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3697" r:id="rId6"/>
    <p:sldId id="3699" r:id="rId7"/>
    <p:sldId id="3705" r:id="rId8"/>
    <p:sldId id="3704" r:id="rId9"/>
    <p:sldId id="3703" r:id="rId10"/>
    <p:sldId id="3700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1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C304"/>
    <a:srgbClr val="82CBD4"/>
    <a:srgbClr val="95C121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>
        <p:guide orient="horz" pos="3793"/>
        <p:guide pos="1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18/05/2023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18/05/2023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0899"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68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TEXT, Image left, 2 columns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297FA01E-24AC-49D4-8C41-C51389DC6F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052736"/>
            <a:ext cx="10972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51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76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A9F18-FFBB-42F5-88A6-704A9015E1AF}"/>
              </a:ext>
            </a:extLst>
          </p:cNvPr>
          <p:cNvSpPr/>
          <p:nvPr userDrawn="1"/>
        </p:nvSpPr>
        <p:spPr>
          <a:xfrm>
            <a:off x="472631" y="2128746"/>
            <a:ext cx="3547500" cy="400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EBC18-69A3-4946-9DCB-B63D35C9DB1D}"/>
              </a:ext>
            </a:extLst>
          </p:cNvPr>
          <p:cNvSpPr/>
          <p:nvPr userDrawn="1"/>
        </p:nvSpPr>
        <p:spPr>
          <a:xfrm>
            <a:off x="4172141" y="2128746"/>
            <a:ext cx="3547500" cy="400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FE7C4-5339-4446-BEB6-485CC5B50560}"/>
              </a:ext>
            </a:extLst>
          </p:cNvPr>
          <p:cNvSpPr/>
          <p:nvPr userDrawn="1"/>
        </p:nvSpPr>
        <p:spPr>
          <a:xfrm>
            <a:off x="7875694" y="2128746"/>
            <a:ext cx="3547500" cy="400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  <p:sldLayoutId id="2147483769" r:id="rId42"/>
    <p:sldLayoutId id="2147483770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1" Type="http://schemas.openxmlformats.org/officeDocument/2006/relationships/slide" Target="slide6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" Target="slide5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" Target="slide4.xml"/><Relationship Id="rId10" Type="http://schemas.openxmlformats.org/officeDocument/2006/relationships/tags" Target="../tags/tag12.xml"/><Relationship Id="rId19" Type="http://schemas.openxmlformats.org/officeDocument/2006/relationships/slide" Target="slide7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2.xml"/><Relationship Id="rId7" Type="http://schemas.openxmlformats.org/officeDocument/2006/relationships/hyperlink" Target="https://www.royalmailwholesale.com/first-time-user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7.xml"/><Relationship Id="rId7" Type="http://schemas.openxmlformats.org/officeDocument/2006/relationships/hyperlink" Target="https://www.royalmailwholesale.com/testing-and-innovation" TargetMode="Externa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9.xml"/><Relationship Id="rId10" Type="http://schemas.openxmlformats.org/officeDocument/2006/relationships/hyperlink" Target="https://www.royalmailwholesale.com/testing-and-innovation-2511" TargetMode="External"/><Relationship Id="rId4" Type="http://schemas.openxmlformats.org/officeDocument/2006/relationships/tags" Target="../tags/tag28.xml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yalmail.com/business/marketing/mail/generic-incentive/avc-year-1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19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8.png"/><Relationship Id="rId5" Type="http://schemas.openxmlformats.org/officeDocument/2006/relationships/hyperlink" Target="https://www.royalmail.com/business/marketing/mail/generic-incentive/aci-growth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www.royalmail.com/business/marketing/mail/generic-incentive/avc-further-year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19.sv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8.png"/><Relationship Id="rId5" Type="http://schemas.openxmlformats.org/officeDocument/2006/relationships/tags" Target="../tags/tag37.xml"/><Relationship Id="rId10" Type="http://schemas.openxmlformats.org/officeDocument/2006/relationships/hyperlink" Target="https://www.royalmailwholesale.com/mint-project/uploads/837852388.pdf" TargetMode="External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19.svg"/><Relationship Id="rId2" Type="http://schemas.openxmlformats.org/officeDocument/2006/relationships/tags" Target="../tags/tag42.xml"/><Relationship Id="rId16" Type="http://schemas.openxmlformats.org/officeDocument/2006/relationships/image" Target="../media/image18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hyperlink" Target="https://www.royalmailwholesale.com/publishing-volume-commitment" TargetMode="Externa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8C49-0DAD-4BBE-826D-05A86D12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ROYAL MAIL WHOLESALE</a:t>
            </a:r>
            <a:br>
              <a:rPr lang="en-US" dirty="0"/>
            </a:br>
            <a:r>
              <a:rPr lang="en-US" dirty="0"/>
              <a:t>INCENTIVE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9565C-F586-4D9D-AFE0-0534F97A2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/>
              <a:t>Wholesale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9F119-D3A0-4762-9612-883063643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98000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Royal Mail Incentives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977452"/>
            <a:ext cx="9743849" cy="282937"/>
          </a:xfrm>
        </p:spPr>
        <p:txBody>
          <a:bodyPr/>
          <a:lstStyle/>
          <a:p>
            <a:r>
              <a:rPr lang="en-GB" dirty="0"/>
              <a:t>A suite of incentives for new users , testers &amp; innovators, volume growers and publishers.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2297520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New to mail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210A6-C78F-4223-BC68-1F4BCDAF6F20}"/>
              </a:ext>
            </a:extLst>
          </p:cNvPr>
          <p:cNvSpPr/>
          <p:nvPr/>
        </p:nvSpPr>
        <p:spPr>
          <a:xfrm>
            <a:off x="2840879" y="1392313"/>
            <a:ext cx="2559796" cy="601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Doing something </a:t>
            </a:r>
          </a:p>
          <a:p>
            <a:pPr algn="ctr"/>
            <a:r>
              <a:rPr lang="en-GB" b="1" dirty="0"/>
              <a:t>different with mail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A2FA8-9525-43E3-AC00-FF9CBE548F03}"/>
              </a:ext>
            </a:extLst>
          </p:cNvPr>
          <p:cNvSpPr/>
          <p:nvPr/>
        </p:nvSpPr>
        <p:spPr>
          <a:xfrm>
            <a:off x="5445623" y="1393876"/>
            <a:ext cx="2393452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Growing your </a:t>
            </a:r>
          </a:p>
          <a:p>
            <a:pPr algn="ctr"/>
            <a:r>
              <a:rPr lang="en-GB" b="1" dirty="0"/>
              <a:t>volume </a:t>
            </a:r>
          </a:p>
        </p:txBody>
      </p:sp>
      <p:sp>
        <p:nvSpPr>
          <p:cNvPr id="16" name="Tree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F11E674-0545-4418-90A2-A689AAC5D45D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07665" y="1452035"/>
            <a:ext cx="410282" cy="456940"/>
          </a:xfrm>
          <a:custGeom>
            <a:avLst/>
            <a:gdLst>
              <a:gd name="T0" fmla="*/ 5222 w 8545"/>
              <a:gd name="T1" fmla="*/ 1068 h 9519"/>
              <a:gd name="T2" fmla="*/ 4927 w 8545"/>
              <a:gd name="T3" fmla="*/ 1443 h 9519"/>
              <a:gd name="T4" fmla="*/ 4088 w 8545"/>
              <a:gd name="T5" fmla="*/ 3079 h 9519"/>
              <a:gd name="T6" fmla="*/ 3769 w 8545"/>
              <a:gd name="T7" fmla="*/ 6612 h 9519"/>
              <a:gd name="T8" fmla="*/ 4272 w 8545"/>
              <a:gd name="T9" fmla="*/ 6589 h 9519"/>
              <a:gd name="T10" fmla="*/ 4425 w 8545"/>
              <a:gd name="T11" fmla="*/ 6593 h 9519"/>
              <a:gd name="T12" fmla="*/ 4787 w 8545"/>
              <a:gd name="T13" fmla="*/ 6613 h 9519"/>
              <a:gd name="T14" fmla="*/ 4507 w 8545"/>
              <a:gd name="T15" fmla="*/ 2969 h 9519"/>
              <a:gd name="T16" fmla="*/ 5515 w 8545"/>
              <a:gd name="T17" fmla="*/ 2289 h 9519"/>
              <a:gd name="T18" fmla="*/ 5991 w 8545"/>
              <a:gd name="T19" fmla="*/ 0 h 9519"/>
              <a:gd name="T20" fmla="*/ 4119 w 8545"/>
              <a:gd name="T21" fmla="*/ 1401 h 9519"/>
              <a:gd name="T22" fmla="*/ 3939 w 8545"/>
              <a:gd name="T23" fmla="*/ 2648 h 9519"/>
              <a:gd name="T24" fmla="*/ 5233 w 8545"/>
              <a:gd name="T25" fmla="*/ 1055 h 9519"/>
              <a:gd name="T26" fmla="*/ 5233 w 8545"/>
              <a:gd name="T27" fmla="*/ 1054 h 9519"/>
              <a:gd name="T28" fmla="*/ 5233 w 8545"/>
              <a:gd name="T29" fmla="*/ 1054 h 9519"/>
              <a:gd name="T30" fmla="*/ 5233 w 8545"/>
              <a:gd name="T31" fmla="*/ 1055 h 9519"/>
              <a:gd name="T32" fmla="*/ 5233 w 8545"/>
              <a:gd name="T33" fmla="*/ 1055 h 9519"/>
              <a:gd name="T34" fmla="*/ 5222 w 8545"/>
              <a:gd name="T35" fmla="*/ 1068 h 9519"/>
              <a:gd name="T36" fmla="*/ 4432 w 8545"/>
              <a:gd name="T37" fmla="*/ 6921 h 9519"/>
              <a:gd name="T38" fmla="*/ 4272 w 8545"/>
              <a:gd name="T39" fmla="*/ 6917 h 9519"/>
              <a:gd name="T40" fmla="*/ 4061 w 8545"/>
              <a:gd name="T41" fmla="*/ 6923 h 9519"/>
              <a:gd name="T42" fmla="*/ 3817 w 8545"/>
              <a:gd name="T43" fmla="*/ 6936 h 9519"/>
              <a:gd name="T44" fmla="*/ 3464 w 8545"/>
              <a:gd name="T45" fmla="*/ 6973 h 9519"/>
              <a:gd name="T46" fmla="*/ 0 w 8545"/>
              <a:gd name="T47" fmla="*/ 8943 h 9519"/>
              <a:gd name="T48" fmla="*/ 4272 w 8545"/>
              <a:gd name="T49" fmla="*/ 9519 h 9519"/>
              <a:gd name="T50" fmla="*/ 8545 w 8545"/>
              <a:gd name="T51" fmla="*/ 8943 h 9519"/>
              <a:gd name="T52" fmla="*/ 4432 w 8545"/>
              <a:gd name="T53" fmla="*/ 6921 h 9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545" h="9519">
                <a:moveTo>
                  <a:pt x="5222" y="1068"/>
                </a:moveTo>
                <a:cubicBezTo>
                  <a:pt x="5117" y="1187"/>
                  <a:pt x="5020" y="1313"/>
                  <a:pt x="4927" y="1443"/>
                </a:cubicBezTo>
                <a:cubicBezTo>
                  <a:pt x="4567" y="1939"/>
                  <a:pt x="4287" y="2491"/>
                  <a:pt x="4088" y="3079"/>
                </a:cubicBezTo>
                <a:cubicBezTo>
                  <a:pt x="3713" y="4182"/>
                  <a:pt x="3616" y="5408"/>
                  <a:pt x="3769" y="6612"/>
                </a:cubicBezTo>
                <a:cubicBezTo>
                  <a:pt x="3935" y="6599"/>
                  <a:pt x="4103" y="6589"/>
                  <a:pt x="4272" y="6589"/>
                </a:cubicBezTo>
                <a:cubicBezTo>
                  <a:pt x="4324" y="6589"/>
                  <a:pt x="4374" y="6592"/>
                  <a:pt x="4425" y="6593"/>
                </a:cubicBezTo>
                <a:cubicBezTo>
                  <a:pt x="4547" y="6596"/>
                  <a:pt x="4667" y="6603"/>
                  <a:pt x="4787" y="6613"/>
                </a:cubicBezTo>
                <a:cubicBezTo>
                  <a:pt x="4408" y="5492"/>
                  <a:pt x="4271" y="4202"/>
                  <a:pt x="4507" y="2969"/>
                </a:cubicBezTo>
                <a:cubicBezTo>
                  <a:pt x="4956" y="2832"/>
                  <a:pt x="5285" y="2650"/>
                  <a:pt x="5515" y="2289"/>
                </a:cubicBezTo>
                <a:cubicBezTo>
                  <a:pt x="5987" y="1546"/>
                  <a:pt x="5922" y="784"/>
                  <a:pt x="5991" y="0"/>
                </a:cubicBezTo>
                <a:cubicBezTo>
                  <a:pt x="5310" y="394"/>
                  <a:pt x="4592" y="659"/>
                  <a:pt x="4119" y="1401"/>
                </a:cubicBezTo>
                <a:cubicBezTo>
                  <a:pt x="3883" y="1773"/>
                  <a:pt x="3864" y="2162"/>
                  <a:pt x="3939" y="2648"/>
                </a:cubicBezTo>
                <a:cubicBezTo>
                  <a:pt x="4253" y="2020"/>
                  <a:pt x="4667" y="1452"/>
                  <a:pt x="5233" y="1055"/>
                </a:cubicBezTo>
                <a:cubicBezTo>
                  <a:pt x="5233" y="1054"/>
                  <a:pt x="5233" y="1054"/>
                  <a:pt x="5233" y="1054"/>
                </a:cubicBezTo>
                <a:lnTo>
                  <a:pt x="5233" y="1054"/>
                </a:lnTo>
                <a:cubicBezTo>
                  <a:pt x="5233" y="1054"/>
                  <a:pt x="5233" y="1055"/>
                  <a:pt x="5233" y="1055"/>
                </a:cubicBezTo>
                <a:lnTo>
                  <a:pt x="5233" y="1055"/>
                </a:lnTo>
                <a:cubicBezTo>
                  <a:pt x="5229" y="1059"/>
                  <a:pt x="5226" y="1064"/>
                  <a:pt x="5222" y="1068"/>
                </a:cubicBezTo>
                <a:close/>
                <a:moveTo>
                  <a:pt x="4432" y="6921"/>
                </a:moveTo>
                <a:cubicBezTo>
                  <a:pt x="4379" y="6920"/>
                  <a:pt x="4326" y="6917"/>
                  <a:pt x="4272" y="6917"/>
                </a:cubicBezTo>
                <a:cubicBezTo>
                  <a:pt x="4201" y="6917"/>
                  <a:pt x="4131" y="6920"/>
                  <a:pt x="4061" y="6923"/>
                </a:cubicBezTo>
                <a:cubicBezTo>
                  <a:pt x="3979" y="6926"/>
                  <a:pt x="3898" y="6930"/>
                  <a:pt x="3817" y="6936"/>
                </a:cubicBezTo>
                <a:cubicBezTo>
                  <a:pt x="3698" y="6945"/>
                  <a:pt x="3580" y="6957"/>
                  <a:pt x="3464" y="6973"/>
                </a:cubicBezTo>
                <a:cubicBezTo>
                  <a:pt x="1974" y="7173"/>
                  <a:pt x="711" y="7916"/>
                  <a:pt x="0" y="8943"/>
                </a:cubicBezTo>
                <a:cubicBezTo>
                  <a:pt x="1245" y="9309"/>
                  <a:pt x="2707" y="9519"/>
                  <a:pt x="4272" y="9519"/>
                </a:cubicBezTo>
                <a:cubicBezTo>
                  <a:pt x="5838" y="9519"/>
                  <a:pt x="7300" y="9309"/>
                  <a:pt x="8545" y="8943"/>
                </a:cubicBezTo>
                <a:cubicBezTo>
                  <a:pt x="7733" y="7770"/>
                  <a:pt x="6201" y="6967"/>
                  <a:pt x="4432" y="6921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ree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C198E1E-C5E6-4300-B3EA-D7B9F449084B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2847366" y="1489285"/>
            <a:ext cx="410282" cy="478416"/>
          </a:xfrm>
          <a:custGeom>
            <a:avLst/>
            <a:gdLst>
              <a:gd name="T0" fmla="*/ 3010 w 8545"/>
              <a:gd name="T1" fmla="*/ 4298 h 9967"/>
              <a:gd name="T2" fmla="*/ 3105 w 8545"/>
              <a:gd name="T3" fmla="*/ 4336 h 9967"/>
              <a:gd name="T4" fmla="*/ 3295 w 8545"/>
              <a:gd name="T5" fmla="*/ 3612 h 9967"/>
              <a:gd name="T6" fmla="*/ 3252 w 8545"/>
              <a:gd name="T7" fmla="*/ 3413 h 9967"/>
              <a:gd name="T8" fmla="*/ 2446 w 8545"/>
              <a:gd name="T9" fmla="*/ 2425 h 9967"/>
              <a:gd name="T10" fmla="*/ 2396 w 8545"/>
              <a:gd name="T11" fmla="*/ 3727 h 9967"/>
              <a:gd name="T12" fmla="*/ 3010 w 8545"/>
              <a:gd name="T13" fmla="*/ 4298 h 9967"/>
              <a:gd name="T14" fmla="*/ 4088 w 8545"/>
              <a:gd name="T15" fmla="*/ 2874 h 9967"/>
              <a:gd name="T16" fmla="*/ 3555 w 8545"/>
              <a:gd name="T17" fmla="*/ 6709 h 9967"/>
              <a:gd name="T18" fmla="*/ 3658 w 8545"/>
              <a:gd name="T19" fmla="*/ 7068 h 9967"/>
              <a:gd name="T20" fmla="*/ 4272 w 8545"/>
              <a:gd name="T21" fmla="*/ 7036 h 9967"/>
              <a:gd name="T22" fmla="*/ 4751 w 8545"/>
              <a:gd name="T23" fmla="*/ 7057 h 9967"/>
              <a:gd name="T24" fmla="*/ 4487 w 8545"/>
              <a:gd name="T25" fmla="*/ 2851 h 9967"/>
              <a:gd name="T26" fmla="*/ 5648 w 8545"/>
              <a:gd name="T27" fmla="*/ 2240 h 9967"/>
              <a:gd name="T28" fmla="*/ 6317 w 8545"/>
              <a:gd name="T29" fmla="*/ 0 h 9967"/>
              <a:gd name="T30" fmla="*/ 4333 w 8545"/>
              <a:gd name="T31" fmla="*/ 1237 h 9967"/>
              <a:gd name="T32" fmla="*/ 4042 w 8545"/>
              <a:gd name="T33" fmla="*/ 2354 h 9967"/>
              <a:gd name="T34" fmla="*/ 5574 w 8545"/>
              <a:gd name="T35" fmla="*/ 792 h 9967"/>
              <a:gd name="T36" fmla="*/ 4764 w 8545"/>
              <a:gd name="T37" fmla="*/ 1769 h 9967"/>
              <a:gd name="T38" fmla="*/ 4088 w 8545"/>
              <a:gd name="T39" fmla="*/ 2874 h 9967"/>
              <a:gd name="T40" fmla="*/ 4392 w 8545"/>
              <a:gd name="T41" fmla="*/ 7367 h 9967"/>
              <a:gd name="T42" fmla="*/ 4272 w 8545"/>
              <a:gd name="T43" fmla="*/ 7364 h 9967"/>
              <a:gd name="T44" fmla="*/ 3773 w 8545"/>
              <a:gd name="T45" fmla="*/ 7387 h 9967"/>
              <a:gd name="T46" fmla="*/ 0 w 8545"/>
              <a:gd name="T47" fmla="*/ 9390 h 9967"/>
              <a:gd name="T48" fmla="*/ 4272 w 8545"/>
              <a:gd name="T49" fmla="*/ 9967 h 9967"/>
              <a:gd name="T50" fmla="*/ 8545 w 8545"/>
              <a:gd name="T51" fmla="*/ 9390 h 9967"/>
              <a:gd name="T52" fmla="*/ 4392 w 8545"/>
              <a:gd name="T53" fmla="*/ 7367 h 9967"/>
              <a:gd name="T54" fmla="*/ 4522 w 8545"/>
              <a:gd name="T55" fmla="*/ 5111 h 9967"/>
              <a:gd name="T56" fmla="*/ 5487 w 8545"/>
              <a:gd name="T57" fmla="*/ 5080 h 9967"/>
              <a:gd name="T58" fmla="*/ 6155 w 8545"/>
              <a:gd name="T59" fmla="*/ 3656 h 9967"/>
              <a:gd name="T60" fmla="*/ 5002 w 8545"/>
              <a:gd name="T61" fmla="*/ 4273 h 9967"/>
              <a:gd name="T62" fmla="*/ 4522 w 8545"/>
              <a:gd name="T63" fmla="*/ 5111 h 9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45" h="9967">
                <a:moveTo>
                  <a:pt x="3010" y="4298"/>
                </a:moveTo>
                <a:cubicBezTo>
                  <a:pt x="3041" y="4311"/>
                  <a:pt x="3072" y="4324"/>
                  <a:pt x="3105" y="4336"/>
                </a:cubicBezTo>
                <a:cubicBezTo>
                  <a:pt x="3232" y="4056"/>
                  <a:pt x="3313" y="3834"/>
                  <a:pt x="3295" y="3612"/>
                </a:cubicBezTo>
                <a:cubicBezTo>
                  <a:pt x="3290" y="3546"/>
                  <a:pt x="3276" y="3480"/>
                  <a:pt x="3252" y="3413"/>
                </a:cubicBezTo>
                <a:cubicBezTo>
                  <a:pt x="3084" y="2957"/>
                  <a:pt x="2676" y="2888"/>
                  <a:pt x="2446" y="2425"/>
                </a:cubicBezTo>
                <a:cubicBezTo>
                  <a:pt x="2305" y="2862"/>
                  <a:pt x="2229" y="3271"/>
                  <a:pt x="2396" y="3727"/>
                </a:cubicBezTo>
                <a:cubicBezTo>
                  <a:pt x="2494" y="3994"/>
                  <a:pt x="2699" y="4168"/>
                  <a:pt x="3010" y="4298"/>
                </a:cubicBezTo>
                <a:close/>
                <a:moveTo>
                  <a:pt x="4088" y="2874"/>
                </a:moveTo>
                <a:cubicBezTo>
                  <a:pt x="3507" y="4035"/>
                  <a:pt x="3229" y="5371"/>
                  <a:pt x="3555" y="6709"/>
                </a:cubicBezTo>
                <a:cubicBezTo>
                  <a:pt x="3583" y="6829"/>
                  <a:pt x="3619" y="6949"/>
                  <a:pt x="3658" y="7068"/>
                </a:cubicBezTo>
                <a:cubicBezTo>
                  <a:pt x="3861" y="7048"/>
                  <a:pt x="4065" y="7036"/>
                  <a:pt x="4272" y="7036"/>
                </a:cubicBezTo>
                <a:cubicBezTo>
                  <a:pt x="4433" y="7036"/>
                  <a:pt x="4593" y="7045"/>
                  <a:pt x="4751" y="7057"/>
                </a:cubicBezTo>
                <a:cubicBezTo>
                  <a:pt x="3963" y="5877"/>
                  <a:pt x="3978" y="4308"/>
                  <a:pt x="4487" y="2851"/>
                </a:cubicBezTo>
                <a:cubicBezTo>
                  <a:pt x="4995" y="2753"/>
                  <a:pt x="5371" y="2604"/>
                  <a:pt x="5648" y="2240"/>
                </a:cubicBezTo>
                <a:cubicBezTo>
                  <a:pt x="6182" y="1540"/>
                  <a:pt x="6182" y="775"/>
                  <a:pt x="6317" y="0"/>
                </a:cubicBezTo>
                <a:cubicBezTo>
                  <a:pt x="5605" y="335"/>
                  <a:pt x="4867" y="537"/>
                  <a:pt x="4333" y="1237"/>
                </a:cubicBezTo>
                <a:cubicBezTo>
                  <a:pt x="4086" y="1561"/>
                  <a:pt x="4024" y="1916"/>
                  <a:pt x="4042" y="2354"/>
                </a:cubicBezTo>
                <a:cubicBezTo>
                  <a:pt x="4470" y="1749"/>
                  <a:pt x="4972" y="1206"/>
                  <a:pt x="5574" y="792"/>
                </a:cubicBezTo>
                <a:cubicBezTo>
                  <a:pt x="5263" y="1086"/>
                  <a:pt x="4996" y="1417"/>
                  <a:pt x="4764" y="1769"/>
                </a:cubicBezTo>
                <a:cubicBezTo>
                  <a:pt x="4512" y="2114"/>
                  <a:pt x="4283" y="2484"/>
                  <a:pt x="4088" y="2874"/>
                </a:cubicBezTo>
                <a:close/>
                <a:moveTo>
                  <a:pt x="4392" y="7367"/>
                </a:moveTo>
                <a:cubicBezTo>
                  <a:pt x="4352" y="7366"/>
                  <a:pt x="4313" y="7364"/>
                  <a:pt x="4272" y="7364"/>
                </a:cubicBezTo>
                <a:cubicBezTo>
                  <a:pt x="4103" y="7364"/>
                  <a:pt x="3938" y="7373"/>
                  <a:pt x="3773" y="7387"/>
                </a:cubicBezTo>
                <a:cubicBezTo>
                  <a:pt x="2149" y="7520"/>
                  <a:pt x="759" y="8293"/>
                  <a:pt x="0" y="9390"/>
                </a:cubicBezTo>
                <a:cubicBezTo>
                  <a:pt x="1245" y="9756"/>
                  <a:pt x="2707" y="9967"/>
                  <a:pt x="4272" y="9967"/>
                </a:cubicBezTo>
                <a:cubicBezTo>
                  <a:pt x="5837" y="9967"/>
                  <a:pt x="7300" y="9756"/>
                  <a:pt x="8545" y="9390"/>
                </a:cubicBezTo>
                <a:cubicBezTo>
                  <a:pt x="7727" y="8208"/>
                  <a:pt x="6178" y="7402"/>
                  <a:pt x="4392" y="7367"/>
                </a:cubicBezTo>
                <a:close/>
                <a:moveTo>
                  <a:pt x="4522" y="5111"/>
                </a:moveTo>
                <a:cubicBezTo>
                  <a:pt x="4922" y="5208"/>
                  <a:pt x="5209" y="5246"/>
                  <a:pt x="5487" y="5080"/>
                </a:cubicBezTo>
                <a:cubicBezTo>
                  <a:pt x="5916" y="4821"/>
                  <a:pt x="6098" y="4295"/>
                  <a:pt x="6155" y="3656"/>
                </a:cubicBezTo>
                <a:cubicBezTo>
                  <a:pt x="5886" y="4068"/>
                  <a:pt x="5431" y="4014"/>
                  <a:pt x="5002" y="4273"/>
                </a:cubicBezTo>
                <a:cubicBezTo>
                  <a:pt x="4724" y="4440"/>
                  <a:pt x="4624" y="4712"/>
                  <a:pt x="4522" y="51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ree1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AD62027-090A-4BBC-B5B5-D9C0C665E2C0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8133022" y="1452035"/>
            <a:ext cx="322596" cy="515666"/>
          </a:xfrm>
          <a:custGeom>
            <a:avLst/>
            <a:gdLst>
              <a:gd name="T0" fmla="*/ 4475 w 6099"/>
              <a:gd name="T1" fmla="*/ 4769 h 9759"/>
              <a:gd name="T2" fmla="*/ 4299 w 6099"/>
              <a:gd name="T3" fmla="*/ 3797 h 9759"/>
              <a:gd name="T4" fmla="*/ 3787 w 6099"/>
              <a:gd name="T5" fmla="*/ 4642 h 9759"/>
              <a:gd name="T6" fmla="*/ 4017 w 6099"/>
              <a:gd name="T7" fmla="*/ 5321 h 9759"/>
              <a:gd name="T8" fmla="*/ 4475 w 6099"/>
              <a:gd name="T9" fmla="*/ 4769 h 9759"/>
              <a:gd name="T10" fmla="*/ 4294 w 6099"/>
              <a:gd name="T11" fmla="*/ 5865 h 9759"/>
              <a:gd name="T12" fmla="*/ 4840 w 6099"/>
              <a:gd name="T13" fmla="*/ 6330 h 9759"/>
              <a:gd name="T14" fmla="*/ 5814 w 6099"/>
              <a:gd name="T15" fmla="*/ 6167 h 9759"/>
              <a:gd name="T16" fmla="*/ 4976 w 6099"/>
              <a:gd name="T17" fmla="*/ 5644 h 9759"/>
              <a:gd name="T18" fmla="*/ 4294 w 6099"/>
              <a:gd name="T19" fmla="*/ 5865 h 9759"/>
              <a:gd name="T20" fmla="*/ 4460 w 6099"/>
              <a:gd name="T21" fmla="*/ 2245 h 9759"/>
              <a:gd name="T22" fmla="*/ 4775 w 6099"/>
              <a:gd name="T23" fmla="*/ 1308 h 9759"/>
              <a:gd name="T24" fmla="*/ 3919 w 6099"/>
              <a:gd name="T25" fmla="*/ 1802 h 9759"/>
              <a:gd name="T26" fmla="*/ 3793 w 6099"/>
              <a:gd name="T27" fmla="*/ 2508 h 9759"/>
              <a:gd name="T28" fmla="*/ 4460 w 6099"/>
              <a:gd name="T29" fmla="*/ 2245 h 9759"/>
              <a:gd name="T30" fmla="*/ 853 w 6099"/>
              <a:gd name="T31" fmla="*/ 3603 h 9759"/>
              <a:gd name="T32" fmla="*/ 1461 w 6099"/>
              <a:gd name="T33" fmla="*/ 3505 h 9759"/>
              <a:gd name="T34" fmla="*/ 1059 w 6099"/>
              <a:gd name="T35" fmla="*/ 3038 h 9759"/>
              <a:gd name="T36" fmla="*/ 210 w 6099"/>
              <a:gd name="T37" fmla="*/ 3047 h 9759"/>
              <a:gd name="T38" fmla="*/ 853 w 6099"/>
              <a:gd name="T39" fmla="*/ 3603 h 9759"/>
              <a:gd name="T40" fmla="*/ 2433 w 6099"/>
              <a:gd name="T41" fmla="*/ 4843 h 9759"/>
              <a:gd name="T42" fmla="*/ 2220 w 6099"/>
              <a:gd name="T43" fmla="*/ 5155 h 9759"/>
              <a:gd name="T44" fmla="*/ 1415 w 6099"/>
              <a:gd name="T45" fmla="*/ 7476 h 9759"/>
              <a:gd name="T46" fmla="*/ 1661 w 6099"/>
              <a:gd name="T47" fmla="*/ 9046 h 9759"/>
              <a:gd name="T48" fmla="*/ 2666 w 6099"/>
              <a:gd name="T49" fmla="*/ 9046 h 9759"/>
              <a:gd name="T50" fmla="*/ 2274 w 6099"/>
              <a:gd name="T51" fmla="*/ 6389 h 9759"/>
              <a:gd name="T52" fmla="*/ 4874 w 6099"/>
              <a:gd name="T53" fmla="*/ 5159 h 9759"/>
              <a:gd name="T54" fmla="*/ 5761 w 6099"/>
              <a:gd name="T55" fmla="*/ 4796 h 9759"/>
              <a:gd name="T56" fmla="*/ 6075 w 6099"/>
              <a:gd name="T57" fmla="*/ 3321 h 9759"/>
              <a:gd name="T58" fmla="*/ 4984 w 6099"/>
              <a:gd name="T59" fmla="*/ 4170 h 9759"/>
              <a:gd name="T60" fmla="*/ 4790 w 6099"/>
              <a:gd name="T61" fmla="*/ 5025 h 9759"/>
              <a:gd name="T62" fmla="*/ 2468 w 6099"/>
              <a:gd name="T63" fmla="*/ 5804 h 9759"/>
              <a:gd name="T64" fmla="*/ 2664 w 6099"/>
              <a:gd name="T65" fmla="*/ 5393 h 9759"/>
              <a:gd name="T66" fmla="*/ 3554 w 6099"/>
              <a:gd name="T67" fmla="*/ 3216 h 9759"/>
              <a:gd name="T68" fmla="*/ 3566 w 6099"/>
              <a:gd name="T69" fmla="*/ 1986 h 9759"/>
              <a:gd name="T70" fmla="*/ 3702 w 6099"/>
              <a:gd name="T71" fmla="*/ 1040 h 9759"/>
              <a:gd name="T72" fmla="*/ 2799 w 6099"/>
              <a:gd name="T73" fmla="*/ 0 h 9759"/>
              <a:gd name="T74" fmla="*/ 2788 w 6099"/>
              <a:gd name="T75" fmla="*/ 1378 h 9759"/>
              <a:gd name="T76" fmla="*/ 3456 w 6099"/>
              <a:gd name="T77" fmla="*/ 1984 h 9759"/>
              <a:gd name="T78" fmla="*/ 2616 w 6099"/>
              <a:gd name="T79" fmla="*/ 4560 h 9759"/>
              <a:gd name="T80" fmla="*/ 1665 w 6099"/>
              <a:gd name="T81" fmla="*/ 3327 h 9759"/>
              <a:gd name="T82" fmla="*/ 2014 w 6099"/>
              <a:gd name="T83" fmla="*/ 2756 h 9759"/>
              <a:gd name="T84" fmla="*/ 1718 w 6099"/>
              <a:gd name="T85" fmla="*/ 1787 h 9759"/>
              <a:gd name="T86" fmla="*/ 1299 w 6099"/>
              <a:gd name="T87" fmla="*/ 2709 h 9759"/>
              <a:gd name="T88" fmla="*/ 1571 w 6099"/>
              <a:gd name="T89" fmla="*/ 3321 h 9759"/>
              <a:gd name="T90" fmla="*/ 2433 w 6099"/>
              <a:gd name="T91" fmla="*/ 4843 h 9759"/>
              <a:gd name="T92" fmla="*/ 0 w 6099"/>
              <a:gd name="T93" fmla="*/ 9759 h 9759"/>
              <a:gd name="T94" fmla="*/ 4288 w 6099"/>
              <a:gd name="T95" fmla="*/ 9759 h 9759"/>
              <a:gd name="T96" fmla="*/ 4288 w 6099"/>
              <a:gd name="T97" fmla="*/ 9336 h 9759"/>
              <a:gd name="T98" fmla="*/ 0 w 6099"/>
              <a:gd name="T99" fmla="*/ 9336 h 9759"/>
              <a:gd name="T100" fmla="*/ 0 w 6099"/>
              <a:gd name="T101" fmla="*/ 9759 h 9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99" h="9759">
                <a:moveTo>
                  <a:pt x="4475" y="4769"/>
                </a:moveTo>
                <a:cubicBezTo>
                  <a:pt x="4542" y="4403"/>
                  <a:pt x="4397" y="4115"/>
                  <a:pt x="4299" y="3797"/>
                </a:cubicBezTo>
                <a:cubicBezTo>
                  <a:pt x="4095" y="4059"/>
                  <a:pt x="3855" y="4276"/>
                  <a:pt x="3787" y="4642"/>
                </a:cubicBezTo>
                <a:cubicBezTo>
                  <a:pt x="3744" y="4879"/>
                  <a:pt x="3846" y="5068"/>
                  <a:pt x="4017" y="5321"/>
                </a:cubicBezTo>
                <a:cubicBezTo>
                  <a:pt x="4268" y="5146"/>
                  <a:pt x="4431" y="5006"/>
                  <a:pt x="4475" y="4769"/>
                </a:cubicBezTo>
                <a:close/>
                <a:moveTo>
                  <a:pt x="4294" y="5865"/>
                </a:moveTo>
                <a:cubicBezTo>
                  <a:pt x="4466" y="6118"/>
                  <a:pt x="4604" y="6283"/>
                  <a:pt x="4840" y="6330"/>
                </a:cubicBezTo>
                <a:cubicBezTo>
                  <a:pt x="5205" y="6402"/>
                  <a:pt x="5495" y="6260"/>
                  <a:pt x="5814" y="6167"/>
                </a:cubicBezTo>
                <a:cubicBezTo>
                  <a:pt x="5555" y="5959"/>
                  <a:pt x="5341" y="5717"/>
                  <a:pt x="4976" y="5644"/>
                </a:cubicBezTo>
                <a:cubicBezTo>
                  <a:pt x="4741" y="5597"/>
                  <a:pt x="4550" y="5696"/>
                  <a:pt x="4294" y="5865"/>
                </a:cubicBezTo>
                <a:close/>
                <a:moveTo>
                  <a:pt x="4460" y="2245"/>
                </a:moveTo>
                <a:cubicBezTo>
                  <a:pt x="4696" y="1957"/>
                  <a:pt x="4707" y="1634"/>
                  <a:pt x="4775" y="1308"/>
                </a:cubicBezTo>
                <a:cubicBezTo>
                  <a:pt x="4470" y="1440"/>
                  <a:pt x="4155" y="1514"/>
                  <a:pt x="3919" y="1802"/>
                </a:cubicBezTo>
                <a:cubicBezTo>
                  <a:pt x="3767" y="1988"/>
                  <a:pt x="3765" y="2203"/>
                  <a:pt x="3793" y="2508"/>
                </a:cubicBezTo>
                <a:cubicBezTo>
                  <a:pt x="4098" y="2475"/>
                  <a:pt x="4308" y="2431"/>
                  <a:pt x="4460" y="2245"/>
                </a:cubicBezTo>
                <a:close/>
                <a:moveTo>
                  <a:pt x="853" y="3603"/>
                </a:moveTo>
                <a:cubicBezTo>
                  <a:pt x="1046" y="3673"/>
                  <a:pt x="1222" y="3614"/>
                  <a:pt x="1461" y="3505"/>
                </a:cubicBezTo>
                <a:cubicBezTo>
                  <a:pt x="1349" y="3268"/>
                  <a:pt x="1253" y="3109"/>
                  <a:pt x="1059" y="3038"/>
                </a:cubicBezTo>
                <a:cubicBezTo>
                  <a:pt x="759" y="2928"/>
                  <a:pt x="494" y="3010"/>
                  <a:pt x="210" y="3047"/>
                </a:cubicBezTo>
                <a:cubicBezTo>
                  <a:pt x="403" y="3258"/>
                  <a:pt x="552" y="3492"/>
                  <a:pt x="853" y="3603"/>
                </a:cubicBezTo>
                <a:close/>
                <a:moveTo>
                  <a:pt x="2433" y="4843"/>
                </a:moveTo>
                <a:cubicBezTo>
                  <a:pt x="2363" y="4948"/>
                  <a:pt x="2292" y="5053"/>
                  <a:pt x="2220" y="5155"/>
                </a:cubicBezTo>
                <a:cubicBezTo>
                  <a:pt x="1810" y="5817"/>
                  <a:pt x="1441" y="6604"/>
                  <a:pt x="1415" y="7476"/>
                </a:cubicBezTo>
                <a:cubicBezTo>
                  <a:pt x="1392" y="8018"/>
                  <a:pt x="1493" y="8547"/>
                  <a:pt x="1661" y="9046"/>
                </a:cubicBezTo>
                <a:lnTo>
                  <a:pt x="2666" y="9046"/>
                </a:lnTo>
                <a:cubicBezTo>
                  <a:pt x="2200" y="8223"/>
                  <a:pt x="2053" y="7305"/>
                  <a:pt x="2274" y="6389"/>
                </a:cubicBezTo>
                <a:cubicBezTo>
                  <a:pt x="3291" y="6301"/>
                  <a:pt x="4184" y="5817"/>
                  <a:pt x="4874" y="5159"/>
                </a:cubicBezTo>
                <a:cubicBezTo>
                  <a:pt x="5291" y="5199"/>
                  <a:pt x="5558" y="5039"/>
                  <a:pt x="5761" y="4796"/>
                </a:cubicBezTo>
                <a:cubicBezTo>
                  <a:pt x="6094" y="4398"/>
                  <a:pt x="6099" y="3832"/>
                  <a:pt x="6075" y="3321"/>
                </a:cubicBezTo>
                <a:cubicBezTo>
                  <a:pt x="5712" y="3802"/>
                  <a:pt x="5317" y="3772"/>
                  <a:pt x="4984" y="4170"/>
                </a:cubicBezTo>
                <a:cubicBezTo>
                  <a:pt x="4792" y="4400"/>
                  <a:pt x="4767" y="4666"/>
                  <a:pt x="4790" y="5025"/>
                </a:cubicBezTo>
                <a:cubicBezTo>
                  <a:pt x="4086" y="5516"/>
                  <a:pt x="3275" y="5812"/>
                  <a:pt x="2468" y="5804"/>
                </a:cubicBezTo>
                <a:cubicBezTo>
                  <a:pt x="2525" y="5667"/>
                  <a:pt x="2589" y="5529"/>
                  <a:pt x="2664" y="5393"/>
                </a:cubicBezTo>
                <a:cubicBezTo>
                  <a:pt x="2983" y="4706"/>
                  <a:pt x="3390" y="4007"/>
                  <a:pt x="3554" y="3216"/>
                </a:cubicBezTo>
                <a:cubicBezTo>
                  <a:pt x="3644" y="2806"/>
                  <a:pt x="3639" y="2388"/>
                  <a:pt x="3566" y="1986"/>
                </a:cubicBezTo>
                <a:cubicBezTo>
                  <a:pt x="3729" y="1619"/>
                  <a:pt x="3814" y="1343"/>
                  <a:pt x="3702" y="1040"/>
                </a:cubicBezTo>
                <a:cubicBezTo>
                  <a:pt x="3522" y="554"/>
                  <a:pt x="3142" y="312"/>
                  <a:pt x="2799" y="0"/>
                </a:cubicBezTo>
                <a:cubicBezTo>
                  <a:pt x="2740" y="461"/>
                  <a:pt x="2608" y="891"/>
                  <a:pt x="2788" y="1378"/>
                </a:cubicBezTo>
                <a:cubicBezTo>
                  <a:pt x="2894" y="1666"/>
                  <a:pt x="3121" y="1820"/>
                  <a:pt x="3456" y="1984"/>
                </a:cubicBezTo>
                <a:cubicBezTo>
                  <a:pt x="3500" y="2889"/>
                  <a:pt x="3115" y="3758"/>
                  <a:pt x="2616" y="4560"/>
                </a:cubicBezTo>
                <a:cubicBezTo>
                  <a:pt x="2167" y="4296"/>
                  <a:pt x="1815" y="3851"/>
                  <a:pt x="1665" y="3327"/>
                </a:cubicBezTo>
                <a:cubicBezTo>
                  <a:pt x="1869" y="3140"/>
                  <a:pt x="1999" y="2983"/>
                  <a:pt x="2014" y="2756"/>
                </a:cubicBezTo>
                <a:cubicBezTo>
                  <a:pt x="2039" y="2375"/>
                  <a:pt x="1855" y="2099"/>
                  <a:pt x="1718" y="1787"/>
                </a:cubicBezTo>
                <a:cubicBezTo>
                  <a:pt x="1541" y="2079"/>
                  <a:pt x="1324" y="2329"/>
                  <a:pt x="1299" y="2709"/>
                </a:cubicBezTo>
                <a:cubicBezTo>
                  <a:pt x="1284" y="2937"/>
                  <a:pt x="1392" y="3109"/>
                  <a:pt x="1571" y="3321"/>
                </a:cubicBezTo>
                <a:cubicBezTo>
                  <a:pt x="1643" y="3899"/>
                  <a:pt x="1952" y="4461"/>
                  <a:pt x="2433" y="4843"/>
                </a:cubicBezTo>
                <a:close/>
                <a:moveTo>
                  <a:pt x="0" y="9759"/>
                </a:moveTo>
                <a:lnTo>
                  <a:pt x="4288" y="9759"/>
                </a:lnTo>
                <a:lnTo>
                  <a:pt x="4288" y="9336"/>
                </a:lnTo>
                <a:lnTo>
                  <a:pt x="0" y="9336"/>
                </a:lnTo>
                <a:lnTo>
                  <a:pt x="0" y="97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35229" y="6596390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873FCCDD-56F0-4CDE-B8B7-5430EABCA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44050"/>
              </p:ext>
            </p:extLst>
          </p:nvPr>
        </p:nvGraphicFramePr>
        <p:xfrm>
          <a:off x="7922247" y="2062375"/>
          <a:ext cx="2193303" cy="348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303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</a:tblGrid>
              <a:tr h="1161750">
                <a:tc>
                  <a:txBody>
                    <a:bodyPr/>
                    <a:lstStyle/>
                    <a:p>
                      <a:pPr algn="l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you are a Publisher posting more than 250k items we can support you to maintain your volume via the </a:t>
                      </a:r>
                    </a:p>
                    <a:p>
                      <a:pPr algn="l"/>
                      <a:r>
                        <a:rPr lang="en-GB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19" action="ppaction://hlinksldjump"/>
                        </a:rPr>
                        <a:t>Publishing Incentive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947743"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947743"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3819E36-0814-40FD-84E0-7A5D1EF0ADEA}"/>
              </a:ext>
            </a:extLst>
          </p:cNvPr>
          <p:cNvSpPr/>
          <p:nvPr/>
        </p:nvSpPr>
        <p:spPr>
          <a:xfrm>
            <a:off x="7927418" y="1392312"/>
            <a:ext cx="2302432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Are you a </a:t>
            </a:r>
          </a:p>
          <a:p>
            <a:pPr algn="ctr"/>
            <a:r>
              <a:rPr lang="en-GB" b="1" dirty="0"/>
              <a:t>publisher? </a:t>
            </a:r>
          </a:p>
        </p:txBody>
      </p:sp>
      <p:graphicFrame>
        <p:nvGraphicFramePr>
          <p:cNvPr id="22" name="Table 18">
            <a:extLst>
              <a:ext uri="{FF2B5EF4-FFF2-40B4-BE49-F238E27FC236}">
                <a16:creationId xmlns:a16="http://schemas.microsoft.com/office/drawing/2014/main" id="{81015215-9BE6-4185-8F1D-BAAFDCB90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33024"/>
              </p:ext>
            </p:extLst>
          </p:nvPr>
        </p:nvGraphicFramePr>
        <p:xfrm>
          <a:off x="5400675" y="2061646"/>
          <a:ext cx="2377613" cy="383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613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</a:tblGrid>
              <a:tr h="1944106">
                <a:tc>
                  <a:txBody>
                    <a:bodyPr/>
                    <a:lstStyle/>
                    <a:p>
                      <a:pPr algn="l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Existing customers that plan to grow volume over a 12 month period can be supported via the </a:t>
                      </a:r>
                    </a:p>
                    <a:p>
                      <a:pPr algn="l"/>
                      <a:r>
                        <a:rPr lang="en-GB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20" action="ppaction://hlinksldjump"/>
                        </a:rPr>
                        <a:t>Growth Incentive 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and receive support if they maintain volume. </a:t>
                      </a:r>
                    </a:p>
                    <a:p>
                      <a:pPr algn="l"/>
                      <a:endParaRPr lang="en-GB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Additionally, customers can be supported via our </a:t>
                      </a:r>
                    </a:p>
                    <a:p>
                      <a:pPr algn="l"/>
                      <a:r>
                        <a:rPr lang="en-GB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21" action="ppaction://hlinksldjump"/>
                        </a:rPr>
                        <a:t>Season incentives 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that promote growth over a defined period.  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</a:tbl>
          </a:graphicData>
        </a:graphic>
      </p:graphicFrame>
      <p:graphicFrame>
        <p:nvGraphicFramePr>
          <p:cNvPr id="23" name="Table 18">
            <a:extLst>
              <a:ext uri="{FF2B5EF4-FFF2-40B4-BE49-F238E27FC236}">
                <a16:creationId xmlns:a16="http://schemas.microsoft.com/office/drawing/2014/main" id="{35DCE513-8662-471A-91AB-6B23A37D2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46880"/>
              </p:ext>
            </p:extLst>
          </p:nvPr>
        </p:nvGraphicFramePr>
        <p:xfrm>
          <a:off x="480751" y="2062375"/>
          <a:ext cx="2282331" cy="326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331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</a:tblGrid>
              <a:tr h="1161750">
                <a:tc>
                  <a:txBody>
                    <a:bodyPr/>
                    <a:lstStyle/>
                    <a:p>
                      <a:pPr algn="l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or returning customers that have not used for at least 24 months can we supported via the </a:t>
                      </a:r>
                    </a:p>
                    <a:p>
                      <a:pPr algn="l"/>
                      <a:r>
                        <a:rPr lang="en-GB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22" action="ppaction://hlinksldjump"/>
                        </a:rPr>
                        <a:t>First Time User Incentive 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947743"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947743"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</a:tbl>
          </a:graphicData>
        </a:graphic>
      </p:graphicFrame>
      <p:graphicFrame>
        <p:nvGraphicFramePr>
          <p:cNvPr id="25" name="Table 18">
            <a:extLst>
              <a:ext uri="{FF2B5EF4-FFF2-40B4-BE49-F238E27FC236}">
                <a16:creationId xmlns:a16="http://schemas.microsoft.com/office/drawing/2014/main" id="{8EA4990F-757B-4C2A-BD54-84088D124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7664"/>
              </p:ext>
            </p:extLst>
          </p:nvPr>
        </p:nvGraphicFramePr>
        <p:xfrm>
          <a:off x="2895670" y="2062375"/>
          <a:ext cx="2377613" cy="326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613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</a:tblGrid>
              <a:tr h="1161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you want to undertake testing or do something new and innovative we can support you via 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23" action="ppaction://hlinksldjump"/>
                        </a:rPr>
                        <a:t>Test Incentives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947743"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947743"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</a:tbl>
          </a:graphicData>
        </a:graphic>
      </p:graphicFrame>
      <p:sp>
        <p:nvSpPr>
          <p:cNvPr id="26" name="Tree1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32D7662-21A4-40F4-9653-2F2EE430FF50}"/>
              </a:ext>
            </a:extLst>
          </p:cNvPr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5567386" y="1444239"/>
            <a:ext cx="322596" cy="515666"/>
          </a:xfrm>
          <a:custGeom>
            <a:avLst/>
            <a:gdLst>
              <a:gd name="T0" fmla="*/ 4475 w 6099"/>
              <a:gd name="T1" fmla="*/ 4769 h 9759"/>
              <a:gd name="T2" fmla="*/ 4299 w 6099"/>
              <a:gd name="T3" fmla="*/ 3797 h 9759"/>
              <a:gd name="T4" fmla="*/ 3787 w 6099"/>
              <a:gd name="T5" fmla="*/ 4642 h 9759"/>
              <a:gd name="T6" fmla="*/ 4017 w 6099"/>
              <a:gd name="T7" fmla="*/ 5321 h 9759"/>
              <a:gd name="T8" fmla="*/ 4475 w 6099"/>
              <a:gd name="T9" fmla="*/ 4769 h 9759"/>
              <a:gd name="T10" fmla="*/ 4294 w 6099"/>
              <a:gd name="T11" fmla="*/ 5865 h 9759"/>
              <a:gd name="T12" fmla="*/ 4840 w 6099"/>
              <a:gd name="T13" fmla="*/ 6330 h 9759"/>
              <a:gd name="T14" fmla="*/ 5814 w 6099"/>
              <a:gd name="T15" fmla="*/ 6167 h 9759"/>
              <a:gd name="T16" fmla="*/ 4976 w 6099"/>
              <a:gd name="T17" fmla="*/ 5644 h 9759"/>
              <a:gd name="T18" fmla="*/ 4294 w 6099"/>
              <a:gd name="T19" fmla="*/ 5865 h 9759"/>
              <a:gd name="T20" fmla="*/ 4460 w 6099"/>
              <a:gd name="T21" fmla="*/ 2245 h 9759"/>
              <a:gd name="T22" fmla="*/ 4775 w 6099"/>
              <a:gd name="T23" fmla="*/ 1308 h 9759"/>
              <a:gd name="T24" fmla="*/ 3919 w 6099"/>
              <a:gd name="T25" fmla="*/ 1802 h 9759"/>
              <a:gd name="T26" fmla="*/ 3793 w 6099"/>
              <a:gd name="T27" fmla="*/ 2508 h 9759"/>
              <a:gd name="T28" fmla="*/ 4460 w 6099"/>
              <a:gd name="T29" fmla="*/ 2245 h 9759"/>
              <a:gd name="T30" fmla="*/ 853 w 6099"/>
              <a:gd name="T31" fmla="*/ 3603 h 9759"/>
              <a:gd name="T32" fmla="*/ 1461 w 6099"/>
              <a:gd name="T33" fmla="*/ 3505 h 9759"/>
              <a:gd name="T34" fmla="*/ 1059 w 6099"/>
              <a:gd name="T35" fmla="*/ 3038 h 9759"/>
              <a:gd name="T36" fmla="*/ 210 w 6099"/>
              <a:gd name="T37" fmla="*/ 3047 h 9759"/>
              <a:gd name="T38" fmla="*/ 853 w 6099"/>
              <a:gd name="T39" fmla="*/ 3603 h 9759"/>
              <a:gd name="T40" fmla="*/ 2433 w 6099"/>
              <a:gd name="T41" fmla="*/ 4843 h 9759"/>
              <a:gd name="T42" fmla="*/ 2220 w 6099"/>
              <a:gd name="T43" fmla="*/ 5155 h 9759"/>
              <a:gd name="T44" fmla="*/ 1415 w 6099"/>
              <a:gd name="T45" fmla="*/ 7476 h 9759"/>
              <a:gd name="T46" fmla="*/ 1661 w 6099"/>
              <a:gd name="T47" fmla="*/ 9046 h 9759"/>
              <a:gd name="T48" fmla="*/ 2666 w 6099"/>
              <a:gd name="T49" fmla="*/ 9046 h 9759"/>
              <a:gd name="T50" fmla="*/ 2274 w 6099"/>
              <a:gd name="T51" fmla="*/ 6389 h 9759"/>
              <a:gd name="T52" fmla="*/ 4874 w 6099"/>
              <a:gd name="T53" fmla="*/ 5159 h 9759"/>
              <a:gd name="T54" fmla="*/ 5761 w 6099"/>
              <a:gd name="T55" fmla="*/ 4796 h 9759"/>
              <a:gd name="T56" fmla="*/ 6075 w 6099"/>
              <a:gd name="T57" fmla="*/ 3321 h 9759"/>
              <a:gd name="T58" fmla="*/ 4984 w 6099"/>
              <a:gd name="T59" fmla="*/ 4170 h 9759"/>
              <a:gd name="T60" fmla="*/ 4790 w 6099"/>
              <a:gd name="T61" fmla="*/ 5025 h 9759"/>
              <a:gd name="T62" fmla="*/ 2468 w 6099"/>
              <a:gd name="T63" fmla="*/ 5804 h 9759"/>
              <a:gd name="T64" fmla="*/ 2664 w 6099"/>
              <a:gd name="T65" fmla="*/ 5393 h 9759"/>
              <a:gd name="T66" fmla="*/ 3554 w 6099"/>
              <a:gd name="T67" fmla="*/ 3216 h 9759"/>
              <a:gd name="T68" fmla="*/ 3566 w 6099"/>
              <a:gd name="T69" fmla="*/ 1986 h 9759"/>
              <a:gd name="T70" fmla="*/ 3702 w 6099"/>
              <a:gd name="T71" fmla="*/ 1040 h 9759"/>
              <a:gd name="T72" fmla="*/ 2799 w 6099"/>
              <a:gd name="T73" fmla="*/ 0 h 9759"/>
              <a:gd name="T74" fmla="*/ 2788 w 6099"/>
              <a:gd name="T75" fmla="*/ 1378 h 9759"/>
              <a:gd name="T76" fmla="*/ 3456 w 6099"/>
              <a:gd name="T77" fmla="*/ 1984 h 9759"/>
              <a:gd name="T78" fmla="*/ 2616 w 6099"/>
              <a:gd name="T79" fmla="*/ 4560 h 9759"/>
              <a:gd name="T80" fmla="*/ 1665 w 6099"/>
              <a:gd name="T81" fmla="*/ 3327 h 9759"/>
              <a:gd name="T82" fmla="*/ 2014 w 6099"/>
              <a:gd name="T83" fmla="*/ 2756 h 9759"/>
              <a:gd name="T84" fmla="*/ 1718 w 6099"/>
              <a:gd name="T85" fmla="*/ 1787 h 9759"/>
              <a:gd name="T86" fmla="*/ 1299 w 6099"/>
              <a:gd name="T87" fmla="*/ 2709 h 9759"/>
              <a:gd name="T88" fmla="*/ 1571 w 6099"/>
              <a:gd name="T89" fmla="*/ 3321 h 9759"/>
              <a:gd name="T90" fmla="*/ 2433 w 6099"/>
              <a:gd name="T91" fmla="*/ 4843 h 9759"/>
              <a:gd name="T92" fmla="*/ 0 w 6099"/>
              <a:gd name="T93" fmla="*/ 9759 h 9759"/>
              <a:gd name="T94" fmla="*/ 4288 w 6099"/>
              <a:gd name="T95" fmla="*/ 9759 h 9759"/>
              <a:gd name="T96" fmla="*/ 4288 w 6099"/>
              <a:gd name="T97" fmla="*/ 9336 h 9759"/>
              <a:gd name="T98" fmla="*/ 0 w 6099"/>
              <a:gd name="T99" fmla="*/ 9336 h 9759"/>
              <a:gd name="T100" fmla="*/ 0 w 6099"/>
              <a:gd name="T101" fmla="*/ 9759 h 9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99" h="9759">
                <a:moveTo>
                  <a:pt x="4475" y="4769"/>
                </a:moveTo>
                <a:cubicBezTo>
                  <a:pt x="4542" y="4403"/>
                  <a:pt x="4397" y="4115"/>
                  <a:pt x="4299" y="3797"/>
                </a:cubicBezTo>
                <a:cubicBezTo>
                  <a:pt x="4095" y="4059"/>
                  <a:pt x="3855" y="4276"/>
                  <a:pt x="3787" y="4642"/>
                </a:cubicBezTo>
                <a:cubicBezTo>
                  <a:pt x="3744" y="4879"/>
                  <a:pt x="3846" y="5068"/>
                  <a:pt x="4017" y="5321"/>
                </a:cubicBezTo>
                <a:cubicBezTo>
                  <a:pt x="4268" y="5146"/>
                  <a:pt x="4431" y="5006"/>
                  <a:pt x="4475" y="4769"/>
                </a:cubicBezTo>
                <a:close/>
                <a:moveTo>
                  <a:pt x="4294" y="5865"/>
                </a:moveTo>
                <a:cubicBezTo>
                  <a:pt x="4466" y="6118"/>
                  <a:pt x="4604" y="6283"/>
                  <a:pt x="4840" y="6330"/>
                </a:cubicBezTo>
                <a:cubicBezTo>
                  <a:pt x="5205" y="6402"/>
                  <a:pt x="5495" y="6260"/>
                  <a:pt x="5814" y="6167"/>
                </a:cubicBezTo>
                <a:cubicBezTo>
                  <a:pt x="5555" y="5959"/>
                  <a:pt x="5341" y="5717"/>
                  <a:pt x="4976" y="5644"/>
                </a:cubicBezTo>
                <a:cubicBezTo>
                  <a:pt x="4741" y="5597"/>
                  <a:pt x="4550" y="5696"/>
                  <a:pt x="4294" y="5865"/>
                </a:cubicBezTo>
                <a:close/>
                <a:moveTo>
                  <a:pt x="4460" y="2245"/>
                </a:moveTo>
                <a:cubicBezTo>
                  <a:pt x="4696" y="1957"/>
                  <a:pt x="4707" y="1634"/>
                  <a:pt x="4775" y="1308"/>
                </a:cubicBezTo>
                <a:cubicBezTo>
                  <a:pt x="4470" y="1440"/>
                  <a:pt x="4155" y="1514"/>
                  <a:pt x="3919" y="1802"/>
                </a:cubicBezTo>
                <a:cubicBezTo>
                  <a:pt x="3767" y="1988"/>
                  <a:pt x="3765" y="2203"/>
                  <a:pt x="3793" y="2508"/>
                </a:cubicBezTo>
                <a:cubicBezTo>
                  <a:pt x="4098" y="2475"/>
                  <a:pt x="4308" y="2431"/>
                  <a:pt x="4460" y="2245"/>
                </a:cubicBezTo>
                <a:close/>
                <a:moveTo>
                  <a:pt x="853" y="3603"/>
                </a:moveTo>
                <a:cubicBezTo>
                  <a:pt x="1046" y="3673"/>
                  <a:pt x="1222" y="3614"/>
                  <a:pt x="1461" y="3505"/>
                </a:cubicBezTo>
                <a:cubicBezTo>
                  <a:pt x="1349" y="3268"/>
                  <a:pt x="1253" y="3109"/>
                  <a:pt x="1059" y="3038"/>
                </a:cubicBezTo>
                <a:cubicBezTo>
                  <a:pt x="759" y="2928"/>
                  <a:pt x="494" y="3010"/>
                  <a:pt x="210" y="3047"/>
                </a:cubicBezTo>
                <a:cubicBezTo>
                  <a:pt x="403" y="3258"/>
                  <a:pt x="552" y="3492"/>
                  <a:pt x="853" y="3603"/>
                </a:cubicBezTo>
                <a:close/>
                <a:moveTo>
                  <a:pt x="2433" y="4843"/>
                </a:moveTo>
                <a:cubicBezTo>
                  <a:pt x="2363" y="4948"/>
                  <a:pt x="2292" y="5053"/>
                  <a:pt x="2220" y="5155"/>
                </a:cubicBezTo>
                <a:cubicBezTo>
                  <a:pt x="1810" y="5817"/>
                  <a:pt x="1441" y="6604"/>
                  <a:pt x="1415" y="7476"/>
                </a:cubicBezTo>
                <a:cubicBezTo>
                  <a:pt x="1392" y="8018"/>
                  <a:pt x="1493" y="8547"/>
                  <a:pt x="1661" y="9046"/>
                </a:cubicBezTo>
                <a:lnTo>
                  <a:pt x="2666" y="9046"/>
                </a:lnTo>
                <a:cubicBezTo>
                  <a:pt x="2200" y="8223"/>
                  <a:pt x="2053" y="7305"/>
                  <a:pt x="2274" y="6389"/>
                </a:cubicBezTo>
                <a:cubicBezTo>
                  <a:pt x="3291" y="6301"/>
                  <a:pt x="4184" y="5817"/>
                  <a:pt x="4874" y="5159"/>
                </a:cubicBezTo>
                <a:cubicBezTo>
                  <a:pt x="5291" y="5199"/>
                  <a:pt x="5558" y="5039"/>
                  <a:pt x="5761" y="4796"/>
                </a:cubicBezTo>
                <a:cubicBezTo>
                  <a:pt x="6094" y="4398"/>
                  <a:pt x="6099" y="3832"/>
                  <a:pt x="6075" y="3321"/>
                </a:cubicBezTo>
                <a:cubicBezTo>
                  <a:pt x="5712" y="3802"/>
                  <a:pt x="5317" y="3772"/>
                  <a:pt x="4984" y="4170"/>
                </a:cubicBezTo>
                <a:cubicBezTo>
                  <a:pt x="4792" y="4400"/>
                  <a:pt x="4767" y="4666"/>
                  <a:pt x="4790" y="5025"/>
                </a:cubicBezTo>
                <a:cubicBezTo>
                  <a:pt x="4086" y="5516"/>
                  <a:pt x="3275" y="5812"/>
                  <a:pt x="2468" y="5804"/>
                </a:cubicBezTo>
                <a:cubicBezTo>
                  <a:pt x="2525" y="5667"/>
                  <a:pt x="2589" y="5529"/>
                  <a:pt x="2664" y="5393"/>
                </a:cubicBezTo>
                <a:cubicBezTo>
                  <a:pt x="2983" y="4706"/>
                  <a:pt x="3390" y="4007"/>
                  <a:pt x="3554" y="3216"/>
                </a:cubicBezTo>
                <a:cubicBezTo>
                  <a:pt x="3644" y="2806"/>
                  <a:pt x="3639" y="2388"/>
                  <a:pt x="3566" y="1986"/>
                </a:cubicBezTo>
                <a:cubicBezTo>
                  <a:pt x="3729" y="1619"/>
                  <a:pt x="3814" y="1343"/>
                  <a:pt x="3702" y="1040"/>
                </a:cubicBezTo>
                <a:cubicBezTo>
                  <a:pt x="3522" y="554"/>
                  <a:pt x="3142" y="312"/>
                  <a:pt x="2799" y="0"/>
                </a:cubicBezTo>
                <a:cubicBezTo>
                  <a:pt x="2740" y="461"/>
                  <a:pt x="2608" y="891"/>
                  <a:pt x="2788" y="1378"/>
                </a:cubicBezTo>
                <a:cubicBezTo>
                  <a:pt x="2894" y="1666"/>
                  <a:pt x="3121" y="1820"/>
                  <a:pt x="3456" y="1984"/>
                </a:cubicBezTo>
                <a:cubicBezTo>
                  <a:pt x="3500" y="2889"/>
                  <a:pt x="3115" y="3758"/>
                  <a:pt x="2616" y="4560"/>
                </a:cubicBezTo>
                <a:cubicBezTo>
                  <a:pt x="2167" y="4296"/>
                  <a:pt x="1815" y="3851"/>
                  <a:pt x="1665" y="3327"/>
                </a:cubicBezTo>
                <a:cubicBezTo>
                  <a:pt x="1869" y="3140"/>
                  <a:pt x="1999" y="2983"/>
                  <a:pt x="2014" y="2756"/>
                </a:cubicBezTo>
                <a:cubicBezTo>
                  <a:pt x="2039" y="2375"/>
                  <a:pt x="1855" y="2099"/>
                  <a:pt x="1718" y="1787"/>
                </a:cubicBezTo>
                <a:cubicBezTo>
                  <a:pt x="1541" y="2079"/>
                  <a:pt x="1324" y="2329"/>
                  <a:pt x="1299" y="2709"/>
                </a:cubicBezTo>
                <a:cubicBezTo>
                  <a:pt x="1284" y="2937"/>
                  <a:pt x="1392" y="3109"/>
                  <a:pt x="1571" y="3321"/>
                </a:cubicBezTo>
                <a:cubicBezTo>
                  <a:pt x="1643" y="3899"/>
                  <a:pt x="1952" y="4461"/>
                  <a:pt x="2433" y="4843"/>
                </a:cubicBezTo>
                <a:close/>
                <a:moveTo>
                  <a:pt x="0" y="9759"/>
                </a:moveTo>
                <a:lnTo>
                  <a:pt x="4288" y="9759"/>
                </a:lnTo>
                <a:lnTo>
                  <a:pt x="4288" y="9336"/>
                </a:lnTo>
                <a:lnTo>
                  <a:pt x="0" y="9336"/>
                </a:lnTo>
                <a:lnTo>
                  <a:pt x="0" y="97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Newspaper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F4EE8A3-91C2-44D1-847E-E8541F6B845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960838" y="1524455"/>
            <a:ext cx="523888" cy="370825"/>
            <a:chOff x="77" y="130"/>
            <a:chExt cx="332" cy="235"/>
          </a:xfrm>
          <a:solidFill>
            <a:schemeClr val="bg1"/>
          </a:solidFill>
        </p:grpSpPr>
        <p:sp>
          <p:nvSpPr>
            <p:cNvPr id="28" name="Newspaper">
              <a:extLst>
                <a:ext uri="{FF2B5EF4-FFF2-40B4-BE49-F238E27FC236}">
                  <a16:creationId xmlns:a16="http://schemas.microsoft.com/office/drawing/2014/main" id="{0DB1251B-61E0-4851-9289-FA43A7D6A708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77" y="130"/>
              <a:ext cx="332" cy="235"/>
            </a:xfrm>
            <a:custGeom>
              <a:avLst/>
              <a:gdLst>
                <a:gd name="T0" fmla="*/ 54 w 884"/>
                <a:gd name="T1" fmla="*/ 293 h 624"/>
                <a:gd name="T2" fmla="*/ 161 w 884"/>
                <a:gd name="T3" fmla="*/ 483 h 624"/>
                <a:gd name="T4" fmla="*/ 126 w 884"/>
                <a:gd name="T5" fmla="*/ 238 h 624"/>
                <a:gd name="T6" fmla="*/ 64 w 884"/>
                <a:gd name="T7" fmla="*/ 268 h 624"/>
                <a:gd name="T8" fmla="*/ 54 w 884"/>
                <a:gd name="T9" fmla="*/ 293 h 624"/>
                <a:gd name="T10" fmla="*/ 215 w 884"/>
                <a:gd name="T11" fmla="*/ 553 h 624"/>
                <a:gd name="T12" fmla="*/ 228 w 884"/>
                <a:gd name="T13" fmla="*/ 573 h 624"/>
                <a:gd name="T14" fmla="*/ 243 w 884"/>
                <a:gd name="T15" fmla="*/ 575 h 624"/>
                <a:gd name="T16" fmla="*/ 297 w 884"/>
                <a:gd name="T17" fmla="*/ 566 h 624"/>
                <a:gd name="T18" fmla="*/ 381 w 884"/>
                <a:gd name="T19" fmla="*/ 552 h 624"/>
                <a:gd name="T20" fmla="*/ 814 w 884"/>
                <a:gd name="T21" fmla="*/ 479 h 624"/>
                <a:gd name="T22" fmla="*/ 835 w 884"/>
                <a:gd name="T23" fmla="*/ 448 h 624"/>
                <a:gd name="T24" fmla="*/ 786 w 884"/>
                <a:gd name="T25" fmla="*/ 103 h 624"/>
                <a:gd name="T26" fmla="*/ 762 w 884"/>
                <a:gd name="T27" fmla="*/ 80 h 624"/>
                <a:gd name="T28" fmla="*/ 758 w 884"/>
                <a:gd name="T29" fmla="*/ 81 h 624"/>
                <a:gd name="T30" fmla="*/ 619 w 884"/>
                <a:gd name="T31" fmla="*/ 104 h 624"/>
                <a:gd name="T32" fmla="*/ 595 w 884"/>
                <a:gd name="T33" fmla="*/ 108 h 624"/>
                <a:gd name="T34" fmla="*/ 572 w 884"/>
                <a:gd name="T35" fmla="*/ 112 h 624"/>
                <a:gd name="T36" fmla="*/ 289 w 884"/>
                <a:gd name="T37" fmla="*/ 160 h 624"/>
                <a:gd name="T38" fmla="*/ 204 w 884"/>
                <a:gd name="T39" fmla="*/ 174 h 624"/>
                <a:gd name="T40" fmla="*/ 187 w 884"/>
                <a:gd name="T41" fmla="*/ 177 h 624"/>
                <a:gd name="T42" fmla="*/ 171 w 884"/>
                <a:gd name="T43" fmla="*/ 188 h 624"/>
                <a:gd name="T44" fmla="*/ 169 w 884"/>
                <a:gd name="T45" fmla="*/ 191 h 624"/>
                <a:gd name="T46" fmla="*/ 167 w 884"/>
                <a:gd name="T47" fmla="*/ 208 h 624"/>
                <a:gd name="T48" fmla="*/ 168 w 884"/>
                <a:gd name="T49" fmla="*/ 218 h 624"/>
                <a:gd name="T50" fmla="*/ 215 w 884"/>
                <a:gd name="T51" fmla="*/ 553 h 624"/>
                <a:gd name="T52" fmla="*/ 181 w 884"/>
                <a:gd name="T53" fmla="*/ 130 h 624"/>
                <a:gd name="T54" fmla="*/ 277 w 884"/>
                <a:gd name="T55" fmla="*/ 113 h 624"/>
                <a:gd name="T56" fmla="*/ 501 w 884"/>
                <a:gd name="T57" fmla="*/ 6 h 624"/>
                <a:gd name="T58" fmla="*/ 526 w 884"/>
                <a:gd name="T59" fmla="*/ 0 h 624"/>
                <a:gd name="T60" fmla="*/ 582 w 884"/>
                <a:gd name="T61" fmla="*/ 39 h 624"/>
                <a:gd name="T62" fmla="*/ 594 w 884"/>
                <a:gd name="T63" fmla="*/ 60 h 624"/>
                <a:gd name="T64" fmla="*/ 751 w 884"/>
                <a:gd name="T65" fmla="*/ 33 h 624"/>
                <a:gd name="T66" fmla="*/ 829 w 884"/>
                <a:gd name="T67" fmla="*/ 96 h 624"/>
                <a:gd name="T68" fmla="*/ 878 w 884"/>
                <a:gd name="T69" fmla="*/ 441 h 624"/>
                <a:gd name="T70" fmla="*/ 821 w 884"/>
                <a:gd name="T71" fmla="*/ 527 h 624"/>
                <a:gd name="T72" fmla="*/ 250 w 884"/>
                <a:gd name="T73" fmla="*/ 623 h 624"/>
                <a:gd name="T74" fmla="*/ 240 w 884"/>
                <a:gd name="T75" fmla="*/ 624 h 624"/>
                <a:gd name="T76" fmla="*/ 224 w 884"/>
                <a:gd name="T77" fmla="*/ 622 h 624"/>
                <a:gd name="T78" fmla="*/ 222 w 884"/>
                <a:gd name="T79" fmla="*/ 622 h 624"/>
                <a:gd name="T80" fmla="*/ 166 w 884"/>
                <a:gd name="T81" fmla="*/ 583 h 624"/>
                <a:gd name="T82" fmla="*/ 14 w 884"/>
                <a:gd name="T83" fmla="*/ 314 h 624"/>
                <a:gd name="T84" fmla="*/ 46 w 884"/>
                <a:gd name="T85" fmla="*/ 224 h 624"/>
                <a:gd name="T86" fmla="*/ 124 w 884"/>
                <a:gd name="T87" fmla="*/ 187 h 624"/>
                <a:gd name="T88" fmla="*/ 136 w 884"/>
                <a:gd name="T89" fmla="*/ 160 h 624"/>
                <a:gd name="T90" fmla="*/ 181 w 884"/>
                <a:gd name="T91" fmla="*/ 130 h 624"/>
                <a:gd name="T92" fmla="*/ 542 w 884"/>
                <a:gd name="T93" fmla="*/ 60 h 624"/>
                <a:gd name="T94" fmla="*/ 518 w 884"/>
                <a:gd name="T95" fmla="*/ 50 h 624"/>
                <a:gd name="T96" fmla="*/ 446 w 884"/>
                <a:gd name="T97" fmla="*/ 85 h 624"/>
                <a:gd name="T98" fmla="*/ 546 w 884"/>
                <a:gd name="T99" fmla="*/ 68 h 624"/>
                <a:gd name="T100" fmla="*/ 542 w 884"/>
                <a:gd name="T101" fmla="*/ 6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4" h="624">
                  <a:moveTo>
                    <a:pt x="54" y="293"/>
                  </a:moveTo>
                  <a:lnTo>
                    <a:pt x="161" y="483"/>
                  </a:lnTo>
                  <a:lnTo>
                    <a:pt x="126" y="238"/>
                  </a:lnTo>
                  <a:lnTo>
                    <a:pt x="64" y="268"/>
                  </a:lnTo>
                  <a:cubicBezTo>
                    <a:pt x="55" y="273"/>
                    <a:pt x="51" y="283"/>
                    <a:pt x="54" y="293"/>
                  </a:cubicBezTo>
                  <a:close/>
                  <a:moveTo>
                    <a:pt x="215" y="553"/>
                  </a:moveTo>
                  <a:cubicBezTo>
                    <a:pt x="216" y="561"/>
                    <a:pt x="222" y="569"/>
                    <a:pt x="228" y="573"/>
                  </a:cubicBezTo>
                  <a:cubicBezTo>
                    <a:pt x="233" y="575"/>
                    <a:pt x="238" y="576"/>
                    <a:pt x="243" y="575"/>
                  </a:cubicBezTo>
                  <a:lnTo>
                    <a:pt x="297" y="566"/>
                  </a:lnTo>
                  <a:lnTo>
                    <a:pt x="381" y="552"/>
                  </a:lnTo>
                  <a:lnTo>
                    <a:pt x="814" y="479"/>
                  </a:lnTo>
                  <a:cubicBezTo>
                    <a:pt x="827" y="477"/>
                    <a:pt x="837" y="463"/>
                    <a:pt x="835" y="448"/>
                  </a:cubicBezTo>
                  <a:lnTo>
                    <a:pt x="786" y="103"/>
                  </a:lnTo>
                  <a:cubicBezTo>
                    <a:pt x="784" y="90"/>
                    <a:pt x="774" y="80"/>
                    <a:pt x="762" y="80"/>
                  </a:cubicBezTo>
                  <a:cubicBezTo>
                    <a:pt x="760" y="80"/>
                    <a:pt x="759" y="81"/>
                    <a:pt x="758" y="81"/>
                  </a:cubicBezTo>
                  <a:lnTo>
                    <a:pt x="619" y="104"/>
                  </a:lnTo>
                  <a:lnTo>
                    <a:pt x="595" y="108"/>
                  </a:lnTo>
                  <a:lnTo>
                    <a:pt x="572" y="112"/>
                  </a:lnTo>
                  <a:lnTo>
                    <a:pt x="289" y="160"/>
                  </a:lnTo>
                  <a:lnTo>
                    <a:pt x="204" y="174"/>
                  </a:lnTo>
                  <a:lnTo>
                    <a:pt x="187" y="177"/>
                  </a:lnTo>
                  <a:cubicBezTo>
                    <a:pt x="181" y="178"/>
                    <a:pt x="175" y="182"/>
                    <a:pt x="171" y="188"/>
                  </a:cubicBezTo>
                  <a:cubicBezTo>
                    <a:pt x="170" y="189"/>
                    <a:pt x="170" y="190"/>
                    <a:pt x="169" y="191"/>
                  </a:cubicBezTo>
                  <a:cubicBezTo>
                    <a:pt x="167" y="196"/>
                    <a:pt x="166" y="202"/>
                    <a:pt x="167" y="208"/>
                  </a:cubicBezTo>
                  <a:lnTo>
                    <a:pt x="168" y="218"/>
                  </a:lnTo>
                  <a:lnTo>
                    <a:pt x="215" y="553"/>
                  </a:lnTo>
                  <a:close/>
                  <a:moveTo>
                    <a:pt x="181" y="130"/>
                  </a:moveTo>
                  <a:lnTo>
                    <a:pt x="277" y="113"/>
                  </a:lnTo>
                  <a:lnTo>
                    <a:pt x="501" y="6"/>
                  </a:lnTo>
                  <a:cubicBezTo>
                    <a:pt x="508" y="2"/>
                    <a:pt x="517" y="0"/>
                    <a:pt x="526" y="0"/>
                  </a:cubicBezTo>
                  <a:cubicBezTo>
                    <a:pt x="550" y="0"/>
                    <a:pt x="572" y="15"/>
                    <a:pt x="582" y="39"/>
                  </a:cubicBezTo>
                  <a:lnTo>
                    <a:pt x="594" y="60"/>
                  </a:lnTo>
                  <a:lnTo>
                    <a:pt x="751" y="33"/>
                  </a:lnTo>
                  <a:cubicBezTo>
                    <a:pt x="789" y="27"/>
                    <a:pt x="824" y="56"/>
                    <a:pt x="829" y="96"/>
                  </a:cubicBezTo>
                  <a:lnTo>
                    <a:pt x="878" y="441"/>
                  </a:lnTo>
                  <a:cubicBezTo>
                    <a:pt x="884" y="482"/>
                    <a:pt x="858" y="520"/>
                    <a:pt x="821" y="527"/>
                  </a:cubicBezTo>
                  <a:lnTo>
                    <a:pt x="250" y="623"/>
                  </a:lnTo>
                  <a:cubicBezTo>
                    <a:pt x="247" y="624"/>
                    <a:pt x="243" y="624"/>
                    <a:pt x="240" y="624"/>
                  </a:cubicBezTo>
                  <a:cubicBezTo>
                    <a:pt x="234" y="624"/>
                    <a:pt x="229" y="624"/>
                    <a:pt x="224" y="622"/>
                  </a:cubicBezTo>
                  <a:lnTo>
                    <a:pt x="222" y="622"/>
                  </a:lnTo>
                  <a:cubicBezTo>
                    <a:pt x="198" y="622"/>
                    <a:pt x="176" y="607"/>
                    <a:pt x="166" y="583"/>
                  </a:cubicBezTo>
                  <a:lnTo>
                    <a:pt x="14" y="314"/>
                  </a:lnTo>
                  <a:cubicBezTo>
                    <a:pt x="0" y="279"/>
                    <a:pt x="15" y="239"/>
                    <a:pt x="46" y="224"/>
                  </a:cubicBezTo>
                  <a:lnTo>
                    <a:pt x="124" y="187"/>
                  </a:lnTo>
                  <a:cubicBezTo>
                    <a:pt x="126" y="177"/>
                    <a:pt x="130" y="168"/>
                    <a:pt x="136" y="160"/>
                  </a:cubicBezTo>
                  <a:cubicBezTo>
                    <a:pt x="146" y="143"/>
                    <a:pt x="162" y="133"/>
                    <a:pt x="181" y="130"/>
                  </a:cubicBezTo>
                  <a:close/>
                  <a:moveTo>
                    <a:pt x="542" y="60"/>
                  </a:moveTo>
                  <a:cubicBezTo>
                    <a:pt x="538" y="50"/>
                    <a:pt x="527" y="45"/>
                    <a:pt x="518" y="50"/>
                  </a:cubicBezTo>
                  <a:lnTo>
                    <a:pt x="446" y="85"/>
                  </a:lnTo>
                  <a:lnTo>
                    <a:pt x="546" y="68"/>
                  </a:lnTo>
                  <a:lnTo>
                    <a:pt x="542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Newspaper">
              <a:extLst>
                <a:ext uri="{FF2B5EF4-FFF2-40B4-BE49-F238E27FC236}">
                  <a16:creationId xmlns:a16="http://schemas.microsoft.com/office/drawing/2014/main" id="{D8DC479C-BF24-48BC-9776-09A8CF26C5D6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6" y="234"/>
              <a:ext cx="58" cy="19"/>
            </a:xfrm>
            <a:custGeom>
              <a:avLst/>
              <a:gdLst>
                <a:gd name="T0" fmla="*/ 123 w 156"/>
                <a:gd name="T1" fmla="*/ 30 h 49"/>
                <a:gd name="T2" fmla="*/ 99 w 156"/>
                <a:gd name="T3" fmla="*/ 33 h 49"/>
                <a:gd name="T4" fmla="*/ 76 w 156"/>
                <a:gd name="T5" fmla="*/ 37 h 49"/>
                <a:gd name="T6" fmla="*/ 3 w 156"/>
                <a:gd name="T7" fmla="*/ 49 h 49"/>
                <a:gd name="T8" fmla="*/ 0 w 156"/>
                <a:gd name="T9" fmla="*/ 25 h 49"/>
                <a:gd name="T10" fmla="*/ 63 w 156"/>
                <a:gd name="T11" fmla="*/ 15 h 49"/>
                <a:gd name="T12" fmla="*/ 87 w 156"/>
                <a:gd name="T13" fmla="*/ 11 h 49"/>
                <a:gd name="T14" fmla="*/ 111 w 156"/>
                <a:gd name="T15" fmla="*/ 7 h 49"/>
                <a:gd name="T16" fmla="*/ 153 w 156"/>
                <a:gd name="T17" fmla="*/ 0 h 49"/>
                <a:gd name="T18" fmla="*/ 156 w 156"/>
                <a:gd name="T19" fmla="*/ 24 h 49"/>
                <a:gd name="T20" fmla="*/ 123 w 156"/>
                <a:gd name="T21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123" y="30"/>
                  </a:moveTo>
                  <a:lnTo>
                    <a:pt x="99" y="33"/>
                  </a:lnTo>
                  <a:lnTo>
                    <a:pt x="76" y="37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63" y="15"/>
                  </a:lnTo>
                  <a:lnTo>
                    <a:pt x="87" y="11"/>
                  </a:lnTo>
                  <a:lnTo>
                    <a:pt x="111" y="7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123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Newspaper">
              <a:extLst>
                <a:ext uri="{FF2B5EF4-FFF2-40B4-BE49-F238E27FC236}">
                  <a16:creationId xmlns:a16="http://schemas.microsoft.com/office/drawing/2014/main" id="{0905BE4D-7463-426F-861B-7112F9CC1E63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03" y="215"/>
              <a:ext cx="59" cy="18"/>
            </a:xfrm>
            <a:custGeom>
              <a:avLst/>
              <a:gdLst>
                <a:gd name="T0" fmla="*/ 102 w 156"/>
                <a:gd name="T1" fmla="*/ 33 h 49"/>
                <a:gd name="T2" fmla="*/ 79 w 156"/>
                <a:gd name="T3" fmla="*/ 36 h 49"/>
                <a:gd name="T4" fmla="*/ 55 w 156"/>
                <a:gd name="T5" fmla="*/ 40 h 49"/>
                <a:gd name="T6" fmla="*/ 3 w 156"/>
                <a:gd name="T7" fmla="*/ 49 h 49"/>
                <a:gd name="T8" fmla="*/ 0 w 156"/>
                <a:gd name="T9" fmla="*/ 25 h 49"/>
                <a:gd name="T10" fmla="*/ 43 w 156"/>
                <a:gd name="T11" fmla="*/ 18 h 49"/>
                <a:gd name="T12" fmla="*/ 66 w 156"/>
                <a:gd name="T13" fmla="*/ 14 h 49"/>
                <a:gd name="T14" fmla="*/ 90 w 156"/>
                <a:gd name="T15" fmla="*/ 10 h 49"/>
                <a:gd name="T16" fmla="*/ 153 w 156"/>
                <a:gd name="T17" fmla="*/ 0 h 49"/>
                <a:gd name="T18" fmla="*/ 156 w 156"/>
                <a:gd name="T19" fmla="*/ 24 h 49"/>
                <a:gd name="T20" fmla="*/ 102 w 156"/>
                <a:gd name="T2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102" y="33"/>
                  </a:moveTo>
                  <a:lnTo>
                    <a:pt x="79" y="36"/>
                  </a:lnTo>
                  <a:lnTo>
                    <a:pt x="55" y="40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43" y="18"/>
                  </a:lnTo>
                  <a:lnTo>
                    <a:pt x="66" y="14"/>
                  </a:lnTo>
                  <a:lnTo>
                    <a:pt x="90" y="10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102" y="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Newspaper">
              <a:extLst>
                <a:ext uri="{FF2B5EF4-FFF2-40B4-BE49-F238E27FC236}">
                  <a16:creationId xmlns:a16="http://schemas.microsoft.com/office/drawing/2014/main" id="{D39AE358-A629-4069-9B71-B00995D2A576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56" y="182"/>
              <a:ext cx="208" cy="51"/>
            </a:xfrm>
            <a:custGeom>
              <a:avLst/>
              <a:gdLst>
                <a:gd name="T0" fmla="*/ 463 w 553"/>
                <a:gd name="T1" fmla="*/ 62 h 136"/>
                <a:gd name="T2" fmla="*/ 439 w 553"/>
                <a:gd name="T3" fmla="*/ 66 h 136"/>
                <a:gd name="T4" fmla="*/ 416 w 553"/>
                <a:gd name="T5" fmla="*/ 70 h 136"/>
                <a:gd name="T6" fmla="*/ 6 w 553"/>
                <a:gd name="T7" fmla="*/ 136 h 136"/>
                <a:gd name="T8" fmla="*/ 0 w 553"/>
                <a:gd name="T9" fmla="*/ 88 h 136"/>
                <a:gd name="T10" fmla="*/ 390 w 553"/>
                <a:gd name="T11" fmla="*/ 25 h 136"/>
                <a:gd name="T12" fmla="*/ 414 w 553"/>
                <a:gd name="T13" fmla="*/ 21 h 136"/>
                <a:gd name="T14" fmla="*/ 437 w 553"/>
                <a:gd name="T15" fmla="*/ 18 h 136"/>
                <a:gd name="T16" fmla="*/ 546 w 553"/>
                <a:gd name="T17" fmla="*/ 0 h 136"/>
                <a:gd name="T18" fmla="*/ 553 w 553"/>
                <a:gd name="T19" fmla="*/ 48 h 136"/>
                <a:gd name="T20" fmla="*/ 463 w 553"/>
                <a:gd name="T21" fmla="*/ 6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3" h="136">
                  <a:moveTo>
                    <a:pt x="463" y="62"/>
                  </a:moveTo>
                  <a:lnTo>
                    <a:pt x="439" y="66"/>
                  </a:lnTo>
                  <a:lnTo>
                    <a:pt x="416" y="70"/>
                  </a:lnTo>
                  <a:lnTo>
                    <a:pt x="6" y="136"/>
                  </a:lnTo>
                  <a:lnTo>
                    <a:pt x="0" y="88"/>
                  </a:lnTo>
                  <a:lnTo>
                    <a:pt x="390" y="25"/>
                  </a:lnTo>
                  <a:lnTo>
                    <a:pt x="414" y="21"/>
                  </a:lnTo>
                  <a:lnTo>
                    <a:pt x="437" y="18"/>
                  </a:lnTo>
                  <a:lnTo>
                    <a:pt x="546" y="0"/>
                  </a:lnTo>
                  <a:lnTo>
                    <a:pt x="553" y="48"/>
                  </a:lnTo>
                  <a:lnTo>
                    <a:pt x="463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Newspaper">
              <a:extLst>
                <a:ext uri="{FF2B5EF4-FFF2-40B4-BE49-F238E27FC236}">
                  <a16:creationId xmlns:a16="http://schemas.microsoft.com/office/drawing/2014/main" id="{94C74835-CC11-4654-BFA1-4DDB474DA14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09" y="254"/>
              <a:ext cx="58" cy="18"/>
            </a:xfrm>
            <a:custGeom>
              <a:avLst/>
              <a:gdLst>
                <a:gd name="T0" fmla="*/ 78 w 156"/>
                <a:gd name="T1" fmla="*/ 12 h 49"/>
                <a:gd name="T2" fmla="*/ 101 w 156"/>
                <a:gd name="T3" fmla="*/ 9 h 49"/>
                <a:gd name="T4" fmla="*/ 123 w 156"/>
                <a:gd name="T5" fmla="*/ 5 h 49"/>
                <a:gd name="T6" fmla="*/ 153 w 156"/>
                <a:gd name="T7" fmla="*/ 0 h 49"/>
                <a:gd name="T8" fmla="*/ 156 w 156"/>
                <a:gd name="T9" fmla="*/ 25 h 49"/>
                <a:gd name="T10" fmla="*/ 119 w 156"/>
                <a:gd name="T11" fmla="*/ 30 h 49"/>
                <a:gd name="T12" fmla="*/ 92 w 156"/>
                <a:gd name="T13" fmla="*/ 35 h 49"/>
                <a:gd name="T14" fmla="*/ 29 w 156"/>
                <a:gd name="T15" fmla="*/ 45 h 49"/>
                <a:gd name="T16" fmla="*/ 3 w 156"/>
                <a:gd name="T17" fmla="*/ 49 h 49"/>
                <a:gd name="T18" fmla="*/ 0 w 156"/>
                <a:gd name="T19" fmla="*/ 25 h 49"/>
                <a:gd name="T20" fmla="*/ 78 w 156"/>
                <a:gd name="T2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78" y="12"/>
                  </a:moveTo>
                  <a:lnTo>
                    <a:pt x="101" y="9"/>
                  </a:lnTo>
                  <a:lnTo>
                    <a:pt x="123" y="5"/>
                  </a:lnTo>
                  <a:lnTo>
                    <a:pt x="153" y="0"/>
                  </a:lnTo>
                  <a:lnTo>
                    <a:pt x="156" y="25"/>
                  </a:lnTo>
                  <a:lnTo>
                    <a:pt x="119" y="30"/>
                  </a:lnTo>
                  <a:lnTo>
                    <a:pt x="92" y="35"/>
                  </a:lnTo>
                  <a:lnTo>
                    <a:pt x="29" y="45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78" y="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Newspaper">
              <a:extLst>
                <a:ext uri="{FF2B5EF4-FFF2-40B4-BE49-F238E27FC236}">
                  <a16:creationId xmlns:a16="http://schemas.microsoft.com/office/drawing/2014/main" id="{342994A8-7E13-4E72-9F11-7770C245FF7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1" y="274"/>
              <a:ext cx="59" cy="18"/>
            </a:xfrm>
            <a:custGeom>
              <a:avLst/>
              <a:gdLst>
                <a:gd name="T0" fmla="*/ 20 w 156"/>
                <a:gd name="T1" fmla="*/ 45 h 48"/>
                <a:gd name="T2" fmla="*/ 3 w 156"/>
                <a:gd name="T3" fmla="*/ 48 h 48"/>
                <a:gd name="T4" fmla="*/ 0 w 156"/>
                <a:gd name="T5" fmla="*/ 29 h 48"/>
                <a:gd name="T6" fmla="*/ 14 w 156"/>
                <a:gd name="T7" fmla="*/ 22 h 48"/>
                <a:gd name="T8" fmla="*/ 90 w 156"/>
                <a:gd name="T9" fmla="*/ 10 h 48"/>
                <a:gd name="T10" fmla="*/ 153 w 156"/>
                <a:gd name="T11" fmla="*/ 0 h 48"/>
                <a:gd name="T12" fmla="*/ 156 w 156"/>
                <a:gd name="T13" fmla="*/ 24 h 48"/>
                <a:gd name="T14" fmla="*/ 20 w 156"/>
                <a:gd name="T1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48">
                  <a:moveTo>
                    <a:pt x="20" y="45"/>
                  </a:moveTo>
                  <a:lnTo>
                    <a:pt x="3" y="48"/>
                  </a:lnTo>
                  <a:lnTo>
                    <a:pt x="0" y="29"/>
                  </a:lnTo>
                  <a:lnTo>
                    <a:pt x="14" y="22"/>
                  </a:lnTo>
                  <a:lnTo>
                    <a:pt x="90" y="10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20" y="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Newspaper">
              <a:extLst>
                <a:ext uri="{FF2B5EF4-FFF2-40B4-BE49-F238E27FC236}">
                  <a16:creationId xmlns:a16="http://schemas.microsoft.com/office/drawing/2014/main" id="{4E67ECC2-3CC1-4E55-81D3-F15877A02464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1" y="282"/>
              <a:ext cx="5" cy="3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0 w 15"/>
                <a:gd name="T5" fmla="*/ 2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Newspaper">
              <a:extLst>
                <a:ext uri="{FF2B5EF4-FFF2-40B4-BE49-F238E27FC236}">
                  <a16:creationId xmlns:a16="http://schemas.microsoft.com/office/drawing/2014/main" id="{FD324691-5626-4977-B629-660B8F7A087D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41" y="265"/>
              <a:ext cx="59" cy="18"/>
            </a:xfrm>
            <a:custGeom>
              <a:avLst/>
              <a:gdLst>
                <a:gd name="T0" fmla="*/ 153 w 156"/>
                <a:gd name="T1" fmla="*/ 0 h 49"/>
                <a:gd name="T2" fmla="*/ 156 w 156"/>
                <a:gd name="T3" fmla="*/ 24 h 49"/>
                <a:gd name="T4" fmla="*/ 3 w 156"/>
                <a:gd name="T5" fmla="*/ 49 h 49"/>
                <a:gd name="T6" fmla="*/ 0 w 156"/>
                <a:gd name="T7" fmla="*/ 25 h 49"/>
                <a:gd name="T8" fmla="*/ 153 w 15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9">
                  <a:moveTo>
                    <a:pt x="153" y="0"/>
                  </a:moveTo>
                  <a:lnTo>
                    <a:pt x="156" y="24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Newspaper">
              <a:extLst>
                <a:ext uri="{FF2B5EF4-FFF2-40B4-BE49-F238E27FC236}">
                  <a16:creationId xmlns:a16="http://schemas.microsoft.com/office/drawing/2014/main" id="{6AEA4009-5B83-47ED-B5B3-0409268A7CE4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39" y="245"/>
              <a:ext cx="58" cy="19"/>
            </a:xfrm>
            <a:custGeom>
              <a:avLst/>
              <a:gdLst>
                <a:gd name="T0" fmla="*/ 153 w 156"/>
                <a:gd name="T1" fmla="*/ 0 h 49"/>
                <a:gd name="T2" fmla="*/ 156 w 156"/>
                <a:gd name="T3" fmla="*/ 24 h 49"/>
                <a:gd name="T4" fmla="*/ 3 w 156"/>
                <a:gd name="T5" fmla="*/ 49 h 49"/>
                <a:gd name="T6" fmla="*/ 0 w 156"/>
                <a:gd name="T7" fmla="*/ 25 h 49"/>
                <a:gd name="T8" fmla="*/ 153 w 15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9">
                  <a:moveTo>
                    <a:pt x="153" y="0"/>
                  </a:moveTo>
                  <a:lnTo>
                    <a:pt x="156" y="24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Newspaper">
              <a:extLst>
                <a:ext uri="{FF2B5EF4-FFF2-40B4-BE49-F238E27FC236}">
                  <a16:creationId xmlns:a16="http://schemas.microsoft.com/office/drawing/2014/main" id="{12B7CD3E-14D2-4FCD-B3CD-F1954447133A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36" y="226"/>
              <a:ext cx="59" cy="18"/>
            </a:xfrm>
            <a:custGeom>
              <a:avLst/>
              <a:gdLst>
                <a:gd name="T0" fmla="*/ 0 w 156"/>
                <a:gd name="T1" fmla="*/ 25 h 48"/>
                <a:gd name="T2" fmla="*/ 153 w 156"/>
                <a:gd name="T3" fmla="*/ 0 h 48"/>
                <a:gd name="T4" fmla="*/ 156 w 156"/>
                <a:gd name="T5" fmla="*/ 24 h 48"/>
                <a:gd name="T6" fmla="*/ 3 w 156"/>
                <a:gd name="T7" fmla="*/ 48 h 48"/>
                <a:gd name="T8" fmla="*/ 0 w 156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8">
                  <a:moveTo>
                    <a:pt x="0" y="25"/>
                  </a:moveTo>
                  <a:lnTo>
                    <a:pt x="153" y="0"/>
                  </a:lnTo>
                  <a:lnTo>
                    <a:pt x="156" y="24"/>
                  </a:lnTo>
                  <a:lnTo>
                    <a:pt x="3" y="48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Newspaper">
              <a:extLst>
                <a:ext uri="{FF2B5EF4-FFF2-40B4-BE49-F238E27FC236}">
                  <a16:creationId xmlns:a16="http://schemas.microsoft.com/office/drawing/2014/main" id="{EB7660E4-0D2D-407B-946C-0B3858BBD6A1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44" y="285"/>
              <a:ext cx="59" cy="18"/>
            </a:xfrm>
            <a:custGeom>
              <a:avLst/>
              <a:gdLst>
                <a:gd name="T0" fmla="*/ 116 w 156"/>
                <a:gd name="T1" fmla="*/ 30 h 48"/>
                <a:gd name="T2" fmla="*/ 34 w 156"/>
                <a:gd name="T3" fmla="*/ 43 h 48"/>
                <a:gd name="T4" fmla="*/ 3 w 156"/>
                <a:gd name="T5" fmla="*/ 48 h 48"/>
                <a:gd name="T6" fmla="*/ 0 w 156"/>
                <a:gd name="T7" fmla="*/ 24 h 48"/>
                <a:gd name="T8" fmla="*/ 110 w 156"/>
                <a:gd name="T9" fmla="*/ 7 h 48"/>
                <a:gd name="T10" fmla="*/ 153 w 156"/>
                <a:gd name="T11" fmla="*/ 0 h 48"/>
                <a:gd name="T12" fmla="*/ 155 w 156"/>
                <a:gd name="T13" fmla="*/ 11 h 48"/>
                <a:gd name="T14" fmla="*/ 156 w 156"/>
                <a:gd name="T15" fmla="*/ 24 h 48"/>
                <a:gd name="T16" fmla="*/ 116 w 156"/>
                <a:gd name="T1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48">
                  <a:moveTo>
                    <a:pt x="116" y="30"/>
                  </a:moveTo>
                  <a:lnTo>
                    <a:pt x="34" y="43"/>
                  </a:lnTo>
                  <a:lnTo>
                    <a:pt x="3" y="48"/>
                  </a:lnTo>
                  <a:lnTo>
                    <a:pt x="0" y="24"/>
                  </a:lnTo>
                  <a:lnTo>
                    <a:pt x="110" y="7"/>
                  </a:lnTo>
                  <a:lnTo>
                    <a:pt x="153" y="0"/>
                  </a:lnTo>
                  <a:lnTo>
                    <a:pt x="155" y="11"/>
                  </a:lnTo>
                  <a:lnTo>
                    <a:pt x="156" y="24"/>
                  </a:lnTo>
                  <a:lnTo>
                    <a:pt x="116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Newspaper">
              <a:extLst>
                <a:ext uri="{FF2B5EF4-FFF2-40B4-BE49-F238E27FC236}">
                  <a16:creationId xmlns:a16="http://schemas.microsoft.com/office/drawing/2014/main" id="{FC503054-C186-4D5D-B933-999B93C71607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64" y="238"/>
              <a:ext cx="70" cy="77"/>
            </a:xfrm>
            <a:custGeom>
              <a:avLst/>
              <a:gdLst>
                <a:gd name="T0" fmla="*/ 164 w 185"/>
                <a:gd name="T1" fmla="*/ 0 h 204"/>
                <a:gd name="T2" fmla="*/ 185 w 185"/>
                <a:gd name="T3" fmla="*/ 180 h 204"/>
                <a:gd name="T4" fmla="*/ 21 w 185"/>
                <a:gd name="T5" fmla="*/ 204 h 204"/>
                <a:gd name="T6" fmla="*/ 0 w 185"/>
                <a:gd name="T7" fmla="*/ 23 h 204"/>
                <a:gd name="T8" fmla="*/ 164 w 185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04">
                  <a:moveTo>
                    <a:pt x="164" y="0"/>
                  </a:moveTo>
                  <a:lnTo>
                    <a:pt x="185" y="180"/>
                  </a:lnTo>
                  <a:lnTo>
                    <a:pt x="21" y="204"/>
                  </a:lnTo>
                  <a:lnTo>
                    <a:pt x="0" y="2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00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USER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suite of incentives if you are innovating in mail or using mail for the first time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A2FA8-9525-43E3-AC00-FF9CBE548F03}"/>
              </a:ext>
            </a:extLst>
          </p:cNvPr>
          <p:cNvSpPr/>
          <p:nvPr/>
        </p:nvSpPr>
        <p:spPr>
          <a:xfrm>
            <a:off x="465561" y="1334647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 MAIL FIRST</a:t>
            </a:r>
          </a:p>
          <a:p>
            <a:pPr algn="ctr"/>
            <a:r>
              <a:rPr lang="en-GB" b="1" dirty="0"/>
              <a:t>TIME USER SCHEME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06DDAD00-9323-410F-B9C7-D42DDAF20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34905"/>
              </p:ext>
            </p:extLst>
          </p:nvPr>
        </p:nvGraphicFramePr>
        <p:xfrm>
          <a:off x="465561" y="2033625"/>
          <a:ext cx="3714178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Brands new to mail or not used the channel for 24 months or more.</a:t>
                      </a:r>
                    </a:p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You can earn up to </a:t>
                      </a:r>
                      <a:r>
                        <a:rPr lang="en-GB" sz="1600" b="1" dirty="0">
                          <a:solidFill>
                            <a:prstClr val="black"/>
                          </a:solidFill>
                        </a:rPr>
                        <a:t>20% </a:t>
                      </a: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postage credits on advertising mail and </a:t>
                      </a:r>
                      <a:r>
                        <a:rPr lang="en-GB" sz="1600" b="1" dirty="0">
                          <a:solidFill>
                            <a:prstClr val="black"/>
                          </a:solidFill>
                        </a:rPr>
                        <a:t>7% </a:t>
                      </a: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on Partially Addressed Letters.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Post a minimum of 4k Advertising Mail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10k for Partially Addressed.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Maximum is 1m items.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39" name="Graphic 38" descr="Illustrator with solid fill">
            <a:hlinkClick r:id="rId7"/>
            <a:extLst>
              <a:ext uri="{FF2B5EF4-FFF2-40B4-BE49-F238E27FC236}">
                <a16:creationId xmlns:a16="http://schemas.microsoft.com/office/drawing/2014/main" id="{1A9D8395-1745-4282-9290-4B5444CCC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16728" y="5992227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pSp>
        <p:nvGrpSpPr>
          <p:cNvPr id="20" name="Graduated_flask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68550AB-95D1-4254-A72C-1D1964546F2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1747" y="1480182"/>
            <a:ext cx="339923" cy="407908"/>
            <a:chOff x="11245428" y="6356397"/>
            <a:chExt cx="238125" cy="285750"/>
          </a:xfrm>
          <a:solidFill>
            <a:schemeClr val="bg1"/>
          </a:solidFill>
        </p:grpSpPr>
        <p:sp>
          <p:nvSpPr>
            <p:cNvPr id="21" name="Freeform 1154">
              <a:extLst>
                <a:ext uri="{FF2B5EF4-FFF2-40B4-BE49-F238E27FC236}">
                  <a16:creationId xmlns:a16="http://schemas.microsoft.com/office/drawing/2014/main" id="{6D231197-85EC-4450-9AC5-E7CB7CA1B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5428" y="6356397"/>
              <a:ext cx="238125" cy="285750"/>
            </a:xfrm>
            <a:custGeom>
              <a:avLst/>
              <a:gdLst>
                <a:gd name="T0" fmla="*/ 296 w 312"/>
                <a:gd name="T1" fmla="*/ 358 h 376"/>
                <a:gd name="T2" fmla="*/ 278 w 312"/>
                <a:gd name="T3" fmla="*/ 367 h 376"/>
                <a:gd name="T4" fmla="*/ 34 w 312"/>
                <a:gd name="T5" fmla="*/ 367 h 376"/>
                <a:gd name="T6" fmla="*/ 16 w 312"/>
                <a:gd name="T7" fmla="*/ 358 h 376"/>
                <a:gd name="T8" fmla="*/ 19 w 312"/>
                <a:gd name="T9" fmla="*/ 319 h 376"/>
                <a:gd name="T10" fmla="*/ 121 w 312"/>
                <a:gd name="T11" fmla="*/ 116 h 376"/>
                <a:gd name="T12" fmla="*/ 122 w 312"/>
                <a:gd name="T13" fmla="*/ 114 h 376"/>
                <a:gd name="T14" fmla="*/ 122 w 312"/>
                <a:gd name="T15" fmla="*/ 56 h 376"/>
                <a:gd name="T16" fmla="*/ 190 w 312"/>
                <a:gd name="T17" fmla="*/ 56 h 376"/>
                <a:gd name="T18" fmla="*/ 190 w 312"/>
                <a:gd name="T19" fmla="*/ 114 h 376"/>
                <a:gd name="T20" fmla="*/ 191 w 312"/>
                <a:gd name="T21" fmla="*/ 116 h 376"/>
                <a:gd name="T22" fmla="*/ 193 w 312"/>
                <a:gd name="T23" fmla="*/ 120 h 376"/>
                <a:gd name="T24" fmla="*/ 293 w 312"/>
                <a:gd name="T25" fmla="*/ 319 h 376"/>
                <a:gd name="T26" fmla="*/ 296 w 312"/>
                <a:gd name="T27" fmla="*/ 358 h 376"/>
                <a:gd name="T28" fmla="*/ 98 w 312"/>
                <a:gd name="T29" fmla="*/ 32 h 376"/>
                <a:gd name="T30" fmla="*/ 98 w 312"/>
                <a:gd name="T31" fmla="*/ 23 h 376"/>
                <a:gd name="T32" fmla="*/ 112 w 312"/>
                <a:gd name="T33" fmla="*/ 9 h 376"/>
                <a:gd name="T34" fmla="*/ 199 w 312"/>
                <a:gd name="T35" fmla="*/ 9 h 376"/>
                <a:gd name="T36" fmla="*/ 213 w 312"/>
                <a:gd name="T37" fmla="*/ 23 h 376"/>
                <a:gd name="T38" fmla="*/ 213 w 312"/>
                <a:gd name="T39" fmla="*/ 32 h 376"/>
                <a:gd name="T40" fmla="*/ 199 w 312"/>
                <a:gd name="T41" fmla="*/ 46 h 376"/>
                <a:gd name="T42" fmla="*/ 112 w 312"/>
                <a:gd name="T43" fmla="*/ 46 h 376"/>
                <a:gd name="T44" fmla="*/ 98 w 312"/>
                <a:gd name="T45" fmla="*/ 32 h 376"/>
                <a:gd name="T46" fmla="*/ 301 w 312"/>
                <a:gd name="T47" fmla="*/ 315 h 376"/>
                <a:gd name="T48" fmla="*/ 201 w 312"/>
                <a:gd name="T49" fmla="*/ 116 h 376"/>
                <a:gd name="T50" fmla="*/ 200 w 312"/>
                <a:gd name="T51" fmla="*/ 113 h 376"/>
                <a:gd name="T52" fmla="*/ 200 w 312"/>
                <a:gd name="T53" fmla="*/ 56 h 376"/>
                <a:gd name="T54" fmla="*/ 223 w 312"/>
                <a:gd name="T55" fmla="*/ 32 h 376"/>
                <a:gd name="T56" fmla="*/ 223 w 312"/>
                <a:gd name="T57" fmla="*/ 23 h 376"/>
                <a:gd name="T58" fmla="*/ 199 w 312"/>
                <a:gd name="T59" fmla="*/ 0 h 376"/>
                <a:gd name="T60" fmla="*/ 112 w 312"/>
                <a:gd name="T61" fmla="*/ 0 h 376"/>
                <a:gd name="T62" fmla="*/ 89 w 312"/>
                <a:gd name="T63" fmla="*/ 23 h 376"/>
                <a:gd name="T64" fmla="*/ 89 w 312"/>
                <a:gd name="T65" fmla="*/ 32 h 376"/>
                <a:gd name="T66" fmla="*/ 112 w 312"/>
                <a:gd name="T67" fmla="*/ 56 h 376"/>
                <a:gd name="T68" fmla="*/ 112 w 312"/>
                <a:gd name="T69" fmla="*/ 113 h 376"/>
                <a:gd name="T70" fmla="*/ 10 w 312"/>
                <a:gd name="T71" fmla="*/ 315 h 376"/>
                <a:gd name="T72" fmla="*/ 7 w 312"/>
                <a:gd name="T73" fmla="*/ 363 h 376"/>
                <a:gd name="T74" fmla="*/ 34 w 312"/>
                <a:gd name="T75" fmla="*/ 376 h 376"/>
                <a:gd name="T76" fmla="*/ 278 w 312"/>
                <a:gd name="T77" fmla="*/ 376 h 376"/>
                <a:gd name="T78" fmla="*/ 304 w 312"/>
                <a:gd name="T79" fmla="*/ 363 h 376"/>
                <a:gd name="T80" fmla="*/ 301 w 312"/>
                <a:gd name="T81" fmla="*/ 31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2" h="376">
                  <a:moveTo>
                    <a:pt x="296" y="358"/>
                  </a:moveTo>
                  <a:cubicBezTo>
                    <a:pt x="293" y="364"/>
                    <a:pt x="287" y="367"/>
                    <a:pt x="278" y="367"/>
                  </a:cubicBezTo>
                  <a:lnTo>
                    <a:pt x="34" y="367"/>
                  </a:lnTo>
                  <a:cubicBezTo>
                    <a:pt x="25" y="367"/>
                    <a:pt x="19" y="364"/>
                    <a:pt x="16" y="358"/>
                  </a:cubicBezTo>
                  <a:cubicBezTo>
                    <a:pt x="10" y="349"/>
                    <a:pt x="11" y="333"/>
                    <a:pt x="19" y="319"/>
                  </a:cubicBezTo>
                  <a:cubicBezTo>
                    <a:pt x="30" y="297"/>
                    <a:pt x="120" y="118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lnTo>
                    <a:pt x="122" y="56"/>
                  </a:lnTo>
                  <a:lnTo>
                    <a:pt x="190" y="56"/>
                  </a:lnTo>
                  <a:lnTo>
                    <a:pt x="190" y="114"/>
                  </a:lnTo>
                  <a:cubicBezTo>
                    <a:pt x="190" y="115"/>
                    <a:pt x="190" y="115"/>
                    <a:pt x="191" y="116"/>
                  </a:cubicBezTo>
                  <a:lnTo>
                    <a:pt x="193" y="120"/>
                  </a:lnTo>
                  <a:cubicBezTo>
                    <a:pt x="251" y="236"/>
                    <a:pt x="286" y="307"/>
                    <a:pt x="293" y="319"/>
                  </a:cubicBezTo>
                  <a:cubicBezTo>
                    <a:pt x="300" y="333"/>
                    <a:pt x="302" y="349"/>
                    <a:pt x="296" y="358"/>
                  </a:cubicBezTo>
                  <a:close/>
                  <a:moveTo>
                    <a:pt x="98" y="32"/>
                  </a:moveTo>
                  <a:lnTo>
                    <a:pt x="98" y="23"/>
                  </a:lnTo>
                  <a:cubicBezTo>
                    <a:pt x="98" y="15"/>
                    <a:pt x="105" y="9"/>
                    <a:pt x="112" y="9"/>
                  </a:cubicBezTo>
                  <a:lnTo>
                    <a:pt x="199" y="9"/>
                  </a:lnTo>
                  <a:cubicBezTo>
                    <a:pt x="207" y="9"/>
                    <a:pt x="213" y="15"/>
                    <a:pt x="213" y="23"/>
                  </a:cubicBezTo>
                  <a:lnTo>
                    <a:pt x="213" y="32"/>
                  </a:lnTo>
                  <a:cubicBezTo>
                    <a:pt x="213" y="40"/>
                    <a:pt x="207" y="46"/>
                    <a:pt x="199" y="46"/>
                  </a:cubicBezTo>
                  <a:lnTo>
                    <a:pt x="112" y="46"/>
                  </a:lnTo>
                  <a:cubicBezTo>
                    <a:pt x="105" y="46"/>
                    <a:pt x="98" y="40"/>
                    <a:pt x="98" y="32"/>
                  </a:cubicBezTo>
                  <a:close/>
                  <a:moveTo>
                    <a:pt x="301" y="315"/>
                  </a:moveTo>
                  <a:cubicBezTo>
                    <a:pt x="295" y="302"/>
                    <a:pt x="259" y="232"/>
                    <a:pt x="201" y="116"/>
                  </a:cubicBezTo>
                  <a:lnTo>
                    <a:pt x="200" y="113"/>
                  </a:lnTo>
                  <a:lnTo>
                    <a:pt x="200" y="56"/>
                  </a:lnTo>
                  <a:cubicBezTo>
                    <a:pt x="212" y="56"/>
                    <a:pt x="223" y="45"/>
                    <a:pt x="223" y="32"/>
                  </a:cubicBezTo>
                  <a:lnTo>
                    <a:pt x="223" y="23"/>
                  </a:lnTo>
                  <a:cubicBezTo>
                    <a:pt x="223" y="10"/>
                    <a:pt x="212" y="0"/>
                    <a:pt x="199" y="0"/>
                  </a:cubicBezTo>
                  <a:lnTo>
                    <a:pt x="112" y="0"/>
                  </a:lnTo>
                  <a:cubicBezTo>
                    <a:pt x="100" y="0"/>
                    <a:pt x="89" y="10"/>
                    <a:pt x="89" y="23"/>
                  </a:cubicBezTo>
                  <a:lnTo>
                    <a:pt x="89" y="32"/>
                  </a:lnTo>
                  <a:cubicBezTo>
                    <a:pt x="89" y="45"/>
                    <a:pt x="99" y="56"/>
                    <a:pt x="112" y="56"/>
                  </a:cubicBezTo>
                  <a:lnTo>
                    <a:pt x="112" y="113"/>
                  </a:lnTo>
                  <a:cubicBezTo>
                    <a:pt x="105" y="127"/>
                    <a:pt x="21" y="294"/>
                    <a:pt x="10" y="315"/>
                  </a:cubicBezTo>
                  <a:cubicBezTo>
                    <a:pt x="1" y="332"/>
                    <a:pt x="0" y="351"/>
                    <a:pt x="7" y="363"/>
                  </a:cubicBezTo>
                  <a:cubicBezTo>
                    <a:pt x="11" y="368"/>
                    <a:pt x="18" y="376"/>
                    <a:pt x="34" y="376"/>
                  </a:cubicBezTo>
                  <a:lnTo>
                    <a:pt x="278" y="376"/>
                  </a:lnTo>
                  <a:cubicBezTo>
                    <a:pt x="294" y="376"/>
                    <a:pt x="301" y="368"/>
                    <a:pt x="304" y="363"/>
                  </a:cubicBezTo>
                  <a:cubicBezTo>
                    <a:pt x="312" y="351"/>
                    <a:pt x="310" y="332"/>
                    <a:pt x="301" y="3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155">
              <a:extLst>
                <a:ext uri="{FF2B5EF4-FFF2-40B4-BE49-F238E27FC236}">
                  <a16:creationId xmlns:a16="http://schemas.microsoft.com/office/drawing/2014/main" id="{F1F8E500-8E4E-4D12-8235-2BB538AC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041" y="6362747"/>
              <a:ext cx="87313" cy="28575"/>
            </a:xfrm>
            <a:custGeom>
              <a:avLst/>
              <a:gdLst>
                <a:gd name="T0" fmla="*/ 0 w 115"/>
                <a:gd name="T1" fmla="*/ 23 h 37"/>
                <a:gd name="T2" fmla="*/ 0 w 115"/>
                <a:gd name="T3" fmla="*/ 14 h 37"/>
                <a:gd name="T4" fmla="*/ 14 w 115"/>
                <a:gd name="T5" fmla="*/ 0 h 37"/>
                <a:gd name="T6" fmla="*/ 101 w 115"/>
                <a:gd name="T7" fmla="*/ 0 h 37"/>
                <a:gd name="T8" fmla="*/ 115 w 115"/>
                <a:gd name="T9" fmla="*/ 14 h 37"/>
                <a:gd name="T10" fmla="*/ 115 w 115"/>
                <a:gd name="T11" fmla="*/ 23 h 37"/>
                <a:gd name="T12" fmla="*/ 101 w 115"/>
                <a:gd name="T13" fmla="*/ 37 h 37"/>
                <a:gd name="T14" fmla="*/ 14 w 115"/>
                <a:gd name="T15" fmla="*/ 37 h 37"/>
                <a:gd name="T16" fmla="*/ 0 w 115"/>
                <a:gd name="T1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0" y="23"/>
                  </a:moveTo>
                  <a:lnTo>
                    <a:pt x="0" y="14"/>
                  </a:lnTo>
                  <a:cubicBezTo>
                    <a:pt x="0" y="6"/>
                    <a:pt x="7" y="0"/>
                    <a:pt x="14" y="0"/>
                  </a:cubicBezTo>
                  <a:lnTo>
                    <a:pt x="101" y="0"/>
                  </a:lnTo>
                  <a:cubicBezTo>
                    <a:pt x="109" y="0"/>
                    <a:pt x="115" y="6"/>
                    <a:pt x="115" y="14"/>
                  </a:cubicBezTo>
                  <a:lnTo>
                    <a:pt x="115" y="23"/>
                  </a:lnTo>
                  <a:cubicBezTo>
                    <a:pt x="115" y="31"/>
                    <a:pt x="109" y="37"/>
                    <a:pt x="101" y="37"/>
                  </a:cubicBezTo>
                  <a:lnTo>
                    <a:pt x="14" y="37"/>
                  </a:lnTo>
                  <a:cubicBezTo>
                    <a:pt x="7" y="37"/>
                    <a:pt x="0" y="3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3082">
              <a:extLst>
                <a:ext uri="{FF2B5EF4-FFF2-40B4-BE49-F238E27FC236}">
                  <a16:creationId xmlns:a16="http://schemas.microsoft.com/office/drawing/2014/main" id="{5DBB0F46-1CC4-4F89-8130-251FF24A8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261" y="6492922"/>
              <a:ext cx="192125" cy="130175"/>
            </a:xfrm>
            <a:custGeom>
              <a:avLst/>
              <a:gdLst>
                <a:gd name="connsiteX0" fmla="*/ 84324 w 192125"/>
                <a:gd name="connsiteY0" fmla="*/ 9525 h 130175"/>
                <a:gd name="connsiteX1" fmla="*/ 80355 w 192125"/>
                <a:gd name="connsiteY1" fmla="*/ 13337 h 130175"/>
                <a:gd name="connsiteX2" fmla="*/ 80355 w 192125"/>
                <a:gd name="connsiteY2" fmla="*/ 121601 h 130175"/>
                <a:gd name="connsiteX3" fmla="*/ 84324 w 192125"/>
                <a:gd name="connsiteY3" fmla="*/ 125413 h 130175"/>
                <a:gd name="connsiteX4" fmla="*/ 110518 w 192125"/>
                <a:gd name="connsiteY4" fmla="*/ 125413 h 130175"/>
                <a:gd name="connsiteX5" fmla="*/ 113693 w 192125"/>
                <a:gd name="connsiteY5" fmla="*/ 121601 h 130175"/>
                <a:gd name="connsiteX6" fmla="*/ 110518 w 192125"/>
                <a:gd name="connsiteY6" fmla="*/ 117789 h 130175"/>
                <a:gd name="connsiteX7" fmla="*/ 87499 w 192125"/>
                <a:gd name="connsiteY7" fmla="*/ 117789 h 130175"/>
                <a:gd name="connsiteX8" fmla="*/ 87499 w 192125"/>
                <a:gd name="connsiteY8" fmla="*/ 97966 h 130175"/>
                <a:gd name="connsiteX9" fmla="*/ 106549 w 192125"/>
                <a:gd name="connsiteY9" fmla="*/ 97966 h 130175"/>
                <a:gd name="connsiteX10" fmla="*/ 110518 w 192125"/>
                <a:gd name="connsiteY10" fmla="*/ 94154 h 130175"/>
                <a:gd name="connsiteX11" fmla="*/ 106549 w 192125"/>
                <a:gd name="connsiteY11" fmla="*/ 91104 h 130175"/>
                <a:gd name="connsiteX12" fmla="*/ 87499 w 192125"/>
                <a:gd name="connsiteY12" fmla="*/ 91104 h 130175"/>
                <a:gd name="connsiteX13" fmla="*/ 87499 w 192125"/>
                <a:gd name="connsiteY13" fmla="*/ 70519 h 130175"/>
                <a:gd name="connsiteX14" fmla="*/ 106549 w 192125"/>
                <a:gd name="connsiteY14" fmla="*/ 70519 h 130175"/>
                <a:gd name="connsiteX15" fmla="*/ 110518 w 192125"/>
                <a:gd name="connsiteY15" fmla="*/ 67469 h 130175"/>
                <a:gd name="connsiteX16" fmla="*/ 106549 w 192125"/>
                <a:gd name="connsiteY16" fmla="*/ 63657 h 130175"/>
                <a:gd name="connsiteX17" fmla="*/ 87499 w 192125"/>
                <a:gd name="connsiteY17" fmla="*/ 63657 h 130175"/>
                <a:gd name="connsiteX18" fmla="*/ 87499 w 192125"/>
                <a:gd name="connsiteY18" fmla="*/ 43834 h 130175"/>
                <a:gd name="connsiteX19" fmla="*/ 106549 w 192125"/>
                <a:gd name="connsiteY19" fmla="*/ 43834 h 130175"/>
                <a:gd name="connsiteX20" fmla="*/ 110518 w 192125"/>
                <a:gd name="connsiteY20" fmla="*/ 40022 h 130175"/>
                <a:gd name="connsiteX21" fmla="*/ 106549 w 192125"/>
                <a:gd name="connsiteY21" fmla="*/ 36210 h 130175"/>
                <a:gd name="connsiteX22" fmla="*/ 87499 w 192125"/>
                <a:gd name="connsiteY22" fmla="*/ 36210 h 130175"/>
                <a:gd name="connsiteX23" fmla="*/ 87499 w 192125"/>
                <a:gd name="connsiteY23" fmla="*/ 16387 h 130175"/>
                <a:gd name="connsiteX24" fmla="*/ 110518 w 192125"/>
                <a:gd name="connsiteY24" fmla="*/ 16387 h 130175"/>
                <a:gd name="connsiteX25" fmla="*/ 113693 w 192125"/>
                <a:gd name="connsiteY25" fmla="*/ 13337 h 130175"/>
                <a:gd name="connsiteX26" fmla="*/ 110518 w 192125"/>
                <a:gd name="connsiteY26" fmla="*/ 9525 h 130175"/>
                <a:gd name="connsiteX27" fmla="*/ 59915 w 192125"/>
                <a:gd name="connsiteY27" fmla="*/ 0 h 130175"/>
                <a:gd name="connsiteX28" fmla="*/ 132544 w 192125"/>
                <a:gd name="connsiteY28" fmla="*/ 0 h 130175"/>
                <a:gd name="connsiteX29" fmla="*/ 188528 w 192125"/>
                <a:gd name="connsiteY29" fmla="*/ 112459 h 130175"/>
                <a:gd name="connsiteX30" fmla="*/ 191554 w 192125"/>
                <a:gd name="connsiteY30" fmla="*/ 129405 h 130175"/>
                <a:gd name="connsiteX31" fmla="*/ 188528 w 192125"/>
                <a:gd name="connsiteY31" fmla="*/ 130175 h 130175"/>
                <a:gd name="connsiteX32" fmla="*/ 3931 w 192125"/>
                <a:gd name="connsiteY32" fmla="*/ 130175 h 130175"/>
                <a:gd name="connsiteX33" fmla="*/ 905 w 192125"/>
                <a:gd name="connsiteY33" fmla="*/ 129405 h 130175"/>
                <a:gd name="connsiteX34" fmla="*/ 3931 w 192125"/>
                <a:gd name="connsiteY34" fmla="*/ 112459 h 130175"/>
                <a:gd name="connsiteX35" fmla="*/ 59915 w 192125"/>
                <a:gd name="connsiteY35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125" h="130175">
                  <a:moveTo>
                    <a:pt x="84324" y="9525"/>
                  </a:moveTo>
                  <a:cubicBezTo>
                    <a:pt x="81943" y="9525"/>
                    <a:pt x="80355" y="11050"/>
                    <a:pt x="80355" y="13337"/>
                  </a:cubicBezTo>
                  <a:lnTo>
                    <a:pt x="80355" y="121601"/>
                  </a:lnTo>
                  <a:cubicBezTo>
                    <a:pt x="80355" y="123888"/>
                    <a:pt x="81943" y="125413"/>
                    <a:pt x="84324" y="125413"/>
                  </a:cubicBezTo>
                  <a:lnTo>
                    <a:pt x="110518" y="125413"/>
                  </a:lnTo>
                  <a:cubicBezTo>
                    <a:pt x="112105" y="125413"/>
                    <a:pt x="113693" y="123888"/>
                    <a:pt x="113693" y="121601"/>
                  </a:cubicBezTo>
                  <a:cubicBezTo>
                    <a:pt x="113693" y="119314"/>
                    <a:pt x="112105" y="117789"/>
                    <a:pt x="110518" y="117789"/>
                  </a:cubicBezTo>
                  <a:lnTo>
                    <a:pt x="87499" y="117789"/>
                  </a:lnTo>
                  <a:lnTo>
                    <a:pt x="87499" y="97966"/>
                  </a:lnTo>
                  <a:lnTo>
                    <a:pt x="106549" y="97966"/>
                  </a:lnTo>
                  <a:cubicBezTo>
                    <a:pt x="108930" y="97966"/>
                    <a:pt x="110518" y="96441"/>
                    <a:pt x="110518" y="94154"/>
                  </a:cubicBezTo>
                  <a:cubicBezTo>
                    <a:pt x="110518" y="92629"/>
                    <a:pt x="108930" y="91104"/>
                    <a:pt x="106549" y="91104"/>
                  </a:cubicBezTo>
                  <a:lnTo>
                    <a:pt x="87499" y="91104"/>
                  </a:lnTo>
                  <a:lnTo>
                    <a:pt x="87499" y="70519"/>
                  </a:lnTo>
                  <a:lnTo>
                    <a:pt x="106549" y="70519"/>
                  </a:lnTo>
                  <a:cubicBezTo>
                    <a:pt x="108930" y="70519"/>
                    <a:pt x="110518" y="68994"/>
                    <a:pt x="110518" y="67469"/>
                  </a:cubicBezTo>
                  <a:cubicBezTo>
                    <a:pt x="110518" y="65182"/>
                    <a:pt x="108930" y="63657"/>
                    <a:pt x="106549" y="63657"/>
                  </a:cubicBezTo>
                  <a:lnTo>
                    <a:pt x="87499" y="63657"/>
                  </a:lnTo>
                  <a:lnTo>
                    <a:pt x="87499" y="43834"/>
                  </a:lnTo>
                  <a:lnTo>
                    <a:pt x="106549" y="43834"/>
                  </a:lnTo>
                  <a:cubicBezTo>
                    <a:pt x="108930" y="43834"/>
                    <a:pt x="110518" y="42309"/>
                    <a:pt x="110518" y="40022"/>
                  </a:cubicBezTo>
                  <a:cubicBezTo>
                    <a:pt x="110518" y="38497"/>
                    <a:pt x="108930" y="36210"/>
                    <a:pt x="106549" y="36210"/>
                  </a:cubicBezTo>
                  <a:lnTo>
                    <a:pt x="87499" y="36210"/>
                  </a:lnTo>
                  <a:lnTo>
                    <a:pt x="87499" y="16387"/>
                  </a:lnTo>
                  <a:lnTo>
                    <a:pt x="110518" y="16387"/>
                  </a:lnTo>
                  <a:cubicBezTo>
                    <a:pt x="112105" y="16387"/>
                    <a:pt x="113693" y="14862"/>
                    <a:pt x="113693" y="13337"/>
                  </a:cubicBezTo>
                  <a:cubicBezTo>
                    <a:pt x="113693" y="11050"/>
                    <a:pt x="112105" y="9525"/>
                    <a:pt x="110518" y="9525"/>
                  </a:cubicBezTo>
                  <a:close/>
                  <a:moveTo>
                    <a:pt x="59915" y="0"/>
                  </a:moveTo>
                  <a:lnTo>
                    <a:pt x="132544" y="0"/>
                  </a:lnTo>
                  <a:cubicBezTo>
                    <a:pt x="155240" y="46216"/>
                    <a:pt x="183232" y="102446"/>
                    <a:pt x="188528" y="112459"/>
                  </a:cubicBezTo>
                  <a:cubicBezTo>
                    <a:pt x="193067" y="120932"/>
                    <a:pt x="192310" y="127864"/>
                    <a:pt x="191554" y="129405"/>
                  </a:cubicBezTo>
                  <a:cubicBezTo>
                    <a:pt x="191554" y="130175"/>
                    <a:pt x="190041" y="130175"/>
                    <a:pt x="188528" y="130175"/>
                  </a:cubicBezTo>
                  <a:lnTo>
                    <a:pt x="3931" y="130175"/>
                  </a:lnTo>
                  <a:cubicBezTo>
                    <a:pt x="3175" y="130175"/>
                    <a:pt x="905" y="130175"/>
                    <a:pt x="905" y="129405"/>
                  </a:cubicBezTo>
                  <a:cubicBezTo>
                    <a:pt x="-608" y="127864"/>
                    <a:pt x="-608" y="120932"/>
                    <a:pt x="3931" y="112459"/>
                  </a:cubicBezTo>
                  <a:cubicBezTo>
                    <a:pt x="7714" y="104756"/>
                    <a:pt x="26628" y="66243"/>
                    <a:pt x="599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158">
              <a:extLst>
                <a:ext uri="{FF2B5EF4-FFF2-40B4-BE49-F238E27FC236}">
                  <a16:creationId xmlns:a16="http://schemas.microsoft.com/office/drawing/2014/main" id="{F8C6775E-1AD9-4AD6-AC0C-7FF56BB79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9716" y="6486572"/>
              <a:ext cx="209550" cy="142875"/>
            </a:xfrm>
            <a:custGeom>
              <a:avLst/>
              <a:gdLst>
                <a:gd name="T0" fmla="*/ 264 w 276"/>
                <a:gd name="T1" fmla="*/ 178 h 189"/>
                <a:gd name="T2" fmla="*/ 264 w 276"/>
                <a:gd name="T3" fmla="*/ 178 h 189"/>
                <a:gd name="T4" fmla="*/ 260 w 276"/>
                <a:gd name="T5" fmla="*/ 179 h 189"/>
                <a:gd name="T6" fmla="*/ 16 w 276"/>
                <a:gd name="T7" fmla="*/ 179 h 189"/>
                <a:gd name="T8" fmla="*/ 12 w 276"/>
                <a:gd name="T9" fmla="*/ 178 h 189"/>
                <a:gd name="T10" fmla="*/ 16 w 276"/>
                <a:gd name="T11" fmla="*/ 156 h 189"/>
                <a:gd name="T12" fmla="*/ 90 w 276"/>
                <a:gd name="T13" fmla="*/ 10 h 189"/>
                <a:gd name="T14" fmla="*/ 186 w 276"/>
                <a:gd name="T15" fmla="*/ 10 h 189"/>
                <a:gd name="T16" fmla="*/ 260 w 276"/>
                <a:gd name="T17" fmla="*/ 156 h 189"/>
                <a:gd name="T18" fmla="*/ 264 w 276"/>
                <a:gd name="T19" fmla="*/ 178 h 189"/>
                <a:gd name="T20" fmla="*/ 193 w 276"/>
                <a:gd name="T21" fmla="*/ 3 h 189"/>
                <a:gd name="T22" fmla="*/ 189 w 276"/>
                <a:gd name="T23" fmla="*/ 0 h 189"/>
                <a:gd name="T24" fmla="*/ 87 w 276"/>
                <a:gd name="T25" fmla="*/ 0 h 189"/>
                <a:gd name="T26" fmla="*/ 82 w 276"/>
                <a:gd name="T27" fmla="*/ 3 h 189"/>
                <a:gd name="T28" fmla="*/ 7 w 276"/>
                <a:gd name="T29" fmla="*/ 152 h 189"/>
                <a:gd name="T30" fmla="*/ 4 w 276"/>
                <a:gd name="T31" fmla="*/ 183 h 189"/>
                <a:gd name="T32" fmla="*/ 16 w 276"/>
                <a:gd name="T33" fmla="*/ 189 h 189"/>
                <a:gd name="T34" fmla="*/ 260 w 276"/>
                <a:gd name="T35" fmla="*/ 189 h 189"/>
                <a:gd name="T36" fmla="*/ 272 w 276"/>
                <a:gd name="T37" fmla="*/ 183 h 189"/>
                <a:gd name="T38" fmla="*/ 269 w 276"/>
                <a:gd name="T39" fmla="*/ 152 h 189"/>
                <a:gd name="T40" fmla="*/ 193 w 276"/>
                <a:gd name="T41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6" h="189">
                  <a:moveTo>
                    <a:pt x="264" y="178"/>
                  </a:moveTo>
                  <a:cubicBezTo>
                    <a:pt x="264" y="178"/>
                    <a:pt x="264" y="178"/>
                    <a:pt x="264" y="178"/>
                  </a:cubicBezTo>
                  <a:cubicBezTo>
                    <a:pt x="264" y="179"/>
                    <a:pt x="262" y="179"/>
                    <a:pt x="260" y="179"/>
                  </a:cubicBezTo>
                  <a:lnTo>
                    <a:pt x="16" y="179"/>
                  </a:lnTo>
                  <a:cubicBezTo>
                    <a:pt x="15" y="179"/>
                    <a:pt x="12" y="179"/>
                    <a:pt x="12" y="178"/>
                  </a:cubicBezTo>
                  <a:cubicBezTo>
                    <a:pt x="10" y="176"/>
                    <a:pt x="10" y="167"/>
                    <a:pt x="16" y="156"/>
                  </a:cubicBezTo>
                  <a:cubicBezTo>
                    <a:pt x="21" y="146"/>
                    <a:pt x="46" y="96"/>
                    <a:pt x="90" y="10"/>
                  </a:cubicBezTo>
                  <a:lnTo>
                    <a:pt x="186" y="10"/>
                  </a:lnTo>
                  <a:cubicBezTo>
                    <a:pt x="216" y="70"/>
                    <a:pt x="253" y="143"/>
                    <a:pt x="260" y="156"/>
                  </a:cubicBezTo>
                  <a:cubicBezTo>
                    <a:pt x="266" y="167"/>
                    <a:pt x="265" y="176"/>
                    <a:pt x="264" y="178"/>
                  </a:cubicBezTo>
                  <a:close/>
                  <a:moveTo>
                    <a:pt x="193" y="3"/>
                  </a:moveTo>
                  <a:cubicBezTo>
                    <a:pt x="193" y="1"/>
                    <a:pt x="191" y="0"/>
                    <a:pt x="189" y="0"/>
                  </a:cubicBezTo>
                  <a:lnTo>
                    <a:pt x="87" y="0"/>
                  </a:lnTo>
                  <a:cubicBezTo>
                    <a:pt x="85" y="0"/>
                    <a:pt x="83" y="1"/>
                    <a:pt x="82" y="3"/>
                  </a:cubicBezTo>
                  <a:cubicBezTo>
                    <a:pt x="38" y="91"/>
                    <a:pt x="13" y="141"/>
                    <a:pt x="7" y="152"/>
                  </a:cubicBezTo>
                  <a:cubicBezTo>
                    <a:pt x="1" y="163"/>
                    <a:pt x="0" y="176"/>
                    <a:pt x="4" y="183"/>
                  </a:cubicBezTo>
                  <a:cubicBezTo>
                    <a:pt x="6" y="187"/>
                    <a:pt x="10" y="189"/>
                    <a:pt x="16" y="189"/>
                  </a:cubicBezTo>
                  <a:lnTo>
                    <a:pt x="260" y="189"/>
                  </a:lnTo>
                  <a:cubicBezTo>
                    <a:pt x="266" y="189"/>
                    <a:pt x="270" y="187"/>
                    <a:pt x="272" y="183"/>
                  </a:cubicBezTo>
                  <a:cubicBezTo>
                    <a:pt x="276" y="176"/>
                    <a:pt x="275" y="163"/>
                    <a:pt x="269" y="152"/>
                  </a:cubicBezTo>
                  <a:cubicBezTo>
                    <a:pt x="263" y="141"/>
                    <a:pt x="237" y="90"/>
                    <a:pt x="19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Beaker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F573601-FA8C-465E-B4A5-21E95ED590D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05485" y="1511712"/>
            <a:ext cx="325503" cy="370825"/>
            <a:chOff x="7083426" y="1389063"/>
            <a:chExt cx="250825" cy="285750"/>
          </a:xfrm>
          <a:solidFill>
            <a:schemeClr val="bg1"/>
          </a:solidFill>
        </p:grpSpPr>
        <p:sp>
          <p:nvSpPr>
            <p:cNvPr id="26" name="Freeform 1151">
              <a:extLst>
                <a:ext uri="{FF2B5EF4-FFF2-40B4-BE49-F238E27FC236}">
                  <a16:creationId xmlns:a16="http://schemas.microsoft.com/office/drawing/2014/main" id="{9BCD3369-9A21-4E0B-BD6B-FF4FDCFB5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1389063"/>
              <a:ext cx="250825" cy="285750"/>
            </a:xfrm>
            <a:custGeom>
              <a:avLst/>
              <a:gdLst>
                <a:gd name="T0" fmla="*/ 307 w 329"/>
                <a:gd name="T1" fmla="*/ 68 h 376"/>
                <a:gd name="T2" fmla="*/ 307 w 329"/>
                <a:gd name="T3" fmla="*/ 158 h 376"/>
                <a:gd name="T4" fmla="*/ 169 w 329"/>
                <a:gd name="T5" fmla="*/ 146 h 376"/>
                <a:gd name="T6" fmla="*/ 209 w 329"/>
                <a:gd name="T7" fmla="*/ 141 h 376"/>
                <a:gd name="T8" fmla="*/ 169 w 329"/>
                <a:gd name="T9" fmla="*/ 136 h 376"/>
                <a:gd name="T10" fmla="*/ 205 w 329"/>
                <a:gd name="T11" fmla="*/ 99 h 376"/>
                <a:gd name="T12" fmla="*/ 205 w 329"/>
                <a:gd name="T13" fmla="*/ 89 h 376"/>
                <a:gd name="T14" fmla="*/ 159 w 329"/>
                <a:gd name="T15" fmla="*/ 94 h 376"/>
                <a:gd name="T16" fmla="*/ 48 w 329"/>
                <a:gd name="T17" fmla="*/ 158 h 376"/>
                <a:gd name="T18" fmla="*/ 48 w 329"/>
                <a:gd name="T19" fmla="*/ 67 h 376"/>
                <a:gd name="T20" fmla="*/ 23 w 329"/>
                <a:gd name="T21" fmla="*/ 33 h 376"/>
                <a:gd name="T22" fmla="*/ 11 w 329"/>
                <a:gd name="T23" fmla="*/ 23 h 376"/>
                <a:gd name="T24" fmla="*/ 312 w 329"/>
                <a:gd name="T25" fmla="*/ 9 h 376"/>
                <a:gd name="T26" fmla="*/ 318 w 329"/>
                <a:gd name="T27" fmla="*/ 17 h 376"/>
                <a:gd name="T28" fmla="*/ 72 w 329"/>
                <a:gd name="T29" fmla="*/ 367 h 376"/>
                <a:gd name="T30" fmla="*/ 48 w 329"/>
                <a:gd name="T31" fmla="*/ 167 h 376"/>
                <a:gd name="T32" fmla="*/ 159 w 329"/>
                <a:gd name="T33" fmla="*/ 329 h 376"/>
                <a:gd name="T34" fmla="*/ 205 w 329"/>
                <a:gd name="T35" fmla="*/ 334 h 376"/>
                <a:gd name="T36" fmla="*/ 205 w 329"/>
                <a:gd name="T37" fmla="*/ 325 h 376"/>
                <a:gd name="T38" fmla="*/ 169 w 329"/>
                <a:gd name="T39" fmla="*/ 287 h 376"/>
                <a:gd name="T40" fmla="*/ 209 w 329"/>
                <a:gd name="T41" fmla="*/ 282 h 376"/>
                <a:gd name="T42" fmla="*/ 169 w 329"/>
                <a:gd name="T43" fmla="*/ 278 h 376"/>
                <a:gd name="T44" fmla="*/ 205 w 329"/>
                <a:gd name="T45" fmla="*/ 240 h 376"/>
                <a:gd name="T46" fmla="*/ 205 w 329"/>
                <a:gd name="T47" fmla="*/ 230 h 376"/>
                <a:gd name="T48" fmla="*/ 169 w 329"/>
                <a:gd name="T49" fmla="*/ 193 h 376"/>
                <a:gd name="T50" fmla="*/ 209 w 329"/>
                <a:gd name="T51" fmla="*/ 188 h 376"/>
                <a:gd name="T52" fmla="*/ 169 w 329"/>
                <a:gd name="T53" fmla="*/ 183 h 376"/>
                <a:gd name="T54" fmla="*/ 307 w 329"/>
                <a:gd name="T55" fmla="*/ 167 h 376"/>
                <a:gd name="T56" fmla="*/ 283 w 329"/>
                <a:gd name="T57" fmla="*/ 367 h 376"/>
                <a:gd name="T58" fmla="*/ 312 w 329"/>
                <a:gd name="T59" fmla="*/ 0 h 376"/>
                <a:gd name="T60" fmla="*/ 3 w 329"/>
                <a:gd name="T61" fmla="*/ 18 h 376"/>
                <a:gd name="T62" fmla="*/ 20 w 329"/>
                <a:gd name="T63" fmla="*/ 42 h 376"/>
                <a:gd name="T64" fmla="*/ 39 w 329"/>
                <a:gd name="T65" fmla="*/ 343 h 376"/>
                <a:gd name="T66" fmla="*/ 283 w 329"/>
                <a:gd name="T67" fmla="*/ 376 h 376"/>
                <a:gd name="T68" fmla="*/ 316 w 329"/>
                <a:gd name="T69" fmla="*/ 69 h 376"/>
                <a:gd name="T70" fmla="*/ 325 w 329"/>
                <a:gd name="T71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9" h="376">
                  <a:moveTo>
                    <a:pt x="318" y="17"/>
                  </a:moveTo>
                  <a:lnTo>
                    <a:pt x="307" y="68"/>
                  </a:lnTo>
                  <a:cubicBezTo>
                    <a:pt x="307" y="68"/>
                    <a:pt x="307" y="68"/>
                    <a:pt x="307" y="69"/>
                  </a:cubicBezTo>
                  <a:lnTo>
                    <a:pt x="307" y="158"/>
                  </a:lnTo>
                  <a:lnTo>
                    <a:pt x="169" y="158"/>
                  </a:lnTo>
                  <a:lnTo>
                    <a:pt x="169" y="146"/>
                  </a:lnTo>
                  <a:lnTo>
                    <a:pt x="205" y="146"/>
                  </a:lnTo>
                  <a:cubicBezTo>
                    <a:pt x="207" y="146"/>
                    <a:pt x="209" y="144"/>
                    <a:pt x="209" y="141"/>
                  </a:cubicBezTo>
                  <a:cubicBezTo>
                    <a:pt x="209" y="139"/>
                    <a:pt x="207" y="136"/>
                    <a:pt x="205" y="136"/>
                  </a:cubicBezTo>
                  <a:lnTo>
                    <a:pt x="169" y="136"/>
                  </a:lnTo>
                  <a:lnTo>
                    <a:pt x="169" y="99"/>
                  </a:lnTo>
                  <a:lnTo>
                    <a:pt x="205" y="99"/>
                  </a:lnTo>
                  <a:cubicBezTo>
                    <a:pt x="207" y="99"/>
                    <a:pt x="209" y="97"/>
                    <a:pt x="209" y="94"/>
                  </a:cubicBezTo>
                  <a:cubicBezTo>
                    <a:pt x="209" y="91"/>
                    <a:pt x="207" y="89"/>
                    <a:pt x="205" y="89"/>
                  </a:cubicBezTo>
                  <a:lnTo>
                    <a:pt x="164" y="89"/>
                  </a:lnTo>
                  <a:cubicBezTo>
                    <a:pt x="162" y="89"/>
                    <a:pt x="159" y="91"/>
                    <a:pt x="159" y="94"/>
                  </a:cubicBezTo>
                  <a:lnTo>
                    <a:pt x="159" y="158"/>
                  </a:lnTo>
                  <a:lnTo>
                    <a:pt x="48" y="158"/>
                  </a:lnTo>
                  <a:lnTo>
                    <a:pt x="48" y="70"/>
                  </a:lnTo>
                  <a:cubicBezTo>
                    <a:pt x="48" y="69"/>
                    <a:pt x="48" y="68"/>
                    <a:pt x="48" y="67"/>
                  </a:cubicBezTo>
                  <a:lnTo>
                    <a:pt x="27" y="35"/>
                  </a:lnTo>
                  <a:cubicBezTo>
                    <a:pt x="26" y="34"/>
                    <a:pt x="25" y="33"/>
                    <a:pt x="23" y="33"/>
                  </a:cubicBezTo>
                  <a:cubicBezTo>
                    <a:pt x="17" y="32"/>
                    <a:pt x="11" y="30"/>
                    <a:pt x="10" y="28"/>
                  </a:cubicBezTo>
                  <a:cubicBezTo>
                    <a:pt x="9" y="26"/>
                    <a:pt x="10" y="25"/>
                    <a:pt x="11" y="23"/>
                  </a:cubicBezTo>
                  <a:cubicBezTo>
                    <a:pt x="15" y="16"/>
                    <a:pt x="34" y="9"/>
                    <a:pt x="57" y="9"/>
                  </a:cubicBezTo>
                  <a:lnTo>
                    <a:pt x="312" y="9"/>
                  </a:lnTo>
                  <a:cubicBezTo>
                    <a:pt x="314" y="9"/>
                    <a:pt x="316" y="10"/>
                    <a:pt x="317" y="12"/>
                  </a:cubicBezTo>
                  <a:cubicBezTo>
                    <a:pt x="318" y="13"/>
                    <a:pt x="319" y="15"/>
                    <a:pt x="318" y="17"/>
                  </a:cubicBezTo>
                  <a:close/>
                  <a:moveTo>
                    <a:pt x="283" y="367"/>
                  </a:moveTo>
                  <a:lnTo>
                    <a:pt x="72" y="367"/>
                  </a:lnTo>
                  <a:cubicBezTo>
                    <a:pt x="59" y="367"/>
                    <a:pt x="48" y="356"/>
                    <a:pt x="48" y="343"/>
                  </a:cubicBezTo>
                  <a:lnTo>
                    <a:pt x="48" y="167"/>
                  </a:lnTo>
                  <a:lnTo>
                    <a:pt x="159" y="167"/>
                  </a:lnTo>
                  <a:lnTo>
                    <a:pt x="159" y="329"/>
                  </a:lnTo>
                  <a:cubicBezTo>
                    <a:pt x="159" y="332"/>
                    <a:pt x="162" y="334"/>
                    <a:pt x="164" y="334"/>
                  </a:cubicBezTo>
                  <a:lnTo>
                    <a:pt x="205" y="334"/>
                  </a:lnTo>
                  <a:cubicBezTo>
                    <a:pt x="207" y="334"/>
                    <a:pt x="209" y="332"/>
                    <a:pt x="209" y="329"/>
                  </a:cubicBezTo>
                  <a:cubicBezTo>
                    <a:pt x="209" y="327"/>
                    <a:pt x="207" y="325"/>
                    <a:pt x="205" y="325"/>
                  </a:cubicBezTo>
                  <a:lnTo>
                    <a:pt x="169" y="325"/>
                  </a:lnTo>
                  <a:lnTo>
                    <a:pt x="169" y="287"/>
                  </a:lnTo>
                  <a:lnTo>
                    <a:pt x="205" y="287"/>
                  </a:lnTo>
                  <a:cubicBezTo>
                    <a:pt x="207" y="287"/>
                    <a:pt x="209" y="285"/>
                    <a:pt x="209" y="282"/>
                  </a:cubicBezTo>
                  <a:cubicBezTo>
                    <a:pt x="209" y="280"/>
                    <a:pt x="207" y="278"/>
                    <a:pt x="205" y="278"/>
                  </a:cubicBezTo>
                  <a:lnTo>
                    <a:pt x="169" y="278"/>
                  </a:lnTo>
                  <a:lnTo>
                    <a:pt x="169" y="240"/>
                  </a:lnTo>
                  <a:lnTo>
                    <a:pt x="205" y="240"/>
                  </a:lnTo>
                  <a:cubicBezTo>
                    <a:pt x="207" y="240"/>
                    <a:pt x="209" y="238"/>
                    <a:pt x="209" y="235"/>
                  </a:cubicBezTo>
                  <a:cubicBezTo>
                    <a:pt x="209" y="233"/>
                    <a:pt x="207" y="230"/>
                    <a:pt x="205" y="230"/>
                  </a:cubicBezTo>
                  <a:lnTo>
                    <a:pt x="169" y="230"/>
                  </a:lnTo>
                  <a:lnTo>
                    <a:pt x="169" y="193"/>
                  </a:lnTo>
                  <a:lnTo>
                    <a:pt x="205" y="193"/>
                  </a:lnTo>
                  <a:cubicBezTo>
                    <a:pt x="207" y="193"/>
                    <a:pt x="209" y="191"/>
                    <a:pt x="209" y="188"/>
                  </a:cubicBezTo>
                  <a:cubicBezTo>
                    <a:pt x="209" y="186"/>
                    <a:pt x="207" y="183"/>
                    <a:pt x="205" y="183"/>
                  </a:cubicBezTo>
                  <a:lnTo>
                    <a:pt x="169" y="183"/>
                  </a:lnTo>
                  <a:lnTo>
                    <a:pt x="169" y="167"/>
                  </a:lnTo>
                  <a:lnTo>
                    <a:pt x="307" y="167"/>
                  </a:lnTo>
                  <a:lnTo>
                    <a:pt x="307" y="343"/>
                  </a:lnTo>
                  <a:cubicBezTo>
                    <a:pt x="307" y="356"/>
                    <a:pt x="296" y="367"/>
                    <a:pt x="283" y="367"/>
                  </a:cubicBezTo>
                  <a:close/>
                  <a:moveTo>
                    <a:pt x="325" y="6"/>
                  </a:moveTo>
                  <a:cubicBezTo>
                    <a:pt x="322" y="2"/>
                    <a:pt x="317" y="0"/>
                    <a:pt x="312" y="0"/>
                  </a:cubicBezTo>
                  <a:lnTo>
                    <a:pt x="57" y="0"/>
                  </a:lnTo>
                  <a:cubicBezTo>
                    <a:pt x="36" y="0"/>
                    <a:pt x="10" y="6"/>
                    <a:pt x="3" y="18"/>
                  </a:cubicBezTo>
                  <a:cubicBezTo>
                    <a:pt x="0" y="22"/>
                    <a:pt x="0" y="27"/>
                    <a:pt x="2" y="32"/>
                  </a:cubicBezTo>
                  <a:cubicBezTo>
                    <a:pt x="5" y="38"/>
                    <a:pt x="13" y="41"/>
                    <a:pt x="20" y="42"/>
                  </a:cubicBezTo>
                  <a:lnTo>
                    <a:pt x="39" y="71"/>
                  </a:lnTo>
                  <a:lnTo>
                    <a:pt x="39" y="343"/>
                  </a:lnTo>
                  <a:cubicBezTo>
                    <a:pt x="39" y="361"/>
                    <a:pt x="54" y="376"/>
                    <a:pt x="72" y="376"/>
                  </a:cubicBezTo>
                  <a:lnTo>
                    <a:pt x="283" y="376"/>
                  </a:lnTo>
                  <a:cubicBezTo>
                    <a:pt x="301" y="376"/>
                    <a:pt x="316" y="361"/>
                    <a:pt x="316" y="343"/>
                  </a:cubicBezTo>
                  <a:lnTo>
                    <a:pt x="316" y="69"/>
                  </a:lnTo>
                  <a:lnTo>
                    <a:pt x="328" y="19"/>
                  </a:lnTo>
                  <a:cubicBezTo>
                    <a:pt x="329" y="14"/>
                    <a:pt x="328" y="9"/>
                    <a:pt x="325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152">
              <a:extLst>
                <a:ext uri="{FF2B5EF4-FFF2-40B4-BE49-F238E27FC236}">
                  <a16:creationId xmlns:a16="http://schemas.microsoft.com/office/drawing/2014/main" id="{9D655E08-7435-4017-AB57-9893FA83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9" y="1516063"/>
              <a:ext cx="196850" cy="152400"/>
            </a:xfrm>
            <a:custGeom>
              <a:avLst/>
              <a:gdLst>
                <a:gd name="T0" fmla="*/ 235 w 259"/>
                <a:gd name="T1" fmla="*/ 200 h 200"/>
                <a:gd name="T2" fmla="*/ 24 w 259"/>
                <a:gd name="T3" fmla="*/ 200 h 200"/>
                <a:gd name="T4" fmla="*/ 0 w 259"/>
                <a:gd name="T5" fmla="*/ 176 h 200"/>
                <a:gd name="T6" fmla="*/ 0 w 259"/>
                <a:gd name="T7" fmla="*/ 0 h 200"/>
                <a:gd name="T8" fmla="*/ 111 w 259"/>
                <a:gd name="T9" fmla="*/ 0 h 200"/>
                <a:gd name="T10" fmla="*/ 111 w 259"/>
                <a:gd name="T11" fmla="*/ 162 h 200"/>
                <a:gd name="T12" fmla="*/ 116 w 259"/>
                <a:gd name="T13" fmla="*/ 167 h 200"/>
                <a:gd name="T14" fmla="*/ 157 w 259"/>
                <a:gd name="T15" fmla="*/ 167 h 200"/>
                <a:gd name="T16" fmla="*/ 161 w 259"/>
                <a:gd name="T17" fmla="*/ 162 h 200"/>
                <a:gd name="T18" fmla="*/ 157 w 259"/>
                <a:gd name="T19" fmla="*/ 158 h 200"/>
                <a:gd name="T20" fmla="*/ 121 w 259"/>
                <a:gd name="T21" fmla="*/ 158 h 200"/>
                <a:gd name="T22" fmla="*/ 121 w 259"/>
                <a:gd name="T23" fmla="*/ 120 h 200"/>
                <a:gd name="T24" fmla="*/ 157 w 259"/>
                <a:gd name="T25" fmla="*/ 120 h 200"/>
                <a:gd name="T26" fmla="*/ 161 w 259"/>
                <a:gd name="T27" fmla="*/ 115 h 200"/>
                <a:gd name="T28" fmla="*/ 157 w 259"/>
                <a:gd name="T29" fmla="*/ 111 h 200"/>
                <a:gd name="T30" fmla="*/ 121 w 259"/>
                <a:gd name="T31" fmla="*/ 111 h 200"/>
                <a:gd name="T32" fmla="*/ 121 w 259"/>
                <a:gd name="T33" fmla="*/ 73 h 200"/>
                <a:gd name="T34" fmla="*/ 157 w 259"/>
                <a:gd name="T35" fmla="*/ 73 h 200"/>
                <a:gd name="T36" fmla="*/ 161 w 259"/>
                <a:gd name="T37" fmla="*/ 68 h 200"/>
                <a:gd name="T38" fmla="*/ 157 w 259"/>
                <a:gd name="T39" fmla="*/ 63 h 200"/>
                <a:gd name="T40" fmla="*/ 121 w 259"/>
                <a:gd name="T41" fmla="*/ 63 h 200"/>
                <a:gd name="T42" fmla="*/ 121 w 259"/>
                <a:gd name="T43" fmla="*/ 26 h 200"/>
                <a:gd name="T44" fmla="*/ 157 w 259"/>
                <a:gd name="T45" fmla="*/ 26 h 200"/>
                <a:gd name="T46" fmla="*/ 161 w 259"/>
                <a:gd name="T47" fmla="*/ 21 h 200"/>
                <a:gd name="T48" fmla="*/ 157 w 259"/>
                <a:gd name="T49" fmla="*/ 16 h 200"/>
                <a:gd name="T50" fmla="*/ 121 w 259"/>
                <a:gd name="T51" fmla="*/ 16 h 200"/>
                <a:gd name="T52" fmla="*/ 121 w 259"/>
                <a:gd name="T53" fmla="*/ 0 h 200"/>
                <a:gd name="T54" fmla="*/ 259 w 259"/>
                <a:gd name="T55" fmla="*/ 0 h 200"/>
                <a:gd name="T56" fmla="*/ 259 w 259"/>
                <a:gd name="T57" fmla="*/ 176 h 200"/>
                <a:gd name="T58" fmla="*/ 235 w 259"/>
                <a:gd name="T5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9" h="200">
                  <a:moveTo>
                    <a:pt x="235" y="200"/>
                  </a:moveTo>
                  <a:lnTo>
                    <a:pt x="24" y="200"/>
                  </a:lnTo>
                  <a:cubicBezTo>
                    <a:pt x="11" y="200"/>
                    <a:pt x="0" y="189"/>
                    <a:pt x="0" y="176"/>
                  </a:cubicBezTo>
                  <a:lnTo>
                    <a:pt x="0" y="0"/>
                  </a:lnTo>
                  <a:lnTo>
                    <a:pt x="111" y="0"/>
                  </a:lnTo>
                  <a:lnTo>
                    <a:pt x="111" y="162"/>
                  </a:lnTo>
                  <a:cubicBezTo>
                    <a:pt x="111" y="165"/>
                    <a:pt x="114" y="167"/>
                    <a:pt x="116" y="167"/>
                  </a:cubicBezTo>
                  <a:lnTo>
                    <a:pt x="157" y="167"/>
                  </a:lnTo>
                  <a:cubicBezTo>
                    <a:pt x="159" y="167"/>
                    <a:pt x="161" y="165"/>
                    <a:pt x="161" y="162"/>
                  </a:cubicBezTo>
                  <a:cubicBezTo>
                    <a:pt x="161" y="160"/>
                    <a:pt x="159" y="158"/>
                    <a:pt x="157" y="158"/>
                  </a:cubicBezTo>
                  <a:lnTo>
                    <a:pt x="121" y="158"/>
                  </a:lnTo>
                  <a:lnTo>
                    <a:pt x="121" y="120"/>
                  </a:lnTo>
                  <a:lnTo>
                    <a:pt x="157" y="120"/>
                  </a:lnTo>
                  <a:cubicBezTo>
                    <a:pt x="159" y="120"/>
                    <a:pt x="161" y="118"/>
                    <a:pt x="161" y="115"/>
                  </a:cubicBezTo>
                  <a:cubicBezTo>
                    <a:pt x="161" y="113"/>
                    <a:pt x="159" y="111"/>
                    <a:pt x="157" y="111"/>
                  </a:cubicBezTo>
                  <a:lnTo>
                    <a:pt x="121" y="111"/>
                  </a:lnTo>
                  <a:lnTo>
                    <a:pt x="121" y="73"/>
                  </a:lnTo>
                  <a:lnTo>
                    <a:pt x="157" y="73"/>
                  </a:lnTo>
                  <a:cubicBezTo>
                    <a:pt x="159" y="73"/>
                    <a:pt x="161" y="71"/>
                    <a:pt x="161" y="68"/>
                  </a:cubicBezTo>
                  <a:cubicBezTo>
                    <a:pt x="161" y="66"/>
                    <a:pt x="159" y="63"/>
                    <a:pt x="157" y="63"/>
                  </a:cubicBezTo>
                  <a:lnTo>
                    <a:pt x="121" y="63"/>
                  </a:lnTo>
                  <a:lnTo>
                    <a:pt x="121" y="26"/>
                  </a:lnTo>
                  <a:lnTo>
                    <a:pt x="157" y="26"/>
                  </a:lnTo>
                  <a:cubicBezTo>
                    <a:pt x="159" y="26"/>
                    <a:pt x="161" y="24"/>
                    <a:pt x="161" y="21"/>
                  </a:cubicBezTo>
                  <a:cubicBezTo>
                    <a:pt x="161" y="19"/>
                    <a:pt x="159" y="16"/>
                    <a:pt x="157" y="16"/>
                  </a:cubicBezTo>
                  <a:lnTo>
                    <a:pt x="121" y="16"/>
                  </a:lnTo>
                  <a:lnTo>
                    <a:pt x="121" y="0"/>
                  </a:lnTo>
                  <a:lnTo>
                    <a:pt x="259" y="0"/>
                  </a:lnTo>
                  <a:lnTo>
                    <a:pt x="259" y="176"/>
                  </a:lnTo>
                  <a:cubicBezTo>
                    <a:pt x="259" y="189"/>
                    <a:pt x="248" y="200"/>
                    <a:pt x="235" y="2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BFCE356-6220-46CB-A1A4-9CAE2EF7C3C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63316" y="1480182"/>
            <a:ext cx="361555" cy="407908"/>
            <a:chOff x="86" y="47"/>
            <a:chExt cx="312" cy="352"/>
          </a:xfrm>
          <a:solidFill>
            <a:schemeClr val="bg1"/>
          </a:solidFill>
        </p:grpSpPr>
        <p:sp>
          <p:nvSpPr>
            <p:cNvPr id="29" name="Flag6">
              <a:extLst>
                <a:ext uri="{FF2B5EF4-FFF2-40B4-BE49-F238E27FC236}">
                  <a16:creationId xmlns:a16="http://schemas.microsoft.com/office/drawing/2014/main" id="{9211F9E6-E9A6-4009-9A28-C480B7F578A9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lag6">
              <a:extLst>
                <a:ext uri="{FF2B5EF4-FFF2-40B4-BE49-F238E27FC236}">
                  <a16:creationId xmlns:a16="http://schemas.microsoft.com/office/drawing/2014/main" id="{06F73D09-2BB1-4D1E-9FB3-76A598343B8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27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&amp; Innovate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suite of incentives if you are innovating in mail 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 MAIL TEST &amp; INNOVATE SCHEME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210A6-C78F-4223-BC68-1F4BCDAF6F20}"/>
              </a:ext>
            </a:extLst>
          </p:cNvPr>
          <p:cNvSpPr/>
          <p:nvPr/>
        </p:nvSpPr>
        <p:spPr>
          <a:xfrm>
            <a:off x="4280254" y="1403610"/>
            <a:ext cx="3741283" cy="69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BUSINESS MAIL TEST &amp; </a:t>
            </a:r>
          </a:p>
          <a:p>
            <a:pPr algn="ctr"/>
            <a:r>
              <a:rPr lang="en-GB" b="1" dirty="0"/>
              <a:t>INNOVATE SCHEME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A7143-4F77-44E0-90DB-8D47426DB1B3}"/>
              </a:ext>
            </a:extLst>
          </p:cNvPr>
          <p:cNvSpPr/>
          <p:nvPr/>
        </p:nvSpPr>
        <p:spPr>
          <a:xfrm>
            <a:off x="425995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8">
            <a:extLst>
              <a:ext uri="{FF2B5EF4-FFF2-40B4-BE49-F238E27FC236}">
                <a16:creationId xmlns:a16="http://schemas.microsoft.com/office/drawing/2014/main" id="{A23C18D7-2F90-4B5A-9B7D-712383828EE7}"/>
              </a:ext>
            </a:extLst>
          </p:cNvPr>
          <p:cNvGraphicFramePr>
            <a:graphicFrameLocks noGrp="1"/>
          </p:cNvGraphicFramePr>
          <p:nvPr/>
        </p:nvGraphicFramePr>
        <p:xfrm>
          <a:off x="485999" y="2027709"/>
          <a:ext cx="3714178" cy="427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brands innovating mailing plans or testing new activity.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10%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 per item for a standard test.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15%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an exceptional test.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7%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 per items for Partially Addressed Letters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Test from 4k to 200k.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10k for Partially Addressed.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Maximum is 1m items.*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One off campaign or series of tests over 6 months.</a:t>
                      </a:r>
                    </a:p>
                    <a:p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graphicFrame>
        <p:nvGraphicFramePr>
          <p:cNvPr id="14" name="Table 18">
            <a:extLst>
              <a:ext uri="{FF2B5EF4-FFF2-40B4-BE49-F238E27FC236}">
                <a16:creationId xmlns:a16="http://schemas.microsoft.com/office/drawing/2014/main" id="{8E2562C7-1DAD-47D3-9196-B10180FB776F}"/>
              </a:ext>
            </a:extLst>
          </p:cNvPr>
          <p:cNvGraphicFramePr>
            <a:graphicFrameLocks noGrp="1"/>
          </p:cNvGraphicFramePr>
          <p:nvPr/>
        </p:nvGraphicFramePr>
        <p:xfrm>
          <a:off x="4249701" y="2018064"/>
          <a:ext cx="3714178" cy="429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brands innovating mailing plans or testing new activity.</a:t>
                      </a:r>
                    </a:p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a standard test.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30%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an exceptional test.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roll out.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ea typeface="Noto Sans" panose="020B0502040504020204" pitchFamily="34"/>
                          <a:cs typeface="Noto Sans" panose="020B0502040504020204" pitchFamily="34"/>
                        </a:rPr>
                        <a:t>Test from 4k to 200k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ea typeface="Noto Sans" panose="020B0502040504020204" pitchFamily="34"/>
                          <a:cs typeface="Noto Sans" panose="020B0502040504020204" pitchFamily="34"/>
                        </a:rPr>
                        <a:t>Maximum is 10m items.*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One off campaign or series of tests over 6 months.</a:t>
                      </a:r>
                    </a:p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extension available.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33" name="Graphic 32" descr="Illustrator with solid fill">
            <a:hlinkClick r:id="rId7"/>
            <a:extLst>
              <a:ext uri="{FF2B5EF4-FFF2-40B4-BE49-F238E27FC236}">
                <a16:creationId xmlns:a16="http://schemas.microsoft.com/office/drawing/2014/main" id="{4AD883BD-1A0F-48F4-A4DA-262A1F2092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0820" y="5884870"/>
            <a:ext cx="469232" cy="469232"/>
          </a:xfrm>
          <a:prstGeom prst="rect">
            <a:avLst/>
          </a:prstGeom>
        </p:spPr>
      </p:pic>
      <p:pic>
        <p:nvPicPr>
          <p:cNvPr id="38" name="Graphic 37" descr="Illustrator with solid fill">
            <a:hlinkClick r:id="rId10"/>
            <a:extLst>
              <a:ext uri="{FF2B5EF4-FFF2-40B4-BE49-F238E27FC236}">
                <a16:creationId xmlns:a16="http://schemas.microsoft.com/office/drawing/2014/main" id="{B7EE6DE8-ECDF-483D-ADF2-B315F4157B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6736" y="5930294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pSp>
        <p:nvGrpSpPr>
          <p:cNvPr id="20" name="Graduated_flask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68550AB-95D1-4254-A72C-1D1964546F2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1747" y="1480182"/>
            <a:ext cx="339923" cy="407908"/>
            <a:chOff x="11245428" y="6356397"/>
            <a:chExt cx="238125" cy="285750"/>
          </a:xfrm>
          <a:solidFill>
            <a:schemeClr val="bg1"/>
          </a:solidFill>
        </p:grpSpPr>
        <p:sp>
          <p:nvSpPr>
            <p:cNvPr id="21" name="Freeform 1154">
              <a:extLst>
                <a:ext uri="{FF2B5EF4-FFF2-40B4-BE49-F238E27FC236}">
                  <a16:creationId xmlns:a16="http://schemas.microsoft.com/office/drawing/2014/main" id="{6D231197-85EC-4450-9AC5-E7CB7CA1B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5428" y="6356397"/>
              <a:ext cx="238125" cy="285750"/>
            </a:xfrm>
            <a:custGeom>
              <a:avLst/>
              <a:gdLst>
                <a:gd name="T0" fmla="*/ 296 w 312"/>
                <a:gd name="T1" fmla="*/ 358 h 376"/>
                <a:gd name="T2" fmla="*/ 278 w 312"/>
                <a:gd name="T3" fmla="*/ 367 h 376"/>
                <a:gd name="T4" fmla="*/ 34 w 312"/>
                <a:gd name="T5" fmla="*/ 367 h 376"/>
                <a:gd name="T6" fmla="*/ 16 w 312"/>
                <a:gd name="T7" fmla="*/ 358 h 376"/>
                <a:gd name="T8" fmla="*/ 19 w 312"/>
                <a:gd name="T9" fmla="*/ 319 h 376"/>
                <a:gd name="T10" fmla="*/ 121 w 312"/>
                <a:gd name="T11" fmla="*/ 116 h 376"/>
                <a:gd name="T12" fmla="*/ 122 w 312"/>
                <a:gd name="T13" fmla="*/ 114 h 376"/>
                <a:gd name="T14" fmla="*/ 122 w 312"/>
                <a:gd name="T15" fmla="*/ 56 h 376"/>
                <a:gd name="T16" fmla="*/ 190 w 312"/>
                <a:gd name="T17" fmla="*/ 56 h 376"/>
                <a:gd name="T18" fmla="*/ 190 w 312"/>
                <a:gd name="T19" fmla="*/ 114 h 376"/>
                <a:gd name="T20" fmla="*/ 191 w 312"/>
                <a:gd name="T21" fmla="*/ 116 h 376"/>
                <a:gd name="T22" fmla="*/ 193 w 312"/>
                <a:gd name="T23" fmla="*/ 120 h 376"/>
                <a:gd name="T24" fmla="*/ 293 w 312"/>
                <a:gd name="T25" fmla="*/ 319 h 376"/>
                <a:gd name="T26" fmla="*/ 296 w 312"/>
                <a:gd name="T27" fmla="*/ 358 h 376"/>
                <a:gd name="T28" fmla="*/ 98 w 312"/>
                <a:gd name="T29" fmla="*/ 32 h 376"/>
                <a:gd name="T30" fmla="*/ 98 w 312"/>
                <a:gd name="T31" fmla="*/ 23 h 376"/>
                <a:gd name="T32" fmla="*/ 112 w 312"/>
                <a:gd name="T33" fmla="*/ 9 h 376"/>
                <a:gd name="T34" fmla="*/ 199 w 312"/>
                <a:gd name="T35" fmla="*/ 9 h 376"/>
                <a:gd name="T36" fmla="*/ 213 w 312"/>
                <a:gd name="T37" fmla="*/ 23 h 376"/>
                <a:gd name="T38" fmla="*/ 213 w 312"/>
                <a:gd name="T39" fmla="*/ 32 h 376"/>
                <a:gd name="T40" fmla="*/ 199 w 312"/>
                <a:gd name="T41" fmla="*/ 46 h 376"/>
                <a:gd name="T42" fmla="*/ 112 w 312"/>
                <a:gd name="T43" fmla="*/ 46 h 376"/>
                <a:gd name="T44" fmla="*/ 98 w 312"/>
                <a:gd name="T45" fmla="*/ 32 h 376"/>
                <a:gd name="T46" fmla="*/ 301 w 312"/>
                <a:gd name="T47" fmla="*/ 315 h 376"/>
                <a:gd name="T48" fmla="*/ 201 w 312"/>
                <a:gd name="T49" fmla="*/ 116 h 376"/>
                <a:gd name="T50" fmla="*/ 200 w 312"/>
                <a:gd name="T51" fmla="*/ 113 h 376"/>
                <a:gd name="T52" fmla="*/ 200 w 312"/>
                <a:gd name="T53" fmla="*/ 56 h 376"/>
                <a:gd name="T54" fmla="*/ 223 w 312"/>
                <a:gd name="T55" fmla="*/ 32 h 376"/>
                <a:gd name="T56" fmla="*/ 223 w 312"/>
                <a:gd name="T57" fmla="*/ 23 h 376"/>
                <a:gd name="T58" fmla="*/ 199 w 312"/>
                <a:gd name="T59" fmla="*/ 0 h 376"/>
                <a:gd name="T60" fmla="*/ 112 w 312"/>
                <a:gd name="T61" fmla="*/ 0 h 376"/>
                <a:gd name="T62" fmla="*/ 89 w 312"/>
                <a:gd name="T63" fmla="*/ 23 h 376"/>
                <a:gd name="T64" fmla="*/ 89 w 312"/>
                <a:gd name="T65" fmla="*/ 32 h 376"/>
                <a:gd name="T66" fmla="*/ 112 w 312"/>
                <a:gd name="T67" fmla="*/ 56 h 376"/>
                <a:gd name="T68" fmla="*/ 112 w 312"/>
                <a:gd name="T69" fmla="*/ 113 h 376"/>
                <a:gd name="T70" fmla="*/ 10 w 312"/>
                <a:gd name="T71" fmla="*/ 315 h 376"/>
                <a:gd name="T72" fmla="*/ 7 w 312"/>
                <a:gd name="T73" fmla="*/ 363 h 376"/>
                <a:gd name="T74" fmla="*/ 34 w 312"/>
                <a:gd name="T75" fmla="*/ 376 h 376"/>
                <a:gd name="T76" fmla="*/ 278 w 312"/>
                <a:gd name="T77" fmla="*/ 376 h 376"/>
                <a:gd name="T78" fmla="*/ 304 w 312"/>
                <a:gd name="T79" fmla="*/ 363 h 376"/>
                <a:gd name="T80" fmla="*/ 301 w 312"/>
                <a:gd name="T81" fmla="*/ 31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2" h="376">
                  <a:moveTo>
                    <a:pt x="296" y="358"/>
                  </a:moveTo>
                  <a:cubicBezTo>
                    <a:pt x="293" y="364"/>
                    <a:pt x="287" y="367"/>
                    <a:pt x="278" y="367"/>
                  </a:cubicBezTo>
                  <a:lnTo>
                    <a:pt x="34" y="367"/>
                  </a:lnTo>
                  <a:cubicBezTo>
                    <a:pt x="25" y="367"/>
                    <a:pt x="19" y="364"/>
                    <a:pt x="16" y="358"/>
                  </a:cubicBezTo>
                  <a:cubicBezTo>
                    <a:pt x="10" y="349"/>
                    <a:pt x="11" y="333"/>
                    <a:pt x="19" y="319"/>
                  </a:cubicBezTo>
                  <a:cubicBezTo>
                    <a:pt x="30" y="297"/>
                    <a:pt x="120" y="118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lnTo>
                    <a:pt x="122" y="56"/>
                  </a:lnTo>
                  <a:lnTo>
                    <a:pt x="190" y="56"/>
                  </a:lnTo>
                  <a:lnTo>
                    <a:pt x="190" y="114"/>
                  </a:lnTo>
                  <a:cubicBezTo>
                    <a:pt x="190" y="115"/>
                    <a:pt x="190" y="115"/>
                    <a:pt x="191" y="116"/>
                  </a:cubicBezTo>
                  <a:lnTo>
                    <a:pt x="193" y="120"/>
                  </a:lnTo>
                  <a:cubicBezTo>
                    <a:pt x="251" y="236"/>
                    <a:pt x="286" y="307"/>
                    <a:pt x="293" y="319"/>
                  </a:cubicBezTo>
                  <a:cubicBezTo>
                    <a:pt x="300" y="333"/>
                    <a:pt x="302" y="349"/>
                    <a:pt x="296" y="358"/>
                  </a:cubicBezTo>
                  <a:close/>
                  <a:moveTo>
                    <a:pt x="98" y="32"/>
                  </a:moveTo>
                  <a:lnTo>
                    <a:pt x="98" y="23"/>
                  </a:lnTo>
                  <a:cubicBezTo>
                    <a:pt x="98" y="15"/>
                    <a:pt x="105" y="9"/>
                    <a:pt x="112" y="9"/>
                  </a:cubicBezTo>
                  <a:lnTo>
                    <a:pt x="199" y="9"/>
                  </a:lnTo>
                  <a:cubicBezTo>
                    <a:pt x="207" y="9"/>
                    <a:pt x="213" y="15"/>
                    <a:pt x="213" y="23"/>
                  </a:cubicBezTo>
                  <a:lnTo>
                    <a:pt x="213" y="32"/>
                  </a:lnTo>
                  <a:cubicBezTo>
                    <a:pt x="213" y="40"/>
                    <a:pt x="207" y="46"/>
                    <a:pt x="199" y="46"/>
                  </a:cubicBezTo>
                  <a:lnTo>
                    <a:pt x="112" y="46"/>
                  </a:lnTo>
                  <a:cubicBezTo>
                    <a:pt x="105" y="46"/>
                    <a:pt x="98" y="40"/>
                    <a:pt x="98" y="32"/>
                  </a:cubicBezTo>
                  <a:close/>
                  <a:moveTo>
                    <a:pt x="301" y="315"/>
                  </a:moveTo>
                  <a:cubicBezTo>
                    <a:pt x="295" y="302"/>
                    <a:pt x="259" y="232"/>
                    <a:pt x="201" y="116"/>
                  </a:cubicBezTo>
                  <a:lnTo>
                    <a:pt x="200" y="113"/>
                  </a:lnTo>
                  <a:lnTo>
                    <a:pt x="200" y="56"/>
                  </a:lnTo>
                  <a:cubicBezTo>
                    <a:pt x="212" y="56"/>
                    <a:pt x="223" y="45"/>
                    <a:pt x="223" y="32"/>
                  </a:cubicBezTo>
                  <a:lnTo>
                    <a:pt x="223" y="23"/>
                  </a:lnTo>
                  <a:cubicBezTo>
                    <a:pt x="223" y="10"/>
                    <a:pt x="212" y="0"/>
                    <a:pt x="199" y="0"/>
                  </a:cubicBezTo>
                  <a:lnTo>
                    <a:pt x="112" y="0"/>
                  </a:lnTo>
                  <a:cubicBezTo>
                    <a:pt x="100" y="0"/>
                    <a:pt x="89" y="10"/>
                    <a:pt x="89" y="23"/>
                  </a:cubicBezTo>
                  <a:lnTo>
                    <a:pt x="89" y="32"/>
                  </a:lnTo>
                  <a:cubicBezTo>
                    <a:pt x="89" y="45"/>
                    <a:pt x="99" y="56"/>
                    <a:pt x="112" y="56"/>
                  </a:cubicBezTo>
                  <a:lnTo>
                    <a:pt x="112" y="113"/>
                  </a:lnTo>
                  <a:cubicBezTo>
                    <a:pt x="105" y="127"/>
                    <a:pt x="21" y="294"/>
                    <a:pt x="10" y="315"/>
                  </a:cubicBezTo>
                  <a:cubicBezTo>
                    <a:pt x="1" y="332"/>
                    <a:pt x="0" y="351"/>
                    <a:pt x="7" y="363"/>
                  </a:cubicBezTo>
                  <a:cubicBezTo>
                    <a:pt x="11" y="368"/>
                    <a:pt x="18" y="376"/>
                    <a:pt x="34" y="376"/>
                  </a:cubicBezTo>
                  <a:lnTo>
                    <a:pt x="278" y="376"/>
                  </a:lnTo>
                  <a:cubicBezTo>
                    <a:pt x="294" y="376"/>
                    <a:pt x="301" y="368"/>
                    <a:pt x="304" y="363"/>
                  </a:cubicBezTo>
                  <a:cubicBezTo>
                    <a:pt x="312" y="351"/>
                    <a:pt x="310" y="332"/>
                    <a:pt x="301" y="3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155">
              <a:extLst>
                <a:ext uri="{FF2B5EF4-FFF2-40B4-BE49-F238E27FC236}">
                  <a16:creationId xmlns:a16="http://schemas.microsoft.com/office/drawing/2014/main" id="{F1F8E500-8E4E-4D12-8235-2BB538AC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041" y="6362747"/>
              <a:ext cx="87313" cy="28575"/>
            </a:xfrm>
            <a:custGeom>
              <a:avLst/>
              <a:gdLst>
                <a:gd name="T0" fmla="*/ 0 w 115"/>
                <a:gd name="T1" fmla="*/ 23 h 37"/>
                <a:gd name="T2" fmla="*/ 0 w 115"/>
                <a:gd name="T3" fmla="*/ 14 h 37"/>
                <a:gd name="T4" fmla="*/ 14 w 115"/>
                <a:gd name="T5" fmla="*/ 0 h 37"/>
                <a:gd name="T6" fmla="*/ 101 w 115"/>
                <a:gd name="T7" fmla="*/ 0 h 37"/>
                <a:gd name="T8" fmla="*/ 115 w 115"/>
                <a:gd name="T9" fmla="*/ 14 h 37"/>
                <a:gd name="T10" fmla="*/ 115 w 115"/>
                <a:gd name="T11" fmla="*/ 23 h 37"/>
                <a:gd name="T12" fmla="*/ 101 w 115"/>
                <a:gd name="T13" fmla="*/ 37 h 37"/>
                <a:gd name="T14" fmla="*/ 14 w 115"/>
                <a:gd name="T15" fmla="*/ 37 h 37"/>
                <a:gd name="T16" fmla="*/ 0 w 115"/>
                <a:gd name="T1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0" y="23"/>
                  </a:moveTo>
                  <a:lnTo>
                    <a:pt x="0" y="14"/>
                  </a:lnTo>
                  <a:cubicBezTo>
                    <a:pt x="0" y="6"/>
                    <a:pt x="7" y="0"/>
                    <a:pt x="14" y="0"/>
                  </a:cubicBezTo>
                  <a:lnTo>
                    <a:pt x="101" y="0"/>
                  </a:lnTo>
                  <a:cubicBezTo>
                    <a:pt x="109" y="0"/>
                    <a:pt x="115" y="6"/>
                    <a:pt x="115" y="14"/>
                  </a:cubicBezTo>
                  <a:lnTo>
                    <a:pt x="115" y="23"/>
                  </a:lnTo>
                  <a:cubicBezTo>
                    <a:pt x="115" y="31"/>
                    <a:pt x="109" y="37"/>
                    <a:pt x="101" y="37"/>
                  </a:cubicBezTo>
                  <a:lnTo>
                    <a:pt x="14" y="37"/>
                  </a:lnTo>
                  <a:cubicBezTo>
                    <a:pt x="7" y="37"/>
                    <a:pt x="0" y="3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3082">
              <a:extLst>
                <a:ext uri="{FF2B5EF4-FFF2-40B4-BE49-F238E27FC236}">
                  <a16:creationId xmlns:a16="http://schemas.microsoft.com/office/drawing/2014/main" id="{5DBB0F46-1CC4-4F89-8130-251FF24A8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261" y="6492922"/>
              <a:ext cx="192125" cy="130175"/>
            </a:xfrm>
            <a:custGeom>
              <a:avLst/>
              <a:gdLst>
                <a:gd name="connsiteX0" fmla="*/ 84324 w 192125"/>
                <a:gd name="connsiteY0" fmla="*/ 9525 h 130175"/>
                <a:gd name="connsiteX1" fmla="*/ 80355 w 192125"/>
                <a:gd name="connsiteY1" fmla="*/ 13337 h 130175"/>
                <a:gd name="connsiteX2" fmla="*/ 80355 w 192125"/>
                <a:gd name="connsiteY2" fmla="*/ 121601 h 130175"/>
                <a:gd name="connsiteX3" fmla="*/ 84324 w 192125"/>
                <a:gd name="connsiteY3" fmla="*/ 125413 h 130175"/>
                <a:gd name="connsiteX4" fmla="*/ 110518 w 192125"/>
                <a:gd name="connsiteY4" fmla="*/ 125413 h 130175"/>
                <a:gd name="connsiteX5" fmla="*/ 113693 w 192125"/>
                <a:gd name="connsiteY5" fmla="*/ 121601 h 130175"/>
                <a:gd name="connsiteX6" fmla="*/ 110518 w 192125"/>
                <a:gd name="connsiteY6" fmla="*/ 117789 h 130175"/>
                <a:gd name="connsiteX7" fmla="*/ 87499 w 192125"/>
                <a:gd name="connsiteY7" fmla="*/ 117789 h 130175"/>
                <a:gd name="connsiteX8" fmla="*/ 87499 w 192125"/>
                <a:gd name="connsiteY8" fmla="*/ 97966 h 130175"/>
                <a:gd name="connsiteX9" fmla="*/ 106549 w 192125"/>
                <a:gd name="connsiteY9" fmla="*/ 97966 h 130175"/>
                <a:gd name="connsiteX10" fmla="*/ 110518 w 192125"/>
                <a:gd name="connsiteY10" fmla="*/ 94154 h 130175"/>
                <a:gd name="connsiteX11" fmla="*/ 106549 w 192125"/>
                <a:gd name="connsiteY11" fmla="*/ 91104 h 130175"/>
                <a:gd name="connsiteX12" fmla="*/ 87499 w 192125"/>
                <a:gd name="connsiteY12" fmla="*/ 91104 h 130175"/>
                <a:gd name="connsiteX13" fmla="*/ 87499 w 192125"/>
                <a:gd name="connsiteY13" fmla="*/ 70519 h 130175"/>
                <a:gd name="connsiteX14" fmla="*/ 106549 w 192125"/>
                <a:gd name="connsiteY14" fmla="*/ 70519 h 130175"/>
                <a:gd name="connsiteX15" fmla="*/ 110518 w 192125"/>
                <a:gd name="connsiteY15" fmla="*/ 67469 h 130175"/>
                <a:gd name="connsiteX16" fmla="*/ 106549 w 192125"/>
                <a:gd name="connsiteY16" fmla="*/ 63657 h 130175"/>
                <a:gd name="connsiteX17" fmla="*/ 87499 w 192125"/>
                <a:gd name="connsiteY17" fmla="*/ 63657 h 130175"/>
                <a:gd name="connsiteX18" fmla="*/ 87499 w 192125"/>
                <a:gd name="connsiteY18" fmla="*/ 43834 h 130175"/>
                <a:gd name="connsiteX19" fmla="*/ 106549 w 192125"/>
                <a:gd name="connsiteY19" fmla="*/ 43834 h 130175"/>
                <a:gd name="connsiteX20" fmla="*/ 110518 w 192125"/>
                <a:gd name="connsiteY20" fmla="*/ 40022 h 130175"/>
                <a:gd name="connsiteX21" fmla="*/ 106549 w 192125"/>
                <a:gd name="connsiteY21" fmla="*/ 36210 h 130175"/>
                <a:gd name="connsiteX22" fmla="*/ 87499 w 192125"/>
                <a:gd name="connsiteY22" fmla="*/ 36210 h 130175"/>
                <a:gd name="connsiteX23" fmla="*/ 87499 w 192125"/>
                <a:gd name="connsiteY23" fmla="*/ 16387 h 130175"/>
                <a:gd name="connsiteX24" fmla="*/ 110518 w 192125"/>
                <a:gd name="connsiteY24" fmla="*/ 16387 h 130175"/>
                <a:gd name="connsiteX25" fmla="*/ 113693 w 192125"/>
                <a:gd name="connsiteY25" fmla="*/ 13337 h 130175"/>
                <a:gd name="connsiteX26" fmla="*/ 110518 w 192125"/>
                <a:gd name="connsiteY26" fmla="*/ 9525 h 130175"/>
                <a:gd name="connsiteX27" fmla="*/ 59915 w 192125"/>
                <a:gd name="connsiteY27" fmla="*/ 0 h 130175"/>
                <a:gd name="connsiteX28" fmla="*/ 132544 w 192125"/>
                <a:gd name="connsiteY28" fmla="*/ 0 h 130175"/>
                <a:gd name="connsiteX29" fmla="*/ 188528 w 192125"/>
                <a:gd name="connsiteY29" fmla="*/ 112459 h 130175"/>
                <a:gd name="connsiteX30" fmla="*/ 191554 w 192125"/>
                <a:gd name="connsiteY30" fmla="*/ 129405 h 130175"/>
                <a:gd name="connsiteX31" fmla="*/ 188528 w 192125"/>
                <a:gd name="connsiteY31" fmla="*/ 130175 h 130175"/>
                <a:gd name="connsiteX32" fmla="*/ 3931 w 192125"/>
                <a:gd name="connsiteY32" fmla="*/ 130175 h 130175"/>
                <a:gd name="connsiteX33" fmla="*/ 905 w 192125"/>
                <a:gd name="connsiteY33" fmla="*/ 129405 h 130175"/>
                <a:gd name="connsiteX34" fmla="*/ 3931 w 192125"/>
                <a:gd name="connsiteY34" fmla="*/ 112459 h 130175"/>
                <a:gd name="connsiteX35" fmla="*/ 59915 w 192125"/>
                <a:gd name="connsiteY35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125" h="130175">
                  <a:moveTo>
                    <a:pt x="84324" y="9525"/>
                  </a:moveTo>
                  <a:cubicBezTo>
                    <a:pt x="81943" y="9525"/>
                    <a:pt x="80355" y="11050"/>
                    <a:pt x="80355" y="13337"/>
                  </a:cubicBezTo>
                  <a:lnTo>
                    <a:pt x="80355" y="121601"/>
                  </a:lnTo>
                  <a:cubicBezTo>
                    <a:pt x="80355" y="123888"/>
                    <a:pt x="81943" y="125413"/>
                    <a:pt x="84324" y="125413"/>
                  </a:cubicBezTo>
                  <a:lnTo>
                    <a:pt x="110518" y="125413"/>
                  </a:lnTo>
                  <a:cubicBezTo>
                    <a:pt x="112105" y="125413"/>
                    <a:pt x="113693" y="123888"/>
                    <a:pt x="113693" y="121601"/>
                  </a:cubicBezTo>
                  <a:cubicBezTo>
                    <a:pt x="113693" y="119314"/>
                    <a:pt x="112105" y="117789"/>
                    <a:pt x="110518" y="117789"/>
                  </a:cubicBezTo>
                  <a:lnTo>
                    <a:pt x="87499" y="117789"/>
                  </a:lnTo>
                  <a:lnTo>
                    <a:pt x="87499" y="97966"/>
                  </a:lnTo>
                  <a:lnTo>
                    <a:pt x="106549" y="97966"/>
                  </a:lnTo>
                  <a:cubicBezTo>
                    <a:pt x="108930" y="97966"/>
                    <a:pt x="110518" y="96441"/>
                    <a:pt x="110518" y="94154"/>
                  </a:cubicBezTo>
                  <a:cubicBezTo>
                    <a:pt x="110518" y="92629"/>
                    <a:pt x="108930" y="91104"/>
                    <a:pt x="106549" y="91104"/>
                  </a:cubicBezTo>
                  <a:lnTo>
                    <a:pt x="87499" y="91104"/>
                  </a:lnTo>
                  <a:lnTo>
                    <a:pt x="87499" y="70519"/>
                  </a:lnTo>
                  <a:lnTo>
                    <a:pt x="106549" y="70519"/>
                  </a:lnTo>
                  <a:cubicBezTo>
                    <a:pt x="108930" y="70519"/>
                    <a:pt x="110518" y="68994"/>
                    <a:pt x="110518" y="67469"/>
                  </a:cubicBezTo>
                  <a:cubicBezTo>
                    <a:pt x="110518" y="65182"/>
                    <a:pt x="108930" y="63657"/>
                    <a:pt x="106549" y="63657"/>
                  </a:cubicBezTo>
                  <a:lnTo>
                    <a:pt x="87499" y="63657"/>
                  </a:lnTo>
                  <a:lnTo>
                    <a:pt x="87499" y="43834"/>
                  </a:lnTo>
                  <a:lnTo>
                    <a:pt x="106549" y="43834"/>
                  </a:lnTo>
                  <a:cubicBezTo>
                    <a:pt x="108930" y="43834"/>
                    <a:pt x="110518" y="42309"/>
                    <a:pt x="110518" y="40022"/>
                  </a:cubicBezTo>
                  <a:cubicBezTo>
                    <a:pt x="110518" y="38497"/>
                    <a:pt x="108930" y="36210"/>
                    <a:pt x="106549" y="36210"/>
                  </a:cubicBezTo>
                  <a:lnTo>
                    <a:pt x="87499" y="36210"/>
                  </a:lnTo>
                  <a:lnTo>
                    <a:pt x="87499" y="16387"/>
                  </a:lnTo>
                  <a:lnTo>
                    <a:pt x="110518" y="16387"/>
                  </a:lnTo>
                  <a:cubicBezTo>
                    <a:pt x="112105" y="16387"/>
                    <a:pt x="113693" y="14862"/>
                    <a:pt x="113693" y="13337"/>
                  </a:cubicBezTo>
                  <a:cubicBezTo>
                    <a:pt x="113693" y="11050"/>
                    <a:pt x="112105" y="9525"/>
                    <a:pt x="110518" y="9525"/>
                  </a:cubicBezTo>
                  <a:close/>
                  <a:moveTo>
                    <a:pt x="59915" y="0"/>
                  </a:moveTo>
                  <a:lnTo>
                    <a:pt x="132544" y="0"/>
                  </a:lnTo>
                  <a:cubicBezTo>
                    <a:pt x="155240" y="46216"/>
                    <a:pt x="183232" y="102446"/>
                    <a:pt x="188528" y="112459"/>
                  </a:cubicBezTo>
                  <a:cubicBezTo>
                    <a:pt x="193067" y="120932"/>
                    <a:pt x="192310" y="127864"/>
                    <a:pt x="191554" y="129405"/>
                  </a:cubicBezTo>
                  <a:cubicBezTo>
                    <a:pt x="191554" y="130175"/>
                    <a:pt x="190041" y="130175"/>
                    <a:pt x="188528" y="130175"/>
                  </a:cubicBezTo>
                  <a:lnTo>
                    <a:pt x="3931" y="130175"/>
                  </a:lnTo>
                  <a:cubicBezTo>
                    <a:pt x="3175" y="130175"/>
                    <a:pt x="905" y="130175"/>
                    <a:pt x="905" y="129405"/>
                  </a:cubicBezTo>
                  <a:cubicBezTo>
                    <a:pt x="-608" y="127864"/>
                    <a:pt x="-608" y="120932"/>
                    <a:pt x="3931" y="112459"/>
                  </a:cubicBezTo>
                  <a:cubicBezTo>
                    <a:pt x="7714" y="104756"/>
                    <a:pt x="26628" y="66243"/>
                    <a:pt x="599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158">
              <a:extLst>
                <a:ext uri="{FF2B5EF4-FFF2-40B4-BE49-F238E27FC236}">
                  <a16:creationId xmlns:a16="http://schemas.microsoft.com/office/drawing/2014/main" id="{F8C6775E-1AD9-4AD6-AC0C-7FF56BB79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9716" y="6486572"/>
              <a:ext cx="209550" cy="142875"/>
            </a:xfrm>
            <a:custGeom>
              <a:avLst/>
              <a:gdLst>
                <a:gd name="T0" fmla="*/ 264 w 276"/>
                <a:gd name="T1" fmla="*/ 178 h 189"/>
                <a:gd name="T2" fmla="*/ 264 w 276"/>
                <a:gd name="T3" fmla="*/ 178 h 189"/>
                <a:gd name="T4" fmla="*/ 260 w 276"/>
                <a:gd name="T5" fmla="*/ 179 h 189"/>
                <a:gd name="T6" fmla="*/ 16 w 276"/>
                <a:gd name="T7" fmla="*/ 179 h 189"/>
                <a:gd name="T8" fmla="*/ 12 w 276"/>
                <a:gd name="T9" fmla="*/ 178 h 189"/>
                <a:gd name="T10" fmla="*/ 16 w 276"/>
                <a:gd name="T11" fmla="*/ 156 h 189"/>
                <a:gd name="T12" fmla="*/ 90 w 276"/>
                <a:gd name="T13" fmla="*/ 10 h 189"/>
                <a:gd name="T14" fmla="*/ 186 w 276"/>
                <a:gd name="T15" fmla="*/ 10 h 189"/>
                <a:gd name="T16" fmla="*/ 260 w 276"/>
                <a:gd name="T17" fmla="*/ 156 h 189"/>
                <a:gd name="T18" fmla="*/ 264 w 276"/>
                <a:gd name="T19" fmla="*/ 178 h 189"/>
                <a:gd name="T20" fmla="*/ 193 w 276"/>
                <a:gd name="T21" fmla="*/ 3 h 189"/>
                <a:gd name="T22" fmla="*/ 189 w 276"/>
                <a:gd name="T23" fmla="*/ 0 h 189"/>
                <a:gd name="T24" fmla="*/ 87 w 276"/>
                <a:gd name="T25" fmla="*/ 0 h 189"/>
                <a:gd name="T26" fmla="*/ 82 w 276"/>
                <a:gd name="T27" fmla="*/ 3 h 189"/>
                <a:gd name="T28" fmla="*/ 7 w 276"/>
                <a:gd name="T29" fmla="*/ 152 h 189"/>
                <a:gd name="T30" fmla="*/ 4 w 276"/>
                <a:gd name="T31" fmla="*/ 183 h 189"/>
                <a:gd name="T32" fmla="*/ 16 w 276"/>
                <a:gd name="T33" fmla="*/ 189 h 189"/>
                <a:gd name="T34" fmla="*/ 260 w 276"/>
                <a:gd name="T35" fmla="*/ 189 h 189"/>
                <a:gd name="T36" fmla="*/ 272 w 276"/>
                <a:gd name="T37" fmla="*/ 183 h 189"/>
                <a:gd name="T38" fmla="*/ 269 w 276"/>
                <a:gd name="T39" fmla="*/ 152 h 189"/>
                <a:gd name="T40" fmla="*/ 193 w 276"/>
                <a:gd name="T41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6" h="189">
                  <a:moveTo>
                    <a:pt x="264" y="178"/>
                  </a:moveTo>
                  <a:cubicBezTo>
                    <a:pt x="264" y="178"/>
                    <a:pt x="264" y="178"/>
                    <a:pt x="264" y="178"/>
                  </a:cubicBezTo>
                  <a:cubicBezTo>
                    <a:pt x="264" y="179"/>
                    <a:pt x="262" y="179"/>
                    <a:pt x="260" y="179"/>
                  </a:cubicBezTo>
                  <a:lnTo>
                    <a:pt x="16" y="179"/>
                  </a:lnTo>
                  <a:cubicBezTo>
                    <a:pt x="15" y="179"/>
                    <a:pt x="12" y="179"/>
                    <a:pt x="12" y="178"/>
                  </a:cubicBezTo>
                  <a:cubicBezTo>
                    <a:pt x="10" y="176"/>
                    <a:pt x="10" y="167"/>
                    <a:pt x="16" y="156"/>
                  </a:cubicBezTo>
                  <a:cubicBezTo>
                    <a:pt x="21" y="146"/>
                    <a:pt x="46" y="96"/>
                    <a:pt x="90" y="10"/>
                  </a:cubicBezTo>
                  <a:lnTo>
                    <a:pt x="186" y="10"/>
                  </a:lnTo>
                  <a:cubicBezTo>
                    <a:pt x="216" y="70"/>
                    <a:pt x="253" y="143"/>
                    <a:pt x="260" y="156"/>
                  </a:cubicBezTo>
                  <a:cubicBezTo>
                    <a:pt x="266" y="167"/>
                    <a:pt x="265" y="176"/>
                    <a:pt x="264" y="178"/>
                  </a:cubicBezTo>
                  <a:close/>
                  <a:moveTo>
                    <a:pt x="193" y="3"/>
                  </a:moveTo>
                  <a:cubicBezTo>
                    <a:pt x="193" y="1"/>
                    <a:pt x="191" y="0"/>
                    <a:pt x="189" y="0"/>
                  </a:cubicBezTo>
                  <a:lnTo>
                    <a:pt x="87" y="0"/>
                  </a:lnTo>
                  <a:cubicBezTo>
                    <a:pt x="85" y="0"/>
                    <a:pt x="83" y="1"/>
                    <a:pt x="82" y="3"/>
                  </a:cubicBezTo>
                  <a:cubicBezTo>
                    <a:pt x="38" y="91"/>
                    <a:pt x="13" y="141"/>
                    <a:pt x="7" y="152"/>
                  </a:cubicBezTo>
                  <a:cubicBezTo>
                    <a:pt x="1" y="163"/>
                    <a:pt x="0" y="176"/>
                    <a:pt x="4" y="183"/>
                  </a:cubicBezTo>
                  <a:cubicBezTo>
                    <a:pt x="6" y="187"/>
                    <a:pt x="10" y="189"/>
                    <a:pt x="16" y="189"/>
                  </a:cubicBezTo>
                  <a:lnTo>
                    <a:pt x="260" y="189"/>
                  </a:lnTo>
                  <a:cubicBezTo>
                    <a:pt x="266" y="189"/>
                    <a:pt x="270" y="187"/>
                    <a:pt x="272" y="183"/>
                  </a:cubicBezTo>
                  <a:cubicBezTo>
                    <a:pt x="276" y="176"/>
                    <a:pt x="275" y="163"/>
                    <a:pt x="269" y="152"/>
                  </a:cubicBezTo>
                  <a:cubicBezTo>
                    <a:pt x="263" y="141"/>
                    <a:pt x="237" y="90"/>
                    <a:pt x="19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Beaker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F573601-FA8C-465E-B4A5-21E95ED590D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05485" y="1511712"/>
            <a:ext cx="325503" cy="370825"/>
            <a:chOff x="7083426" y="1389063"/>
            <a:chExt cx="250825" cy="285750"/>
          </a:xfrm>
          <a:solidFill>
            <a:schemeClr val="bg1"/>
          </a:solidFill>
        </p:grpSpPr>
        <p:sp>
          <p:nvSpPr>
            <p:cNvPr id="26" name="Freeform 1151">
              <a:extLst>
                <a:ext uri="{FF2B5EF4-FFF2-40B4-BE49-F238E27FC236}">
                  <a16:creationId xmlns:a16="http://schemas.microsoft.com/office/drawing/2014/main" id="{9BCD3369-9A21-4E0B-BD6B-FF4FDCFB5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1389063"/>
              <a:ext cx="250825" cy="285750"/>
            </a:xfrm>
            <a:custGeom>
              <a:avLst/>
              <a:gdLst>
                <a:gd name="T0" fmla="*/ 307 w 329"/>
                <a:gd name="T1" fmla="*/ 68 h 376"/>
                <a:gd name="T2" fmla="*/ 307 w 329"/>
                <a:gd name="T3" fmla="*/ 158 h 376"/>
                <a:gd name="T4" fmla="*/ 169 w 329"/>
                <a:gd name="T5" fmla="*/ 146 h 376"/>
                <a:gd name="T6" fmla="*/ 209 w 329"/>
                <a:gd name="T7" fmla="*/ 141 h 376"/>
                <a:gd name="T8" fmla="*/ 169 w 329"/>
                <a:gd name="T9" fmla="*/ 136 h 376"/>
                <a:gd name="T10" fmla="*/ 205 w 329"/>
                <a:gd name="T11" fmla="*/ 99 h 376"/>
                <a:gd name="T12" fmla="*/ 205 w 329"/>
                <a:gd name="T13" fmla="*/ 89 h 376"/>
                <a:gd name="T14" fmla="*/ 159 w 329"/>
                <a:gd name="T15" fmla="*/ 94 h 376"/>
                <a:gd name="T16" fmla="*/ 48 w 329"/>
                <a:gd name="T17" fmla="*/ 158 h 376"/>
                <a:gd name="T18" fmla="*/ 48 w 329"/>
                <a:gd name="T19" fmla="*/ 67 h 376"/>
                <a:gd name="T20" fmla="*/ 23 w 329"/>
                <a:gd name="T21" fmla="*/ 33 h 376"/>
                <a:gd name="T22" fmla="*/ 11 w 329"/>
                <a:gd name="T23" fmla="*/ 23 h 376"/>
                <a:gd name="T24" fmla="*/ 312 w 329"/>
                <a:gd name="T25" fmla="*/ 9 h 376"/>
                <a:gd name="T26" fmla="*/ 318 w 329"/>
                <a:gd name="T27" fmla="*/ 17 h 376"/>
                <a:gd name="T28" fmla="*/ 72 w 329"/>
                <a:gd name="T29" fmla="*/ 367 h 376"/>
                <a:gd name="T30" fmla="*/ 48 w 329"/>
                <a:gd name="T31" fmla="*/ 167 h 376"/>
                <a:gd name="T32" fmla="*/ 159 w 329"/>
                <a:gd name="T33" fmla="*/ 329 h 376"/>
                <a:gd name="T34" fmla="*/ 205 w 329"/>
                <a:gd name="T35" fmla="*/ 334 h 376"/>
                <a:gd name="T36" fmla="*/ 205 w 329"/>
                <a:gd name="T37" fmla="*/ 325 h 376"/>
                <a:gd name="T38" fmla="*/ 169 w 329"/>
                <a:gd name="T39" fmla="*/ 287 h 376"/>
                <a:gd name="T40" fmla="*/ 209 w 329"/>
                <a:gd name="T41" fmla="*/ 282 h 376"/>
                <a:gd name="T42" fmla="*/ 169 w 329"/>
                <a:gd name="T43" fmla="*/ 278 h 376"/>
                <a:gd name="T44" fmla="*/ 205 w 329"/>
                <a:gd name="T45" fmla="*/ 240 h 376"/>
                <a:gd name="T46" fmla="*/ 205 w 329"/>
                <a:gd name="T47" fmla="*/ 230 h 376"/>
                <a:gd name="T48" fmla="*/ 169 w 329"/>
                <a:gd name="T49" fmla="*/ 193 h 376"/>
                <a:gd name="T50" fmla="*/ 209 w 329"/>
                <a:gd name="T51" fmla="*/ 188 h 376"/>
                <a:gd name="T52" fmla="*/ 169 w 329"/>
                <a:gd name="T53" fmla="*/ 183 h 376"/>
                <a:gd name="T54" fmla="*/ 307 w 329"/>
                <a:gd name="T55" fmla="*/ 167 h 376"/>
                <a:gd name="T56" fmla="*/ 283 w 329"/>
                <a:gd name="T57" fmla="*/ 367 h 376"/>
                <a:gd name="T58" fmla="*/ 312 w 329"/>
                <a:gd name="T59" fmla="*/ 0 h 376"/>
                <a:gd name="T60" fmla="*/ 3 w 329"/>
                <a:gd name="T61" fmla="*/ 18 h 376"/>
                <a:gd name="T62" fmla="*/ 20 w 329"/>
                <a:gd name="T63" fmla="*/ 42 h 376"/>
                <a:gd name="T64" fmla="*/ 39 w 329"/>
                <a:gd name="T65" fmla="*/ 343 h 376"/>
                <a:gd name="T66" fmla="*/ 283 w 329"/>
                <a:gd name="T67" fmla="*/ 376 h 376"/>
                <a:gd name="T68" fmla="*/ 316 w 329"/>
                <a:gd name="T69" fmla="*/ 69 h 376"/>
                <a:gd name="T70" fmla="*/ 325 w 329"/>
                <a:gd name="T71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9" h="376">
                  <a:moveTo>
                    <a:pt x="318" y="17"/>
                  </a:moveTo>
                  <a:lnTo>
                    <a:pt x="307" y="68"/>
                  </a:lnTo>
                  <a:cubicBezTo>
                    <a:pt x="307" y="68"/>
                    <a:pt x="307" y="68"/>
                    <a:pt x="307" y="69"/>
                  </a:cubicBezTo>
                  <a:lnTo>
                    <a:pt x="307" y="158"/>
                  </a:lnTo>
                  <a:lnTo>
                    <a:pt x="169" y="158"/>
                  </a:lnTo>
                  <a:lnTo>
                    <a:pt x="169" y="146"/>
                  </a:lnTo>
                  <a:lnTo>
                    <a:pt x="205" y="146"/>
                  </a:lnTo>
                  <a:cubicBezTo>
                    <a:pt x="207" y="146"/>
                    <a:pt x="209" y="144"/>
                    <a:pt x="209" y="141"/>
                  </a:cubicBezTo>
                  <a:cubicBezTo>
                    <a:pt x="209" y="139"/>
                    <a:pt x="207" y="136"/>
                    <a:pt x="205" y="136"/>
                  </a:cubicBezTo>
                  <a:lnTo>
                    <a:pt x="169" y="136"/>
                  </a:lnTo>
                  <a:lnTo>
                    <a:pt x="169" y="99"/>
                  </a:lnTo>
                  <a:lnTo>
                    <a:pt x="205" y="99"/>
                  </a:lnTo>
                  <a:cubicBezTo>
                    <a:pt x="207" y="99"/>
                    <a:pt x="209" y="97"/>
                    <a:pt x="209" y="94"/>
                  </a:cubicBezTo>
                  <a:cubicBezTo>
                    <a:pt x="209" y="91"/>
                    <a:pt x="207" y="89"/>
                    <a:pt x="205" y="89"/>
                  </a:cubicBezTo>
                  <a:lnTo>
                    <a:pt x="164" y="89"/>
                  </a:lnTo>
                  <a:cubicBezTo>
                    <a:pt x="162" y="89"/>
                    <a:pt x="159" y="91"/>
                    <a:pt x="159" y="94"/>
                  </a:cubicBezTo>
                  <a:lnTo>
                    <a:pt x="159" y="158"/>
                  </a:lnTo>
                  <a:lnTo>
                    <a:pt x="48" y="158"/>
                  </a:lnTo>
                  <a:lnTo>
                    <a:pt x="48" y="70"/>
                  </a:lnTo>
                  <a:cubicBezTo>
                    <a:pt x="48" y="69"/>
                    <a:pt x="48" y="68"/>
                    <a:pt x="48" y="67"/>
                  </a:cubicBezTo>
                  <a:lnTo>
                    <a:pt x="27" y="35"/>
                  </a:lnTo>
                  <a:cubicBezTo>
                    <a:pt x="26" y="34"/>
                    <a:pt x="25" y="33"/>
                    <a:pt x="23" y="33"/>
                  </a:cubicBezTo>
                  <a:cubicBezTo>
                    <a:pt x="17" y="32"/>
                    <a:pt x="11" y="30"/>
                    <a:pt x="10" y="28"/>
                  </a:cubicBezTo>
                  <a:cubicBezTo>
                    <a:pt x="9" y="26"/>
                    <a:pt x="10" y="25"/>
                    <a:pt x="11" y="23"/>
                  </a:cubicBezTo>
                  <a:cubicBezTo>
                    <a:pt x="15" y="16"/>
                    <a:pt x="34" y="9"/>
                    <a:pt x="57" y="9"/>
                  </a:cubicBezTo>
                  <a:lnTo>
                    <a:pt x="312" y="9"/>
                  </a:lnTo>
                  <a:cubicBezTo>
                    <a:pt x="314" y="9"/>
                    <a:pt x="316" y="10"/>
                    <a:pt x="317" y="12"/>
                  </a:cubicBezTo>
                  <a:cubicBezTo>
                    <a:pt x="318" y="13"/>
                    <a:pt x="319" y="15"/>
                    <a:pt x="318" y="17"/>
                  </a:cubicBezTo>
                  <a:close/>
                  <a:moveTo>
                    <a:pt x="283" y="367"/>
                  </a:moveTo>
                  <a:lnTo>
                    <a:pt x="72" y="367"/>
                  </a:lnTo>
                  <a:cubicBezTo>
                    <a:pt x="59" y="367"/>
                    <a:pt x="48" y="356"/>
                    <a:pt x="48" y="343"/>
                  </a:cubicBezTo>
                  <a:lnTo>
                    <a:pt x="48" y="167"/>
                  </a:lnTo>
                  <a:lnTo>
                    <a:pt x="159" y="167"/>
                  </a:lnTo>
                  <a:lnTo>
                    <a:pt x="159" y="329"/>
                  </a:lnTo>
                  <a:cubicBezTo>
                    <a:pt x="159" y="332"/>
                    <a:pt x="162" y="334"/>
                    <a:pt x="164" y="334"/>
                  </a:cubicBezTo>
                  <a:lnTo>
                    <a:pt x="205" y="334"/>
                  </a:lnTo>
                  <a:cubicBezTo>
                    <a:pt x="207" y="334"/>
                    <a:pt x="209" y="332"/>
                    <a:pt x="209" y="329"/>
                  </a:cubicBezTo>
                  <a:cubicBezTo>
                    <a:pt x="209" y="327"/>
                    <a:pt x="207" y="325"/>
                    <a:pt x="205" y="325"/>
                  </a:cubicBezTo>
                  <a:lnTo>
                    <a:pt x="169" y="325"/>
                  </a:lnTo>
                  <a:lnTo>
                    <a:pt x="169" y="287"/>
                  </a:lnTo>
                  <a:lnTo>
                    <a:pt x="205" y="287"/>
                  </a:lnTo>
                  <a:cubicBezTo>
                    <a:pt x="207" y="287"/>
                    <a:pt x="209" y="285"/>
                    <a:pt x="209" y="282"/>
                  </a:cubicBezTo>
                  <a:cubicBezTo>
                    <a:pt x="209" y="280"/>
                    <a:pt x="207" y="278"/>
                    <a:pt x="205" y="278"/>
                  </a:cubicBezTo>
                  <a:lnTo>
                    <a:pt x="169" y="278"/>
                  </a:lnTo>
                  <a:lnTo>
                    <a:pt x="169" y="240"/>
                  </a:lnTo>
                  <a:lnTo>
                    <a:pt x="205" y="240"/>
                  </a:lnTo>
                  <a:cubicBezTo>
                    <a:pt x="207" y="240"/>
                    <a:pt x="209" y="238"/>
                    <a:pt x="209" y="235"/>
                  </a:cubicBezTo>
                  <a:cubicBezTo>
                    <a:pt x="209" y="233"/>
                    <a:pt x="207" y="230"/>
                    <a:pt x="205" y="230"/>
                  </a:cubicBezTo>
                  <a:lnTo>
                    <a:pt x="169" y="230"/>
                  </a:lnTo>
                  <a:lnTo>
                    <a:pt x="169" y="193"/>
                  </a:lnTo>
                  <a:lnTo>
                    <a:pt x="205" y="193"/>
                  </a:lnTo>
                  <a:cubicBezTo>
                    <a:pt x="207" y="193"/>
                    <a:pt x="209" y="191"/>
                    <a:pt x="209" y="188"/>
                  </a:cubicBezTo>
                  <a:cubicBezTo>
                    <a:pt x="209" y="186"/>
                    <a:pt x="207" y="183"/>
                    <a:pt x="205" y="183"/>
                  </a:cubicBezTo>
                  <a:lnTo>
                    <a:pt x="169" y="183"/>
                  </a:lnTo>
                  <a:lnTo>
                    <a:pt x="169" y="167"/>
                  </a:lnTo>
                  <a:lnTo>
                    <a:pt x="307" y="167"/>
                  </a:lnTo>
                  <a:lnTo>
                    <a:pt x="307" y="343"/>
                  </a:lnTo>
                  <a:cubicBezTo>
                    <a:pt x="307" y="356"/>
                    <a:pt x="296" y="367"/>
                    <a:pt x="283" y="367"/>
                  </a:cubicBezTo>
                  <a:close/>
                  <a:moveTo>
                    <a:pt x="325" y="6"/>
                  </a:moveTo>
                  <a:cubicBezTo>
                    <a:pt x="322" y="2"/>
                    <a:pt x="317" y="0"/>
                    <a:pt x="312" y="0"/>
                  </a:cubicBezTo>
                  <a:lnTo>
                    <a:pt x="57" y="0"/>
                  </a:lnTo>
                  <a:cubicBezTo>
                    <a:pt x="36" y="0"/>
                    <a:pt x="10" y="6"/>
                    <a:pt x="3" y="18"/>
                  </a:cubicBezTo>
                  <a:cubicBezTo>
                    <a:pt x="0" y="22"/>
                    <a:pt x="0" y="27"/>
                    <a:pt x="2" y="32"/>
                  </a:cubicBezTo>
                  <a:cubicBezTo>
                    <a:pt x="5" y="38"/>
                    <a:pt x="13" y="41"/>
                    <a:pt x="20" y="42"/>
                  </a:cubicBezTo>
                  <a:lnTo>
                    <a:pt x="39" y="71"/>
                  </a:lnTo>
                  <a:lnTo>
                    <a:pt x="39" y="343"/>
                  </a:lnTo>
                  <a:cubicBezTo>
                    <a:pt x="39" y="361"/>
                    <a:pt x="54" y="376"/>
                    <a:pt x="72" y="376"/>
                  </a:cubicBezTo>
                  <a:lnTo>
                    <a:pt x="283" y="376"/>
                  </a:lnTo>
                  <a:cubicBezTo>
                    <a:pt x="301" y="376"/>
                    <a:pt x="316" y="361"/>
                    <a:pt x="316" y="343"/>
                  </a:cubicBezTo>
                  <a:lnTo>
                    <a:pt x="316" y="69"/>
                  </a:lnTo>
                  <a:lnTo>
                    <a:pt x="328" y="19"/>
                  </a:lnTo>
                  <a:cubicBezTo>
                    <a:pt x="329" y="14"/>
                    <a:pt x="328" y="9"/>
                    <a:pt x="325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152">
              <a:extLst>
                <a:ext uri="{FF2B5EF4-FFF2-40B4-BE49-F238E27FC236}">
                  <a16:creationId xmlns:a16="http://schemas.microsoft.com/office/drawing/2014/main" id="{9D655E08-7435-4017-AB57-9893FA83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9" y="1516063"/>
              <a:ext cx="196850" cy="152400"/>
            </a:xfrm>
            <a:custGeom>
              <a:avLst/>
              <a:gdLst>
                <a:gd name="T0" fmla="*/ 235 w 259"/>
                <a:gd name="T1" fmla="*/ 200 h 200"/>
                <a:gd name="T2" fmla="*/ 24 w 259"/>
                <a:gd name="T3" fmla="*/ 200 h 200"/>
                <a:gd name="T4" fmla="*/ 0 w 259"/>
                <a:gd name="T5" fmla="*/ 176 h 200"/>
                <a:gd name="T6" fmla="*/ 0 w 259"/>
                <a:gd name="T7" fmla="*/ 0 h 200"/>
                <a:gd name="T8" fmla="*/ 111 w 259"/>
                <a:gd name="T9" fmla="*/ 0 h 200"/>
                <a:gd name="T10" fmla="*/ 111 w 259"/>
                <a:gd name="T11" fmla="*/ 162 h 200"/>
                <a:gd name="T12" fmla="*/ 116 w 259"/>
                <a:gd name="T13" fmla="*/ 167 h 200"/>
                <a:gd name="T14" fmla="*/ 157 w 259"/>
                <a:gd name="T15" fmla="*/ 167 h 200"/>
                <a:gd name="T16" fmla="*/ 161 w 259"/>
                <a:gd name="T17" fmla="*/ 162 h 200"/>
                <a:gd name="T18" fmla="*/ 157 w 259"/>
                <a:gd name="T19" fmla="*/ 158 h 200"/>
                <a:gd name="T20" fmla="*/ 121 w 259"/>
                <a:gd name="T21" fmla="*/ 158 h 200"/>
                <a:gd name="T22" fmla="*/ 121 w 259"/>
                <a:gd name="T23" fmla="*/ 120 h 200"/>
                <a:gd name="T24" fmla="*/ 157 w 259"/>
                <a:gd name="T25" fmla="*/ 120 h 200"/>
                <a:gd name="T26" fmla="*/ 161 w 259"/>
                <a:gd name="T27" fmla="*/ 115 h 200"/>
                <a:gd name="T28" fmla="*/ 157 w 259"/>
                <a:gd name="T29" fmla="*/ 111 h 200"/>
                <a:gd name="T30" fmla="*/ 121 w 259"/>
                <a:gd name="T31" fmla="*/ 111 h 200"/>
                <a:gd name="T32" fmla="*/ 121 w 259"/>
                <a:gd name="T33" fmla="*/ 73 h 200"/>
                <a:gd name="T34" fmla="*/ 157 w 259"/>
                <a:gd name="T35" fmla="*/ 73 h 200"/>
                <a:gd name="T36" fmla="*/ 161 w 259"/>
                <a:gd name="T37" fmla="*/ 68 h 200"/>
                <a:gd name="T38" fmla="*/ 157 w 259"/>
                <a:gd name="T39" fmla="*/ 63 h 200"/>
                <a:gd name="T40" fmla="*/ 121 w 259"/>
                <a:gd name="T41" fmla="*/ 63 h 200"/>
                <a:gd name="T42" fmla="*/ 121 w 259"/>
                <a:gd name="T43" fmla="*/ 26 h 200"/>
                <a:gd name="T44" fmla="*/ 157 w 259"/>
                <a:gd name="T45" fmla="*/ 26 h 200"/>
                <a:gd name="T46" fmla="*/ 161 w 259"/>
                <a:gd name="T47" fmla="*/ 21 h 200"/>
                <a:gd name="T48" fmla="*/ 157 w 259"/>
                <a:gd name="T49" fmla="*/ 16 h 200"/>
                <a:gd name="T50" fmla="*/ 121 w 259"/>
                <a:gd name="T51" fmla="*/ 16 h 200"/>
                <a:gd name="T52" fmla="*/ 121 w 259"/>
                <a:gd name="T53" fmla="*/ 0 h 200"/>
                <a:gd name="T54" fmla="*/ 259 w 259"/>
                <a:gd name="T55" fmla="*/ 0 h 200"/>
                <a:gd name="T56" fmla="*/ 259 w 259"/>
                <a:gd name="T57" fmla="*/ 176 h 200"/>
                <a:gd name="T58" fmla="*/ 235 w 259"/>
                <a:gd name="T5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9" h="200">
                  <a:moveTo>
                    <a:pt x="235" y="200"/>
                  </a:moveTo>
                  <a:lnTo>
                    <a:pt x="24" y="200"/>
                  </a:lnTo>
                  <a:cubicBezTo>
                    <a:pt x="11" y="200"/>
                    <a:pt x="0" y="189"/>
                    <a:pt x="0" y="176"/>
                  </a:cubicBezTo>
                  <a:lnTo>
                    <a:pt x="0" y="0"/>
                  </a:lnTo>
                  <a:lnTo>
                    <a:pt x="111" y="0"/>
                  </a:lnTo>
                  <a:lnTo>
                    <a:pt x="111" y="162"/>
                  </a:lnTo>
                  <a:cubicBezTo>
                    <a:pt x="111" y="165"/>
                    <a:pt x="114" y="167"/>
                    <a:pt x="116" y="167"/>
                  </a:cubicBezTo>
                  <a:lnTo>
                    <a:pt x="157" y="167"/>
                  </a:lnTo>
                  <a:cubicBezTo>
                    <a:pt x="159" y="167"/>
                    <a:pt x="161" y="165"/>
                    <a:pt x="161" y="162"/>
                  </a:cubicBezTo>
                  <a:cubicBezTo>
                    <a:pt x="161" y="160"/>
                    <a:pt x="159" y="158"/>
                    <a:pt x="157" y="158"/>
                  </a:cubicBezTo>
                  <a:lnTo>
                    <a:pt x="121" y="158"/>
                  </a:lnTo>
                  <a:lnTo>
                    <a:pt x="121" y="120"/>
                  </a:lnTo>
                  <a:lnTo>
                    <a:pt x="157" y="120"/>
                  </a:lnTo>
                  <a:cubicBezTo>
                    <a:pt x="159" y="120"/>
                    <a:pt x="161" y="118"/>
                    <a:pt x="161" y="115"/>
                  </a:cubicBezTo>
                  <a:cubicBezTo>
                    <a:pt x="161" y="113"/>
                    <a:pt x="159" y="111"/>
                    <a:pt x="157" y="111"/>
                  </a:cubicBezTo>
                  <a:lnTo>
                    <a:pt x="121" y="111"/>
                  </a:lnTo>
                  <a:lnTo>
                    <a:pt x="121" y="73"/>
                  </a:lnTo>
                  <a:lnTo>
                    <a:pt x="157" y="73"/>
                  </a:lnTo>
                  <a:cubicBezTo>
                    <a:pt x="159" y="73"/>
                    <a:pt x="161" y="71"/>
                    <a:pt x="161" y="68"/>
                  </a:cubicBezTo>
                  <a:cubicBezTo>
                    <a:pt x="161" y="66"/>
                    <a:pt x="159" y="63"/>
                    <a:pt x="157" y="63"/>
                  </a:cubicBezTo>
                  <a:lnTo>
                    <a:pt x="121" y="63"/>
                  </a:lnTo>
                  <a:lnTo>
                    <a:pt x="121" y="26"/>
                  </a:lnTo>
                  <a:lnTo>
                    <a:pt x="157" y="26"/>
                  </a:lnTo>
                  <a:cubicBezTo>
                    <a:pt x="159" y="26"/>
                    <a:pt x="161" y="24"/>
                    <a:pt x="161" y="21"/>
                  </a:cubicBezTo>
                  <a:cubicBezTo>
                    <a:pt x="161" y="19"/>
                    <a:pt x="159" y="16"/>
                    <a:pt x="157" y="16"/>
                  </a:cubicBezTo>
                  <a:lnTo>
                    <a:pt x="121" y="16"/>
                  </a:lnTo>
                  <a:lnTo>
                    <a:pt x="121" y="0"/>
                  </a:lnTo>
                  <a:lnTo>
                    <a:pt x="259" y="0"/>
                  </a:lnTo>
                  <a:lnTo>
                    <a:pt x="259" y="176"/>
                  </a:lnTo>
                  <a:cubicBezTo>
                    <a:pt x="259" y="189"/>
                    <a:pt x="248" y="200"/>
                    <a:pt x="235" y="2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BFCE356-6220-46CB-A1A4-9CAE2EF7C3C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63316" y="1480182"/>
            <a:ext cx="361555" cy="407908"/>
            <a:chOff x="86" y="47"/>
            <a:chExt cx="312" cy="352"/>
          </a:xfrm>
          <a:solidFill>
            <a:schemeClr val="bg1"/>
          </a:solidFill>
        </p:grpSpPr>
        <p:sp>
          <p:nvSpPr>
            <p:cNvPr id="29" name="Flag6">
              <a:extLst>
                <a:ext uri="{FF2B5EF4-FFF2-40B4-BE49-F238E27FC236}">
                  <a16:creationId xmlns:a16="http://schemas.microsoft.com/office/drawing/2014/main" id="{9211F9E6-E9A6-4009-9A28-C480B7F578A9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lag6">
              <a:extLst>
                <a:ext uri="{FF2B5EF4-FFF2-40B4-BE49-F238E27FC236}">
                  <a16:creationId xmlns:a16="http://schemas.microsoft.com/office/drawing/2014/main" id="{06F73D09-2BB1-4D1E-9FB3-76A598343B8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F71F93-3157-4BA9-8FB2-500C7662A058}"/>
              </a:ext>
            </a:extLst>
          </p:cNvPr>
          <p:cNvSpPr txBox="1"/>
          <p:nvPr/>
        </p:nvSpPr>
        <p:spPr>
          <a:xfrm>
            <a:off x="1545269" y="6387870"/>
            <a:ext cx="9102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* We normally accept tests of between 4k and 100k but at our discretion we will accept test of up to 1m for advertising mail and up to 10m for business mail.</a:t>
            </a:r>
          </a:p>
        </p:txBody>
      </p:sp>
    </p:spTree>
    <p:extLst>
      <p:ext uri="{BB962C8B-B14F-4D97-AF65-F5344CB8AC3E}">
        <p14:creationId xmlns:p14="http://schemas.microsoft.com/office/powerpoint/2010/main" val="2306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Growth &amp; commitment schemes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suite of advertising mail incentives if your mail volumes are growing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 </a:t>
            </a:r>
          </a:p>
          <a:p>
            <a:pPr algn="ctr"/>
            <a:r>
              <a:rPr lang="en-GB" b="1" dirty="0"/>
              <a:t>GROWTH INCENTIVE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210A6-C78F-4223-BC68-1F4BCDAF6F20}"/>
              </a:ext>
            </a:extLst>
          </p:cNvPr>
          <p:cNvSpPr/>
          <p:nvPr/>
        </p:nvSpPr>
        <p:spPr>
          <a:xfrm>
            <a:off x="4259952" y="1403610"/>
            <a:ext cx="3741283" cy="62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</a:t>
            </a:r>
          </a:p>
          <a:p>
            <a:pPr algn="ctr"/>
            <a:r>
              <a:rPr lang="en-GB" b="1" dirty="0"/>
              <a:t>VOLUME COMMITMENT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A2FA8-9525-43E3-AC00-FF9CBE548F03}"/>
              </a:ext>
            </a:extLst>
          </p:cNvPr>
          <p:cNvSpPr/>
          <p:nvPr/>
        </p:nvSpPr>
        <p:spPr>
          <a:xfrm>
            <a:off x="8061010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</a:t>
            </a:r>
          </a:p>
          <a:p>
            <a:pPr algn="ctr"/>
            <a:r>
              <a:rPr lang="en-GB" b="1" dirty="0"/>
              <a:t>VOLUME COMMITMENT Y2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A7143-4F77-44E0-90DB-8D47426DB1B3}"/>
              </a:ext>
            </a:extLst>
          </p:cNvPr>
          <p:cNvSpPr/>
          <p:nvPr/>
        </p:nvSpPr>
        <p:spPr>
          <a:xfrm>
            <a:off x="425995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663CD-6F69-4EB1-9938-5CD24ADBEC14}"/>
              </a:ext>
            </a:extLst>
          </p:cNvPr>
          <p:cNvSpPr/>
          <p:nvPr/>
        </p:nvSpPr>
        <p:spPr>
          <a:xfrm>
            <a:off x="8061010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8">
            <a:extLst>
              <a:ext uri="{FF2B5EF4-FFF2-40B4-BE49-F238E27FC236}">
                <a16:creationId xmlns:a16="http://schemas.microsoft.com/office/drawing/2014/main" id="{A23C18D7-2F90-4B5A-9B7D-712383828EE7}"/>
              </a:ext>
            </a:extLst>
          </p:cNvPr>
          <p:cNvGraphicFramePr>
            <a:graphicFrameLocks noGrp="1"/>
          </p:cNvGraphicFramePr>
          <p:nvPr/>
        </p:nvGraphicFramePr>
        <p:xfrm>
          <a:off x="485999" y="2027709"/>
          <a:ext cx="3714178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when you mail more volume than the same period last year.</a:t>
                      </a:r>
                    </a:p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 postage credit of up to 20% available, depending on incremental volume on eligible advertising mail.</a:t>
                      </a:r>
                    </a:p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Minimum incremental volume is 150k Letter or 75k Large Letter items.</a:t>
                      </a:r>
                    </a:p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graphicFrame>
        <p:nvGraphicFramePr>
          <p:cNvPr id="14" name="Table 18">
            <a:extLst>
              <a:ext uri="{FF2B5EF4-FFF2-40B4-BE49-F238E27FC236}">
                <a16:creationId xmlns:a16="http://schemas.microsoft.com/office/drawing/2014/main" id="{8E2562C7-1DAD-47D3-9196-B10180FB776F}"/>
              </a:ext>
            </a:extLst>
          </p:cNvPr>
          <p:cNvGraphicFramePr>
            <a:graphicFrameLocks noGrp="1"/>
          </p:cNvGraphicFramePr>
          <p:nvPr/>
        </p:nvGraphicFramePr>
        <p:xfrm>
          <a:off x="4249701" y="2018064"/>
          <a:ext cx="3714178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Keep getting credits if you retain or grow volume after completing year 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Up to 8%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matched volume.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15%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&lt;3m incremental growth.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20%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&gt;3m incremental growth.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Matching at least 95% or exceeding the incremental volume of items posted during the 12 months of your 1</a:t>
                      </a:r>
                      <a:r>
                        <a:rPr lang="en-GB" sz="16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year Incentive.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12 month period.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sp>
        <p:nvSpPr>
          <p:cNvPr id="16" name="Tree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F11E674-0545-4418-90A2-A689AAC5D45D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07665" y="1452035"/>
            <a:ext cx="410282" cy="456940"/>
          </a:xfrm>
          <a:custGeom>
            <a:avLst/>
            <a:gdLst>
              <a:gd name="T0" fmla="*/ 5222 w 8545"/>
              <a:gd name="T1" fmla="*/ 1068 h 9519"/>
              <a:gd name="T2" fmla="*/ 4927 w 8545"/>
              <a:gd name="T3" fmla="*/ 1443 h 9519"/>
              <a:gd name="T4" fmla="*/ 4088 w 8545"/>
              <a:gd name="T5" fmla="*/ 3079 h 9519"/>
              <a:gd name="T6" fmla="*/ 3769 w 8545"/>
              <a:gd name="T7" fmla="*/ 6612 h 9519"/>
              <a:gd name="T8" fmla="*/ 4272 w 8545"/>
              <a:gd name="T9" fmla="*/ 6589 h 9519"/>
              <a:gd name="T10" fmla="*/ 4425 w 8545"/>
              <a:gd name="T11" fmla="*/ 6593 h 9519"/>
              <a:gd name="T12" fmla="*/ 4787 w 8545"/>
              <a:gd name="T13" fmla="*/ 6613 h 9519"/>
              <a:gd name="T14" fmla="*/ 4507 w 8545"/>
              <a:gd name="T15" fmla="*/ 2969 h 9519"/>
              <a:gd name="T16" fmla="*/ 5515 w 8545"/>
              <a:gd name="T17" fmla="*/ 2289 h 9519"/>
              <a:gd name="T18" fmla="*/ 5991 w 8545"/>
              <a:gd name="T19" fmla="*/ 0 h 9519"/>
              <a:gd name="T20" fmla="*/ 4119 w 8545"/>
              <a:gd name="T21" fmla="*/ 1401 h 9519"/>
              <a:gd name="T22" fmla="*/ 3939 w 8545"/>
              <a:gd name="T23" fmla="*/ 2648 h 9519"/>
              <a:gd name="T24" fmla="*/ 5233 w 8545"/>
              <a:gd name="T25" fmla="*/ 1055 h 9519"/>
              <a:gd name="T26" fmla="*/ 5233 w 8545"/>
              <a:gd name="T27" fmla="*/ 1054 h 9519"/>
              <a:gd name="T28" fmla="*/ 5233 w 8545"/>
              <a:gd name="T29" fmla="*/ 1054 h 9519"/>
              <a:gd name="T30" fmla="*/ 5233 w 8545"/>
              <a:gd name="T31" fmla="*/ 1055 h 9519"/>
              <a:gd name="T32" fmla="*/ 5233 w 8545"/>
              <a:gd name="T33" fmla="*/ 1055 h 9519"/>
              <a:gd name="T34" fmla="*/ 5222 w 8545"/>
              <a:gd name="T35" fmla="*/ 1068 h 9519"/>
              <a:gd name="T36" fmla="*/ 4432 w 8545"/>
              <a:gd name="T37" fmla="*/ 6921 h 9519"/>
              <a:gd name="T38" fmla="*/ 4272 w 8545"/>
              <a:gd name="T39" fmla="*/ 6917 h 9519"/>
              <a:gd name="T40" fmla="*/ 4061 w 8545"/>
              <a:gd name="T41" fmla="*/ 6923 h 9519"/>
              <a:gd name="T42" fmla="*/ 3817 w 8545"/>
              <a:gd name="T43" fmla="*/ 6936 h 9519"/>
              <a:gd name="T44" fmla="*/ 3464 w 8545"/>
              <a:gd name="T45" fmla="*/ 6973 h 9519"/>
              <a:gd name="T46" fmla="*/ 0 w 8545"/>
              <a:gd name="T47" fmla="*/ 8943 h 9519"/>
              <a:gd name="T48" fmla="*/ 4272 w 8545"/>
              <a:gd name="T49" fmla="*/ 9519 h 9519"/>
              <a:gd name="T50" fmla="*/ 8545 w 8545"/>
              <a:gd name="T51" fmla="*/ 8943 h 9519"/>
              <a:gd name="T52" fmla="*/ 4432 w 8545"/>
              <a:gd name="T53" fmla="*/ 6921 h 9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545" h="9519">
                <a:moveTo>
                  <a:pt x="5222" y="1068"/>
                </a:moveTo>
                <a:cubicBezTo>
                  <a:pt x="5117" y="1187"/>
                  <a:pt x="5020" y="1313"/>
                  <a:pt x="4927" y="1443"/>
                </a:cubicBezTo>
                <a:cubicBezTo>
                  <a:pt x="4567" y="1939"/>
                  <a:pt x="4287" y="2491"/>
                  <a:pt x="4088" y="3079"/>
                </a:cubicBezTo>
                <a:cubicBezTo>
                  <a:pt x="3713" y="4182"/>
                  <a:pt x="3616" y="5408"/>
                  <a:pt x="3769" y="6612"/>
                </a:cubicBezTo>
                <a:cubicBezTo>
                  <a:pt x="3935" y="6599"/>
                  <a:pt x="4103" y="6589"/>
                  <a:pt x="4272" y="6589"/>
                </a:cubicBezTo>
                <a:cubicBezTo>
                  <a:pt x="4324" y="6589"/>
                  <a:pt x="4374" y="6592"/>
                  <a:pt x="4425" y="6593"/>
                </a:cubicBezTo>
                <a:cubicBezTo>
                  <a:pt x="4547" y="6596"/>
                  <a:pt x="4667" y="6603"/>
                  <a:pt x="4787" y="6613"/>
                </a:cubicBezTo>
                <a:cubicBezTo>
                  <a:pt x="4408" y="5492"/>
                  <a:pt x="4271" y="4202"/>
                  <a:pt x="4507" y="2969"/>
                </a:cubicBezTo>
                <a:cubicBezTo>
                  <a:pt x="4956" y="2832"/>
                  <a:pt x="5285" y="2650"/>
                  <a:pt x="5515" y="2289"/>
                </a:cubicBezTo>
                <a:cubicBezTo>
                  <a:pt x="5987" y="1546"/>
                  <a:pt x="5922" y="784"/>
                  <a:pt x="5991" y="0"/>
                </a:cubicBezTo>
                <a:cubicBezTo>
                  <a:pt x="5310" y="394"/>
                  <a:pt x="4592" y="659"/>
                  <a:pt x="4119" y="1401"/>
                </a:cubicBezTo>
                <a:cubicBezTo>
                  <a:pt x="3883" y="1773"/>
                  <a:pt x="3864" y="2162"/>
                  <a:pt x="3939" y="2648"/>
                </a:cubicBezTo>
                <a:cubicBezTo>
                  <a:pt x="4253" y="2020"/>
                  <a:pt x="4667" y="1452"/>
                  <a:pt x="5233" y="1055"/>
                </a:cubicBezTo>
                <a:cubicBezTo>
                  <a:pt x="5233" y="1054"/>
                  <a:pt x="5233" y="1054"/>
                  <a:pt x="5233" y="1054"/>
                </a:cubicBezTo>
                <a:lnTo>
                  <a:pt x="5233" y="1054"/>
                </a:lnTo>
                <a:cubicBezTo>
                  <a:pt x="5233" y="1054"/>
                  <a:pt x="5233" y="1055"/>
                  <a:pt x="5233" y="1055"/>
                </a:cubicBezTo>
                <a:lnTo>
                  <a:pt x="5233" y="1055"/>
                </a:lnTo>
                <a:cubicBezTo>
                  <a:pt x="5229" y="1059"/>
                  <a:pt x="5226" y="1064"/>
                  <a:pt x="5222" y="1068"/>
                </a:cubicBezTo>
                <a:close/>
                <a:moveTo>
                  <a:pt x="4432" y="6921"/>
                </a:moveTo>
                <a:cubicBezTo>
                  <a:pt x="4379" y="6920"/>
                  <a:pt x="4326" y="6917"/>
                  <a:pt x="4272" y="6917"/>
                </a:cubicBezTo>
                <a:cubicBezTo>
                  <a:pt x="4201" y="6917"/>
                  <a:pt x="4131" y="6920"/>
                  <a:pt x="4061" y="6923"/>
                </a:cubicBezTo>
                <a:cubicBezTo>
                  <a:pt x="3979" y="6926"/>
                  <a:pt x="3898" y="6930"/>
                  <a:pt x="3817" y="6936"/>
                </a:cubicBezTo>
                <a:cubicBezTo>
                  <a:pt x="3698" y="6945"/>
                  <a:pt x="3580" y="6957"/>
                  <a:pt x="3464" y="6973"/>
                </a:cubicBezTo>
                <a:cubicBezTo>
                  <a:pt x="1974" y="7173"/>
                  <a:pt x="711" y="7916"/>
                  <a:pt x="0" y="8943"/>
                </a:cubicBezTo>
                <a:cubicBezTo>
                  <a:pt x="1245" y="9309"/>
                  <a:pt x="2707" y="9519"/>
                  <a:pt x="4272" y="9519"/>
                </a:cubicBezTo>
                <a:cubicBezTo>
                  <a:pt x="5838" y="9519"/>
                  <a:pt x="7300" y="9309"/>
                  <a:pt x="8545" y="8943"/>
                </a:cubicBezTo>
                <a:cubicBezTo>
                  <a:pt x="7733" y="7770"/>
                  <a:pt x="6201" y="6967"/>
                  <a:pt x="4432" y="6921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ree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C198E1E-C5E6-4300-B3EA-D7B9F449084B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315531" y="1452035"/>
            <a:ext cx="410282" cy="478416"/>
          </a:xfrm>
          <a:custGeom>
            <a:avLst/>
            <a:gdLst>
              <a:gd name="T0" fmla="*/ 3010 w 8545"/>
              <a:gd name="T1" fmla="*/ 4298 h 9967"/>
              <a:gd name="T2" fmla="*/ 3105 w 8545"/>
              <a:gd name="T3" fmla="*/ 4336 h 9967"/>
              <a:gd name="T4" fmla="*/ 3295 w 8545"/>
              <a:gd name="T5" fmla="*/ 3612 h 9967"/>
              <a:gd name="T6" fmla="*/ 3252 w 8545"/>
              <a:gd name="T7" fmla="*/ 3413 h 9967"/>
              <a:gd name="T8" fmla="*/ 2446 w 8545"/>
              <a:gd name="T9" fmla="*/ 2425 h 9967"/>
              <a:gd name="T10" fmla="*/ 2396 w 8545"/>
              <a:gd name="T11" fmla="*/ 3727 h 9967"/>
              <a:gd name="T12" fmla="*/ 3010 w 8545"/>
              <a:gd name="T13" fmla="*/ 4298 h 9967"/>
              <a:gd name="T14" fmla="*/ 4088 w 8545"/>
              <a:gd name="T15" fmla="*/ 2874 h 9967"/>
              <a:gd name="T16" fmla="*/ 3555 w 8545"/>
              <a:gd name="T17" fmla="*/ 6709 h 9967"/>
              <a:gd name="T18" fmla="*/ 3658 w 8545"/>
              <a:gd name="T19" fmla="*/ 7068 h 9967"/>
              <a:gd name="T20" fmla="*/ 4272 w 8545"/>
              <a:gd name="T21" fmla="*/ 7036 h 9967"/>
              <a:gd name="T22" fmla="*/ 4751 w 8545"/>
              <a:gd name="T23" fmla="*/ 7057 h 9967"/>
              <a:gd name="T24" fmla="*/ 4487 w 8545"/>
              <a:gd name="T25" fmla="*/ 2851 h 9967"/>
              <a:gd name="T26" fmla="*/ 5648 w 8545"/>
              <a:gd name="T27" fmla="*/ 2240 h 9967"/>
              <a:gd name="T28" fmla="*/ 6317 w 8545"/>
              <a:gd name="T29" fmla="*/ 0 h 9967"/>
              <a:gd name="T30" fmla="*/ 4333 w 8545"/>
              <a:gd name="T31" fmla="*/ 1237 h 9967"/>
              <a:gd name="T32" fmla="*/ 4042 w 8545"/>
              <a:gd name="T33" fmla="*/ 2354 h 9967"/>
              <a:gd name="T34" fmla="*/ 5574 w 8545"/>
              <a:gd name="T35" fmla="*/ 792 h 9967"/>
              <a:gd name="T36" fmla="*/ 4764 w 8545"/>
              <a:gd name="T37" fmla="*/ 1769 h 9967"/>
              <a:gd name="T38" fmla="*/ 4088 w 8545"/>
              <a:gd name="T39" fmla="*/ 2874 h 9967"/>
              <a:gd name="T40" fmla="*/ 4392 w 8545"/>
              <a:gd name="T41" fmla="*/ 7367 h 9967"/>
              <a:gd name="T42" fmla="*/ 4272 w 8545"/>
              <a:gd name="T43" fmla="*/ 7364 h 9967"/>
              <a:gd name="T44" fmla="*/ 3773 w 8545"/>
              <a:gd name="T45" fmla="*/ 7387 h 9967"/>
              <a:gd name="T46" fmla="*/ 0 w 8545"/>
              <a:gd name="T47" fmla="*/ 9390 h 9967"/>
              <a:gd name="T48" fmla="*/ 4272 w 8545"/>
              <a:gd name="T49" fmla="*/ 9967 h 9967"/>
              <a:gd name="T50" fmla="*/ 8545 w 8545"/>
              <a:gd name="T51" fmla="*/ 9390 h 9967"/>
              <a:gd name="T52" fmla="*/ 4392 w 8545"/>
              <a:gd name="T53" fmla="*/ 7367 h 9967"/>
              <a:gd name="T54" fmla="*/ 4522 w 8545"/>
              <a:gd name="T55" fmla="*/ 5111 h 9967"/>
              <a:gd name="T56" fmla="*/ 5487 w 8545"/>
              <a:gd name="T57" fmla="*/ 5080 h 9967"/>
              <a:gd name="T58" fmla="*/ 6155 w 8545"/>
              <a:gd name="T59" fmla="*/ 3656 h 9967"/>
              <a:gd name="T60" fmla="*/ 5002 w 8545"/>
              <a:gd name="T61" fmla="*/ 4273 h 9967"/>
              <a:gd name="T62" fmla="*/ 4522 w 8545"/>
              <a:gd name="T63" fmla="*/ 5111 h 9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45" h="9967">
                <a:moveTo>
                  <a:pt x="3010" y="4298"/>
                </a:moveTo>
                <a:cubicBezTo>
                  <a:pt x="3041" y="4311"/>
                  <a:pt x="3072" y="4324"/>
                  <a:pt x="3105" y="4336"/>
                </a:cubicBezTo>
                <a:cubicBezTo>
                  <a:pt x="3232" y="4056"/>
                  <a:pt x="3313" y="3834"/>
                  <a:pt x="3295" y="3612"/>
                </a:cubicBezTo>
                <a:cubicBezTo>
                  <a:pt x="3290" y="3546"/>
                  <a:pt x="3276" y="3480"/>
                  <a:pt x="3252" y="3413"/>
                </a:cubicBezTo>
                <a:cubicBezTo>
                  <a:pt x="3084" y="2957"/>
                  <a:pt x="2676" y="2888"/>
                  <a:pt x="2446" y="2425"/>
                </a:cubicBezTo>
                <a:cubicBezTo>
                  <a:pt x="2305" y="2862"/>
                  <a:pt x="2229" y="3271"/>
                  <a:pt x="2396" y="3727"/>
                </a:cubicBezTo>
                <a:cubicBezTo>
                  <a:pt x="2494" y="3994"/>
                  <a:pt x="2699" y="4168"/>
                  <a:pt x="3010" y="4298"/>
                </a:cubicBezTo>
                <a:close/>
                <a:moveTo>
                  <a:pt x="4088" y="2874"/>
                </a:moveTo>
                <a:cubicBezTo>
                  <a:pt x="3507" y="4035"/>
                  <a:pt x="3229" y="5371"/>
                  <a:pt x="3555" y="6709"/>
                </a:cubicBezTo>
                <a:cubicBezTo>
                  <a:pt x="3583" y="6829"/>
                  <a:pt x="3619" y="6949"/>
                  <a:pt x="3658" y="7068"/>
                </a:cubicBezTo>
                <a:cubicBezTo>
                  <a:pt x="3861" y="7048"/>
                  <a:pt x="4065" y="7036"/>
                  <a:pt x="4272" y="7036"/>
                </a:cubicBezTo>
                <a:cubicBezTo>
                  <a:pt x="4433" y="7036"/>
                  <a:pt x="4593" y="7045"/>
                  <a:pt x="4751" y="7057"/>
                </a:cubicBezTo>
                <a:cubicBezTo>
                  <a:pt x="3963" y="5877"/>
                  <a:pt x="3978" y="4308"/>
                  <a:pt x="4487" y="2851"/>
                </a:cubicBezTo>
                <a:cubicBezTo>
                  <a:pt x="4995" y="2753"/>
                  <a:pt x="5371" y="2604"/>
                  <a:pt x="5648" y="2240"/>
                </a:cubicBezTo>
                <a:cubicBezTo>
                  <a:pt x="6182" y="1540"/>
                  <a:pt x="6182" y="775"/>
                  <a:pt x="6317" y="0"/>
                </a:cubicBezTo>
                <a:cubicBezTo>
                  <a:pt x="5605" y="335"/>
                  <a:pt x="4867" y="537"/>
                  <a:pt x="4333" y="1237"/>
                </a:cubicBezTo>
                <a:cubicBezTo>
                  <a:pt x="4086" y="1561"/>
                  <a:pt x="4024" y="1916"/>
                  <a:pt x="4042" y="2354"/>
                </a:cubicBezTo>
                <a:cubicBezTo>
                  <a:pt x="4470" y="1749"/>
                  <a:pt x="4972" y="1206"/>
                  <a:pt x="5574" y="792"/>
                </a:cubicBezTo>
                <a:cubicBezTo>
                  <a:pt x="5263" y="1086"/>
                  <a:pt x="4996" y="1417"/>
                  <a:pt x="4764" y="1769"/>
                </a:cubicBezTo>
                <a:cubicBezTo>
                  <a:pt x="4512" y="2114"/>
                  <a:pt x="4283" y="2484"/>
                  <a:pt x="4088" y="2874"/>
                </a:cubicBezTo>
                <a:close/>
                <a:moveTo>
                  <a:pt x="4392" y="7367"/>
                </a:moveTo>
                <a:cubicBezTo>
                  <a:pt x="4352" y="7366"/>
                  <a:pt x="4313" y="7364"/>
                  <a:pt x="4272" y="7364"/>
                </a:cubicBezTo>
                <a:cubicBezTo>
                  <a:pt x="4103" y="7364"/>
                  <a:pt x="3938" y="7373"/>
                  <a:pt x="3773" y="7387"/>
                </a:cubicBezTo>
                <a:cubicBezTo>
                  <a:pt x="2149" y="7520"/>
                  <a:pt x="759" y="8293"/>
                  <a:pt x="0" y="9390"/>
                </a:cubicBezTo>
                <a:cubicBezTo>
                  <a:pt x="1245" y="9756"/>
                  <a:pt x="2707" y="9967"/>
                  <a:pt x="4272" y="9967"/>
                </a:cubicBezTo>
                <a:cubicBezTo>
                  <a:pt x="5837" y="9967"/>
                  <a:pt x="7300" y="9756"/>
                  <a:pt x="8545" y="9390"/>
                </a:cubicBezTo>
                <a:cubicBezTo>
                  <a:pt x="7727" y="8208"/>
                  <a:pt x="6178" y="7402"/>
                  <a:pt x="4392" y="7367"/>
                </a:cubicBezTo>
                <a:close/>
                <a:moveTo>
                  <a:pt x="4522" y="5111"/>
                </a:moveTo>
                <a:cubicBezTo>
                  <a:pt x="4922" y="5208"/>
                  <a:pt x="5209" y="5246"/>
                  <a:pt x="5487" y="5080"/>
                </a:cubicBezTo>
                <a:cubicBezTo>
                  <a:pt x="5916" y="4821"/>
                  <a:pt x="6098" y="4295"/>
                  <a:pt x="6155" y="3656"/>
                </a:cubicBezTo>
                <a:cubicBezTo>
                  <a:pt x="5886" y="4068"/>
                  <a:pt x="5431" y="4014"/>
                  <a:pt x="5002" y="4273"/>
                </a:cubicBezTo>
                <a:cubicBezTo>
                  <a:pt x="4724" y="4440"/>
                  <a:pt x="4624" y="4712"/>
                  <a:pt x="4522" y="51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ree1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AD62027-090A-4BBC-B5B5-D9C0C665E2C0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8133022" y="1452035"/>
            <a:ext cx="322596" cy="515666"/>
          </a:xfrm>
          <a:custGeom>
            <a:avLst/>
            <a:gdLst>
              <a:gd name="T0" fmla="*/ 4475 w 6099"/>
              <a:gd name="T1" fmla="*/ 4769 h 9759"/>
              <a:gd name="T2" fmla="*/ 4299 w 6099"/>
              <a:gd name="T3" fmla="*/ 3797 h 9759"/>
              <a:gd name="T4" fmla="*/ 3787 w 6099"/>
              <a:gd name="T5" fmla="*/ 4642 h 9759"/>
              <a:gd name="T6" fmla="*/ 4017 w 6099"/>
              <a:gd name="T7" fmla="*/ 5321 h 9759"/>
              <a:gd name="T8" fmla="*/ 4475 w 6099"/>
              <a:gd name="T9" fmla="*/ 4769 h 9759"/>
              <a:gd name="T10" fmla="*/ 4294 w 6099"/>
              <a:gd name="T11" fmla="*/ 5865 h 9759"/>
              <a:gd name="T12" fmla="*/ 4840 w 6099"/>
              <a:gd name="T13" fmla="*/ 6330 h 9759"/>
              <a:gd name="T14" fmla="*/ 5814 w 6099"/>
              <a:gd name="T15" fmla="*/ 6167 h 9759"/>
              <a:gd name="T16" fmla="*/ 4976 w 6099"/>
              <a:gd name="T17" fmla="*/ 5644 h 9759"/>
              <a:gd name="T18" fmla="*/ 4294 w 6099"/>
              <a:gd name="T19" fmla="*/ 5865 h 9759"/>
              <a:gd name="T20" fmla="*/ 4460 w 6099"/>
              <a:gd name="T21" fmla="*/ 2245 h 9759"/>
              <a:gd name="T22" fmla="*/ 4775 w 6099"/>
              <a:gd name="T23" fmla="*/ 1308 h 9759"/>
              <a:gd name="T24" fmla="*/ 3919 w 6099"/>
              <a:gd name="T25" fmla="*/ 1802 h 9759"/>
              <a:gd name="T26" fmla="*/ 3793 w 6099"/>
              <a:gd name="T27" fmla="*/ 2508 h 9759"/>
              <a:gd name="T28" fmla="*/ 4460 w 6099"/>
              <a:gd name="T29" fmla="*/ 2245 h 9759"/>
              <a:gd name="T30" fmla="*/ 853 w 6099"/>
              <a:gd name="T31" fmla="*/ 3603 h 9759"/>
              <a:gd name="T32" fmla="*/ 1461 w 6099"/>
              <a:gd name="T33" fmla="*/ 3505 h 9759"/>
              <a:gd name="T34" fmla="*/ 1059 w 6099"/>
              <a:gd name="T35" fmla="*/ 3038 h 9759"/>
              <a:gd name="T36" fmla="*/ 210 w 6099"/>
              <a:gd name="T37" fmla="*/ 3047 h 9759"/>
              <a:gd name="T38" fmla="*/ 853 w 6099"/>
              <a:gd name="T39" fmla="*/ 3603 h 9759"/>
              <a:gd name="T40" fmla="*/ 2433 w 6099"/>
              <a:gd name="T41" fmla="*/ 4843 h 9759"/>
              <a:gd name="T42" fmla="*/ 2220 w 6099"/>
              <a:gd name="T43" fmla="*/ 5155 h 9759"/>
              <a:gd name="T44" fmla="*/ 1415 w 6099"/>
              <a:gd name="T45" fmla="*/ 7476 h 9759"/>
              <a:gd name="T46" fmla="*/ 1661 w 6099"/>
              <a:gd name="T47" fmla="*/ 9046 h 9759"/>
              <a:gd name="T48" fmla="*/ 2666 w 6099"/>
              <a:gd name="T49" fmla="*/ 9046 h 9759"/>
              <a:gd name="T50" fmla="*/ 2274 w 6099"/>
              <a:gd name="T51" fmla="*/ 6389 h 9759"/>
              <a:gd name="T52" fmla="*/ 4874 w 6099"/>
              <a:gd name="T53" fmla="*/ 5159 h 9759"/>
              <a:gd name="T54" fmla="*/ 5761 w 6099"/>
              <a:gd name="T55" fmla="*/ 4796 h 9759"/>
              <a:gd name="T56" fmla="*/ 6075 w 6099"/>
              <a:gd name="T57" fmla="*/ 3321 h 9759"/>
              <a:gd name="T58" fmla="*/ 4984 w 6099"/>
              <a:gd name="T59" fmla="*/ 4170 h 9759"/>
              <a:gd name="T60" fmla="*/ 4790 w 6099"/>
              <a:gd name="T61" fmla="*/ 5025 h 9759"/>
              <a:gd name="T62" fmla="*/ 2468 w 6099"/>
              <a:gd name="T63" fmla="*/ 5804 h 9759"/>
              <a:gd name="T64" fmla="*/ 2664 w 6099"/>
              <a:gd name="T65" fmla="*/ 5393 h 9759"/>
              <a:gd name="T66" fmla="*/ 3554 w 6099"/>
              <a:gd name="T67" fmla="*/ 3216 h 9759"/>
              <a:gd name="T68" fmla="*/ 3566 w 6099"/>
              <a:gd name="T69" fmla="*/ 1986 h 9759"/>
              <a:gd name="T70" fmla="*/ 3702 w 6099"/>
              <a:gd name="T71" fmla="*/ 1040 h 9759"/>
              <a:gd name="T72" fmla="*/ 2799 w 6099"/>
              <a:gd name="T73" fmla="*/ 0 h 9759"/>
              <a:gd name="T74" fmla="*/ 2788 w 6099"/>
              <a:gd name="T75" fmla="*/ 1378 h 9759"/>
              <a:gd name="T76" fmla="*/ 3456 w 6099"/>
              <a:gd name="T77" fmla="*/ 1984 h 9759"/>
              <a:gd name="T78" fmla="*/ 2616 w 6099"/>
              <a:gd name="T79" fmla="*/ 4560 h 9759"/>
              <a:gd name="T80" fmla="*/ 1665 w 6099"/>
              <a:gd name="T81" fmla="*/ 3327 h 9759"/>
              <a:gd name="T82" fmla="*/ 2014 w 6099"/>
              <a:gd name="T83" fmla="*/ 2756 h 9759"/>
              <a:gd name="T84" fmla="*/ 1718 w 6099"/>
              <a:gd name="T85" fmla="*/ 1787 h 9759"/>
              <a:gd name="T86" fmla="*/ 1299 w 6099"/>
              <a:gd name="T87" fmla="*/ 2709 h 9759"/>
              <a:gd name="T88" fmla="*/ 1571 w 6099"/>
              <a:gd name="T89" fmla="*/ 3321 h 9759"/>
              <a:gd name="T90" fmla="*/ 2433 w 6099"/>
              <a:gd name="T91" fmla="*/ 4843 h 9759"/>
              <a:gd name="T92" fmla="*/ 0 w 6099"/>
              <a:gd name="T93" fmla="*/ 9759 h 9759"/>
              <a:gd name="T94" fmla="*/ 4288 w 6099"/>
              <a:gd name="T95" fmla="*/ 9759 h 9759"/>
              <a:gd name="T96" fmla="*/ 4288 w 6099"/>
              <a:gd name="T97" fmla="*/ 9336 h 9759"/>
              <a:gd name="T98" fmla="*/ 0 w 6099"/>
              <a:gd name="T99" fmla="*/ 9336 h 9759"/>
              <a:gd name="T100" fmla="*/ 0 w 6099"/>
              <a:gd name="T101" fmla="*/ 9759 h 9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99" h="9759">
                <a:moveTo>
                  <a:pt x="4475" y="4769"/>
                </a:moveTo>
                <a:cubicBezTo>
                  <a:pt x="4542" y="4403"/>
                  <a:pt x="4397" y="4115"/>
                  <a:pt x="4299" y="3797"/>
                </a:cubicBezTo>
                <a:cubicBezTo>
                  <a:pt x="4095" y="4059"/>
                  <a:pt x="3855" y="4276"/>
                  <a:pt x="3787" y="4642"/>
                </a:cubicBezTo>
                <a:cubicBezTo>
                  <a:pt x="3744" y="4879"/>
                  <a:pt x="3846" y="5068"/>
                  <a:pt x="4017" y="5321"/>
                </a:cubicBezTo>
                <a:cubicBezTo>
                  <a:pt x="4268" y="5146"/>
                  <a:pt x="4431" y="5006"/>
                  <a:pt x="4475" y="4769"/>
                </a:cubicBezTo>
                <a:close/>
                <a:moveTo>
                  <a:pt x="4294" y="5865"/>
                </a:moveTo>
                <a:cubicBezTo>
                  <a:pt x="4466" y="6118"/>
                  <a:pt x="4604" y="6283"/>
                  <a:pt x="4840" y="6330"/>
                </a:cubicBezTo>
                <a:cubicBezTo>
                  <a:pt x="5205" y="6402"/>
                  <a:pt x="5495" y="6260"/>
                  <a:pt x="5814" y="6167"/>
                </a:cubicBezTo>
                <a:cubicBezTo>
                  <a:pt x="5555" y="5959"/>
                  <a:pt x="5341" y="5717"/>
                  <a:pt x="4976" y="5644"/>
                </a:cubicBezTo>
                <a:cubicBezTo>
                  <a:pt x="4741" y="5597"/>
                  <a:pt x="4550" y="5696"/>
                  <a:pt x="4294" y="5865"/>
                </a:cubicBezTo>
                <a:close/>
                <a:moveTo>
                  <a:pt x="4460" y="2245"/>
                </a:moveTo>
                <a:cubicBezTo>
                  <a:pt x="4696" y="1957"/>
                  <a:pt x="4707" y="1634"/>
                  <a:pt x="4775" y="1308"/>
                </a:cubicBezTo>
                <a:cubicBezTo>
                  <a:pt x="4470" y="1440"/>
                  <a:pt x="4155" y="1514"/>
                  <a:pt x="3919" y="1802"/>
                </a:cubicBezTo>
                <a:cubicBezTo>
                  <a:pt x="3767" y="1988"/>
                  <a:pt x="3765" y="2203"/>
                  <a:pt x="3793" y="2508"/>
                </a:cubicBezTo>
                <a:cubicBezTo>
                  <a:pt x="4098" y="2475"/>
                  <a:pt x="4308" y="2431"/>
                  <a:pt x="4460" y="2245"/>
                </a:cubicBezTo>
                <a:close/>
                <a:moveTo>
                  <a:pt x="853" y="3603"/>
                </a:moveTo>
                <a:cubicBezTo>
                  <a:pt x="1046" y="3673"/>
                  <a:pt x="1222" y="3614"/>
                  <a:pt x="1461" y="3505"/>
                </a:cubicBezTo>
                <a:cubicBezTo>
                  <a:pt x="1349" y="3268"/>
                  <a:pt x="1253" y="3109"/>
                  <a:pt x="1059" y="3038"/>
                </a:cubicBezTo>
                <a:cubicBezTo>
                  <a:pt x="759" y="2928"/>
                  <a:pt x="494" y="3010"/>
                  <a:pt x="210" y="3047"/>
                </a:cubicBezTo>
                <a:cubicBezTo>
                  <a:pt x="403" y="3258"/>
                  <a:pt x="552" y="3492"/>
                  <a:pt x="853" y="3603"/>
                </a:cubicBezTo>
                <a:close/>
                <a:moveTo>
                  <a:pt x="2433" y="4843"/>
                </a:moveTo>
                <a:cubicBezTo>
                  <a:pt x="2363" y="4948"/>
                  <a:pt x="2292" y="5053"/>
                  <a:pt x="2220" y="5155"/>
                </a:cubicBezTo>
                <a:cubicBezTo>
                  <a:pt x="1810" y="5817"/>
                  <a:pt x="1441" y="6604"/>
                  <a:pt x="1415" y="7476"/>
                </a:cubicBezTo>
                <a:cubicBezTo>
                  <a:pt x="1392" y="8018"/>
                  <a:pt x="1493" y="8547"/>
                  <a:pt x="1661" y="9046"/>
                </a:cubicBezTo>
                <a:lnTo>
                  <a:pt x="2666" y="9046"/>
                </a:lnTo>
                <a:cubicBezTo>
                  <a:pt x="2200" y="8223"/>
                  <a:pt x="2053" y="7305"/>
                  <a:pt x="2274" y="6389"/>
                </a:cubicBezTo>
                <a:cubicBezTo>
                  <a:pt x="3291" y="6301"/>
                  <a:pt x="4184" y="5817"/>
                  <a:pt x="4874" y="5159"/>
                </a:cubicBezTo>
                <a:cubicBezTo>
                  <a:pt x="5291" y="5199"/>
                  <a:pt x="5558" y="5039"/>
                  <a:pt x="5761" y="4796"/>
                </a:cubicBezTo>
                <a:cubicBezTo>
                  <a:pt x="6094" y="4398"/>
                  <a:pt x="6099" y="3832"/>
                  <a:pt x="6075" y="3321"/>
                </a:cubicBezTo>
                <a:cubicBezTo>
                  <a:pt x="5712" y="3802"/>
                  <a:pt x="5317" y="3772"/>
                  <a:pt x="4984" y="4170"/>
                </a:cubicBezTo>
                <a:cubicBezTo>
                  <a:pt x="4792" y="4400"/>
                  <a:pt x="4767" y="4666"/>
                  <a:pt x="4790" y="5025"/>
                </a:cubicBezTo>
                <a:cubicBezTo>
                  <a:pt x="4086" y="5516"/>
                  <a:pt x="3275" y="5812"/>
                  <a:pt x="2468" y="5804"/>
                </a:cubicBezTo>
                <a:cubicBezTo>
                  <a:pt x="2525" y="5667"/>
                  <a:pt x="2589" y="5529"/>
                  <a:pt x="2664" y="5393"/>
                </a:cubicBezTo>
                <a:cubicBezTo>
                  <a:pt x="2983" y="4706"/>
                  <a:pt x="3390" y="4007"/>
                  <a:pt x="3554" y="3216"/>
                </a:cubicBezTo>
                <a:cubicBezTo>
                  <a:pt x="3644" y="2806"/>
                  <a:pt x="3639" y="2388"/>
                  <a:pt x="3566" y="1986"/>
                </a:cubicBezTo>
                <a:cubicBezTo>
                  <a:pt x="3729" y="1619"/>
                  <a:pt x="3814" y="1343"/>
                  <a:pt x="3702" y="1040"/>
                </a:cubicBezTo>
                <a:cubicBezTo>
                  <a:pt x="3522" y="554"/>
                  <a:pt x="3142" y="312"/>
                  <a:pt x="2799" y="0"/>
                </a:cubicBezTo>
                <a:cubicBezTo>
                  <a:pt x="2740" y="461"/>
                  <a:pt x="2608" y="891"/>
                  <a:pt x="2788" y="1378"/>
                </a:cubicBezTo>
                <a:cubicBezTo>
                  <a:pt x="2894" y="1666"/>
                  <a:pt x="3121" y="1820"/>
                  <a:pt x="3456" y="1984"/>
                </a:cubicBezTo>
                <a:cubicBezTo>
                  <a:pt x="3500" y="2889"/>
                  <a:pt x="3115" y="3758"/>
                  <a:pt x="2616" y="4560"/>
                </a:cubicBezTo>
                <a:cubicBezTo>
                  <a:pt x="2167" y="4296"/>
                  <a:pt x="1815" y="3851"/>
                  <a:pt x="1665" y="3327"/>
                </a:cubicBezTo>
                <a:cubicBezTo>
                  <a:pt x="1869" y="3140"/>
                  <a:pt x="1999" y="2983"/>
                  <a:pt x="2014" y="2756"/>
                </a:cubicBezTo>
                <a:cubicBezTo>
                  <a:pt x="2039" y="2375"/>
                  <a:pt x="1855" y="2099"/>
                  <a:pt x="1718" y="1787"/>
                </a:cubicBezTo>
                <a:cubicBezTo>
                  <a:pt x="1541" y="2079"/>
                  <a:pt x="1324" y="2329"/>
                  <a:pt x="1299" y="2709"/>
                </a:cubicBezTo>
                <a:cubicBezTo>
                  <a:pt x="1284" y="2937"/>
                  <a:pt x="1392" y="3109"/>
                  <a:pt x="1571" y="3321"/>
                </a:cubicBezTo>
                <a:cubicBezTo>
                  <a:pt x="1643" y="3899"/>
                  <a:pt x="1952" y="4461"/>
                  <a:pt x="2433" y="4843"/>
                </a:cubicBezTo>
                <a:close/>
                <a:moveTo>
                  <a:pt x="0" y="9759"/>
                </a:moveTo>
                <a:lnTo>
                  <a:pt x="4288" y="9759"/>
                </a:lnTo>
                <a:lnTo>
                  <a:pt x="4288" y="9336"/>
                </a:lnTo>
                <a:lnTo>
                  <a:pt x="0" y="9336"/>
                </a:lnTo>
                <a:lnTo>
                  <a:pt x="0" y="97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Graphic 32" descr="Illustrator with solid fill">
            <a:hlinkClick r:id="rId5"/>
            <a:extLst>
              <a:ext uri="{FF2B5EF4-FFF2-40B4-BE49-F238E27FC236}">
                <a16:creationId xmlns:a16="http://schemas.microsoft.com/office/drawing/2014/main" id="{4AD883BD-1A0F-48F4-A4DA-262A1F209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9800" y="5776824"/>
            <a:ext cx="469232" cy="469232"/>
          </a:xfrm>
          <a:prstGeom prst="rect">
            <a:avLst/>
          </a:prstGeom>
        </p:spPr>
      </p:pic>
      <p:pic>
        <p:nvPicPr>
          <p:cNvPr id="38" name="Graphic 37" descr="Illustrator with solid fill">
            <a:hlinkClick r:id="rId8"/>
            <a:extLst>
              <a:ext uri="{FF2B5EF4-FFF2-40B4-BE49-F238E27FC236}">
                <a16:creationId xmlns:a16="http://schemas.microsoft.com/office/drawing/2014/main" id="{B7EE6DE8-ECDF-483D-ADF2-B315F4157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7756" y="5970565"/>
            <a:ext cx="469232" cy="469232"/>
          </a:xfrm>
          <a:prstGeom prst="rect">
            <a:avLst/>
          </a:prstGeom>
        </p:spPr>
      </p:pic>
      <p:pic>
        <p:nvPicPr>
          <p:cNvPr id="39" name="Graphic 38" descr="Illustrator with solid fill">
            <a:hlinkClick r:id="rId9"/>
            <a:extLst>
              <a:ext uri="{FF2B5EF4-FFF2-40B4-BE49-F238E27FC236}">
                <a16:creationId xmlns:a16="http://schemas.microsoft.com/office/drawing/2014/main" id="{1A9D8395-1745-4282-9290-4B5444CCC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8764" y="5928525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06DDAD00-9323-410F-B9C7-D42DDAF2061D}"/>
              </a:ext>
            </a:extLst>
          </p:cNvPr>
          <p:cNvGraphicFramePr>
            <a:graphicFrameLocks noGrp="1"/>
          </p:cNvGraphicFramePr>
          <p:nvPr/>
        </p:nvGraphicFramePr>
        <p:xfrm>
          <a:off x="8070725" y="2016226"/>
          <a:ext cx="3714178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Continue credit into year 2, should you choose to retain mail volumes.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Up to 8%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matched volume.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15%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&lt;3m incremental growth.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20%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&gt;3m incremental growth.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Matching at least 95% or exceeding the incremental volume posted in your Advertising Volume Commitment Incentive.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10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SEASONAL INCENTIVE FOR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 incentive for posting incremental advertising mail volume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E/Tailer-Retailer</a:t>
            </a:r>
          </a:p>
          <a:p>
            <a:pPr algn="ctr"/>
            <a:r>
              <a:rPr lang="en-GB" b="1" dirty="0"/>
              <a:t>INCENTIVE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8">
            <a:extLst>
              <a:ext uri="{FF2B5EF4-FFF2-40B4-BE49-F238E27FC236}">
                <a16:creationId xmlns:a16="http://schemas.microsoft.com/office/drawing/2014/main" id="{A23C18D7-2F90-4B5A-9B7D-712383828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47830"/>
              </p:ext>
            </p:extLst>
          </p:nvPr>
        </p:nvGraphicFramePr>
        <p:xfrm>
          <a:off x="485999" y="2027709"/>
          <a:ext cx="3714178" cy="455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The Retail Sector to add volume to your mailing plan between June-December 2023.</a:t>
                      </a:r>
                    </a:p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Up to 25%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 postage credit is available on eligible advertising mail.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Mail at least 80% of the volume mailed between June and December 2022. Minimum incremental volume 100k items.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7 month period.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33" name="Graphic 32" descr="Illustrator with solid fill">
            <a:hlinkClick r:id="rId10"/>
            <a:extLst>
              <a:ext uri="{FF2B5EF4-FFF2-40B4-BE49-F238E27FC236}">
                <a16:creationId xmlns:a16="http://schemas.microsoft.com/office/drawing/2014/main" id="{4AD883BD-1A0F-48F4-A4DA-262A1F2092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83691" y="6117777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pSp>
        <p:nvGrpSpPr>
          <p:cNvPr id="34" name="Date_and_Tim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A9CBEF6-9B06-4E3A-91AF-26379EE0371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75109" y="1495976"/>
            <a:ext cx="428234" cy="430129"/>
            <a:chOff x="8" y="10"/>
            <a:chExt cx="452" cy="454"/>
          </a:xfrm>
          <a:solidFill>
            <a:schemeClr val="bg1"/>
          </a:solidFill>
        </p:grpSpPr>
        <p:sp>
          <p:nvSpPr>
            <p:cNvPr id="35" name="Date_and_Time">
              <a:extLst>
                <a:ext uri="{FF2B5EF4-FFF2-40B4-BE49-F238E27FC236}">
                  <a16:creationId xmlns:a16="http://schemas.microsoft.com/office/drawing/2014/main" id="{1355C2A6-3CD7-4516-AED2-8E800F94E45F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33" y="237"/>
              <a:ext cx="227" cy="227"/>
            </a:xfrm>
            <a:custGeom>
              <a:avLst/>
              <a:gdLst>
                <a:gd name="T0" fmla="*/ 157 w 313"/>
                <a:gd name="T1" fmla="*/ 25 h 313"/>
                <a:gd name="T2" fmla="*/ 288 w 313"/>
                <a:gd name="T3" fmla="*/ 156 h 313"/>
                <a:gd name="T4" fmla="*/ 157 w 313"/>
                <a:gd name="T5" fmla="*/ 288 h 313"/>
                <a:gd name="T6" fmla="*/ 25 w 313"/>
                <a:gd name="T7" fmla="*/ 156 h 313"/>
                <a:gd name="T8" fmla="*/ 157 w 313"/>
                <a:gd name="T9" fmla="*/ 25 h 313"/>
                <a:gd name="T10" fmla="*/ 157 w 313"/>
                <a:gd name="T11" fmla="*/ 0 h 313"/>
                <a:gd name="T12" fmla="*/ 0 w 313"/>
                <a:gd name="T13" fmla="*/ 156 h 313"/>
                <a:gd name="T14" fmla="*/ 157 w 313"/>
                <a:gd name="T15" fmla="*/ 313 h 313"/>
                <a:gd name="T16" fmla="*/ 313 w 313"/>
                <a:gd name="T17" fmla="*/ 156 h 313"/>
                <a:gd name="T18" fmla="*/ 157 w 313"/>
                <a:gd name="T1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13">
                  <a:moveTo>
                    <a:pt x="157" y="25"/>
                  </a:moveTo>
                  <a:cubicBezTo>
                    <a:pt x="229" y="25"/>
                    <a:pt x="288" y="84"/>
                    <a:pt x="288" y="156"/>
                  </a:cubicBezTo>
                  <a:cubicBezTo>
                    <a:pt x="288" y="229"/>
                    <a:pt x="229" y="288"/>
                    <a:pt x="157" y="288"/>
                  </a:cubicBezTo>
                  <a:cubicBezTo>
                    <a:pt x="84" y="288"/>
                    <a:pt x="25" y="229"/>
                    <a:pt x="25" y="156"/>
                  </a:cubicBezTo>
                  <a:cubicBezTo>
                    <a:pt x="25" y="84"/>
                    <a:pt x="84" y="25"/>
                    <a:pt x="157" y="25"/>
                  </a:cubicBezTo>
                  <a:close/>
                  <a:moveTo>
                    <a:pt x="157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243"/>
                    <a:pt x="70" y="313"/>
                    <a:pt x="157" y="313"/>
                  </a:cubicBezTo>
                  <a:cubicBezTo>
                    <a:pt x="243" y="313"/>
                    <a:pt x="313" y="243"/>
                    <a:pt x="313" y="156"/>
                  </a:cubicBezTo>
                  <a:cubicBezTo>
                    <a:pt x="313" y="70"/>
                    <a:pt x="243" y="0"/>
                    <a:pt x="157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ate_and_Time">
              <a:extLst>
                <a:ext uri="{FF2B5EF4-FFF2-40B4-BE49-F238E27FC236}">
                  <a16:creationId xmlns:a16="http://schemas.microsoft.com/office/drawing/2014/main" id="{93E4DB4E-B32F-45C2-BE8A-084B717DD336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" y="142"/>
              <a:ext cx="385" cy="1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Date_and_Time">
              <a:extLst>
                <a:ext uri="{FF2B5EF4-FFF2-40B4-BE49-F238E27FC236}">
                  <a16:creationId xmlns:a16="http://schemas.microsoft.com/office/drawing/2014/main" id="{6CADEAC2-18AB-47C1-890C-09D96949B3E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8" y="10"/>
              <a:ext cx="19" cy="7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Date_and_Time">
              <a:extLst>
                <a:ext uri="{FF2B5EF4-FFF2-40B4-BE49-F238E27FC236}">
                  <a16:creationId xmlns:a16="http://schemas.microsoft.com/office/drawing/2014/main" id="{A4E5D2AC-A549-4DF6-8CD8-541E06563AB3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6" y="10"/>
              <a:ext cx="19" cy="7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Date_and_Time">
              <a:extLst>
                <a:ext uri="{FF2B5EF4-FFF2-40B4-BE49-F238E27FC236}">
                  <a16:creationId xmlns:a16="http://schemas.microsoft.com/office/drawing/2014/main" id="{E9BFBA93-68F2-495C-97AA-A6ECFF4FA656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7" y="10"/>
              <a:ext cx="18" cy="7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ate_and_Time">
              <a:extLst>
                <a:ext uri="{FF2B5EF4-FFF2-40B4-BE49-F238E27FC236}">
                  <a16:creationId xmlns:a16="http://schemas.microsoft.com/office/drawing/2014/main" id="{D4877987-FAD5-4E94-BFB1-58CB06143F1F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" y="38"/>
              <a:ext cx="402" cy="398"/>
            </a:xfrm>
            <a:custGeom>
              <a:avLst/>
              <a:gdLst>
                <a:gd name="T0" fmla="*/ 373 w 555"/>
                <a:gd name="T1" fmla="*/ 549 h 549"/>
                <a:gd name="T2" fmla="*/ 0 w 555"/>
                <a:gd name="T3" fmla="*/ 549 h 549"/>
                <a:gd name="T4" fmla="*/ 0 w 555"/>
                <a:gd name="T5" fmla="*/ 0 h 549"/>
                <a:gd name="T6" fmla="*/ 555 w 555"/>
                <a:gd name="T7" fmla="*/ 0 h 549"/>
                <a:gd name="T8" fmla="*/ 555 w 555"/>
                <a:gd name="T9" fmla="*/ 305 h 549"/>
                <a:gd name="T10" fmla="*/ 530 w 555"/>
                <a:gd name="T11" fmla="*/ 305 h 549"/>
                <a:gd name="T12" fmla="*/ 530 w 555"/>
                <a:gd name="T13" fmla="*/ 25 h 549"/>
                <a:gd name="T14" fmla="*/ 25 w 555"/>
                <a:gd name="T15" fmla="*/ 25 h 549"/>
                <a:gd name="T16" fmla="*/ 25 w 555"/>
                <a:gd name="T17" fmla="*/ 524 h 549"/>
                <a:gd name="T18" fmla="*/ 373 w 555"/>
                <a:gd name="T19" fmla="*/ 524 h 549"/>
                <a:gd name="T20" fmla="*/ 373 w 555"/>
                <a:gd name="T21" fmla="*/ 54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5" h="549">
                  <a:moveTo>
                    <a:pt x="373" y="549"/>
                  </a:moveTo>
                  <a:lnTo>
                    <a:pt x="0" y="549"/>
                  </a:lnTo>
                  <a:lnTo>
                    <a:pt x="0" y="0"/>
                  </a:lnTo>
                  <a:lnTo>
                    <a:pt x="555" y="0"/>
                  </a:lnTo>
                  <a:lnTo>
                    <a:pt x="555" y="305"/>
                  </a:lnTo>
                  <a:lnTo>
                    <a:pt x="530" y="305"/>
                  </a:lnTo>
                  <a:lnTo>
                    <a:pt x="530" y="25"/>
                  </a:lnTo>
                  <a:lnTo>
                    <a:pt x="25" y="25"/>
                  </a:lnTo>
                  <a:lnTo>
                    <a:pt x="25" y="524"/>
                  </a:lnTo>
                  <a:lnTo>
                    <a:pt x="373" y="524"/>
                  </a:lnTo>
                  <a:lnTo>
                    <a:pt x="373" y="54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ate_and_Time">
              <a:extLst>
                <a:ext uri="{FF2B5EF4-FFF2-40B4-BE49-F238E27FC236}">
                  <a16:creationId xmlns:a16="http://schemas.microsoft.com/office/drawing/2014/main" id="{7091A683-B52E-4F34-B380-9CAEFA77A290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38" y="279"/>
              <a:ext cx="79" cy="86"/>
            </a:xfrm>
            <a:custGeom>
              <a:avLst/>
              <a:gdLst>
                <a:gd name="T0" fmla="*/ 109 w 109"/>
                <a:gd name="T1" fmla="*/ 118 h 118"/>
                <a:gd name="T2" fmla="*/ 0 w 109"/>
                <a:gd name="T3" fmla="*/ 118 h 118"/>
                <a:gd name="T4" fmla="*/ 0 w 109"/>
                <a:gd name="T5" fmla="*/ 0 h 118"/>
                <a:gd name="T6" fmla="*/ 25 w 109"/>
                <a:gd name="T7" fmla="*/ 0 h 118"/>
                <a:gd name="T8" fmla="*/ 25 w 109"/>
                <a:gd name="T9" fmla="*/ 93 h 118"/>
                <a:gd name="T10" fmla="*/ 109 w 109"/>
                <a:gd name="T11" fmla="*/ 93 h 118"/>
                <a:gd name="T12" fmla="*/ 109 w 109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8">
                  <a:moveTo>
                    <a:pt x="109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93"/>
                  </a:lnTo>
                  <a:lnTo>
                    <a:pt x="109" y="93"/>
                  </a:lnTo>
                  <a:lnTo>
                    <a:pt x="109" y="11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19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mail Commitment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 incentive for retaining publishing mail volume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PUBLISHING MAIL VOLUME COMMITMENT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8">
            <a:extLst>
              <a:ext uri="{FF2B5EF4-FFF2-40B4-BE49-F238E27FC236}">
                <a16:creationId xmlns:a16="http://schemas.microsoft.com/office/drawing/2014/main" id="{A23C18D7-2F90-4B5A-9B7D-712383828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11539"/>
              </p:ext>
            </p:extLst>
          </p:nvPr>
        </p:nvGraphicFramePr>
        <p:xfrm>
          <a:off x="485999" y="2027709"/>
          <a:ext cx="3714178" cy="380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retaining publishing mail volumes.</a:t>
                      </a:r>
                    </a:p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2%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 postage credit is available on eligible subscription mail.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Mail at least 95% of the volume mailed the year before and mail at least 250k items.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  <a:p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33" name="Graphic 32" descr="Illustrator with solid fill">
            <a:hlinkClick r:id="rId15"/>
            <a:extLst>
              <a:ext uri="{FF2B5EF4-FFF2-40B4-BE49-F238E27FC236}">
                <a16:creationId xmlns:a16="http://schemas.microsoft.com/office/drawing/2014/main" id="{4AD883BD-1A0F-48F4-A4DA-262A1F2092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00469" y="5400797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pSp>
        <p:nvGrpSpPr>
          <p:cNvPr id="20" name="Newspaper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F29A861-5D21-4A16-9318-F9C15C1577E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96273" y="1520515"/>
            <a:ext cx="523888" cy="370825"/>
            <a:chOff x="77" y="130"/>
            <a:chExt cx="332" cy="235"/>
          </a:xfrm>
          <a:solidFill>
            <a:schemeClr val="bg1"/>
          </a:solidFill>
        </p:grpSpPr>
        <p:sp>
          <p:nvSpPr>
            <p:cNvPr id="21" name="Newspaper">
              <a:extLst>
                <a:ext uri="{FF2B5EF4-FFF2-40B4-BE49-F238E27FC236}">
                  <a16:creationId xmlns:a16="http://schemas.microsoft.com/office/drawing/2014/main" id="{64A8A8CE-0778-4B12-AE0B-FD10AABDDBB6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77" y="130"/>
              <a:ext cx="332" cy="235"/>
            </a:xfrm>
            <a:custGeom>
              <a:avLst/>
              <a:gdLst>
                <a:gd name="T0" fmla="*/ 54 w 884"/>
                <a:gd name="T1" fmla="*/ 293 h 624"/>
                <a:gd name="T2" fmla="*/ 161 w 884"/>
                <a:gd name="T3" fmla="*/ 483 h 624"/>
                <a:gd name="T4" fmla="*/ 126 w 884"/>
                <a:gd name="T5" fmla="*/ 238 h 624"/>
                <a:gd name="T6" fmla="*/ 64 w 884"/>
                <a:gd name="T7" fmla="*/ 268 h 624"/>
                <a:gd name="T8" fmla="*/ 54 w 884"/>
                <a:gd name="T9" fmla="*/ 293 h 624"/>
                <a:gd name="T10" fmla="*/ 215 w 884"/>
                <a:gd name="T11" fmla="*/ 553 h 624"/>
                <a:gd name="T12" fmla="*/ 228 w 884"/>
                <a:gd name="T13" fmla="*/ 573 h 624"/>
                <a:gd name="T14" fmla="*/ 243 w 884"/>
                <a:gd name="T15" fmla="*/ 575 h 624"/>
                <a:gd name="T16" fmla="*/ 297 w 884"/>
                <a:gd name="T17" fmla="*/ 566 h 624"/>
                <a:gd name="T18" fmla="*/ 381 w 884"/>
                <a:gd name="T19" fmla="*/ 552 h 624"/>
                <a:gd name="T20" fmla="*/ 814 w 884"/>
                <a:gd name="T21" fmla="*/ 479 h 624"/>
                <a:gd name="T22" fmla="*/ 835 w 884"/>
                <a:gd name="T23" fmla="*/ 448 h 624"/>
                <a:gd name="T24" fmla="*/ 786 w 884"/>
                <a:gd name="T25" fmla="*/ 103 h 624"/>
                <a:gd name="T26" fmla="*/ 762 w 884"/>
                <a:gd name="T27" fmla="*/ 80 h 624"/>
                <a:gd name="T28" fmla="*/ 758 w 884"/>
                <a:gd name="T29" fmla="*/ 81 h 624"/>
                <a:gd name="T30" fmla="*/ 619 w 884"/>
                <a:gd name="T31" fmla="*/ 104 h 624"/>
                <a:gd name="T32" fmla="*/ 595 w 884"/>
                <a:gd name="T33" fmla="*/ 108 h 624"/>
                <a:gd name="T34" fmla="*/ 572 w 884"/>
                <a:gd name="T35" fmla="*/ 112 h 624"/>
                <a:gd name="T36" fmla="*/ 289 w 884"/>
                <a:gd name="T37" fmla="*/ 160 h 624"/>
                <a:gd name="T38" fmla="*/ 204 w 884"/>
                <a:gd name="T39" fmla="*/ 174 h 624"/>
                <a:gd name="T40" fmla="*/ 187 w 884"/>
                <a:gd name="T41" fmla="*/ 177 h 624"/>
                <a:gd name="T42" fmla="*/ 171 w 884"/>
                <a:gd name="T43" fmla="*/ 188 h 624"/>
                <a:gd name="T44" fmla="*/ 169 w 884"/>
                <a:gd name="T45" fmla="*/ 191 h 624"/>
                <a:gd name="T46" fmla="*/ 167 w 884"/>
                <a:gd name="T47" fmla="*/ 208 h 624"/>
                <a:gd name="T48" fmla="*/ 168 w 884"/>
                <a:gd name="T49" fmla="*/ 218 h 624"/>
                <a:gd name="T50" fmla="*/ 215 w 884"/>
                <a:gd name="T51" fmla="*/ 553 h 624"/>
                <a:gd name="T52" fmla="*/ 181 w 884"/>
                <a:gd name="T53" fmla="*/ 130 h 624"/>
                <a:gd name="T54" fmla="*/ 277 w 884"/>
                <a:gd name="T55" fmla="*/ 113 h 624"/>
                <a:gd name="T56" fmla="*/ 501 w 884"/>
                <a:gd name="T57" fmla="*/ 6 h 624"/>
                <a:gd name="T58" fmla="*/ 526 w 884"/>
                <a:gd name="T59" fmla="*/ 0 h 624"/>
                <a:gd name="T60" fmla="*/ 582 w 884"/>
                <a:gd name="T61" fmla="*/ 39 h 624"/>
                <a:gd name="T62" fmla="*/ 594 w 884"/>
                <a:gd name="T63" fmla="*/ 60 h 624"/>
                <a:gd name="T64" fmla="*/ 751 w 884"/>
                <a:gd name="T65" fmla="*/ 33 h 624"/>
                <a:gd name="T66" fmla="*/ 829 w 884"/>
                <a:gd name="T67" fmla="*/ 96 h 624"/>
                <a:gd name="T68" fmla="*/ 878 w 884"/>
                <a:gd name="T69" fmla="*/ 441 h 624"/>
                <a:gd name="T70" fmla="*/ 821 w 884"/>
                <a:gd name="T71" fmla="*/ 527 h 624"/>
                <a:gd name="T72" fmla="*/ 250 w 884"/>
                <a:gd name="T73" fmla="*/ 623 h 624"/>
                <a:gd name="T74" fmla="*/ 240 w 884"/>
                <a:gd name="T75" fmla="*/ 624 h 624"/>
                <a:gd name="T76" fmla="*/ 224 w 884"/>
                <a:gd name="T77" fmla="*/ 622 h 624"/>
                <a:gd name="T78" fmla="*/ 222 w 884"/>
                <a:gd name="T79" fmla="*/ 622 h 624"/>
                <a:gd name="T80" fmla="*/ 166 w 884"/>
                <a:gd name="T81" fmla="*/ 583 h 624"/>
                <a:gd name="T82" fmla="*/ 14 w 884"/>
                <a:gd name="T83" fmla="*/ 314 h 624"/>
                <a:gd name="T84" fmla="*/ 46 w 884"/>
                <a:gd name="T85" fmla="*/ 224 h 624"/>
                <a:gd name="T86" fmla="*/ 124 w 884"/>
                <a:gd name="T87" fmla="*/ 187 h 624"/>
                <a:gd name="T88" fmla="*/ 136 w 884"/>
                <a:gd name="T89" fmla="*/ 160 h 624"/>
                <a:gd name="T90" fmla="*/ 181 w 884"/>
                <a:gd name="T91" fmla="*/ 130 h 624"/>
                <a:gd name="T92" fmla="*/ 542 w 884"/>
                <a:gd name="T93" fmla="*/ 60 h 624"/>
                <a:gd name="T94" fmla="*/ 518 w 884"/>
                <a:gd name="T95" fmla="*/ 50 h 624"/>
                <a:gd name="T96" fmla="*/ 446 w 884"/>
                <a:gd name="T97" fmla="*/ 85 h 624"/>
                <a:gd name="T98" fmla="*/ 546 w 884"/>
                <a:gd name="T99" fmla="*/ 68 h 624"/>
                <a:gd name="T100" fmla="*/ 542 w 884"/>
                <a:gd name="T101" fmla="*/ 6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4" h="624">
                  <a:moveTo>
                    <a:pt x="54" y="293"/>
                  </a:moveTo>
                  <a:lnTo>
                    <a:pt x="161" y="483"/>
                  </a:lnTo>
                  <a:lnTo>
                    <a:pt x="126" y="238"/>
                  </a:lnTo>
                  <a:lnTo>
                    <a:pt x="64" y="268"/>
                  </a:lnTo>
                  <a:cubicBezTo>
                    <a:pt x="55" y="273"/>
                    <a:pt x="51" y="283"/>
                    <a:pt x="54" y="293"/>
                  </a:cubicBezTo>
                  <a:close/>
                  <a:moveTo>
                    <a:pt x="215" y="553"/>
                  </a:moveTo>
                  <a:cubicBezTo>
                    <a:pt x="216" y="561"/>
                    <a:pt x="222" y="569"/>
                    <a:pt x="228" y="573"/>
                  </a:cubicBezTo>
                  <a:cubicBezTo>
                    <a:pt x="233" y="575"/>
                    <a:pt x="238" y="576"/>
                    <a:pt x="243" y="575"/>
                  </a:cubicBezTo>
                  <a:lnTo>
                    <a:pt x="297" y="566"/>
                  </a:lnTo>
                  <a:lnTo>
                    <a:pt x="381" y="552"/>
                  </a:lnTo>
                  <a:lnTo>
                    <a:pt x="814" y="479"/>
                  </a:lnTo>
                  <a:cubicBezTo>
                    <a:pt x="827" y="477"/>
                    <a:pt x="837" y="463"/>
                    <a:pt x="835" y="448"/>
                  </a:cubicBezTo>
                  <a:lnTo>
                    <a:pt x="786" y="103"/>
                  </a:lnTo>
                  <a:cubicBezTo>
                    <a:pt x="784" y="90"/>
                    <a:pt x="774" y="80"/>
                    <a:pt x="762" y="80"/>
                  </a:cubicBezTo>
                  <a:cubicBezTo>
                    <a:pt x="760" y="80"/>
                    <a:pt x="759" y="81"/>
                    <a:pt x="758" y="81"/>
                  </a:cubicBezTo>
                  <a:lnTo>
                    <a:pt x="619" y="104"/>
                  </a:lnTo>
                  <a:lnTo>
                    <a:pt x="595" y="108"/>
                  </a:lnTo>
                  <a:lnTo>
                    <a:pt x="572" y="112"/>
                  </a:lnTo>
                  <a:lnTo>
                    <a:pt x="289" y="160"/>
                  </a:lnTo>
                  <a:lnTo>
                    <a:pt x="204" y="174"/>
                  </a:lnTo>
                  <a:lnTo>
                    <a:pt x="187" y="177"/>
                  </a:lnTo>
                  <a:cubicBezTo>
                    <a:pt x="181" y="178"/>
                    <a:pt x="175" y="182"/>
                    <a:pt x="171" y="188"/>
                  </a:cubicBezTo>
                  <a:cubicBezTo>
                    <a:pt x="170" y="189"/>
                    <a:pt x="170" y="190"/>
                    <a:pt x="169" y="191"/>
                  </a:cubicBezTo>
                  <a:cubicBezTo>
                    <a:pt x="167" y="196"/>
                    <a:pt x="166" y="202"/>
                    <a:pt x="167" y="208"/>
                  </a:cubicBezTo>
                  <a:lnTo>
                    <a:pt x="168" y="218"/>
                  </a:lnTo>
                  <a:lnTo>
                    <a:pt x="215" y="553"/>
                  </a:lnTo>
                  <a:close/>
                  <a:moveTo>
                    <a:pt x="181" y="130"/>
                  </a:moveTo>
                  <a:lnTo>
                    <a:pt x="277" y="113"/>
                  </a:lnTo>
                  <a:lnTo>
                    <a:pt x="501" y="6"/>
                  </a:lnTo>
                  <a:cubicBezTo>
                    <a:pt x="508" y="2"/>
                    <a:pt x="517" y="0"/>
                    <a:pt x="526" y="0"/>
                  </a:cubicBezTo>
                  <a:cubicBezTo>
                    <a:pt x="550" y="0"/>
                    <a:pt x="572" y="15"/>
                    <a:pt x="582" y="39"/>
                  </a:cubicBezTo>
                  <a:lnTo>
                    <a:pt x="594" y="60"/>
                  </a:lnTo>
                  <a:lnTo>
                    <a:pt x="751" y="33"/>
                  </a:lnTo>
                  <a:cubicBezTo>
                    <a:pt x="789" y="27"/>
                    <a:pt x="824" y="56"/>
                    <a:pt x="829" y="96"/>
                  </a:cubicBezTo>
                  <a:lnTo>
                    <a:pt x="878" y="441"/>
                  </a:lnTo>
                  <a:cubicBezTo>
                    <a:pt x="884" y="482"/>
                    <a:pt x="858" y="520"/>
                    <a:pt x="821" y="527"/>
                  </a:cubicBezTo>
                  <a:lnTo>
                    <a:pt x="250" y="623"/>
                  </a:lnTo>
                  <a:cubicBezTo>
                    <a:pt x="247" y="624"/>
                    <a:pt x="243" y="624"/>
                    <a:pt x="240" y="624"/>
                  </a:cubicBezTo>
                  <a:cubicBezTo>
                    <a:pt x="234" y="624"/>
                    <a:pt x="229" y="624"/>
                    <a:pt x="224" y="622"/>
                  </a:cubicBezTo>
                  <a:lnTo>
                    <a:pt x="222" y="622"/>
                  </a:lnTo>
                  <a:cubicBezTo>
                    <a:pt x="198" y="622"/>
                    <a:pt x="176" y="607"/>
                    <a:pt x="166" y="583"/>
                  </a:cubicBezTo>
                  <a:lnTo>
                    <a:pt x="14" y="314"/>
                  </a:lnTo>
                  <a:cubicBezTo>
                    <a:pt x="0" y="279"/>
                    <a:pt x="15" y="239"/>
                    <a:pt x="46" y="224"/>
                  </a:cubicBezTo>
                  <a:lnTo>
                    <a:pt x="124" y="187"/>
                  </a:lnTo>
                  <a:cubicBezTo>
                    <a:pt x="126" y="177"/>
                    <a:pt x="130" y="168"/>
                    <a:pt x="136" y="160"/>
                  </a:cubicBezTo>
                  <a:cubicBezTo>
                    <a:pt x="146" y="143"/>
                    <a:pt x="162" y="133"/>
                    <a:pt x="181" y="130"/>
                  </a:cubicBezTo>
                  <a:close/>
                  <a:moveTo>
                    <a:pt x="542" y="60"/>
                  </a:moveTo>
                  <a:cubicBezTo>
                    <a:pt x="538" y="50"/>
                    <a:pt x="527" y="45"/>
                    <a:pt x="518" y="50"/>
                  </a:cubicBezTo>
                  <a:lnTo>
                    <a:pt x="446" y="85"/>
                  </a:lnTo>
                  <a:lnTo>
                    <a:pt x="546" y="68"/>
                  </a:lnTo>
                  <a:lnTo>
                    <a:pt x="542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Newspaper">
              <a:extLst>
                <a:ext uri="{FF2B5EF4-FFF2-40B4-BE49-F238E27FC236}">
                  <a16:creationId xmlns:a16="http://schemas.microsoft.com/office/drawing/2014/main" id="{27099ABA-2E3D-4A42-83DD-42B30D34EAE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6" y="234"/>
              <a:ext cx="58" cy="19"/>
            </a:xfrm>
            <a:custGeom>
              <a:avLst/>
              <a:gdLst>
                <a:gd name="T0" fmla="*/ 123 w 156"/>
                <a:gd name="T1" fmla="*/ 30 h 49"/>
                <a:gd name="T2" fmla="*/ 99 w 156"/>
                <a:gd name="T3" fmla="*/ 33 h 49"/>
                <a:gd name="T4" fmla="*/ 76 w 156"/>
                <a:gd name="T5" fmla="*/ 37 h 49"/>
                <a:gd name="T6" fmla="*/ 3 w 156"/>
                <a:gd name="T7" fmla="*/ 49 h 49"/>
                <a:gd name="T8" fmla="*/ 0 w 156"/>
                <a:gd name="T9" fmla="*/ 25 h 49"/>
                <a:gd name="T10" fmla="*/ 63 w 156"/>
                <a:gd name="T11" fmla="*/ 15 h 49"/>
                <a:gd name="T12" fmla="*/ 87 w 156"/>
                <a:gd name="T13" fmla="*/ 11 h 49"/>
                <a:gd name="T14" fmla="*/ 111 w 156"/>
                <a:gd name="T15" fmla="*/ 7 h 49"/>
                <a:gd name="T16" fmla="*/ 153 w 156"/>
                <a:gd name="T17" fmla="*/ 0 h 49"/>
                <a:gd name="T18" fmla="*/ 156 w 156"/>
                <a:gd name="T19" fmla="*/ 24 h 49"/>
                <a:gd name="T20" fmla="*/ 123 w 156"/>
                <a:gd name="T21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123" y="30"/>
                  </a:moveTo>
                  <a:lnTo>
                    <a:pt x="99" y="33"/>
                  </a:lnTo>
                  <a:lnTo>
                    <a:pt x="76" y="37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63" y="15"/>
                  </a:lnTo>
                  <a:lnTo>
                    <a:pt x="87" y="11"/>
                  </a:lnTo>
                  <a:lnTo>
                    <a:pt x="111" y="7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123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Newspaper">
              <a:extLst>
                <a:ext uri="{FF2B5EF4-FFF2-40B4-BE49-F238E27FC236}">
                  <a16:creationId xmlns:a16="http://schemas.microsoft.com/office/drawing/2014/main" id="{54A12FF0-0BC7-49D7-BD2B-1AF89031F063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03" y="215"/>
              <a:ext cx="59" cy="18"/>
            </a:xfrm>
            <a:custGeom>
              <a:avLst/>
              <a:gdLst>
                <a:gd name="T0" fmla="*/ 102 w 156"/>
                <a:gd name="T1" fmla="*/ 33 h 49"/>
                <a:gd name="T2" fmla="*/ 79 w 156"/>
                <a:gd name="T3" fmla="*/ 36 h 49"/>
                <a:gd name="T4" fmla="*/ 55 w 156"/>
                <a:gd name="T5" fmla="*/ 40 h 49"/>
                <a:gd name="T6" fmla="*/ 3 w 156"/>
                <a:gd name="T7" fmla="*/ 49 h 49"/>
                <a:gd name="T8" fmla="*/ 0 w 156"/>
                <a:gd name="T9" fmla="*/ 25 h 49"/>
                <a:gd name="T10" fmla="*/ 43 w 156"/>
                <a:gd name="T11" fmla="*/ 18 h 49"/>
                <a:gd name="T12" fmla="*/ 66 w 156"/>
                <a:gd name="T13" fmla="*/ 14 h 49"/>
                <a:gd name="T14" fmla="*/ 90 w 156"/>
                <a:gd name="T15" fmla="*/ 10 h 49"/>
                <a:gd name="T16" fmla="*/ 153 w 156"/>
                <a:gd name="T17" fmla="*/ 0 h 49"/>
                <a:gd name="T18" fmla="*/ 156 w 156"/>
                <a:gd name="T19" fmla="*/ 24 h 49"/>
                <a:gd name="T20" fmla="*/ 102 w 156"/>
                <a:gd name="T2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102" y="33"/>
                  </a:moveTo>
                  <a:lnTo>
                    <a:pt x="79" y="36"/>
                  </a:lnTo>
                  <a:lnTo>
                    <a:pt x="55" y="40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43" y="18"/>
                  </a:lnTo>
                  <a:lnTo>
                    <a:pt x="66" y="14"/>
                  </a:lnTo>
                  <a:lnTo>
                    <a:pt x="90" y="10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102" y="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Newspaper">
              <a:extLst>
                <a:ext uri="{FF2B5EF4-FFF2-40B4-BE49-F238E27FC236}">
                  <a16:creationId xmlns:a16="http://schemas.microsoft.com/office/drawing/2014/main" id="{4F90DAFA-19E3-4D7A-B299-7845AEC64351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56" y="182"/>
              <a:ext cx="208" cy="51"/>
            </a:xfrm>
            <a:custGeom>
              <a:avLst/>
              <a:gdLst>
                <a:gd name="T0" fmla="*/ 463 w 553"/>
                <a:gd name="T1" fmla="*/ 62 h 136"/>
                <a:gd name="T2" fmla="*/ 439 w 553"/>
                <a:gd name="T3" fmla="*/ 66 h 136"/>
                <a:gd name="T4" fmla="*/ 416 w 553"/>
                <a:gd name="T5" fmla="*/ 70 h 136"/>
                <a:gd name="T6" fmla="*/ 6 w 553"/>
                <a:gd name="T7" fmla="*/ 136 h 136"/>
                <a:gd name="T8" fmla="*/ 0 w 553"/>
                <a:gd name="T9" fmla="*/ 88 h 136"/>
                <a:gd name="T10" fmla="*/ 390 w 553"/>
                <a:gd name="T11" fmla="*/ 25 h 136"/>
                <a:gd name="T12" fmla="*/ 414 w 553"/>
                <a:gd name="T13" fmla="*/ 21 h 136"/>
                <a:gd name="T14" fmla="*/ 437 w 553"/>
                <a:gd name="T15" fmla="*/ 18 h 136"/>
                <a:gd name="T16" fmla="*/ 546 w 553"/>
                <a:gd name="T17" fmla="*/ 0 h 136"/>
                <a:gd name="T18" fmla="*/ 553 w 553"/>
                <a:gd name="T19" fmla="*/ 48 h 136"/>
                <a:gd name="T20" fmla="*/ 463 w 553"/>
                <a:gd name="T21" fmla="*/ 6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3" h="136">
                  <a:moveTo>
                    <a:pt x="463" y="62"/>
                  </a:moveTo>
                  <a:lnTo>
                    <a:pt x="439" y="66"/>
                  </a:lnTo>
                  <a:lnTo>
                    <a:pt x="416" y="70"/>
                  </a:lnTo>
                  <a:lnTo>
                    <a:pt x="6" y="136"/>
                  </a:lnTo>
                  <a:lnTo>
                    <a:pt x="0" y="88"/>
                  </a:lnTo>
                  <a:lnTo>
                    <a:pt x="390" y="25"/>
                  </a:lnTo>
                  <a:lnTo>
                    <a:pt x="414" y="21"/>
                  </a:lnTo>
                  <a:lnTo>
                    <a:pt x="437" y="18"/>
                  </a:lnTo>
                  <a:lnTo>
                    <a:pt x="546" y="0"/>
                  </a:lnTo>
                  <a:lnTo>
                    <a:pt x="553" y="48"/>
                  </a:lnTo>
                  <a:lnTo>
                    <a:pt x="463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Newspaper">
              <a:extLst>
                <a:ext uri="{FF2B5EF4-FFF2-40B4-BE49-F238E27FC236}">
                  <a16:creationId xmlns:a16="http://schemas.microsoft.com/office/drawing/2014/main" id="{A4BE50E5-A6DA-4DA5-BA91-6F7EAEDDFE9E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09" y="254"/>
              <a:ext cx="58" cy="18"/>
            </a:xfrm>
            <a:custGeom>
              <a:avLst/>
              <a:gdLst>
                <a:gd name="T0" fmla="*/ 78 w 156"/>
                <a:gd name="T1" fmla="*/ 12 h 49"/>
                <a:gd name="T2" fmla="*/ 101 w 156"/>
                <a:gd name="T3" fmla="*/ 9 h 49"/>
                <a:gd name="T4" fmla="*/ 123 w 156"/>
                <a:gd name="T5" fmla="*/ 5 h 49"/>
                <a:gd name="T6" fmla="*/ 153 w 156"/>
                <a:gd name="T7" fmla="*/ 0 h 49"/>
                <a:gd name="T8" fmla="*/ 156 w 156"/>
                <a:gd name="T9" fmla="*/ 25 h 49"/>
                <a:gd name="T10" fmla="*/ 119 w 156"/>
                <a:gd name="T11" fmla="*/ 30 h 49"/>
                <a:gd name="T12" fmla="*/ 92 w 156"/>
                <a:gd name="T13" fmla="*/ 35 h 49"/>
                <a:gd name="T14" fmla="*/ 29 w 156"/>
                <a:gd name="T15" fmla="*/ 45 h 49"/>
                <a:gd name="T16" fmla="*/ 3 w 156"/>
                <a:gd name="T17" fmla="*/ 49 h 49"/>
                <a:gd name="T18" fmla="*/ 0 w 156"/>
                <a:gd name="T19" fmla="*/ 25 h 49"/>
                <a:gd name="T20" fmla="*/ 78 w 156"/>
                <a:gd name="T2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78" y="12"/>
                  </a:moveTo>
                  <a:lnTo>
                    <a:pt x="101" y="9"/>
                  </a:lnTo>
                  <a:lnTo>
                    <a:pt x="123" y="5"/>
                  </a:lnTo>
                  <a:lnTo>
                    <a:pt x="153" y="0"/>
                  </a:lnTo>
                  <a:lnTo>
                    <a:pt x="156" y="25"/>
                  </a:lnTo>
                  <a:lnTo>
                    <a:pt x="119" y="30"/>
                  </a:lnTo>
                  <a:lnTo>
                    <a:pt x="92" y="35"/>
                  </a:lnTo>
                  <a:lnTo>
                    <a:pt x="29" y="45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78" y="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Newspaper">
              <a:extLst>
                <a:ext uri="{FF2B5EF4-FFF2-40B4-BE49-F238E27FC236}">
                  <a16:creationId xmlns:a16="http://schemas.microsoft.com/office/drawing/2014/main" id="{04E9FB55-C231-476D-8B79-57672FD7E485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11" y="274"/>
              <a:ext cx="59" cy="18"/>
            </a:xfrm>
            <a:custGeom>
              <a:avLst/>
              <a:gdLst>
                <a:gd name="T0" fmla="*/ 20 w 156"/>
                <a:gd name="T1" fmla="*/ 45 h 48"/>
                <a:gd name="T2" fmla="*/ 3 w 156"/>
                <a:gd name="T3" fmla="*/ 48 h 48"/>
                <a:gd name="T4" fmla="*/ 0 w 156"/>
                <a:gd name="T5" fmla="*/ 29 h 48"/>
                <a:gd name="T6" fmla="*/ 14 w 156"/>
                <a:gd name="T7" fmla="*/ 22 h 48"/>
                <a:gd name="T8" fmla="*/ 90 w 156"/>
                <a:gd name="T9" fmla="*/ 10 h 48"/>
                <a:gd name="T10" fmla="*/ 153 w 156"/>
                <a:gd name="T11" fmla="*/ 0 h 48"/>
                <a:gd name="T12" fmla="*/ 156 w 156"/>
                <a:gd name="T13" fmla="*/ 24 h 48"/>
                <a:gd name="T14" fmla="*/ 20 w 156"/>
                <a:gd name="T1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48">
                  <a:moveTo>
                    <a:pt x="20" y="45"/>
                  </a:moveTo>
                  <a:lnTo>
                    <a:pt x="3" y="48"/>
                  </a:lnTo>
                  <a:lnTo>
                    <a:pt x="0" y="29"/>
                  </a:lnTo>
                  <a:lnTo>
                    <a:pt x="14" y="22"/>
                  </a:lnTo>
                  <a:lnTo>
                    <a:pt x="90" y="10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20" y="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Newspaper">
              <a:extLst>
                <a:ext uri="{FF2B5EF4-FFF2-40B4-BE49-F238E27FC236}">
                  <a16:creationId xmlns:a16="http://schemas.microsoft.com/office/drawing/2014/main" id="{513FFFD3-1FF4-4C31-8D09-E4C195396526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1" y="282"/>
              <a:ext cx="5" cy="3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0 w 15"/>
                <a:gd name="T5" fmla="*/ 2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Newspaper">
              <a:extLst>
                <a:ext uri="{FF2B5EF4-FFF2-40B4-BE49-F238E27FC236}">
                  <a16:creationId xmlns:a16="http://schemas.microsoft.com/office/drawing/2014/main" id="{FD92C8DE-CC82-4A0F-94F5-E53EE618181E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41" y="265"/>
              <a:ext cx="59" cy="18"/>
            </a:xfrm>
            <a:custGeom>
              <a:avLst/>
              <a:gdLst>
                <a:gd name="T0" fmla="*/ 153 w 156"/>
                <a:gd name="T1" fmla="*/ 0 h 49"/>
                <a:gd name="T2" fmla="*/ 156 w 156"/>
                <a:gd name="T3" fmla="*/ 24 h 49"/>
                <a:gd name="T4" fmla="*/ 3 w 156"/>
                <a:gd name="T5" fmla="*/ 49 h 49"/>
                <a:gd name="T6" fmla="*/ 0 w 156"/>
                <a:gd name="T7" fmla="*/ 25 h 49"/>
                <a:gd name="T8" fmla="*/ 153 w 15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9">
                  <a:moveTo>
                    <a:pt x="153" y="0"/>
                  </a:moveTo>
                  <a:lnTo>
                    <a:pt x="156" y="24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Newspaper">
              <a:extLst>
                <a:ext uri="{FF2B5EF4-FFF2-40B4-BE49-F238E27FC236}">
                  <a16:creationId xmlns:a16="http://schemas.microsoft.com/office/drawing/2014/main" id="{3A959BB4-1415-402C-96D0-609D7B17A4FB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39" y="245"/>
              <a:ext cx="58" cy="19"/>
            </a:xfrm>
            <a:custGeom>
              <a:avLst/>
              <a:gdLst>
                <a:gd name="T0" fmla="*/ 153 w 156"/>
                <a:gd name="T1" fmla="*/ 0 h 49"/>
                <a:gd name="T2" fmla="*/ 156 w 156"/>
                <a:gd name="T3" fmla="*/ 24 h 49"/>
                <a:gd name="T4" fmla="*/ 3 w 156"/>
                <a:gd name="T5" fmla="*/ 49 h 49"/>
                <a:gd name="T6" fmla="*/ 0 w 156"/>
                <a:gd name="T7" fmla="*/ 25 h 49"/>
                <a:gd name="T8" fmla="*/ 153 w 15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9">
                  <a:moveTo>
                    <a:pt x="153" y="0"/>
                  </a:moveTo>
                  <a:lnTo>
                    <a:pt x="156" y="24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Newspaper">
              <a:extLst>
                <a:ext uri="{FF2B5EF4-FFF2-40B4-BE49-F238E27FC236}">
                  <a16:creationId xmlns:a16="http://schemas.microsoft.com/office/drawing/2014/main" id="{B280461D-B687-40A7-980D-B9E1F17A14E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36" y="226"/>
              <a:ext cx="59" cy="18"/>
            </a:xfrm>
            <a:custGeom>
              <a:avLst/>
              <a:gdLst>
                <a:gd name="T0" fmla="*/ 0 w 156"/>
                <a:gd name="T1" fmla="*/ 25 h 48"/>
                <a:gd name="T2" fmla="*/ 153 w 156"/>
                <a:gd name="T3" fmla="*/ 0 h 48"/>
                <a:gd name="T4" fmla="*/ 156 w 156"/>
                <a:gd name="T5" fmla="*/ 24 h 48"/>
                <a:gd name="T6" fmla="*/ 3 w 156"/>
                <a:gd name="T7" fmla="*/ 48 h 48"/>
                <a:gd name="T8" fmla="*/ 0 w 156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8">
                  <a:moveTo>
                    <a:pt x="0" y="25"/>
                  </a:moveTo>
                  <a:lnTo>
                    <a:pt x="153" y="0"/>
                  </a:lnTo>
                  <a:lnTo>
                    <a:pt x="156" y="24"/>
                  </a:lnTo>
                  <a:lnTo>
                    <a:pt x="3" y="48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Newspaper">
              <a:extLst>
                <a:ext uri="{FF2B5EF4-FFF2-40B4-BE49-F238E27FC236}">
                  <a16:creationId xmlns:a16="http://schemas.microsoft.com/office/drawing/2014/main" id="{5BB9C5D0-8891-42F8-BC5A-324CC19871B9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44" y="285"/>
              <a:ext cx="59" cy="18"/>
            </a:xfrm>
            <a:custGeom>
              <a:avLst/>
              <a:gdLst>
                <a:gd name="T0" fmla="*/ 116 w 156"/>
                <a:gd name="T1" fmla="*/ 30 h 48"/>
                <a:gd name="T2" fmla="*/ 34 w 156"/>
                <a:gd name="T3" fmla="*/ 43 h 48"/>
                <a:gd name="T4" fmla="*/ 3 w 156"/>
                <a:gd name="T5" fmla="*/ 48 h 48"/>
                <a:gd name="T6" fmla="*/ 0 w 156"/>
                <a:gd name="T7" fmla="*/ 24 h 48"/>
                <a:gd name="T8" fmla="*/ 110 w 156"/>
                <a:gd name="T9" fmla="*/ 7 h 48"/>
                <a:gd name="T10" fmla="*/ 153 w 156"/>
                <a:gd name="T11" fmla="*/ 0 h 48"/>
                <a:gd name="T12" fmla="*/ 155 w 156"/>
                <a:gd name="T13" fmla="*/ 11 h 48"/>
                <a:gd name="T14" fmla="*/ 156 w 156"/>
                <a:gd name="T15" fmla="*/ 24 h 48"/>
                <a:gd name="T16" fmla="*/ 116 w 156"/>
                <a:gd name="T1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48">
                  <a:moveTo>
                    <a:pt x="116" y="30"/>
                  </a:moveTo>
                  <a:lnTo>
                    <a:pt x="34" y="43"/>
                  </a:lnTo>
                  <a:lnTo>
                    <a:pt x="3" y="48"/>
                  </a:lnTo>
                  <a:lnTo>
                    <a:pt x="0" y="24"/>
                  </a:lnTo>
                  <a:lnTo>
                    <a:pt x="110" y="7"/>
                  </a:lnTo>
                  <a:lnTo>
                    <a:pt x="153" y="0"/>
                  </a:lnTo>
                  <a:lnTo>
                    <a:pt x="155" y="11"/>
                  </a:lnTo>
                  <a:lnTo>
                    <a:pt x="156" y="24"/>
                  </a:lnTo>
                  <a:lnTo>
                    <a:pt x="116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Newspaper">
              <a:extLst>
                <a:ext uri="{FF2B5EF4-FFF2-40B4-BE49-F238E27FC236}">
                  <a16:creationId xmlns:a16="http://schemas.microsoft.com/office/drawing/2014/main" id="{D31823A4-4A74-44DE-9F70-F2E5DEF184D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64" y="238"/>
              <a:ext cx="70" cy="77"/>
            </a:xfrm>
            <a:custGeom>
              <a:avLst/>
              <a:gdLst>
                <a:gd name="T0" fmla="*/ 164 w 185"/>
                <a:gd name="T1" fmla="*/ 0 h 204"/>
                <a:gd name="T2" fmla="*/ 185 w 185"/>
                <a:gd name="T3" fmla="*/ 180 h 204"/>
                <a:gd name="T4" fmla="*/ 21 w 185"/>
                <a:gd name="T5" fmla="*/ 204 h 204"/>
                <a:gd name="T6" fmla="*/ 0 w 185"/>
                <a:gd name="T7" fmla="*/ 23 h 204"/>
                <a:gd name="T8" fmla="*/ 164 w 185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04">
                  <a:moveTo>
                    <a:pt x="164" y="0"/>
                  </a:moveTo>
                  <a:lnTo>
                    <a:pt x="185" y="180"/>
                  </a:lnTo>
                  <a:lnTo>
                    <a:pt x="21" y="204"/>
                  </a:lnTo>
                  <a:lnTo>
                    <a:pt x="0" y="2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981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5" ma:contentTypeDescription="Create a new document." ma:contentTypeScope="" ma:versionID="7c5298e035e3abb700d4d2719f1bcc92">
  <xsd:schema xmlns:xsd="http://www.w3.org/2001/XMLSchema" xmlns:xs="http://www.w3.org/2001/XMLSchema" xmlns:p="http://schemas.microsoft.com/office/2006/metadata/properties" xmlns:ns2="4be9f171-eef0-4f28-8842-fd062038bb63" targetNamespace="http://schemas.microsoft.com/office/2006/metadata/properties" ma:root="true" ma:fieldsID="7c48febbddd040c151bb22673fcc65ec" ns2:_="">
    <xsd:import namespace="4be9f171-eef0-4f28-8842-fd062038b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1A0B5A-0F16-41B3-8A2F-1F42330CA88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be9f171-eef0-4f28-8842-fd062038bb63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8848BB-50DE-4E57-9CA8-7CC896B95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859</Words>
  <Application>Microsoft Office PowerPoint</Application>
  <PresentationFormat>Widescreen</PresentationFormat>
  <Paragraphs>142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Impact</vt:lpstr>
      <vt:lpstr>Noto Sans</vt:lpstr>
      <vt:lpstr>Wingdings</vt:lpstr>
      <vt:lpstr>Office Theme</vt:lpstr>
      <vt:lpstr>ROYAL MAIL WHOLESALE INCENTIVE SUMMARY</vt:lpstr>
      <vt:lpstr>Royal Mail Incentives</vt:lpstr>
      <vt:lpstr>FIRST TIME USER</vt:lpstr>
      <vt:lpstr>TEST &amp; Innovate </vt:lpstr>
      <vt:lpstr>Growth &amp; commitment schemes</vt:lpstr>
      <vt:lpstr>SEASONAL INCENTIVE FOR GROWTH</vt:lpstr>
      <vt:lpstr>Publishing mail Commitment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</cp:revision>
  <dcterms:created xsi:type="dcterms:W3CDTF">2018-10-03T11:19:32Z</dcterms:created>
  <dcterms:modified xsi:type="dcterms:W3CDTF">2023-05-18T08:53:57Z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2023-05-18T08:53:57Z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