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6"/>
  </p:notesMasterIdLst>
  <p:handoutMasterIdLst>
    <p:handoutMasterId r:id="rId17"/>
  </p:handoutMasterIdLst>
  <p:sldIdLst>
    <p:sldId id="256" r:id="rId2"/>
    <p:sldId id="298" r:id="rId3"/>
    <p:sldId id="299" r:id="rId4"/>
    <p:sldId id="300" r:id="rId5"/>
    <p:sldId id="306" r:id="rId6"/>
    <p:sldId id="315" r:id="rId7"/>
    <p:sldId id="302" r:id="rId8"/>
    <p:sldId id="305" r:id="rId9"/>
    <p:sldId id="304" r:id="rId10"/>
    <p:sldId id="307" r:id="rId11"/>
    <p:sldId id="311" r:id="rId12"/>
    <p:sldId id="312" r:id="rId13"/>
    <p:sldId id="313" r:id="rId14"/>
    <p:sldId id="314"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8AC"/>
    <a:srgbClr val="000000"/>
    <a:srgbClr val="FDC304"/>
    <a:srgbClr val="82CBD4"/>
    <a:srgbClr val="95C121"/>
    <a:srgbClr val="EF7E05"/>
    <a:srgbClr val="1BACE4"/>
    <a:srgbClr val="E6E6E6"/>
    <a:srgbClr val="1D1E1C"/>
    <a:srgbClr val="E20C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5" autoAdjust="0"/>
    <p:restoredTop sz="93494" autoAdjust="0"/>
  </p:normalViewPr>
  <p:slideViewPr>
    <p:cSldViewPr snapToGrid="0">
      <p:cViewPr varScale="1">
        <p:scale>
          <a:sx n="56" d="100"/>
          <a:sy n="56" d="100"/>
        </p:scale>
        <p:origin x="688" y="28"/>
      </p:cViewPr>
      <p:guideLst>
        <p:guide orient="horz" pos="4110"/>
        <p:guide pos="325"/>
      </p:guideLst>
    </p:cSldViewPr>
  </p:slideViewPr>
  <p:notesTextViewPr>
    <p:cViewPr>
      <p:scale>
        <a:sx n="1" d="1"/>
        <a:sy n="1" d="1"/>
      </p:scale>
      <p:origin x="0" y="0"/>
    </p:cViewPr>
  </p:notesTextViewPr>
  <p:sorterViewPr>
    <p:cViewPr>
      <p:scale>
        <a:sx n="200" d="100"/>
        <a:sy n="200" d="100"/>
      </p:scale>
      <p:origin x="0" y="-24688"/>
    </p:cViewPr>
  </p:sorterViewPr>
  <p:notesViewPr>
    <p:cSldViewPr snapToGrid="0" showGuides="1">
      <p:cViewPr>
        <p:scale>
          <a:sx n="66" d="100"/>
          <a:sy n="66" d="100"/>
        </p:scale>
        <p:origin x="2308" y="-14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4"/>
              </a:solidFill>
            </a:ln>
          </c:spPr>
          <c:dPt>
            <c:idx val="0"/>
            <c:bubble3D val="0"/>
            <c:spPr>
              <a:solidFill>
                <a:schemeClr val="accent4"/>
              </a:solidFill>
              <a:ln w="19050">
                <a:solidFill>
                  <a:schemeClr val="accent4"/>
                </a:solidFill>
              </a:ln>
              <a:effectLst/>
            </c:spPr>
            <c:extLst>
              <c:ext xmlns:c16="http://schemas.microsoft.com/office/drawing/2014/chart" uri="{C3380CC4-5D6E-409C-BE32-E72D297353CC}">
                <c16:uniqueId val="{00000002-375B-410E-A509-46B4C8DE6DB8}"/>
              </c:ext>
            </c:extLst>
          </c:dPt>
          <c:dPt>
            <c:idx val="1"/>
            <c:bubble3D val="0"/>
            <c:spPr>
              <a:solidFill>
                <a:schemeClr val="tx2"/>
              </a:solidFill>
              <a:ln w="19050">
                <a:solidFill>
                  <a:schemeClr val="accent4"/>
                </a:solidFill>
              </a:ln>
              <a:effectLst/>
            </c:spPr>
            <c:extLst>
              <c:ext xmlns:c16="http://schemas.microsoft.com/office/drawing/2014/chart" uri="{C3380CC4-5D6E-409C-BE32-E72D297353CC}">
                <c16:uniqueId val="{00000001-375B-410E-A509-46B4C8DE6DB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5B-410E-A509-46B4C8DE6DB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0-375B-410E-A509-46B4C8DE6DB8}"/>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4"/>
              </a:solidFill>
            </a:ln>
          </c:spPr>
          <c:dPt>
            <c:idx val="0"/>
            <c:bubble3D val="0"/>
            <c:spPr>
              <a:solidFill>
                <a:schemeClr val="accent3"/>
              </a:solidFill>
              <a:ln w="19050">
                <a:solidFill>
                  <a:schemeClr val="accent3"/>
                </a:solidFill>
              </a:ln>
              <a:effectLst/>
            </c:spPr>
            <c:extLst>
              <c:ext xmlns:c16="http://schemas.microsoft.com/office/drawing/2014/chart" uri="{C3380CC4-5D6E-409C-BE32-E72D297353CC}">
                <c16:uniqueId val="{00000001-98DE-4FE6-9684-8D504EC4FDBC}"/>
              </c:ext>
            </c:extLst>
          </c:dPt>
          <c:dPt>
            <c:idx val="1"/>
            <c:bubble3D val="0"/>
            <c:spPr>
              <a:solidFill>
                <a:schemeClr val="tx2"/>
              </a:solidFill>
              <a:ln w="19050">
                <a:solidFill>
                  <a:schemeClr val="accent3"/>
                </a:solidFill>
              </a:ln>
              <a:effectLst/>
            </c:spPr>
            <c:extLst>
              <c:ext xmlns:c16="http://schemas.microsoft.com/office/drawing/2014/chart" uri="{C3380CC4-5D6E-409C-BE32-E72D297353CC}">
                <c16:uniqueId val="{00000003-98DE-4FE6-9684-8D504EC4FDB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DE-4FE6-9684-8D504EC4FDB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98DE-4FE6-9684-8D504EC4FDBC}"/>
            </c:ext>
          </c:extLst>
        </c:ser>
        <c:dLbls>
          <c:showLegendKey val="0"/>
          <c:showVal val="0"/>
          <c:showCatName val="0"/>
          <c:showSerName val="0"/>
          <c:showPercent val="0"/>
          <c:showBubbleSize val="0"/>
          <c:showLeaderLines val="0"/>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4"/>
              </a:solidFill>
            </a:ln>
          </c:spPr>
          <c:dPt>
            <c:idx val="0"/>
            <c:bubble3D val="0"/>
            <c:spPr>
              <a:solidFill>
                <a:schemeClr val="accent4"/>
              </a:solidFill>
              <a:ln w="19050">
                <a:solidFill>
                  <a:schemeClr val="accent4"/>
                </a:solidFill>
              </a:ln>
              <a:effectLst/>
            </c:spPr>
            <c:extLst>
              <c:ext xmlns:c16="http://schemas.microsoft.com/office/drawing/2014/chart" uri="{C3380CC4-5D6E-409C-BE32-E72D297353CC}">
                <c16:uniqueId val="{00000001-69BA-4AA0-A423-2C9B76B32044}"/>
              </c:ext>
            </c:extLst>
          </c:dPt>
          <c:dPt>
            <c:idx val="1"/>
            <c:bubble3D val="0"/>
            <c:spPr>
              <a:solidFill>
                <a:schemeClr val="tx2"/>
              </a:solidFill>
              <a:ln w="19050">
                <a:solidFill>
                  <a:schemeClr val="accent4"/>
                </a:solidFill>
              </a:ln>
              <a:effectLst/>
            </c:spPr>
            <c:extLst>
              <c:ext xmlns:c16="http://schemas.microsoft.com/office/drawing/2014/chart" uri="{C3380CC4-5D6E-409C-BE32-E72D297353CC}">
                <c16:uniqueId val="{00000003-69BA-4AA0-A423-2C9B76B3204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BA-4AA0-A423-2C9B76B3204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4-69BA-4AA0-A423-2C9B76B32044}"/>
            </c:ext>
          </c:extLst>
        </c:ser>
        <c:dLbls>
          <c:showLegendKey val="0"/>
          <c:showVal val="0"/>
          <c:showCatName val="0"/>
          <c:showSerName val="0"/>
          <c:showPercent val="0"/>
          <c:showBubbleSize val="0"/>
          <c:showLeaderLines val="0"/>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868525853678771E-2"/>
          <c:y val="3.6944325846962361E-2"/>
          <c:w val="0.94577912512183659"/>
          <c:h val="0.72731900952361983"/>
        </c:manualLayout>
      </c:layout>
      <c:barChart>
        <c:barDir val="col"/>
        <c:grouping val="clustered"/>
        <c:varyColors val="0"/>
        <c:ser>
          <c:idx val="0"/>
          <c:order val="0"/>
          <c:tx>
            <c:strRef>
              <c:f>Sheet1!$B$1</c:f>
              <c:strCache>
                <c:ptCount val="1"/>
                <c:pt idx="0">
                  <c:v>Mail order / online retailer</c:v>
                </c:pt>
              </c:strCache>
            </c:strRef>
          </c:tx>
          <c:spPr>
            <a:solidFill>
              <a:schemeClr val="accent2"/>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Information about products and services</c:v>
                </c:pt>
                <c:pt idx="1">
                  <c:v>Special offers / discounts</c:v>
                </c:pt>
                <c:pt idx="2">
                  <c:v>Vouchers / coupons</c:v>
                </c:pt>
                <c:pt idx="3">
                  <c:v>News / update / magazine article</c:v>
                </c:pt>
                <c:pt idx="4">
                  <c:v>Financial statement / bill / update</c:v>
                </c:pt>
                <c:pt idx="5">
                  <c:v>Loyalty reward statement</c:v>
                </c:pt>
              </c:strCache>
            </c:strRef>
          </c:cat>
          <c:val>
            <c:numRef>
              <c:f>Sheet1!$B$2:$B$7</c:f>
              <c:numCache>
                <c:formatCode>0%</c:formatCode>
                <c:ptCount val="6"/>
                <c:pt idx="0">
                  <c:v>0.22</c:v>
                </c:pt>
                <c:pt idx="1">
                  <c:v>0.26</c:v>
                </c:pt>
                <c:pt idx="2">
                  <c:v>0.4</c:v>
                </c:pt>
                <c:pt idx="3">
                  <c:v>0.24</c:v>
                </c:pt>
                <c:pt idx="4">
                  <c:v>0.56000000000000005</c:v>
                </c:pt>
                <c:pt idx="5">
                  <c:v>0.37</c:v>
                </c:pt>
              </c:numCache>
            </c:numRef>
          </c:val>
          <c:extLst>
            <c:ext xmlns:c16="http://schemas.microsoft.com/office/drawing/2014/chart" uri="{C3380CC4-5D6E-409C-BE32-E72D297353CC}">
              <c16:uniqueId val="{00000000-4B66-46F5-8874-A8D9DEF38A7F}"/>
            </c:ext>
          </c:extLst>
        </c:ser>
        <c:ser>
          <c:idx val="1"/>
          <c:order val="1"/>
          <c:tx>
            <c:strRef>
              <c:f>Sheet1!$C$1</c:f>
              <c:strCache>
                <c:ptCount val="1"/>
                <c:pt idx="0">
                  <c:v>Retailer eg clothing / electrical</c:v>
                </c:pt>
              </c:strCache>
            </c:strRef>
          </c:tx>
          <c:spPr>
            <a:solidFill>
              <a:schemeClr val="accent3"/>
            </a:solidFill>
            <a:ln>
              <a:solidFill>
                <a:schemeClr val="accent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Information about products and services</c:v>
                </c:pt>
                <c:pt idx="1">
                  <c:v>Special offers / discounts</c:v>
                </c:pt>
                <c:pt idx="2">
                  <c:v>Vouchers / coupons</c:v>
                </c:pt>
                <c:pt idx="3">
                  <c:v>News / update / magazine article</c:v>
                </c:pt>
                <c:pt idx="4">
                  <c:v>Financial statement / bill / update</c:v>
                </c:pt>
                <c:pt idx="5">
                  <c:v>Loyalty reward statement</c:v>
                </c:pt>
              </c:strCache>
            </c:strRef>
          </c:cat>
          <c:val>
            <c:numRef>
              <c:f>Sheet1!$C$2:$C$7</c:f>
              <c:numCache>
                <c:formatCode>0%</c:formatCode>
                <c:ptCount val="6"/>
                <c:pt idx="0">
                  <c:v>0.27</c:v>
                </c:pt>
                <c:pt idx="1">
                  <c:v>0.36</c:v>
                </c:pt>
                <c:pt idx="2">
                  <c:v>0.5</c:v>
                </c:pt>
                <c:pt idx="3">
                  <c:v>0.3</c:v>
                </c:pt>
                <c:pt idx="4">
                  <c:v>0.59</c:v>
                </c:pt>
                <c:pt idx="5">
                  <c:v>0.51</c:v>
                </c:pt>
              </c:numCache>
            </c:numRef>
          </c:val>
          <c:extLst>
            <c:ext xmlns:c16="http://schemas.microsoft.com/office/drawing/2014/chart" uri="{C3380CC4-5D6E-409C-BE32-E72D297353CC}">
              <c16:uniqueId val="{00000001-4B66-46F5-8874-A8D9DEF38A7F}"/>
            </c:ext>
          </c:extLst>
        </c:ser>
        <c:ser>
          <c:idx val="2"/>
          <c:order val="2"/>
          <c:tx>
            <c:strRef>
              <c:f>Sheet1!$D$1</c:f>
              <c:strCache>
                <c:ptCount val="1"/>
                <c:pt idx="0">
                  <c:v>Supermarket</c:v>
                </c:pt>
              </c:strCache>
            </c:strRef>
          </c:tx>
          <c:spPr>
            <a:solidFill>
              <a:schemeClr val="accent4"/>
            </a:solidFill>
            <a:ln>
              <a:solidFill>
                <a:schemeClr val="accent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Information about products and services</c:v>
                </c:pt>
                <c:pt idx="1">
                  <c:v>Special offers / discounts</c:v>
                </c:pt>
                <c:pt idx="2">
                  <c:v>Vouchers / coupons</c:v>
                </c:pt>
                <c:pt idx="3">
                  <c:v>News / update / magazine article</c:v>
                </c:pt>
                <c:pt idx="4">
                  <c:v>Financial statement / bill / update</c:v>
                </c:pt>
                <c:pt idx="5">
                  <c:v>Loyalty reward statement</c:v>
                </c:pt>
              </c:strCache>
            </c:strRef>
          </c:cat>
          <c:val>
            <c:numRef>
              <c:f>Sheet1!$D$2:$D$7</c:f>
              <c:numCache>
                <c:formatCode>0%</c:formatCode>
                <c:ptCount val="6"/>
                <c:pt idx="0">
                  <c:v>0.43</c:v>
                </c:pt>
                <c:pt idx="1">
                  <c:v>0.53</c:v>
                </c:pt>
                <c:pt idx="2">
                  <c:v>0.56999999999999995</c:v>
                </c:pt>
                <c:pt idx="3">
                  <c:v>0.31</c:v>
                </c:pt>
                <c:pt idx="4">
                  <c:v>0.44</c:v>
                </c:pt>
                <c:pt idx="5">
                  <c:v>0.52</c:v>
                </c:pt>
              </c:numCache>
            </c:numRef>
          </c:val>
          <c:extLst>
            <c:ext xmlns:c16="http://schemas.microsoft.com/office/drawing/2014/chart" uri="{C3380CC4-5D6E-409C-BE32-E72D297353CC}">
              <c16:uniqueId val="{00000002-4B66-46F5-8874-A8D9DEF38A7F}"/>
            </c:ext>
          </c:extLst>
        </c:ser>
        <c:dLbls>
          <c:showLegendKey val="0"/>
          <c:showVal val="0"/>
          <c:showCatName val="0"/>
          <c:showSerName val="0"/>
          <c:showPercent val="0"/>
          <c:showBubbleSize val="0"/>
        </c:dLbls>
        <c:gapWidth val="70"/>
        <c:axId val="652270160"/>
        <c:axId val="652266880"/>
      </c:barChart>
      <c:catAx>
        <c:axId val="6522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52266880"/>
        <c:crosses val="autoZero"/>
        <c:auto val="1"/>
        <c:lblAlgn val="ctr"/>
        <c:lblOffset val="100"/>
        <c:noMultiLvlLbl val="0"/>
      </c:catAx>
      <c:valAx>
        <c:axId val="652266880"/>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270160"/>
        <c:crosses val="autoZero"/>
        <c:crossBetween val="between"/>
      </c:valAx>
      <c:spPr>
        <a:noFill/>
        <a:ln>
          <a:noFill/>
        </a:ln>
        <a:effectLst/>
      </c:spPr>
    </c:plotArea>
    <c:legend>
      <c:legendPos val="r"/>
      <c:layout>
        <c:manualLayout>
          <c:xMode val="edge"/>
          <c:yMode val="edge"/>
          <c:x val="0.17163714817550765"/>
          <c:y val="0.8308961592260834"/>
          <c:w val="0.70462224745761015"/>
          <c:h val="0.146726136077217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5088826706579E-2"/>
          <c:y val="0.14543801236488987"/>
          <c:w val="0.94736990520813003"/>
          <c:h val="0.69476008821112356"/>
        </c:manualLayout>
      </c:layout>
      <c:barChart>
        <c:barDir val="col"/>
        <c:grouping val="clustered"/>
        <c:varyColors val="0"/>
        <c:ser>
          <c:idx val="0"/>
          <c:order val="0"/>
          <c:tx>
            <c:strRef>
              <c:f>Sheet1!$B$1</c:f>
              <c:strCache>
                <c:ptCount val="1"/>
                <c:pt idx="0">
                  <c:v>None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Sheet1!$B$2:$B$5</c:f>
              <c:numCache>
                <c:formatCode>General</c:formatCode>
                <c:ptCount val="4"/>
                <c:pt idx="0">
                  <c:v>229</c:v>
                </c:pt>
                <c:pt idx="1">
                  <c:v>130</c:v>
                </c:pt>
                <c:pt idx="2">
                  <c:v>31</c:v>
                </c:pt>
                <c:pt idx="3">
                  <c:v>22</c:v>
                </c:pt>
              </c:numCache>
            </c:numRef>
          </c:val>
          <c:extLst>
            <c:ext xmlns:c16="http://schemas.microsoft.com/office/drawing/2014/chart" uri="{C3380CC4-5D6E-409C-BE32-E72D297353CC}">
              <c16:uniqueId val="{00000000-5BD9-4A89-A1CE-6138019BC1C2}"/>
            </c:ext>
          </c:extLst>
        </c:ser>
        <c:ser>
          <c:idx val="1"/>
          <c:order val="1"/>
          <c:tx>
            <c:strRef>
              <c:f>Sheet1!$C$1</c:f>
              <c:strCache>
                <c:ptCount val="1"/>
                <c:pt idx="0">
                  <c:v>1-2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Sheet1!$C$2:$C$5</c:f>
              <c:numCache>
                <c:formatCode>General</c:formatCode>
                <c:ptCount val="4"/>
                <c:pt idx="0">
                  <c:v>200</c:v>
                </c:pt>
                <c:pt idx="1">
                  <c:v>144</c:v>
                </c:pt>
                <c:pt idx="2">
                  <c:v>49</c:v>
                </c:pt>
                <c:pt idx="3">
                  <c:v>51</c:v>
                </c:pt>
              </c:numCache>
            </c:numRef>
          </c:val>
          <c:extLst>
            <c:ext xmlns:c16="http://schemas.microsoft.com/office/drawing/2014/chart" uri="{C3380CC4-5D6E-409C-BE32-E72D297353CC}">
              <c16:uniqueId val="{00000001-5BD9-4A89-A1CE-6138019BC1C2}"/>
            </c:ext>
          </c:extLst>
        </c:ser>
        <c:ser>
          <c:idx val="2"/>
          <c:order val="2"/>
          <c:tx>
            <c:strRef>
              <c:f>Sheet1!$D$1</c:f>
              <c:strCache>
                <c:ptCount val="1"/>
                <c:pt idx="0">
                  <c:v>3-4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Sheet1!$D$2:$D$5</c:f>
              <c:numCache>
                <c:formatCode>General</c:formatCode>
                <c:ptCount val="4"/>
                <c:pt idx="0">
                  <c:v>64</c:v>
                </c:pt>
                <c:pt idx="1">
                  <c:v>104</c:v>
                </c:pt>
                <c:pt idx="2">
                  <c:v>99</c:v>
                </c:pt>
                <c:pt idx="3">
                  <c:v>96</c:v>
                </c:pt>
              </c:numCache>
            </c:numRef>
          </c:val>
          <c:extLst>
            <c:ext xmlns:c16="http://schemas.microsoft.com/office/drawing/2014/chart" uri="{C3380CC4-5D6E-409C-BE32-E72D297353CC}">
              <c16:uniqueId val="{00000002-5BD9-4A89-A1CE-6138019BC1C2}"/>
            </c:ext>
          </c:extLst>
        </c:ser>
        <c:ser>
          <c:idx val="3"/>
          <c:order val="3"/>
          <c:tx>
            <c:strRef>
              <c:f>Sheet1!$E$1</c:f>
              <c:strCache>
                <c:ptCount val="1"/>
                <c:pt idx="0">
                  <c:v>5-6</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Sheet1!$E$2:$E$5</c:f>
              <c:numCache>
                <c:formatCode>General</c:formatCode>
                <c:ptCount val="4"/>
                <c:pt idx="0">
                  <c:v>45</c:v>
                </c:pt>
                <c:pt idx="1">
                  <c:v>87</c:v>
                </c:pt>
                <c:pt idx="2">
                  <c:v>127</c:v>
                </c:pt>
                <c:pt idx="3">
                  <c:v>123</c:v>
                </c:pt>
              </c:numCache>
            </c:numRef>
          </c:val>
          <c:extLst>
            <c:ext xmlns:c16="http://schemas.microsoft.com/office/drawing/2014/chart" uri="{C3380CC4-5D6E-409C-BE32-E72D297353CC}">
              <c16:uniqueId val="{00000003-5BD9-4A89-A1CE-6138019BC1C2}"/>
            </c:ext>
          </c:extLst>
        </c:ser>
        <c:ser>
          <c:idx val="4"/>
          <c:order val="4"/>
          <c:tx>
            <c:strRef>
              <c:f>Sheet1!$F$1</c:f>
              <c:strCache>
                <c:ptCount val="1"/>
                <c:pt idx="0">
                  <c:v>7-10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Sheet1!$F$2:$F$5</c:f>
              <c:numCache>
                <c:formatCode>General</c:formatCode>
                <c:ptCount val="4"/>
                <c:pt idx="0">
                  <c:v>38</c:v>
                </c:pt>
                <c:pt idx="1">
                  <c:v>58</c:v>
                </c:pt>
                <c:pt idx="2">
                  <c:v>145</c:v>
                </c:pt>
                <c:pt idx="3">
                  <c:v>136</c:v>
                </c:pt>
              </c:numCache>
            </c:numRef>
          </c:val>
          <c:extLst>
            <c:ext xmlns:c16="http://schemas.microsoft.com/office/drawing/2014/chart" uri="{C3380CC4-5D6E-409C-BE32-E72D297353CC}">
              <c16:uniqueId val="{00000004-5BD9-4A89-A1CE-6138019BC1C2}"/>
            </c:ext>
          </c:extLst>
        </c:ser>
        <c:ser>
          <c:idx val="5"/>
          <c:order val="5"/>
          <c:tx>
            <c:strRef>
              <c:f>Sheet1!$G$1</c:f>
              <c:strCache>
                <c:ptCount val="1"/>
                <c:pt idx="0">
                  <c:v>11-14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Sheet1!$G$2:$G$5</c:f>
              <c:numCache>
                <c:formatCode>General</c:formatCode>
                <c:ptCount val="4"/>
                <c:pt idx="0">
                  <c:v>43</c:v>
                </c:pt>
                <c:pt idx="1">
                  <c:v>42</c:v>
                </c:pt>
                <c:pt idx="2">
                  <c:v>157</c:v>
                </c:pt>
                <c:pt idx="3">
                  <c:v>157</c:v>
                </c:pt>
              </c:numCache>
            </c:numRef>
          </c:val>
          <c:extLst>
            <c:ext xmlns:c16="http://schemas.microsoft.com/office/drawing/2014/chart" uri="{C3380CC4-5D6E-409C-BE32-E72D297353CC}">
              <c16:uniqueId val="{00000005-5BD9-4A89-A1CE-6138019BC1C2}"/>
            </c:ext>
          </c:extLst>
        </c:ser>
        <c:ser>
          <c:idx val="6"/>
          <c:order val="6"/>
          <c:tx>
            <c:strRef>
              <c:f>Sheet1!$H$1</c:f>
              <c:strCache>
                <c:ptCount val="1"/>
                <c:pt idx="0">
                  <c:v>15-19</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Sheet1!$H$2:$H$5</c:f>
              <c:numCache>
                <c:formatCode>General</c:formatCode>
                <c:ptCount val="4"/>
                <c:pt idx="0">
                  <c:v>33</c:v>
                </c:pt>
                <c:pt idx="1">
                  <c:v>26</c:v>
                </c:pt>
                <c:pt idx="2">
                  <c:v>172</c:v>
                </c:pt>
                <c:pt idx="3">
                  <c:v>202</c:v>
                </c:pt>
              </c:numCache>
            </c:numRef>
          </c:val>
          <c:extLst>
            <c:ext xmlns:c16="http://schemas.microsoft.com/office/drawing/2014/chart" uri="{C3380CC4-5D6E-409C-BE32-E72D297353CC}">
              <c16:uniqueId val="{00000006-5BD9-4A89-A1CE-6138019BC1C2}"/>
            </c:ext>
          </c:extLst>
        </c:ser>
        <c:ser>
          <c:idx val="7"/>
          <c:order val="7"/>
          <c:tx>
            <c:strRef>
              <c:f>Sheet1!$I$1</c:f>
              <c:strCache>
                <c:ptCount val="1"/>
                <c:pt idx="0">
                  <c:v>20-24</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Sheet1!$I$2:$I$5</c:f>
              <c:numCache>
                <c:formatCode>General</c:formatCode>
                <c:ptCount val="4"/>
                <c:pt idx="0">
                  <c:v>104</c:v>
                </c:pt>
                <c:pt idx="1">
                  <c:v>38</c:v>
                </c:pt>
                <c:pt idx="2">
                  <c:v>134</c:v>
                </c:pt>
                <c:pt idx="3">
                  <c:v>184</c:v>
                </c:pt>
              </c:numCache>
            </c:numRef>
          </c:val>
          <c:extLst>
            <c:ext xmlns:c16="http://schemas.microsoft.com/office/drawing/2014/chart" uri="{C3380CC4-5D6E-409C-BE32-E72D297353CC}">
              <c16:uniqueId val="{00000007-5BD9-4A89-A1CE-6138019BC1C2}"/>
            </c:ext>
          </c:extLst>
        </c:ser>
        <c:ser>
          <c:idx val="8"/>
          <c:order val="8"/>
          <c:tx>
            <c:strRef>
              <c:f>Sheet1!$J$1</c:f>
              <c:strCache>
                <c:ptCount val="1"/>
                <c:pt idx="0">
                  <c:v>25 or more</c:v>
                </c:pt>
              </c:strCache>
            </c:strRef>
          </c:tx>
          <c:spPr>
            <a:solidFill>
              <a:schemeClr val="accent3">
                <a:lumMod val="60000"/>
                <a:lumOff val="40000"/>
              </a:schemeClr>
            </a:solidFill>
            <a:ln>
              <a:solidFill>
                <a:schemeClr val="accent3">
                  <a:lumMod val="60000"/>
                  <a:lumOff val="4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Sheet1!$J$2:$J$5</c:f>
              <c:numCache>
                <c:formatCode>General</c:formatCode>
                <c:ptCount val="4"/>
                <c:pt idx="0">
                  <c:v>30</c:v>
                </c:pt>
                <c:pt idx="1">
                  <c:v>139</c:v>
                </c:pt>
                <c:pt idx="2">
                  <c:v>107</c:v>
                </c:pt>
                <c:pt idx="3">
                  <c:v>93</c:v>
                </c:pt>
              </c:numCache>
            </c:numRef>
          </c:val>
          <c:extLst>
            <c:ext xmlns:c16="http://schemas.microsoft.com/office/drawing/2014/chart" uri="{C3380CC4-5D6E-409C-BE32-E72D297353CC}">
              <c16:uniqueId val="{00000008-5BD9-4A89-A1CE-6138019BC1C2}"/>
            </c:ext>
          </c:extLst>
        </c:ser>
        <c:dLbls>
          <c:showLegendKey val="0"/>
          <c:showVal val="0"/>
          <c:showCatName val="0"/>
          <c:showSerName val="0"/>
          <c:showPercent val="0"/>
          <c:showBubbleSize val="0"/>
        </c:dLbls>
        <c:gapWidth val="219"/>
        <c:overlap val="-27"/>
        <c:axId val="522508280"/>
        <c:axId val="522509920"/>
      </c:barChart>
      <c:catAx>
        <c:axId val="52250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509920"/>
        <c:crosses val="autoZero"/>
        <c:auto val="1"/>
        <c:lblAlgn val="ctr"/>
        <c:lblOffset val="100"/>
        <c:noMultiLvlLbl val="0"/>
      </c:catAx>
      <c:valAx>
        <c:axId val="522509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2508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Open 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Sheet1!$B$2:$B$5</c:f>
              <c:numCache>
                <c:formatCode>General</c:formatCode>
                <c:ptCount val="4"/>
                <c:pt idx="0">
                  <c:v>92</c:v>
                </c:pt>
                <c:pt idx="1">
                  <c:v>97</c:v>
                </c:pt>
                <c:pt idx="2">
                  <c:v>109</c:v>
                </c:pt>
                <c:pt idx="3">
                  <c:v>113</c:v>
                </c:pt>
              </c:numCache>
            </c:numRef>
          </c:val>
          <c:extLst>
            <c:ext xmlns:c16="http://schemas.microsoft.com/office/drawing/2014/chart" uri="{C3380CC4-5D6E-409C-BE32-E72D297353CC}">
              <c16:uniqueId val="{00000000-4B66-46F5-8874-A8D9DEF38A7F}"/>
            </c:ext>
          </c:extLst>
        </c:ser>
        <c:ser>
          <c:idx val="1"/>
          <c:order val="1"/>
          <c:tx>
            <c:strRef>
              <c:f>Sheet1!$C$1</c:f>
              <c:strCache>
                <c:ptCount val="1"/>
                <c:pt idx="0">
                  <c:v>Read/look at it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Sheet1!$C$2:$C$5</c:f>
              <c:numCache>
                <c:formatCode>General</c:formatCode>
                <c:ptCount val="4"/>
                <c:pt idx="0">
                  <c:v>96</c:v>
                </c:pt>
                <c:pt idx="1">
                  <c:v>98</c:v>
                </c:pt>
                <c:pt idx="2">
                  <c:v>113</c:v>
                </c:pt>
                <c:pt idx="3">
                  <c:v>108</c:v>
                </c:pt>
              </c:numCache>
            </c:numRef>
          </c:val>
          <c:extLst>
            <c:ext xmlns:c16="http://schemas.microsoft.com/office/drawing/2014/chart" uri="{C3380CC4-5D6E-409C-BE32-E72D297353CC}">
              <c16:uniqueId val="{00000001-4B66-46F5-8874-A8D9DEF38A7F}"/>
            </c:ext>
          </c:extLst>
        </c:ser>
        <c:ser>
          <c:idx val="2"/>
          <c:order val="2"/>
          <c:tx>
            <c:strRef>
              <c:f>Sheet1!$D$1</c:f>
              <c:strCache>
                <c:ptCount val="1"/>
                <c:pt idx="0">
                  <c:v>Put it aside to look at later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Sheet1!$D$2:$D$5</c:f>
              <c:numCache>
                <c:formatCode>General</c:formatCode>
                <c:ptCount val="4"/>
                <c:pt idx="0">
                  <c:v>113</c:v>
                </c:pt>
                <c:pt idx="1">
                  <c:v>121</c:v>
                </c:pt>
                <c:pt idx="2">
                  <c:v>74</c:v>
                </c:pt>
                <c:pt idx="3">
                  <c:v>89</c:v>
                </c:pt>
              </c:numCache>
            </c:numRef>
          </c:val>
          <c:extLst>
            <c:ext xmlns:c16="http://schemas.microsoft.com/office/drawing/2014/chart" uri="{C3380CC4-5D6E-409C-BE32-E72D297353CC}">
              <c16:uniqueId val="{00000002-4B66-46F5-8874-A8D9DEF38A7F}"/>
            </c:ext>
          </c:extLst>
        </c:ser>
        <c:ser>
          <c:idx val="3"/>
          <c:order val="3"/>
          <c:tx>
            <c:strRef>
              <c:f>Sheet1!$E$1</c:f>
              <c:strCache>
                <c:ptCount val="1"/>
                <c:pt idx="0">
                  <c:v>File it for reference or records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Sheet1!$E$2:$E$5</c:f>
              <c:numCache>
                <c:formatCode>General</c:formatCode>
                <c:ptCount val="4"/>
                <c:pt idx="0">
                  <c:v>74</c:v>
                </c:pt>
                <c:pt idx="1">
                  <c:v>104</c:v>
                </c:pt>
                <c:pt idx="2">
                  <c:v>107</c:v>
                </c:pt>
                <c:pt idx="3">
                  <c:v>121</c:v>
                </c:pt>
              </c:numCache>
            </c:numRef>
          </c:val>
          <c:extLst>
            <c:ext xmlns:c16="http://schemas.microsoft.com/office/drawing/2014/chart" uri="{C3380CC4-5D6E-409C-BE32-E72D297353CC}">
              <c16:uniqueId val="{00000003-4B66-46F5-8874-A8D9DEF38A7F}"/>
            </c:ext>
          </c:extLst>
        </c:ser>
        <c:ser>
          <c:idx val="4"/>
          <c:order val="4"/>
          <c:tx>
            <c:strRef>
              <c:f>Sheet1!$F$1</c:f>
              <c:strCache>
                <c:ptCount val="1"/>
                <c:pt idx="0">
                  <c:v>Throw away/recycle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Sheet1!$F$2:$F$5</c:f>
              <c:numCache>
                <c:formatCode>General</c:formatCode>
                <c:ptCount val="4"/>
                <c:pt idx="0">
                  <c:v>61</c:v>
                </c:pt>
                <c:pt idx="1">
                  <c:v>81</c:v>
                </c:pt>
                <c:pt idx="2">
                  <c:v>122</c:v>
                </c:pt>
                <c:pt idx="3">
                  <c:v>135</c:v>
                </c:pt>
              </c:numCache>
            </c:numRef>
          </c:val>
          <c:extLst>
            <c:ext xmlns:c16="http://schemas.microsoft.com/office/drawing/2014/chart" uri="{C3380CC4-5D6E-409C-BE32-E72D297353CC}">
              <c16:uniqueId val="{00000004-4B66-46F5-8874-A8D9DEF38A7F}"/>
            </c:ext>
          </c:extLst>
        </c:ser>
        <c:ser>
          <c:idx val="5"/>
          <c:order val="5"/>
          <c:tx>
            <c:strRef>
              <c:f>Sheet1!$G$1</c:f>
              <c:strCache>
                <c:ptCount val="1"/>
                <c:pt idx="0">
                  <c:v>Put it on display (e.g. fridge door)</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Sheet1!$G$2:$G$5</c:f>
              <c:numCache>
                <c:formatCode>General</c:formatCode>
                <c:ptCount val="4"/>
                <c:pt idx="0">
                  <c:v>120</c:v>
                </c:pt>
                <c:pt idx="1">
                  <c:v>99</c:v>
                </c:pt>
                <c:pt idx="2">
                  <c:v>51</c:v>
                </c:pt>
                <c:pt idx="3">
                  <c:v>67</c:v>
                </c:pt>
              </c:numCache>
            </c:numRef>
          </c:val>
          <c:extLst>
            <c:ext xmlns:c16="http://schemas.microsoft.com/office/drawing/2014/chart" uri="{C3380CC4-5D6E-409C-BE32-E72D297353CC}">
              <c16:uniqueId val="{00000005-4B66-46F5-8874-A8D9DEF38A7F}"/>
            </c:ext>
          </c:extLst>
        </c:ser>
        <c:ser>
          <c:idx val="6"/>
          <c:order val="6"/>
          <c:tx>
            <c:strRef>
              <c:f>Sheet1!$H$1</c:f>
              <c:strCache>
                <c:ptCount val="1"/>
                <c:pt idx="0">
                  <c:v>Pass it on to another member of the household</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Sheet1!$H$2:$H$5</c:f>
              <c:numCache>
                <c:formatCode>General</c:formatCode>
                <c:ptCount val="4"/>
                <c:pt idx="0">
                  <c:v>87</c:v>
                </c:pt>
                <c:pt idx="1">
                  <c:v>118</c:v>
                </c:pt>
                <c:pt idx="2">
                  <c:v>66</c:v>
                </c:pt>
                <c:pt idx="3">
                  <c:v>121</c:v>
                </c:pt>
              </c:numCache>
            </c:numRef>
          </c:val>
          <c:extLst>
            <c:ext xmlns:c16="http://schemas.microsoft.com/office/drawing/2014/chart" uri="{C3380CC4-5D6E-409C-BE32-E72D297353CC}">
              <c16:uniqueId val="{00000006-4B66-46F5-8874-A8D9DEF38A7F}"/>
            </c:ext>
          </c:extLst>
        </c:ser>
        <c:ser>
          <c:idx val="7"/>
          <c:order val="7"/>
          <c:tx>
            <c:strRef>
              <c:f>Sheet1!$I$1</c:f>
              <c:strCache>
                <c:ptCount val="1"/>
                <c:pt idx="0">
                  <c:v>Take it out of the house (e.g. to work)</c:v>
                </c:pt>
              </c:strCache>
            </c:strRef>
          </c:tx>
          <c:spPr>
            <a:solidFill>
              <a:schemeClr val="accent3">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18-24</c:v>
                </c:pt>
                <c:pt idx="1">
                  <c:v>25-29</c:v>
                </c:pt>
                <c:pt idx="2">
                  <c:v>65-74</c:v>
                </c:pt>
                <c:pt idx="3">
                  <c:v>75+</c:v>
                </c:pt>
              </c:strCache>
            </c:strRef>
          </c:cat>
          <c:val>
            <c:numRef>
              <c:f>Sheet1!$I$2:$I$5</c:f>
              <c:numCache>
                <c:formatCode>General</c:formatCode>
                <c:ptCount val="4"/>
                <c:pt idx="0">
                  <c:v>124</c:v>
                </c:pt>
                <c:pt idx="1">
                  <c:v>136</c:v>
                </c:pt>
                <c:pt idx="2">
                  <c:v>36</c:v>
                </c:pt>
                <c:pt idx="3">
                  <c:v>19</c:v>
                </c:pt>
              </c:numCache>
            </c:numRef>
          </c:val>
          <c:extLst>
            <c:ext xmlns:c16="http://schemas.microsoft.com/office/drawing/2014/chart" uri="{C3380CC4-5D6E-409C-BE32-E72D297353CC}">
              <c16:uniqueId val="{00000007-4B66-46F5-8874-A8D9DEF38A7F}"/>
            </c:ext>
          </c:extLst>
        </c:ser>
        <c:dLbls>
          <c:showLegendKey val="0"/>
          <c:showVal val="0"/>
          <c:showCatName val="0"/>
          <c:showSerName val="0"/>
          <c:showPercent val="0"/>
          <c:showBubbleSize val="0"/>
        </c:dLbls>
        <c:gapWidth val="182"/>
        <c:axId val="652270160"/>
        <c:axId val="652266880"/>
      </c:barChart>
      <c:catAx>
        <c:axId val="65227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266880"/>
        <c:crosses val="autoZero"/>
        <c:auto val="1"/>
        <c:lblAlgn val="ctr"/>
        <c:lblOffset val="100"/>
        <c:noMultiLvlLbl val="0"/>
      </c:catAx>
      <c:valAx>
        <c:axId val="652266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2270160"/>
        <c:crosses val="autoZero"/>
        <c:crossBetween val="between"/>
      </c:valAx>
      <c:spPr>
        <a:noFill/>
        <a:ln>
          <a:noFill/>
        </a:ln>
        <a:effectLst/>
      </c:spPr>
    </c:plotArea>
    <c:legend>
      <c:legendPos val="b"/>
      <c:layout>
        <c:manualLayout>
          <c:xMode val="edge"/>
          <c:yMode val="edge"/>
          <c:x val="4.8873471544756145E-2"/>
          <c:y val="0.80293986215584079"/>
          <c:w val="0.94999129355279543"/>
          <c:h val="0.178090072955085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9105-42A0-B09D-8B7C1E30D6CC}"/>
              </c:ext>
            </c:extLst>
          </c:dPt>
          <c:dPt>
            <c:idx val="1"/>
            <c:bubble3D val="0"/>
            <c:spPr>
              <a:solidFill>
                <a:schemeClr val="tx2"/>
              </a:solidFill>
              <a:ln w="19050">
                <a:solidFill>
                  <a:schemeClr val="accent1"/>
                </a:solidFill>
              </a:ln>
              <a:effectLst/>
            </c:spPr>
            <c:extLst>
              <c:ext xmlns:c16="http://schemas.microsoft.com/office/drawing/2014/chart" uri="{C3380CC4-5D6E-409C-BE32-E72D297353CC}">
                <c16:uniqueId val="{00000003-9105-42A0-B09D-8B7C1E30D6CC}"/>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05-42A0-B09D-8B7C1E30D6C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0.81</c:v>
                </c:pt>
                <c:pt idx="1">
                  <c:v>0.19</c:v>
                </c:pt>
              </c:numCache>
            </c:numRef>
          </c:val>
          <c:extLst>
            <c:ext xmlns:c16="http://schemas.microsoft.com/office/drawing/2014/chart" uri="{C3380CC4-5D6E-409C-BE32-E72D297353CC}">
              <c16:uniqueId val="{00000004-9105-42A0-B09D-8B7C1E30D6CC}"/>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CD76-4DEB-B176-57FA772BB441}"/>
              </c:ext>
            </c:extLst>
          </c:dPt>
          <c:dPt>
            <c:idx val="1"/>
            <c:bubble3D val="0"/>
            <c:spPr>
              <a:solidFill>
                <a:schemeClr val="tx2"/>
              </a:solidFill>
              <a:ln w="19050">
                <a:solidFill>
                  <a:schemeClr val="accent1"/>
                </a:solidFill>
              </a:ln>
              <a:effectLst/>
            </c:spPr>
            <c:extLst>
              <c:ext xmlns:c16="http://schemas.microsoft.com/office/drawing/2014/chart" uri="{C3380CC4-5D6E-409C-BE32-E72D297353CC}">
                <c16:uniqueId val="{00000003-CD76-4DEB-B176-57FA772BB441}"/>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76-4DEB-B176-57FA772BB44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0.79</c:v>
                </c:pt>
                <c:pt idx="1">
                  <c:v>0.21</c:v>
                </c:pt>
              </c:numCache>
            </c:numRef>
          </c:val>
          <c:extLst>
            <c:ext xmlns:c16="http://schemas.microsoft.com/office/drawing/2014/chart" uri="{C3380CC4-5D6E-409C-BE32-E72D297353CC}">
              <c16:uniqueId val="{00000004-CD76-4DEB-B176-57FA772BB441}"/>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1"/>
              </a:solidFill>
            </a:ln>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1C4E-4E02-94CB-F672EE240142}"/>
              </c:ext>
            </c:extLst>
          </c:dPt>
          <c:dPt>
            <c:idx val="1"/>
            <c:bubble3D val="0"/>
            <c:spPr>
              <a:solidFill>
                <a:schemeClr val="tx2"/>
              </a:solidFill>
              <a:ln w="19050">
                <a:solidFill>
                  <a:schemeClr val="accent1"/>
                </a:solidFill>
              </a:ln>
              <a:effectLst/>
            </c:spPr>
            <c:extLst>
              <c:ext xmlns:c16="http://schemas.microsoft.com/office/drawing/2014/chart" uri="{C3380CC4-5D6E-409C-BE32-E72D297353CC}">
                <c16:uniqueId val="{00000003-1C4E-4E02-94CB-F672EE24014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4E-4E02-94CB-F672EE24014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0.6</c:v>
                </c:pt>
                <c:pt idx="1">
                  <c:v>0.4</c:v>
                </c:pt>
              </c:numCache>
            </c:numRef>
          </c:val>
          <c:extLst>
            <c:ext xmlns:c16="http://schemas.microsoft.com/office/drawing/2014/chart" uri="{C3380CC4-5D6E-409C-BE32-E72D297353CC}">
              <c16:uniqueId val="{00000004-1C4E-4E02-94CB-F672EE240142}"/>
            </c:ext>
          </c:extLst>
        </c:ser>
        <c:dLbls>
          <c:showLegendKey val="0"/>
          <c:showVal val="0"/>
          <c:showCatName val="0"/>
          <c:showSerName val="0"/>
          <c:showPercent val="0"/>
          <c:showBubbleSize val="0"/>
          <c:showLeaderLines val="1"/>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38100">
              <a:solidFill>
                <a:schemeClr val="bg1"/>
              </a:solidFill>
            </a:ln>
            <a:effectLst/>
          </c:spPr>
          <c:dPt>
            <c:idx val="0"/>
            <c:bubble3D val="0"/>
            <c:spPr>
              <a:solidFill>
                <a:schemeClr val="accent2"/>
              </a:solidFill>
              <a:ln w="38100">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2E9-47C3-A444-59F5E5F5F160}"/>
              </c:ext>
            </c:extLst>
          </c:dPt>
          <c:dPt>
            <c:idx val="1"/>
            <c:bubble3D val="0"/>
            <c:spPr>
              <a:solidFill>
                <a:schemeClr val="accent3"/>
              </a:solidFill>
              <a:ln w="38100">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2E9-47C3-A444-59F5E5F5F160}"/>
              </c:ext>
            </c:extLst>
          </c:dPt>
          <c:dLbls>
            <c:dLbl>
              <c:idx val="1"/>
              <c:layout>
                <c:manualLayout>
                  <c:x val="1.0786167207673636E-2"/>
                  <c:y val="-1.0583333333333366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76472202627554"/>
                      <c:h val="7.0555555555555552E-2"/>
                    </c:manualLayout>
                  </c15:layout>
                </c:ext>
                <c:ext xmlns:c16="http://schemas.microsoft.com/office/drawing/2014/chart" uri="{C3380CC4-5D6E-409C-BE32-E72D297353CC}">
                  <c16:uniqueId val="{00000003-02E9-47C3-A444-59F5E5F5F16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Engaged</c:v>
                </c:pt>
                <c:pt idx="1">
                  <c:v>Minimally processed</c:v>
                </c:pt>
              </c:strCache>
            </c:strRef>
          </c:cat>
          <c:val>
            <c:numRef>
              <c:f>Sheet1!$B$2:$B$3</c:f>
              <c:numCache>
                <c:formatCode>0%</c:formatCode>
                <c:ptCount val="2"/>
                <c:pt idx="0">
                  <c:v>0.93</c:v>
                </c:pt>
                <c:pt idx="1">
                  <c:v>7.0000000000000007E-2</c:v>
                </c:pt>
              </c:numCache>
            </c:numRef>
          </c:val>
          <c:extLst>
            <c:ext xmlns:c16="http://schemas.microsoft.com/office/drawing/2014/chart" uri="{C3380CC4-5D6E-409C-BE32-E72D297353CC}">
              <c16:uniqueId val="{00000004-02E9-47C3-A444-59F5E5F5F160}"/>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w="38100">
              <a:solidFill>
                <a:schemeClr val="bg1"/>
              </a:solidFill>
            </a:ln>
          </c:spPr>
          <c:dPt>
            <c:idx val="0"/>
            <c:bubble3D val="0"/>
            <c:spPr>
              <a:solidFill>
                <a:schemeClr val="accent2"/>
              </a:solidFill>
              <a:ln w="38100">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753-422B-973D-EED85EBDCA68}"/>
              </c:ext>
            </c:extLst>
          </c:dPt>
          <c:dPt>
            <c:idx val="1"/>
            <c:bubble3D val="0"/>
            <c:spPr>
              <a:solidFill>
                <a:schemeClr val="accent3"/>
              </a:solidFill>
              <a:ln w="38100">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753-422B-973D-EED85EBDCA68}"/>
              </c:ext>
            </c:extLst>
          </c:dPt>
          <c:dLbls>
            <c:dLbl>
              <c:idx val="1"/>
              <c:layout>
                <c:manualLayout>
                  <c:x val="1.1604290937848233E-2"/>
                  <c:y val="-1.0583333333333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53-422B-973D-EED85EBDCA6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Engaged</c:v>
                </c:pt>
                <c:pt idx="1">
                  <c:v>Minimally processed</c:v>
                </c:pt>
              </c:strCache>
            </c:strRef>
          </c:cat>
          <c:val>
            <c:numRef>
              <c:f>Sheet1!$B$2:$B$3</c:f>
              <c:numCache>
                <c:formatCode>0%</c:formatCode>
                <c:ptCount val="2"/>
                <c:pt idx="0">
                  <c:v>0.92</c:v>
                </c:pt>
                <c:pt idx="1">
                  <c:v>0.08</c:v>
                </c:pt>
              </c:numCache>
            </c:numRef>
          </c:val>
          <c:extLst>
            <c:ext xmlns:c16="http://schemas.microsoft.com/office/drawing/2014/chart" uri="{C3380CC4-5D6E-409C-BE32-E72D297353CC}">
              <c16:uniqueId val="{00000004-6753-422B-973D-EED85EBDCA68}"/>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38100">
              <a:solidFill>
                <a:schemeClr val="bg1"/>
              </a:solidFill>
            </a:ln>
            <a:effectLst/>
          </c:spPr>
          <c:dPt>
            <c:idx val="0"/>
            <c:bubble3D val="0"/>
            <c:spPr>
              <a:solidFill>
                <a:schemeClr val="accent2"/>
              </a:solidFill>
              <a:ln w="38100">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4A9-49D1-BE2F-39F38F2F66F2}"/>
              </c:ext>
            </c:extLst>
          </c:dPt>
          <c:dPt>
            <c:idx val="1"/>
            <c:bubble3D val="0"/>
            <c:spPr>
              <a:solidFill>
                <a:schemeClr val="accent3"/>
              </a:solidFill>
              <a:ln w="38100">
                <a:solidFill>
                  <a:schemeClr val="bg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4A9-49D1-BE2F-39F38F2F66F2}"/>
              </c:ext>
            </c:extLst>
          </c:dPt>
          <c:dLbls>
            <c:dLbl>
              <c:idx val="1"/>
              <c:layout>
                <c:manualLayout>
                  <c:x val="8.9371099720724406E-2"/>
                  <c:y val="7.05555555555555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A9-49D1-BE2F-39F38F2F66F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Engaged</c:v>
                </c:pt>
                <c:pt idx="1">
                  <c:v>Minimally processed</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4-F4A9-49D1-BE2F-39F38F2F66F2}"/>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Reach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Mail order/online retailer</c:v>
                </c:pt>
                <c:pt idx="1">
                  <c:v>Retailer (eg clothing, household electrical)</c:v>
                </c:pt>
                <c:pt idx="2">
                  <c:v>Supermarket/grocery store</c:v>
                </c:pt>
              </c:strCache>
            </c:strRef>
          </c:cat>
          <c:val>
            <c:numRef>
              <c:f>Sheet1!$B$2:$B$4</c:f>
              <c:numCache>
                <c:formatCode>General</c:formatCode>
                <c:ptCount val="3"/>
                <c:pt idx="0">
                  <c:v>1.1000000000000001</c:v>
                </c:pt>
                <c:pt idx="1">
                  <c:v>1.1000000000000001</c:v>
                </c:pt>
                <c:pt idx="2">
                  <c:v>1.1000000000000001</c:v>
                </c:pt>
              </c:numCache>
            </c:numRef>
          </c:val>
          <c:extLst>
            <c:ext xmlns:c16="http://schemas.microsoft.com/office/drawing/2014/chart" uri="{C3380CC4-5D6E-409C-BE32-E72D297353CC}">
              <c16:uniqueId val="{00000000-7C67-4540-8892-2BBDF7B1D3E8}"/>
            </c:ext>
          </c:extLst>
        </c:ser>
        <c:ser>
          <c:idx val="1"/>
          <c:order val="1"/>
          <c:tx>
            <c:strRef>
              <c:f>Sheet1!$C$1</c:f>
              <c:strCache>
                <c:ptCount val="1"/>
                <c:pt idx="0">
                  <c:v>Frequency</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Mail order/online retailer</c:v>
                </c:pt>
                <c:pt idx="1">
                  <c:v>Retailer (eg clothing, household electrical)</c:v>
                </c:pt>
                <c:pt idx="2">
                  <c:v>Supermarket/grocery store</c:v>
                </c:pt>
              </c:strCache>
            </c:strRef>
          </c:cat>
          <c:val>
            <c:numRef>
              <c:f>Sheet1!$C$2:$C$4</c:f>
              <c:numCache>
                <c:formatCode>General</c:formatCode>
                <c:ptCount val="3"/>
                <c:pt idx="0">
                  <c:v>4.4000000000000004</c:v>
                </c:pt>
                <c:pt idx="1">
                  <c:v>4.25</c:v>
                </c:pt>
                <c:pt idx="2">
                  <c:v>4.75</c:v>
                </c:pt>
              </c:numCache>
            </c:numRef>
          </c:val>
          <c:extLst>
            <c:ext xmlns:c16="http://schemas.microsoft.com/office/drawing/2014/chart" uri="{C3380CC4-5D6E-409C-BE32-E72D297353CC}">
              <c16:uniqueId val="{00000001-7C67-4540-8892-2BBDF7B1D3E8}"/>
            </c:ext>
          </c:extLst>
        </c:ser>
        <c:dLbls>
          <c:showLegendKey val="0"/>
          <c:showVal val="0"/>
          <c:showCatName val="0"/>
          <c:showSerName val="0"/>
          <c:showPercent val="0"/>
          <c:showBubbleSize val="0"/>
        </c:dLbls>
        <c:gapWidth val="219"/>
        <c:overlap val="-27"/>
        <c:axId val="957750232"/>
        <c:axId val="957750888"/>
      </c:barChart>
      <c:catAx>
        <c:axId val="957750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57750888"/>
        <c:crosses val="autoZero"/>
        <c:auto val="1"/>
        <c:lblAlgn val="ctr"/>
        <c:lblOffset val="100"/>
        <c:noMultiLvlLbl val="0"/>
      </c:catAx>
      <c:valAx>
        <c:axId val="957750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77502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solidFill>
                <a:schemeClr val="accent4"/>
              </a:solidFill>
            </a:ln>
          </c:spPr>
          <c:dPt>
            <c:idx val="0"/>
            <c:bubble3D val="0"/>
            <c:spPr>
              <a:solidFill>
                <a:schemeClr val="accent2"/>
              </a:solidFill>
              <a:ln w="19050">
                <a:solidFill>
                  <a:schemeClr val="accent2"/>
                </a:solidFill>
              </a:ln>
              <a:effectLst/>
            </c:spPr>
            <c:extLst>
              <c:ext xmlns:c16="http://schemas.microsoft.com/office/drawing/2014/chart" uri="{C3380CC4-5D6E-409C-BE32-E72D297353CC}">
                <c16:uniqueId val="{00000001-24AA-48DE-A946-53FD44708372}"/>
              </c:ext>
            </c:extLst>
          </c:dPt>
          <c:dPt>
            <c:idx val="1"/>
            <c:bubble3D val="0"/>
            <c:spPr>
              <a:solidFill>
                <a:schemeClr val="tx2"/>
              </a:solidFill>
              <a:ln w="19050">
                <a:solidFill>
                  <a:schemeClr val="accent2"/>
                </a:solidFill>
              </a:ln>
              <a:effectLst/>
            </c:spPr>
            <c:extLst>
              <c:ext xmlns:c16="http://schemas.microsoft.com/office/drawing/2014/chart" uri="{C3380CC4-5D6E-409C-BE32-E72D297353CC}">
                <c16:uniqueId val="{00000003-24AA-48DE-A946-53FD4470837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AA-48DE-A946-53FD4470837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1">
                  <c:v>2nd Qtr</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24AA-48DE-A946-53FD44708372}"/>
            </c:ext>
          </c:extLst>
        </c:ser>
        <c:dLbls>
          <c:showLegendKey val="0"/>
          <c:showVal val="0"/>
          <c:showCatName val="0"/>
          <c:showSerName val="0"/>
          <c:showPercent val="0"/>
          <c:showBubbleSize val="0"/>
          <c:showLeaderLines val="0"/>
        </c:dLbls>
        <c:firstSliceAng val="0"/>
        <c:holeSize val="4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0.05622</cdr:x>
      <cdr:y>0.27929</cdr:y>
    </cdr:from>
    <cdr:to>
      <cdr:x>0.05622</cdr:x>
      <cdr:y>0.43848</cdr:y>
    </cdr:to>
    <cdr:cxnSp macro="">
      <cdr:nvCxnSpPr>
        <cdr:cNvPr id="5" name="Straight Arrow Connector 4">
          <a:extLst xmlns:a="http://schemas.openxmlformats.org/drawingml/2006/main">
            <a:ext uri="{FF2B5EF4-FFF2-40B4-BE49-F238E27FC236}">
              <a16:creationId xmlns:a16="http://schemas.microsoft.com/office/drawing/2014/main" id="{D0A357F1-364F-4E27-9F29-991B81181A9C}"/>
            </a:ext>
          </a:extLst>
        </cdr:cNvPr>
        <cdr:cNvCxnSpPr/>
      </cdr:nvCxnSpPr>
      <cdr:spPr>
        <a:xfrm xmlns:a="http://schemas.openxmlformats.org/drawingml/2006/main">
          <a:off x="628939" y="1231199"/>
          <a:ext cx="0" cy="701770"/>
        </a:xfrm>
        <a:prstGeom xmlns:a="http://schemas.openxmlformats.org/drawingml/2006/main" prst="straightConnector1">
          <a:avLst/>
        </a:prstGeom>
        <a:ln xmlns:a="http://schemas.openxmlformats.org/drawingml/2006/main" w="1905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768DAB-FE87-4CAB-AEAC-2A9EBE55511B}"/>
              </a:ext>
            </a:extLst>
          </p:cNvPr>
          <p:cNvSpPr>
            <a:spLocks noGrp="1"/>
          </p:cNvSpPr>
          <p:nvPr>
            <p:ph type="hdr" sz="quarter"/>
          </p:nvPr>
        </p:nvSpPr>
        <p:spPr>
          <a:xfrm>
            <a:off x="0" y="1"/>
            <a:ext cx="2945659" cy="498630"/>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A9FC4E2-F6F1-419C-9F44-302787CC4AC4}"/>
              </a:ext>
            </a:extLst>
          </p:cNvPr>
          <p:cNvSpPr>
            <a:spLocks noGrp="1"/>
          </p:cNvSpPr>
          <p:nvPr>
            <p:ph type="dt" sz="quarter" idx="1"/>
          </p:nvPr>
        </p:nvSpPr>
        <p:spPr>
          <a:xfrm>
            <a:off x="3850836" y="1"/>
            <a:ext cx="2945659" cy="498630"/>
          </a:xfrm>
          <a:prstGeom prst="rect">
            <a:avLst/>
          </a:prstGeom>
        </p:spPr>
        <p:txBody>
          <a:bodyPr vert="horz" lIns="91440" tIns="45720" rIns="91440" bIns="45720" rtlCol="0"/>
          <a:lstStyle>
            <a:lvl1pPr algn="r">
              <a:defRPr sz="1200"/>
            </a:lvl1pPr>
          </a:lstStyle>
          <a:p>
            <a:fld id="{50D87A0D-4AE4-469D-8C0F-1E3E19CC0F04}" type="datetimeFigureOut">
              <a:rPr lang="en-GB" smtClean="0"/>
              <a:t>09/03/2020</a:t>
            </a:fld>
            <a:endParaRPr lang="en-GB" dirty="0"/>
          </a:p>
        </p:txBody>
      </p:sp>
      <p:sp>
        <p:nvSpPr>
          <p:cNvPr id="4" name="Footer Placeholder 3">
            <a:extLst>
              <a:ext uri="{FF2B5EF4-FFF2-40B4-BE49-F238E27FC236}">
                <a16:creationId xmlns:a16="http://schemas.microsoft.com/office/drawing/2014/main" id="{6134850C-42C4-41F0-AA1F-2F442460B52A}"/>
              </a:ext>
            </a:extLst>
          </p:cNvPr>
          <p:cNvSpPr>
            <a:spLocks noGrp="1"/>
          </p:cNvSpPr>
          <p:nvPr>
            <p:ph type="ftr" sz="quarter" idx="2"/>
          </p:nvPr>
        </p:nvSpPr>
        <p:spPr>
          <a:xfrm>
            <a:off x="0" y="9428010"/>
            <a:ext cx="2945659" cy="498629"/>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503B8400-D95F-432A-B8B1-FBF545FE0748}"/>
              </a:ext>
            </a:extLst>
          </p:cNvPr>
          <p:cNvSpPr>
            <a:spLocks noGrp="1"/>
          </p:cNvSpPr>
          <p:nvPr>
            <p:ph type="sldNum" sz="quarter" idx="3"/>
          </p:nvPr>
        </p:nvSpPr>
        <p:spPr>
          <a:xfrm>
            <a:off x="3850836" y="9428010"/>
            <a:ext cx="2945659" cy="498629"/>
          </a:xfrm>
          <a:prstGeom prst="rect">
            <a:avLst/>
          </a:prstGeom>
        </p:spPr>
        <p:txBody>
          <a:bodyPr vert="horz" lIns="91440" tIns="45720" rIns="91440" bIns="45720" rtlCol="0" anchor="b"/>
          <a:lstStyle>
            <a:lvl1pPr algn="r">
              <a:defRPr sz="1200"/>
            </a:lvl1pPr>
          </a:lstStyle>
          <a:p>
            <a:fld id="{02F9E6EB-C898-47AB-9193-70CED8AB477C}" type="slidenum">
              <a:rPr lang="en-GB" smtClean="0"/>
              <a:t>‹#›</a:t>
            </a:fld>
            <a:endParaRPr lang="en-GB" dirty="0"/>
          </a:p>
        </p:txBody>
      </p:sp>
    </p:spTree>
    <p:extLst>
      <p:ext uri="{BB962C8B-B14F-4D97-AF65-F5344CB8AC3E}">
        <p14:creationId xmlns:p14="http://schemas.microsoft.com/office/powerpoint/2010/main" val="21204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63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836" y="1"/>
            <a:ext cx="2945659" cy="498630"/>
          </a:xfrm>
          <a:prstGeom prst="rect">
            <a:avLst/>
          </a:prstGeom>
        </p:spPr>
        <p:txBody>
          <a:bodyPr vert="horz" lIns="91440" tIns="45720" rIns="91440" bIns="45720" rtlCol="0"/>
          <a:lstStyle>
            <a:lvl1pPr algn="r">
              <a:defRPr sz="1200"/>
            </a:lvl1pPr>
          </a:lstStyle>
          <a:p>
            <a:fld id="{58E864C0-77EE-456B-9747-0A15F816AD6A}" type="datetimeFigureOut">
              <a:rPr lang="en-GB" smtClean="0"/>
              <a:t>09/03/2020</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7"/>
            <a:ext cx="5438140" cy="39086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010"/>
            <a:ext cx="2945659" cy="498629"/>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836" y="9428010"/>
            <a:ext cx="2945659" cy="498629"/>
          </a:xfrm>
          <a:prstGeom prst="rect">
            <a:avLst/>
          </a:prstGeom>
        </p:spPr>
        <p:txBody>
          <a:bodyPr vert="horz" lIns="91440" tIns="45720" rIns="91440" bIns="45720" rtlCol="0" anchor="b"/>
          <a:lstStyle>
            <a:lvl1pPr algn="r">
              <a:defRPr sz="1200"/>
            </a:lvl1pPr>
          </a:lstStyle>
          <a:p>
            <a:fld id="{DCC1A71F-ED3E-4A54-969C-A8BBEECB2EB9}" type="slidenum">
              <a:rPr lang="en-GB" smtClean="0"/>
              <a:t>‹#›</a:t>
            </a:fld>
            <a:endParaRPr lang="en-GB" dirty="0"/>
          </a:p>
        </p:txBody>
      </p:sp>
    </p:spTree>
    <p:extLst>
      <p:ext uri="{BB962C8B-B14F-4D97-AF65-F5344CB8AC3E}">
        <p14:creationId xmlns:p14="http://schemas.microsoft.com/office/powerpoint/2010/main" val="306984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1</a:t>
            </a:fld>
            <a:endParaRPr lang="en-GB" dirty="0"/>
          </a:p>
        </p:txBody>
      </p:sp>
    </p:spTree>
    <p:extLst>
      <p:ext uri="{BB962C8B-B14F-4D97-AF65-F5344CB8AC3E}">
        <p14:creationId xmlns:p14="http://schemas.microsoft.com/office/powerpoint/2010/main" val="2695922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Retail mail is great for all types of consumer touchpoints and can work to drive sales at pretty much any stage of the customer journey.</a:t>
            </a:r>
          </a:p>
          <a:p>
            <a:endParaRPr lang="en-GB" dirty="0"/>
          </a:p>
          <a:p>
            <a:r>
              <a:rPr lang="en-GB" dirty="0"/>
              <a:t>JICMAIL data also includes the Mail Examples database, which gathers mail the consumers on the panel record so you can look at individual customer journeys.</a:t>
            </a:r>
          </a:p>
          <a:p>
            <a:endParaRPr lang="en-GB" dirty="0"/>
          </a:p>
          <a:p>
            <a:r>
              <a:rPr lang="en-GB" dirty="0"/>
              <a:t>These are just snapshots of what an individual household do with their mail and the ones we’ve selected show different points within the customer journey.</a:t>
            </a:r>
          </a:p>
        </p:txBody>
      </p:sp>
      <p:sp>
        <p:nvSpPr>
          <p:cNvPr id="4" name="Slide Number Placeholder 3"/>
          <p:cNvSpPr>
            <a:spLocks noGrp="1"/>
          </p:cNvSpPr>
          <p:nvPr>
            <p:ph type="sldNum" sz="quarter" idx="10"/>
          </p:nvPr>
        </p:nvSpPr>
        <p:spPr/>
        <p:txBody>
          <a:bodyPr/>
          <a:lstStyle/>
          <a:p>
            <a:fld id="{DCC1A71F-ED3E-4A54-969C-A8BBEECB2EB9}" type="slidenum">
              <a:rPr lang="en-GB" smtClean="0"/>
              <a:t>10</a:t>
            </a:fld>
            <a:endParaRPr lang="en-GB" dirty="0"/>
          </a:p>
        </p:txBody>
      </p:sp>
    </p:spTree>
    <p:extLst>
      <p:ext uri="{BB962C8B-B14F-4D97-AF65-F5344CB8AC3E}">
        <p14:creationId xmlns:p14="http://schemas.microsoft.com/office/powerpoint/2010/main" val="1070673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catalogue mailing from Studio arrived in this household on the 29</a:t>
            </a:r>
            <a:r>
              <a:rPr lang="en-GB" baseline="30000" dirty="0"/>
              <a:t>th</a:t>
            </a:r>
            <a:r>
              <a:rPr lang="en-GB" dirty="0"/>
              <a:t> August.  We’ve colour coded all the individuals here to show who interacted with it.  </a:t>
            </a:r>
          </a:p>
          <a:p>
            <a:endParaRPr lang="en-GB" dirty="0"/>
          </a:p>
          <a:p>
            <a:r>
              <a:rPr lang="en-GB" dirty="0"/>
              <a:t>There was a big flurry of activity on the day it arrived.  The household co-Ordinator (the person who sorts the post) interacted with it the most.</a:t>
            </a:r>
          </a:p>
          <a:p>
            <a:endParaRPr lang="en-GB" dirty="0"/>
          </a:p>
          <a:p>
            <a:r>
              <a:rPr lang="en-GB" dirty="0"/>
              <a:t>After it’s arrival she, opened it, read it, put it aside to look at later, used it/did something with the information.  She also put it in the usual place, went online twice and made two purchases.  The first male in the household read it and made a purchase on the same day.  The second male in the household also read it and made a purchase.  The older woman in the household read it.  And finally on the 29</a:t>
            </a:r>
            <a:r>
              <a:rPr lang="en-GB" baseline="30000" dirty="0"/>
              <a:t>th</a:t>
            </a:r>
            <a:r>
              <a:rPr lang="en-GB" dirty="0"/>
              <a:t> of August the youngest in the household also made a purchase.</a:t>
            </a:r>
          </a:p>
          <a:p>
            <a:endParaRPr lang="en-GB" dirty="0"/>
          </a:p>
          <a:p>
            <a:r>
              <a:rPr lang="en-GB" dirty="0"/>
              <a:t>Just a day later the household co-Ordinator opened it again, read it, put it in the usual place, discussed it with someone, went online, used a voucher and bought something.  Alongside another three purchases from 3 other members of the household.</a:t>
            </a:r>
          </a:p>
          <a:p>
            <a:endParaRPr lang="en-GB" dirty="0"/>
          </a:p>
          <a:p>
            <a:r>
              <a:rPr lang="en-GB" dirty="0"/>
              <a:t>This examples shows that all members of this household interacted with the catalogue in some way, four of them went on to buy something. </a:t>
            </a:r>
          </a:p>
          <a:p>
            <a:endParaRPr lang="en-GB" dirty="0"/>
          </a:p>
          <a:p>
            <a:r>
              <a:rPr lang="en-GB" dirty="0"/>
              <a:t>The physical interactions total 15 and the commercial actions total 15.  Obviously not every household will interact with the mailing like this but this looks like the timing of this offer reached this household at the exactly the right time.</a:t>
            </a:r>
          </a:p>
        </p:txBody>
      </p:sp>
      <p:sp>
        <p:nvSpPr>
          <p:cNvPr id="4" name="Slide Number Placeholder 3"/>
          <p:cNvSpPr>
            <a:spLocks noGrp="1"/>
          </p:cNvSpPr>
          <p:nvPr>
            <p:ph type="sldNum" sz="quarter" idx="10"/>
          </p:nvPr>
        </p:nvSpPr>
        <p:spPr/>
        <p:txBody>
          <a:bodyPr/>
          <a:lstStyle/>
          <a:p>
            <a:fld id="{DCC1A71F-ED3E-4A54-969C-A8BBEECB2EB9}" type="slidenum">
              <a:rPr lang="en-GB" smtClean="0"/>
              <a:t>11</a:t>
            </a:fld>
            <a:endParaRPr lang="en-GB" dirty="0"/>
          </a:p>
        </p:txBody>
      </p:sp>
    </p:spTree>
    <p:extLst>
      <p:ext uri="{BB962C8B-B14F-4D97-AF65-F5344CB8AC3E}">
        <p14:creationId xmlns:p14="http://schemas.microsoft.com/office/powerpoint/2010/main" val="191122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household of four spent a bit longer considering this welcome pack.  The female in the household who is also the household co-Ordinator opened the mail, read it, discussed it and then put it aside for later.  </a:t>
            </a:r>
          </a:p>
          <a:p>
            <a:endParaRPr lang="en-GB" dirty="0"/>
          </a:p>
          <a:p>
            <a:r>
              <a:rPr lang="en-GB" dirty="0"/>
              <a:t>Six days later she and her partner read the mailing and then discussed it.</a:t>
            </a:r>
          </a:p>
          <a:p>
            <a:endParaRPr lang="en-GB" dirty="0"/>
          </a:p>
          <a:p>
            <a:r>
              <a:rPr lang="en-GB" dirty="0"/>
              <a:t>In another three days this mailing piece (or part of it) is taken out of the house, to the sender’s shop where they use a voucher and make a purchase.</a:t>
            </a:r>
          </a:p>
        </p:txBody>
      </p:sp>
      <p:sp>
        <p:nvSpPr>
          <p:cNvPr id="4" name="Slide Number Placeholder 3"/>
          <p:cNvSpPr>
            <a:spLocks noGrp="1"/>
          </p:cNvSpPr>
          <p:nvPr>
            <p:ph type="sldNum" sz="quarter" idx="10"/>
          </p:nvPr>
        </p:nvSpPr>
        <p:spPr/>
        <p:txBody>
          <a:bodyPr/>
          <a:lstStyle/>
          <a:p>
            <a:fld id="{DCC1A71F-ED3E-4A54-969C-A8BBEECB2EB9}" type="slidenum">
              <a:rPr lang="en-GB" smtClean="0"/>
              <a:t>12</a:t>
            </a:fld>
            <a:endParaRPr lang="en-GB" dirty="0"/>
          </a:p>
        </p:txBody>
      </p:sp>
    </p:spTree>
    <p:extLst>
      <p:ext uri="{BB962C8B-B14F-4D97-AF65-F5344CB8AC3E}">
        <p14:creationId xmlns:p14="http://schemas.microsoft.com/office/powerpoint/2010/main" val="2338635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Amazon customer who is the mail in the household and passes the mail on to his partner who the mail is for.  He does this twice and puts it in the usual place, he also talks to someone about the mailing.</a:t>
            </a:r>
          </a:p>
          <a:p>
            <a:endParaRPr lang="en-GB" dirty="0"/>
          </a:p>
          <a:p>
            <a:r>
              <a:rPr lang="en-GB" dirty="0"/>
              <a:t>On the same day as the arrival of the mail she opens it, reads it, discusses it and puts it aside for later.</a:t>
            </a:r>
          </a:p>
          <a:p>
            <a:endParaRPr lang="en-GB" dirty="0"/>
          </a:p>
          <a:p>
            <a:r>
              <a:rPr lang="en-GB" dirty="0"/>
              <a:t>This piece is still live in the home after 28 days, as we know with mail it tends to have a long response curve so this piece could still be acted on.</a:t>
            </a:r>
          </a:p>
        </p:txBody>
      </p:sp>
      <p:sp>
        <p:nvSpPr>
          <p:cNvPr id="4" name="Slide Number Placeholder 3"/>
          <p:cNvSpPr>
            <a:spLocks noGrp="1"/>
          </p:cNvSpPr>
          <p:nvPr>
            <p:ph type="sldNum" sz="quarter" idx="10"/>
          </p:nvPr>
        </p:nvSpPr>
        <p:spPr/>
        <p:txBody>
          <a:bodyPr/>
          <a:lstStyle/>
          <a:p>
            <a:fld id="{DCC1A71F-ED3E-4A54-969C-A8BBEECB2EB9}" type="slidenum">
              <a:rPr lang="en-GB" smtClean="0"/>
              <a:t>13</a:t>
            </a:fld>
            <a:endParaRPr lang="en-GB" dirty="0"/>
          </a:p>
        </p:txBody>
      </p:sp>
    </p:spTree>
    <p:extLst>
      <p:ext uri="{BB962C8B-B14F-4D97-AF65-F5344CB8AC3E}">
        <p14:creationId xmlns:p14="http://schemas.microsoft.com/office/powerpoint/2010/main" val="2425703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14</a:t>
            </a:fld>
            <a:endParaRPr lang="en-GB" dirty="0"/>
          </a:p>
        </p:txBody>
      </p:sp>
    </p:spTree>
    <p:extLst>
      <p:ext uri="{BB962C8B-B14F-4D97-AF65-F5344CB8AC3E}">
        <p14:creationId xmlns:p14="http://schemas.microsoft.com/office/powerpoint/2010/main" val="3345942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hangingPunct="0"/>
            <a:r>
              <a:rPr lang="en-US" altLang="en-US" sz="1400" dirty="0">
                <a:solidFill>
                  <a:srgbClr val="121212"/>
                </a:solidFill>
                <a:latin typeface="Guardian Text Egyptian Web"/>
              </a:rPr>
              <a:t>Last year was the worst on record for British retail, with sales falling for the first time in 24 years as a dire performance on the high street dragged down the industry.</a:t>
            </a:r>
            <a:endParaRPr lang="en-US" altLang="en-US" sz="500" dirty="0"/>
          </a:p>
          <a:p>
            <a:pPr lvl="0" eaLnBrk="0" hangingPunct="0"/>
            <a:r>
              <a:rPr lang="en-US" altLang="en-US" sz="1400" dirty="0">
                <a:solidFill>
                  <a:srgbClr val="121212"/>
                </a:solidFill>
                <a:latin typeface="Guardian Text Egyptian Web"/>
              </a:rPr>
              <a:t>Total sales slipped by 0.1% in 2019, according to the British Retail Consortium (BRC) and advisory firm KPMG, the lowest since they began monitoring the sector in 1995.</a:t>
            </a:r>
            <a:endParaRPr lang="en-US" altLang="en-US" sz="500" dirty="0"/>
          </a:p>
          <a:p>
            <a:pPr lvl="0" eaLnBrk="0" hangingPunct="0"/>
            <a:r>
              <a:rPr lang="en-US" altLang="en-US" sz="1400" dirty="0">
                <a:solidFill>
                  <a:srgbClr val="121212"/>
                </a:solidFill>
                <a:latin typeface="Guardian Text Egyptian Web"/>
              </a:rPr>
              <a:t>The downturn was influenced by a 0.9% fall in sales in the crucial final two months of the year when many retailers get most of their annual profits. That decline was partly driven by online sales rising by 2.6% in November and December.</a:t>
            </a:r>
            <a:endParaRPr lang="en-US" altLang="en-US" sz="500" dirty="0"/>
          </a:p>
          <a:p>
            <a:pPr lvl="0" eaLnBrk="0" hangingPunct="0"/>
            <a:r>
              <a:rPr lang="en-US" altLang="en-US" sz="1400" dirty="0">
                <a:solidFill>
                  <a:srgbClr val="121212"/>
                </a:solidFill>
                <a:latin typeface="Guardian Text Egyptian Web"/>
              </a:rPr>
              <a:t>“2019 was the worst year on record and the first year to show an overall decline in retail sales,” said Helen Dickinson, the chief executive of the BRC.</a:t>
            </a:r>
          </a:p>
          <a:p>
            <a:pPr lvl="0" eaLnBrk="0" hangingPunct="0"/>
            <a:endParaRPr lang="en-US" altLang="en-US" sz="500" dirty="0">
              <a:solidFill>
                <a:srgbClr val="121212"/>
              </a:solidFill>
              <a:latin typeface="Guardian Text Egyptian Web"/>
            </a:endParaRPr>
          </a:p>
          <a:p>
            <a:r>
              <a:rPr lang="en-US" sz="1400" dirty="0"/>
              <a:t>Dickinson said: “Twice the UK faced the prospect of a no-deal Brexit, as well as political instability that concluded in a December general election, further weakening demand for the festive period.”</a:t>
            </a:r>
          </a:p>
          <a:p>
            <a:r>
              <a:rPr lang="en-US" sz="1400" dirty="0"/>
              <a:t>Retailers were facing the challenge of the shift to online shopping and more cautious spending, triggered by economic uncertainty and concerns about the environment, she said.</a:t>
            </a:r>
          </a:p>
          <a:p>
            <a:r>
              <a:rPr lang="en-US" sz="1400" dirty="0"/>
              <a:t>The shift towards renting and a soft housing market, as well as the trend towards buying and owning less “stuff”, also hit retail.</a:t>
            </a:r>
          </a:p>
          <a:p>
            <a:pPr lvl="0" eaLnBrk="0" hangingPunct="0"/>
            <a:endParaRPr lang="en-US" altLang="en-US" sz="500" dirty="0"/>
          </a:p>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2</a:t>
            </a:fld>
            <a:endParaRPr lang="en-GB" dirty="0"/>
          </a:p>
        </p:txBody>
      </p:sp>
    </p:spTree>
    <p:extLst>
      <p:ext uri="{BB962C8B-B14F-4D97-AF65-F5344CB8AC3E}">
        <p14:creationId xmlns:p14="http://schemas.microsoft.com/office/powerpoint/2010/main" val="129858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loyalty counts for a lot when making purchasing decisions.  55% are more likely to buy from a brand they know, even if they think they’ll get it cheaper elsewhere.</a:t>
            </a:r>
          </a:p>
          <a:p>
            <a:endParaRPr lang="en-GB" dirty="0"/>
          </a:p>
          <a:p>
            <a:r>
              <a:rPr lang="en-GB" dirty="0"/>
              <a:t>However there are significant numbers who will be influenced by value and will shop around and the brand experience has to be consistently delivered – if it isn’t 79% of consumers say they’ll switch if anything negative in those customer interactions happens.</a:t>
            </a:r>
          </a:p>
          <a:p>
            <a:endParaRPr lang="en-GB" dirty="0"/>
          </a:p>
          <a:p>
            <a:r>
              <a:rPr lang="en-GB" dirty="0"/>
              <a:t>And with online shopping the method of delivery ie giving a trusted partner to deliver goods is of importance.</a:t>
            </a:r>
          </a:p>
        </p:txBody>
      </p:sp>
      <p:sp>
        <p:nvSpPr>
          <p:cNvPr id="4" name="Slide Number Placeholder 3"/>
          <p:cNvSpPr>
            <a:spLocks noGrp="1"/>
          </p:cNvSpPr>
          <p:nvPr>
            <p:ph type="sldNum" sz="quarter" idx="10"/>
          </p:nvPr>
        </p:nvSpPr>
        <p:spPr/>
        <p:txBody>
          <a:bodyPr/>
          <a:lstStyle/>
          <a:p>
            <a:fld id="{DCC1A71F-ED3E-4A54-969C-A8BBEECB2EB9}" type="slidenum">
              <a:rPr lang="en-GB" smtClean="0"/>
              <a:t>3</a:t>
            </a:fld>
            <a:endParaRPr lang="en-GB" dirty="0"/>
          </a:p>
        </p:txBody>
      </p:sp>
    </p:spTree>
    <p:extLst>
      <p:ext uri="{BB962C8B-B14F-4D97-AF65-F5344CB8AC3E}">
        <p14:creationId xmlns:p14="http://schemas.microsoft.com/office/powerpoint/2010/main" val="3287129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Engagement  rates with mail in the retail sector are strong.</a:t>
            </a:r>
          </a:p>
          <a:p>
            <a:endParaRPr lang="en-GB" dirty="0"/>
          </a:p>
          <a:p>
            <a:r>
              <a:rPr lang="en-GB" dirty="0"/>
              <a:t>From JICMAIL data we can see that all types of retail mail drive good engagement rates, with supermarkets being the highest at 98%.</a:t>
            </a:r>
          </a:p>
          <a:p>
            <a:endParaRPr lang="en-GB" dirty="0"/>
          </a:p>
          <a:p>
            <a:r>
              <a:rPr lang="en-GB" dirty="0"/>
              <a:t>The supermarket chains have invested heavily in loyalty schemes (not all of course) and this does seem to drive the fact that very little of their mail is only minimally processed.</a:t>
            </a:r>
          </a:p>
          <a:p>
            <a:endParaRPr lang="en-GB" dirty="0"/>
          </a:p>
          <a:p>
            <a:r>
              <a:rPr lang="en-GB" dirty="0"/>
              <a:t>As you can see in the slide we are counting engagement as being opening, reading, sorting mail or putting aside for later, filing, putting on display or putting in the usual place.</a:t>
            </a:r>
          </a:p>
        </p:txBody>
      </p:sp>
      <p:sp>
        <p:nvSpPr>
          <p:cNvPr id="4" name="Slide Number Placeholder 3"/>
          <p:cNvSpPr>
            <a:spLocks noGrp="1"/>
          </p:cNvSpPr>
          <p:nvPr>
            <p:ph type="sldNum" sz="quarter" idx="10"/>
          </p:nvPr>
        </p:nvSpPr>
        <p:spPr/>
        <p:txBody>
          <a:bodyPr/>
          <a:lstStyle/>
          <a:p>
            <a:fld id="{DCC1A71F-ED3E-4A54-969C-A8BBEECB2EB9}" type="slidenum">
              <a:rPr lang="en-GB" smtClean="0"/>
              <a:t>4</a:t>
            </a:fld>
            <a:endParaRPr lang="en-GB" dirty="0"/>
          </a:p>
        </p:txBody>
      </p:sp>
    </p:spTree>
    <p:extLst>
      <p:ext uri="{BB962C8B-B14F-4D97-AF65-F5344CB8AC3E}">
        <p14:creationId xmlns:p14="http://schemas.microsoft.com/office/powerpoint/2010/main" val="232953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Reach is the number of people that the mail will reach.  So for every 100 mail packs that are being sent by retailers another 10 people will see the mail and interact with it in some way.</a:t>
            </a:r>
          </a:p>
          <a:p>
            <a:endParaRPr lang="en-GB" dirty="0"/>
          </a:p>
          <a:p>
            <a:r>
              <a:rPr lang="en-GB" dirty="0"/>
              <a:t>Frequency is the number of physical interactions each person has with their mail.  The average frequency for all mail is 4.2, so you can see that retailers perform slightly higher than this average.  </a:t>
            </a:r>
          </a:p>
        </p:txBody>
      </p:sp>
      <p:sp>
        <p:nvSpPr>
          <p:cNvPr id="4" name="Slide Number Placeholder 3"/>
          <p:cNvSpPr>
            <a:spLocks noGrp="1"/>
          </p:cNvSpPr>
          <p:nvPr>
            <p:ph type="sldNum" sz="quarter" idx="10"/>
          </p:nvPr>
        </p:nvSpPr>
        <p:spPr/>
        <p:txBody>
          <a:bodyPr/>
          <a:lstStyle/>
          <a:p>
            <a:fld id="{DCC1A71F-ED3E-4A54-969C-A8BBEECB2EB9}" type="slidenum">
              <a:rPr lang="en-GB" smtClean="0"/>
              <a:t>5</a:t>
            </a:fld>
            <a:endParaRPr lang="en-GB" dirty="0"/>
          </a:p>
        </p:txBody>
      </p:sp>
    </p:spTree>
    <p:extLst>
      <p:ext uri="{BB962C8B-B14F-4D97-AF65-F5344CB8AC3E}">
        <p14:creationId xmlns:p14="http://schemas.microsoft.com/office/powerpoint/2010/main" val="403321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 those consumers who engage physically with a mailing pack, such as opening, reading, sorting and filing a significant proportion of them go on to do something JICMAIL calls a commercial action.  By commercial actions we mean things like:</a:t>
            </a:r>
          </a:p>
          <a:p>
            <a:endParaRPr lang="en-GB" dirty="0"/>
          </a:p>
          <a:p>
            <a:r>
              <a:rPr lang="en-GB" dirty="0"/>
              <a:t>Went online for more information</a:t>
            </a:r>
          </a:p>
          <a:p>
            <a:r>
              <a:rPr lang="en-GB" dirty="0"/>
              <a:t>Discussed with someone</a:t>
            </a:r>
          </a:p>
          <a:p>
            <a:r>
              <a:rPr lang="en-GB" dirty="0"/>
              <a:t>Bought something/made a payment or donation</a:t>
            </a:r>
          </a:p>
          <a:p>
            <a:r>
              <a:rPr lang="en-GB" dirty="0"/>
              <a:t>Called the sender</a:t>
            </a:r>
          </a:p>
          <a:p>
            <a:r>
              <a:rPr lang="en-GB" dirty="0"/>
              <a:t>Visited the sender’s web site</a:t>
            </a:r>
          </a:p>
          <a:p>
            <a:r>
              <a:rPr lang="en-GB" dirty="0"/>
              <a:t>Used a tablet or smart phone</a:t>
            </a:r>
          </a:p>
          <a:p>
            <a:r>
              <a:rPr lang="en-GB" dirty="0"/>
              <a:t>Used a voucher/discount code</a:t>
            </a:r>
          </a:p>
          <a:p>
            <a:r>
              <a:rPr lang="en-GB" dirty="0"/>
              <a:t>Visited a sender’s shop/office</a:t>
            </a:r>
          </a:p>
          <a:p>
            <a:r>
              <a:rPr lang="en-GB" dirty="0"/>
              <a:t>Planned a large purchase</a:t>
            </a:r>
          </a:p>
          <a:p>
            <a:r>
              <a:rPr lang="en-GB" dirty="0"/>
              <a:t>Ordered a catalogue</a:t>
            </a:r>
          </a:p>
          <a:p>
            <a:r>
              <a:rPr lang="en-GB" dirty="0"/>
              <a:t>Looked up my account details</a:t>
            </a:r>
          </a:p>
          <a:p>
            <a:r>
              <a:rPr lang="en-GB" dirty="0"/>
              <a:t>Posted a reply to the sender</a:t>
            </a:r>
          </a:p>
          <a:p>
            <a:endParaRPr lang="en-GB" dirty="0"/>
          </a:p>
          <a:p>
            <a:r>
              <a:rPr lang="en-GB" dirty="0"/>
              <a:t>You don’t necessarily have to be physically handling the mailing pack when you do these things with the mailing.</a:t>
            </a:r>
          </a:p>
          <a:p>
            <a:endParaRPr lang="en-GB" dirty="0"/>
          </a:p>
          <a:p>
            <a:r>
              <a:rPr lang="en-GB" dirty="0"/>
              <a:t>There are things that you are more likely to do with retail mail, depending on the type of content contained within that mailing.</a:t>
            </a:r>
          </a:p>
          <a:p>
            <a:endParaRPr lang="en-GB" dirty="0"/>
          </a:p>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6</a:t>
            </a:fld>
            <a:endParaRPr lang="en-GB" dirty="0"/>
          </a:p>
        </p:txBody>
      </p:sp>
    </p:spTree>
    <p:extLst>
      <p:ext uri="{BB962C8B-B14F-4D97-AF65-F5344CB8AC3E}">
        <p14:creationId xmlns:p14="http://schemas.microsoft.com/office/powerpoint/2010/main" val="2506864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Commercial actions on different types of mail content show that interactions with special offers and discounts and vouchers and discounts are interacted with at a high level.  Whilst retailers are sending fewer financial statements/bills and updates these drive high levels of engagement, alongside loyalty statements, which have also seen a decline.</a:t>
            </a:r>
          </a:p>
          <a:p>
            <a:endParaRPr lang="en-GB" dirty="0"/>
          </a:p>
          <a:p>
            <a:r>
              <a:rPr lang="en-GB" dirty="0"/>
              <a:t>So mail drives all kinds of commercial engagement, and can, if the content is right get people to act.  Compare this to average click through rates to an email of 0.9% to 2.4% (according to Campaign Monitor who analysed </a:t>
            </a:r>
            <a:r>
              <a:rPr lang="en-US" dirty="0"/>
              <a:t>billions of emails sent from the UK between January and December 2019) </a:t>
            </a:r>
            <a:r>
              <a:rPr lang="en-GB" dirty="0"/>
              <a:t>you can see that mail is driving high levels of engagement.  With a physical mail piece you can achieve high rates of action.</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C1A71F-ED3E-4A54-969C-A8BBEECB2EB9}" type="slidenum">
              <a:rPr lang="en-GB" smtClean="0"/>
              <a:t>7</a:t>
            </a:fld>
            <a:endParaRPr lang="en-GB" dirty="0"/>
          </a:p>
        </p:txBody>
      </p:sp>
    </p:spTree>
    <p:extLst>
      <p:ext uri="{BB962C8B-B14F-4D97-AF65-F5344CB8AC3E}">
        <p14:creationId xmlns:p14="http://schemas.microsoft.com/office/powerpoint/2010/main" val="387813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18-24 year olds are the least likely to be receiving mail.  They are often still likely to be living at home or moving between home and college so are the most transient group of all.  However they are also the least likely group to be targeted with mail.  </a:t>
            </a:r>
          </a:p>
          <a:p>
            <a:endParaRPr lang="en-GB" dirty="0"/>
          </a:p>
          <a:p>
            <a:r>
              <a:rPr lang="en-GB" dirty="0"/>
              <a:t>By the time you reach 25, whilst you are still more likely to be getting no mail or just 1 or 2 pieces there is a proportion who index at 139 for getting 11-14 pieces of mail a week.</a:t>
            </a:r>
          </a:p>
          <a:p>
            <a:endParaRPr lang="en-GB" dirty="0"/>
          </a:p>
          <a:p>
            <a:r>
              <a:rPr lang="en-GB" dirty="0"/>
              <a:t>The older age groups are clearly being targeted with mail with high indices for those receiving 15-19 pieces a week for both the over 65s and over 75s.</a:t>
            </a:r>
          </a:p>
          <a:p>
            <a:endParaRPr lang="en-GB" dirty="0"/>
          </a:p>
          <a:p>
            <a:r>
              <a:rPr lang="en-GB" dirty="0"/>
              <a:t>Essentially what this shows us is that young people are not getting nearly as much mail – probably not a great surprise.</a:t>
            </a:r>
          </a:p>
        </p:txBody>
      </p:sp>
      <p:sp>
        <p:nvSpPr>
          <p:cNvPr id="4" name="Slide Number Placeholder 3"/>
          <p:cNvSpPr>
            <a:spLocks noGrp="1"/>
          </p:cNvSpPr>
          <p:nvPr>
            <p:ph type="sldNum" sz="quarter" idx="10"/>
          </p:nvPr>
        </p:nvSpPr>
        <p:spPr/>
        <p:txBody>
          <a:bodyPr/>
          <a:lstStyle/>
          <a:p>
            <a:fld id="{DCC1A71F-ED3E-4A54-969C-A8BBEECB2EB9}" type="slidenum">
              <a:rPr lang="en-GB" smtClean="0"/>
              <a:t>8</a:t>
            </a:fld>
            <a:endParaRPr lang="en-GB" dirty="0"/>
          </a:p>
        </p:txBody>
      </p:sp>
      <p:cxnSp>
        <p:nvCxnSpPr>
          <p:cNvPr id="6" name="Straight Connector 5">
            <a:extLst>
              <a:ext uri="{FF2B5EF4-FFF2-40B4-BE49-F238E27FC236}">
                <a16:creationId xmlns:a16="http://schemas.microsoft.com/office/drawing/2014/main" id="{A2801BF6-B5DC-4CDA-B587-75CF4F5262D3}"/>
              </a:ext>
            </a:extLst>
          </p:cNvPr>
          <p:cNvCxnSpPr/>
          <p:nvPr/>
        </p:nvCxnSpPr>
        <p:spPr>
          <a:xfrm>
            <a:off x="812800" y="3517900"/>
            <a:ext cx="5365750" cy="0"/>
          </a:xfrm>
          <a:prstGeom prst="line">
            <a:avLst/>
          </a:prstGeom>
          <a:ln w="19050">
            <a:solidFill>
              <a:srgbClr val="E20C18"/>
            </a:solidFill>
          </a:ln>
        </p:spPr>
        <p:style>
          <a:lnRef idx="1">
            <a:schemeClr val="accent1"/>
          </a:lnRef>
          <a:fillRef idx="0">
            <a:schemeClr val="accent1"/>
          </a:fillRef>
          <a:effectRef idx="0">
            <a:schemeClr val="accent1"/>
          </a:effectRef>
          <a:fontRef idx="minor">
            <a:schemeClr val="tx1"/>
          </a:fontRef>
        </p:style>
      </p:cxnSp>
      <p:sp>
        <p:nvSpPr>
          <p:cNvPr id="7" name="Callout: Bent Line 6">
            <a:extLst>
              <a:ext uri="{FF2B5EF4-FFF2-40B4-BE49-F238E27FC236}">
                <a16:creationId xmlns:a16="http://schemas.microsoft.com/office/drawing/2014/main" id="{291D1E8A-748D-419D-98DB-2594F8B44B21}"/>
              </a:ext>
            </a:extLst>
          </p:cNvPr>
          <p:cNvSpPr/>
          <p:nvPr/>
        </p:nvSpPr>
        <p:spPr>
          <a:xfrm>
            <a:off x="1657350" y="2614612"/>
            <a:ext cx="1117600" cy="369888"/>
          </a:xfrm>
          <a:prstGeom prst="borderCallout2">
            <a:avLst>
              <a:gd name="adj1" fmla="val 18750"/>
              <a:gd name="adj2" fmla="val -8333"/>
              <a:gd name="adj3" fmla="val 18750"/>
              <a:gd name="adj4" fmla="val -16667"/>
              <a:gd name="adj5" fmla="val 224490"/>
              <a:gd name="adj6" fmla="val -17722"/>
            </a:avLst>
          </a:prstGeom>
          <a:solidFill>
            <a:srgbClr val="E20C18"/>
          </a:solidFill>
          <a:ln>
            <a:solidFill>
              <a:srgbClr val="E20C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Anything above 100 is signifanct</a:t>
            </a:r>
          </a:p>
        </p:txBody>
      </p:sp>
    </p:spTree>
    <p:extLst>
      <p:ext uri="{BB962C8B-B14F-4D97-AF65-F5344CB8AC3E}">
        <p14:creationId xmlns:p14="http://schemas.microsoft.com/office/powerpoint/2010/main" val="376736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might surprise though is how they interact with their mail.</a:t>
            </a:r>
          </a:p>
          <a:p>
            <a:endParaRPr lang="en-GB" dirty="0"/>
          </a:p>
          <a:p>
            <a:r>
              <a:rPr lang="en-GB" dirty="0"/>
              <a:t>Let’s face it this is pretty similar except for their likelihood of dealing with it, ie putting it aside and putting it on display for the 18-30 year olds and the highest index of all – taking it out of the home.</a:t>
            </a:r>
          </a:p>
          <a:p>
            <a:endParaRPr lang="en-GB" dirty="0"/>
          </a:p>
          <a:p>
            <a:r>
              <a:rPr lang="en-GB" dirty="0"/>
              <a:t>You can see the older groups dealing with it, with higher incidence of throwing it away or recycling it, which becomes even more significant for the oldest cohort.</a:t>
            </a:r>
          </a:p>
          <a:p>
            <a:endParaRPr lang="en-GB" dirty="0"/>
          </a:p>
          <a:p>
            <a:r>
              <a:rPr lang="en-GB" dirty="0"/>
              <a:t>This suggest that mail is much more of a novelty for the younger groups, partly because they don’t get much.  It also suggests that they take longer to process mail than the older groups who have, over the years, built up an approach to dealing with the mail that they receive.</a:t>
            </a:r>
          </a:p>
        </p:txBody>
      </p:sp>
      <p:sp>
        <p:nvSpPr>
          <p:cNvPr id="4" name="Slide Number Placeholder 3"/>
          <p:cNvSpPr>
            <a:spLocks noGrp="1"/>
          </p:cNvSpPr>
          <p:nvPr>
            <p:ph type="sldNum" sz="quarter" idx="10"/>
          </p:nvPr>
        </p:nvSpPr>
        <p:spPr/>
        <p:txBody>
          <a:bodyPr/>
          <a:lstStyle/>
          <a:p>
            <a:fld id="{DCC1A71F-ED3E-4A54-969C-A8BBEECB2EB9}" type="slidenum">
              <a:rPr lang="en-GB" smtClean="0"/>
              <a:t>9</a:t>
            </a:fld>
            <a:endParaRPr lang="en-GB" dirty="0"/>
          </a:p>
        </p:txBody>
      </p:sp>
    </p:spTree>
    <p:extLst>
      <p:ext uri="{BB962C8B-B14F-4D97-AF65-F5344CB8AC3E}">
        <p14:creationId xmlns:p14="http://schemas.microsoft.com/office/powerpoint/2010/main" val="33744861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6000" y="435600"/>
            <a:ext cx="11140874" cy="2653288"/>
          </a:xfrm>
          <a:prstGeom prst="rect">
            <a:avLst/>
          </a:prstGeom>
        </p:spPr>
        <p:txBody>
          <a:bodyPr lIns="0" tIns="0" rIns="0" bIns="0" anchor="t" anchorCtr="0">
            <a:noAutofit/>
          </a:bodyPr>
          <a:lstStyle>
            <a:lvl1pPr marL="0" indent="0" algn="l" defTabSz="914400" rtl="0" eaLnBrk="1" latinLnBrk="0" hangingPunct="1">
              <a:lnSpc>
                <a:spcPts val="5500"/>
              </a:lnSpc>
              <a:spcBef>
                <a:spcPts val="0"/>
              </a:spcBef>
              <a:buFont typeface="Arial" panose="020B0604020202020204" pitchFamily="34" charset="0"/>
              <a:buNone/>
              <a:defRPr lang="en-US" sz="6000" b="0" kern="1200" cap="all" spc="-100" baseline="0" dirty="0">
                <a:solidFill>
                  <a:schemeClr val="tx1"/>
                </a:solidFill>
                <a:latin typeface="Impact" panose="020B0806030902050204" pitchFamily="34" charset="0"/>
                <a:ea typeface="+mn-ea"/>
                <a:cs typeface="Arial" panose="020B0604020202020204" pitchFamily="34" charset="0"/>
              </a:defRPr>
            </a:lvl1pPr>
          </a:lstStyle>
          <a:p>
            <a:r>
              <a:rPr lang="en-US" dirty="0"/>
              <a:t>MAIN</a:t>
            </a:r>
            <a:br>
              <a:rPr lang="en-US" dirty="0"/>
            </a:br>
            <a:r>
              <a:rPr lang="en-US" dirty="0"/>
              <a:t>TITLE</a:t>
            </a:r>
            <a:br>
              <a:rPr lang="en-US" dirty="0"/>
            </a:br>
            <a:r>
              <a:rPr lang="en-US" dirty="0"/>
              <a:t>OF</a:t>
            </a:r>
            <a:br>
              <a:rPr lang="en-US" dirty="0"/>
            </a:br>
            <a:r>
              <a:rPr lang="en-US" dirty="0"/>
              <a:t>PRESENTATION</a:t>
            </a:r>
          </a:p>
        </p:txBody>
      </p:sp>
      <p:sp>
        <p:nvSpPr>
          <p:cNvPr id="3" name="Subtitle 2"/>
          <p:cNvSpPr>
            <a:spLocks noGrp="1"/>
          </p:cNvSpPr>
          <p:nvPr>
            <p:ph type="subTitle" idx="1" hasCustomPrompt="1"/>
          </p:nvPr>
        </p:nvSpPr>
        <p:spPr>
          <a:xfrm>
            <a:off x="486000" y="3276571"/>
            <a:ext cx="11140874" cy="264956"/>
          </a:xfrm>
          <a:prstGeom prst="rect">
            <a:avLst/>
          </a:prstGeom>
        </p:spPr>
        <p:txBody>
          <a:bodyPr lIns="0" tIns="0" rIns="0" bIns="0">
            <a:normAutofit/>
          </a:bodyPr>
          <a:lstStyle>
            <a:lvl1pPr marL="0" indent="0" algn="l">
              <a:buNone/>
              <a:defRPr lang="en-US" sz="2400" b="0" kern="1200" cap="all" baseline="0" dirty="0">
                <a:solidFill>
                  <a:schemeClr val="bg1">
                    <a:lumMod val="50000"/>
                  </a:schemeClr>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PRESENTATION</a:t>
            </a:r>
          </a:p>
        </p:txBody>
      </p:sp>
      <p:grpSp>
        <p:nvGrpSpPr>
          <p:cNvPr id="24" name="Group 23">
            <a:extLst>
              <a:ext uri="{FF2B5EF4-FFF2-40B4-BE49-F238E27FC236}">
                <a16:creationId xmlns:a16="http://schemas.microsoft.com/office/drawing/2014/main" id="{38151B65-A61C-42BB-8472-90070633A07B}"/>
              </a:ext>
            </a:extLst>
          </p:cNvPr>
          <p:cNvGrpSpPr/>
          <p:nvPr userDrawn="1"/>
        </p:nvGrpSpPr>
        <p:grpSpPr>
          <a:xfrm>
            <a:off x="5453443" y="4171098"/>
            <a:ext cx="6173432" cy="2331710"/>
            <a:chOff x="5453443" y="4171098"/>
            <a:chExt cx="6173432" cy="2331710"/>
          </a:xfrm>
        </p:grpSpPr>
        <p:pic>
          <p:nvPicPr>
            <p:cNvPr id="25" name="Picture 24">
              <a:extLst>
                <a:ext uri="{FF2B5EF4-FFF2-40B4-BE49-F238E27FC236}">
                  <a16:creationId xmlns:a16="http://schemas.microsoft.com/office/drawing/2014/main" id="{A98F1E75-A1F5-4FBA-9627-C1342A7A3D47}"/>
                </a:ext>
              </a:extLst>
            </p:cNvPr>
            <p:cNvPicPr>
              <a:picLocks noChangeAspect="1"/>
            </p:cNvPicPr>
            <p:nvPr/>
          </p:nvPicPr>
          <p:blipFill>
            <a:blip r:embed="rId2"/>
            <a:stretch>
              <a:fillRect/>
            </a:stretch>
          </p:blipFill>
          <p:spPr>
            <a:xfrm>
              <a:off x="5453443" y="4864884"/>
              <a:ext cx="6173432" cy="1637924"/>
            </a:xfrm>
            <a:prstGeom prst="rect">
              <a:avLst/>
            </a:prstGeom>
          </p:spPr>
        </p:pic>
        <p:sp>
          <p:nvSpPr>
            <p:cNvPr id="26" name="TextBox 25">
              <a:extLst>
                <a:ext uri="{FF2B5EF4-FFF2-40B4-BE49-F238E27FC236}">
                  <a16:creationId xmlns:a16="http://schemas.microsoft.com/office/drawing/2014/main" id="{E2AF8B31-391F-4CC1-B53B-2D3532A24CBC}"/>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27" name="TextBox 26">
              <a:extLst>
                <a:ext uri="{FF2B5EF4-FFF2-40B4-BE49-F238E27FC236}">
                  <a16:creationId xmlns:a16="http://schemas.microsoft.com/office/drawing/2014/main" id="{D75C8783-2A3D-40BE-BEA5-3EF4CE326EA7}"/>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28" name="TextBox 27">
              <a:extLst>
                <a:ext uri="{FF2B5EF4-FFF2-40B4-BE49-F238E27FC236}">
                  <a16:creationId xmlns:a16="http://schemas.microsoft.com/office/drawing/2014/main" id="{AA9D5926-0D01-41BA-A59B-92BA0715AA8E}"/>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29" name="TextBox 28">
              <a:extLst>
                <a:ext uri="{FF2B5EF4-FFF2-40B4-BE49-F238E27FC236}">
                  <a16:creationId xmlns:a16="http://schemas.microsoft.com/office/drawing/2014/main" id="{D05FF4C4-C320-41EB-8F81-281C1EFF5014}"/>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30" name="TextBox 29">
              <a:extLst>
                <a:ext uri="{FF2B5EF4-FFF2-40B4-BE49-F238E27FC236}">
                  <a16:creationId xmlns:a16="http://schemas.microsoft.com/office/drawing/2014/main" id="{C726E587-6EE3-4761-865A-1E86105099B1}"/>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31" name="Picture 30">
              <a:extLst>
                <a:ext uri="{FF2B5EF4-FFF2-40B4-BE49-F238E27FC236}">
                  <a16:creationId xmlns:a16="http://schemas.microsoft.com/office/drawing/2014/main" id="{830B03D4-314E-451C-8C58-661C2416E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32" name="Picture 31">
              <a:extLst>
                <a:ext uri="{FF2B5EF4-FFF2-40B4-BE49-F238E27FC236}">
                  <a16:creationId xmlns:a16="http://schemas.microsoft.com/office/drawing/2014/main" id="{060160B7-37D5-4B82-9B4F-D9C04E2F8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33" name="Picture 32">
              <a:extLst>
                <a:ext uri="{FF2B5EF4-FFF2-40B4-BE49-F238E27FC236}">
                  <a16:creationId xmlns:a16="http://schemas.microsoft.com/office/drawing/2014/main" id="{FFEB6405-E561-4181-8D55-AF91CAACBA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34" name="Picture 33">
              <a:extLst>
                <a:ext uri="{FF2B5EF4-FFF2-40B4-BE49-F238E27FC236}">
                  <a16:creationId xmlns:a16="http://schemas.microsoft.com/office/drawing/2014/main" id="{533BCD81-F2E4-4D1C-82E7-12DC9F71B9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35" name="Picture 34">
              <a:extLst>
                <a:ext uri="{FF2B5EF4-FFF2-40B4-BE49-F238E27FC236}">
                  <a16:creationId xmlns:a16="http://schemas.microsoft.com/office/drawing/2014/main" id="{89A009A4-5D89-448C-ADAB-4FD0F0E844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
        <p:nvSpPr>
          <p:cNvPr id="38" name="Text Placeholder 37">
            <a:extLst>
              <a:ext uri="{FF2B5EF4-FFF2-40B4-BE49-F238E27FC236}">
                <a16:creationId xmlns:a16="http://schemas.microsoft.com/office/drawing/2014/main" id="{07F2A013-233D-4620-B6AA-A31A571A4FB5}"/>
              </a:ext>
            </a:extLst>
          </p:cNvPr>
          <p:cNvSpPr>
            <a:spLocks noGrp="1"/>
          </p:cNvSpPr>
          <p:nvPr>
            <p:ph type="body" sz="quarter" idx="10" hasCustomPrompt="1"/>
          </p:nvPr>
        </p:nvSpPr>
        <p:spPr>
          <a:xfrm>
            <a:off x="486000" y="3701060"/>
            <a:ext cx="11140874" cy="241784"/>
          </a:xfrm>
          <a:prstGeom prst="rect">
            <a:avLst/>
          </a:prstGeom>
        </p:spPr>
        <p:txBody>
          <a:bodyPr lIns="0" tIns="0" rIns="0" bIns="0">
            <a:normAutofit/>
          </a:bodyPr>
          <a:lstStyle>
            <a:lvl1pPr marL="0" indent="0">
              <a:buNone/>
              <a:defRPr lang="en-GB" sz="2000" b="0" kern="1200" cap="none" baseline="0" dirty="0">
                <a:solidFill>
                  <a:srgbClr val="000000"/>
                </a:solidFill>
                <a:latin typeface="Arial" panose="020B0604020202020204" pitchFamily="34" charset="0"/>
                <a:ea typeface="+mn-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 line</a:t>
            </a:r>
            <a:endParaRPr lang="en-GB" dirty="0"/>
          </a:p>
        </p:txBody>
      </p:sp>
      <p:sp>
        <p:nvSpPr>
          <p:cNvPr id="4" name="Rectangle 3">
            <a:extLst>
              <a:ext uri="{FF2B5EF4-FFF2-40B4-BE49-F238E27FC236}">
                <a16:creationId xmlns:a16="http://schemas.microsoft.com/office/drawing/2014/main" id="{5A7BAFAE-5DE6-4A3A-90FA-C79A4E8BB821}"/>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a:extLst>
              <a:ext uri="{FF2B5EF4-FFF2-40B4-BE49-F238E27FC236}">
                <a16:creationId xmlns:a16="http://schemas.microsoft.com/office/drawing/2014/main" id="{796DD152-34E6-44D9-8A5E-4C2B0B3CC83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5487" y="5403054"/>
            <a:ext cx="1420251" cy="1121571"/>
          </a:xfrm>
          <a:prstGeom prst="rect">
            <a:avLst/>
          </a:prstGeom>
        </p:spPr>
      </p:pic>
    </p:spTree>
    <p:extLst>
      <p:ext uri="{BB962C8B-B14F-4D97-AF65-F5344CB8AC3E}">
        <p14:creationId xmlns:p14="http://schemas.microsoft.com/office/powerpoint/2010/main" val="4194256257"/>
      </p:ext>
    </p:extLst>
  </p:cSld>
  <p:clrMapOvr>
    <a:masterClrMapping/>
  </p:clrMapOvr>
  <p:extLst mod="1">
    <p:ext uri="{DCECCB84-F9BA-43D5-87BE-67443E8EF086}">
      <p15:sldGuideLst xmlns:p15="http://schemas.microsoft.com/office/powerpoint/2012/main">
        <p15:guide id="1" orient="horz" pos="411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6000" y="1800000"/>
            <a:ext cx="11186959"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4" name="Rectangle 3">
            <a:extLst>
              <a:ext uri="{FF2B5EF4-FFF2-40B4-BE49-F238E27FC236}">
                <a16:creationId xmlns:a16="http://schemas.microsoft.com/office/drawing/2014/main" id="{692E11F1-257D-4925-B84C-4F4FECBD50D9}"/>
              </a:ext>
            </a:extLst>
          </p:cNvPr>
          <p:cNvSpPr/>
          <p:nvPr userDrawn="1"/>
        </p:nvSpPr>
        <p:spPr>
          <a:xfrm>
            <a:off x="0" y="6623579"/>
            <a:ext cx="1566041" cy="234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4038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nly,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TEXT-ONLY SLIDE, 2 COLUMNs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Text Placeholder 8">
            <a:extLst>
              <a:ext uri="{FF2B5EF4-FFF2-40B4-BE49-F238E27FC236}">
                <a16:creationId xmlns:a16="http://schemas.microsoft.com/office/drawing/2014/main" id="{4209B19C-3B4D-4C5F-A42F-D87BBBD96C1D}"/>
              </a:ext>
            </a:extLst>
          </p:cNvPr>
          <p:cNvSpPr>
            <a:spLocks noGrp="1"/>
          </p:cNvSpPr>
          <p:nvPr>
            <p:ph type="body" sz="quarter" idx="13"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Rectangle 7">
            <a:extLst>
              <a:ext uri="{FF2B5EF4-FFF2-40B4-BE49-F238E27FC236}">
                <a16:creationId xmlns:a16="http://schemas.microsoft.com/office/drawing/2014/main" id="{56086298-0D83-4F1E-B80D-5899777BE172}"/>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103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mage on th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6095997" y="368301"/>
            <a:ext cx="5576961" cy="5938922"/>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BIG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Rectangle 5">
            <a:extLst>
              <a:ext uri="{FF2B5EF4-FFF2-40B4-BE49-F238E27FC236}">
                <a16:creationId xmlns:a16="http://schemas.microsoft.com/office/drawing/2014/main" id="{BD04EEDF-1BEE-407C-88B7-590B06F5CCBE}"/>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51768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g image on th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368301"/>
            <a:ext cx="5576961" cy="5938922"/>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BIG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Rectangle 5">
            <a:extLst>
              <a:ext uri="{FF2B5EF4-FFF2-40B4-BE49-F238E27FC236}">
                <a16:creationId xmlns:a16="http://schemas.microsoft.com/office/drawing/2014/main" id="{4DDCDB0F-D1B0-4D0B-936A-A5D455BDA837}"/>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9770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igami image on the right (Nelli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84818C-09C3-4C8A-A689-F534070129C6}"/>
              </a:ext>
            </a:extLst>
          </p:cNvPr>
          <p:cNvGrpSpPr/>
          <p:nvPr userDrawn="1"/>
        </p:nvGrpSpPr>
        <p:grpSpPr>
          <a:xfrm>
            <a:off x="5083629" y="1607800"/>
            <a:ext cx="7108371" cy="4054449"/>
            <a:chOff x="5083629" y="1607800"/>
            <a:chExt cx="7108371" cy="4054449"/>
          </a:xfrm>
        </p:grpSpPr>
        <p:pic>
          <p:nvPicPr>
            <p:cNvPr id="6" name="Picture 5">
              <a:extLst>
                <a:ext uri="{FF2B5EF4-FFF2-40B4-BE49-F238E27FC236}">
                  <a16:creationId xmlns:a16="http://schemas.microsoft.com/office/drawing/2014/main" id="{3A5F0411-75A3-4E34-9E1C-0978EEA7052D}"/>
                </a:ext>
              </a:extLst>
            </p:cNvPr>
            <p:cNvPicPr>
              <a:picLocks noChangeAspect="1"/>
            </p:cNvPicPr>
            <p:nvPr userDrawn="1"/>
          </p:nvPicPr>
          <p:blipFill>
            <a:blip r:embed="rId2"/>
            <a:stretch>
              <a:fillRect/>
            </a:stretch>
          </p:blipFill>
          <p:spPr>
            <a:xfrm>
              <a:off x="5083629" y="1607800"/>
              <a:ext cx="7108371" cy="3963074"/>
            </a:xfrm>
            <a:prstGeom prst="rect">
              <a:avLst/>
            </a:prstGeom>
          </p:spPr>
        </p:pic>
        <p:pic>
          <p:nvPicPr>
            <p:cNvPr id="7" name="Picture 6">
              <a:extLst>
                <a:ext uri="{FF2B5EF4-FFF2-40B4-BE49-F238E27FC236}">
                  <a16:creationId xmlns:a16="http://schemas.microsoft.com/office/drawing/2014/main" id="{52E023C4-CB3E-4491-9375-B9022660C2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8448" y="5428477"/>
              <a:ext cx="2505218" cy="23377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Rectangle 7">
            <a:extLst>
              <a:ext uri="{FF2B5EF4-FFF2-40B4-BE49-F238E27FC236}">
                <a16:creationId xmlns:a16="http://schemas.microsoft.com/office/drawing/2014/main" id="{0036C9F2-F3D1-4680-AACF-A61D2511423E}"/>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23077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igami image on the right (Hous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A8099F-68C8-45BE-A330-2A148D280E7B}"/>
              </a:ext>
            </a:extLst>
          </p:cNvPr>
          <p:cNvGrpSpPr/>
          <p:nvPr userDrawn="1"/>
        </p:nvGrpSpPr>
        <p:grpSpPr>
          <a:xfrm>
            <a:off x="6332402" y="1894110"/>
            <a:ext cx="5200385" cy="3875319"/>
            <a:chOff x="6332402" y="1894110"/>
            <a:chExt cx="5200385" cy="3875319"/>
          </a:xfrm>
        </p:grpSpPr>
        <p:pic>
          <p:nvPicPr>
            <p:cNvPr id="8" name="Picture 7">
              <a:extLst>
                <a:ext uri="{FF2B5EF4-FFF2-40B4-BE49-F238E27FC236}">
                  <a16:creationId xmlns:a16="http://schemas.microsoft.com/office/drawing/2014/main" id="{5D3F6516-8B2E-45A3-8883-695DFE1FD2F3}"/>
                </a:ext>
              </a:extLst>
            </p:cNvPr>
            <p:cNvPicPr>
              <a:picLocks noChangeAspect="1"/>
            </p:cNvPicPr>
            <p:nvPr userDrawn="1"/>
          </p:nvPicPr>
          <p:blipFill>
            <a:blip r:embed="rId2"/>
            <a:stretch>
              <a:fillRect/>
            </a:stretch>
          </p:blipFill>
          <p:spPr>
            <a:xfrm>
              <a:off x="6332402" y="1894110"/>
              <a:ext cx="5200385" cy="3875319"/>
            </a:xfrm>
            <a:prstGeom prst="rect">
              <a:avLst/>
            </a:prstGeom>
          </p:spPr>
        </p:pic>
        <p:pic>
          <p:nvPicPr>
            <p:cNvPr id="10" name="Picture 9">
              <a:extLst>
                <a:ext uri="{FF2B5EF4-FFF2-40B4-BE49-F238E27FC236}">
                  <a16:creationId xmlns:a16="http://schemas.microsoft.com/office/drawing/2014/main" id="{7D52BFDB-0E0C-4B73-8061-18185A8F0E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415" y="5427067"/>
              <a:ext cx="2819249"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userDrawn="1">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userDrawn="1">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userDrawn="1">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11" name="Rectangle 10">
            <a:extLst>
              <a:ext uri="{FF2B5EF4-FFF2-40B4-BE49-F238E27FC236}">
                <a16:creationId xmlns:a16="http://schemas.microsoft.com/office/drawing/2014/main" id="{E3E46BE5-4BF6-4B4E-9C8F-5CED340160D3}"/>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31908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rigami image on the right (Rosetta)">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C9AC9D-83D3-4A14-89ED-D03A1709350B}"/>
              </a:ext>
            </a:extLst>
          </p:cNvPr>
          <p:cNvGrpSpPr/>
          <p:nvPr userDrawn="1"/>
        </p:nvGrpSpPr>
        <p:grpSpPr>
          <a:xfrm>
            <a:off x="6922863" y="1578597"/>
            <a:ext cx="3923233" cy="4084711"/>
            <a:chOff x="6922863" y="1578597"/>
            <a:chExt cx="3923233" cy="4084711"/>
          </a:xfrm>
        </p:grpSpPr>
        <p:pic>
          <p:nvPicPr>
            <p:cNvPr id="7" name="Picture 6">
              <a:extLst>
                <a:ext uri="{FF2B5EF4-FFF2-40B4-BE49-F238E27FC236}">
                  <a16:creationId xmlns:a16="http://schemas.microsoft.com/office/drawing/2014/main" id="{CC3674E4-9697-4D87-830F-0A3084EC6213}"/>
                </a:ext>
              </a:extLst>
            </p:cNvPr>
            <p:cNvPicPr>
              <a:picLocks noChangeAspect="1"/>
            </p:cNvPicPr>
            <p:nvPr userDrawn="1"/>
          </p:nvPicPr>
          <p:blipFill>
            <a:blip r:embed="rId2"/>
            <a:stretch>
              <a:fillRect/>
            </a:stretch>
          </p:blipFill>
          <p:spPr>
            <a:xfrm>
              <a:off x="7456673" y="1578597"/>
              <a:ext cx="2928299" cy="4027814"/>
            </a:xfrm>
            <a:prstGeom prst="rect">
              <a:avLst/>
            </a:prstGeom>
          </p:spPr>
        </p:pic>
        <p:pic>
          <p:nvPicPr>
            <p:cNvPr id="11" name="Picture 10">
              <a:extLst>
                <a:ext uri="{FF2B5EF4-FFF2-40B4-BE49-F238E27FC236}">
                  <a16:creationId xmlns:a16="http://schemas.microsoft.com/office/drawing/2014/main" id="{129E45EB-E3DF-4913-8FCC-5E587F000C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63" y="5427306"/>
              <a:ext cx="3923233"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Rectangle 7">
            <a:extLst>
              <a:ext uri="{FF2B5EF4-FFF2-40B4-BE49-F238E27FC236}">
                <a16:creationId xmlns:a16="http://schemas.microsoft.com/office/drawing/2014/main" id="{75F2C544-6ECE-4EF2-B3AA-00972CCE7EAB}"/>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46965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rigami image on the left (Plan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538A33-A6F6-44EE-8A83-CEF75233BB0D}"/>
              </a:ext>
            </a:extLst>
          </p:cNvPr>
          <p:cNvGrpSpPr/>
          <p:nvPr userDrawn="1"/>
        </p:nvGrpSpPr>
        <p:grpSpPr>
          <a:xfrm>
            <a:off x="-2" y="3167742"/>
            <a:ext cx="7201381" cy="3033924"/>
            <a:chOff x="-2" y="3167742"/>
            <a:chExt cx="7201381" cy="3033924"/>
          </a:xfrm>
        </p:grpSpPr>
        <p:pic>
          <p:nvPicPr>
            <p:cNvPr id="8" name="Picture 7">
              <a:extLst>
                <a:ext uri="{FF2B5EF4-FFF2-40B4-BE49-F238E27FC236}">
                  <a16:creationId xmlns:a16="http://schemas.microsoft.com/office/drawing/2014/main" id="{73DEE513-C349-4D01-99D7-04E4CFCD463E}"/>
                </a:ext>
              </a:extLst>
            </p:cNvPr>
            <p:cNvPicPr>
              <a:picLocks noChangeAspect="1"/>
            </p:cNvPicPr>
            <p:nvPr userDrawn="1"/>
          </p:nvPicPr>
          <p:blipFill rotWithShape="1">
            <a:blip r:embed="rId2"/>
            <a:srcRect l="6651"/>
            <a:stretch/>
          </p:blipFill>
          <p:spPr>
            <a:xfrm>
              <a:off x="-2" y="3167742"/>
              <a:ext cx="7201381" cy="3033924"/>
            </a:xfrm>
            <a:prstGeom prst="rect">
              <a:avLst/>
            </a:prstGeom>
          </p:spPr>
        </p:pic>
        <p:pic>
          <p:nvPicPr>
            <p:cNvPr id="7" name="Picture 6">
              <a:extLst>
                <a:ext uri="{FF2B5EF4-FFF2-40B4-BE49-F238E27FC236}">
                  <a16:creationId xmlns:a16="http://schemas.microsoft.com/office/drawing/2014/main" id="{11175412-8F1C-4B8E-A1E7-DF9F9F28BB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9876" y="5427728"/>
              <a:ext cx="3015285"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10" name="Rectangle 9">
            <a:extLst>
              <a:ext uri="{FF2B5EF4-FFF2-40B4-BE49-F238E27FC236}">
                <a16:creationId xmlns:a16="http://schemas.microsoft.com/office/drawing/2014/main" id="{9F61D6BC-381E-47E6-88F6-CBA26AC6C4BC}"/>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71153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rigami image on the left (Thumbsu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941A2AB-33C0-4475-A8DF-134983A64B17}"/>
              </a:ext>
            </a:extLst>
          </p:cNvPr>
          <p:cNvGrpSpPr/>
          <p:nvPr userDrawn="1"/>
        </p:nvGrpSpPr>
        <p:grpSpPr>
          <a:xfrm>
            <a:off x="1876923" y="1553373"/>
            <a:ext cx="5491726" cy="4110279"/>
            <a:chOff x="1876923" y="1553373"/>
            <a:chExt cx="5491726" cy="4110279"/>
          </a:xfrm>
        </p:grpSpPr>
        <p:pic>
          <p:nvPicPr>
            <p:cNvPr id="12" name="Picture 11">
              <a:extLst>
                <a:ext uri="{FF2B5EF4-FFF2-40B4-BE49-F238E27FC236}">
                  <a16:creationId xmlns:a16="http://schemas.microsoft.com/office/drawing/2014/main" id="{A62452E9-2808-4E6E-A2FE-68F4AA0491EF}"/>
                </a:ext>
              </a:extLst>
            </p:cNvPr>
            <p:cNvPicPr>
              <a:picLocks noChangeAspect="1"/>
            </p:cNvPicPr>
            <p:nvPr userDrawn="1"/>
          </p:nvPicPr>
          <p:blipFill>
            <a:blip r:embed="rId2"/>
            <a:stretch>
              <a:fillRect/>
            </a:stretch>
          </p:blipFill>
          <p:spPr>
            <a:xfrm>
              <a:off x="1876923" y="1553373"/>
              <a:ext cx="5491726" cy="4027699"/>
            </a:xfrm>
            <a:prstGeom prst="rect">
              <a:avLst/>
            </a:prstGeom>
          </p:spPr>
        </p:pic>
        <p:pic>
          <p:nvPicPr>
            <p:cNvPr id="13" name="Picture 12">
              <a:extLst>
                <a:ext uri="{FF2B5EF4-FFF2-40B4-BE49-F238E27FC236}">
                  <a16:creationId xmlns:a16="http://schemas.microsoft.com/office/drawing/2014/main" id="{2F056565-3DA4-490B-A0B4-DF79A4B339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5277" y="5427650"/>
              <a:ext cx="1984035" cy="236002"/>
            </a:xfrm>
            <a:prstGeom prst="rect">
              <a:avLst/>
            </a:prstGeom>
          </p:spPr>
        </p:pic>
      </p:gr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ORIGAMI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Rectangle 7">
            <a:extLst>
              <a:ext uri="{FF2B5EF4-FFF2-40B4-BE49-F238E27FC236}">
                <a16:creationId xmlns:a16="http://schemas.microsoft.com/office/drawing/2014/main" id="{FFE2C349-E043-4254-9FBA-20A7932510D6}"/>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6353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rcular image on th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5916559" y="550775"/>
            <a:ext cx="5756400" cy="5756447"/>
          </a:xfrm>
          <a:prstGeom prst="ellipse">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CIRCULAR IMAGE ON THE RIGHT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Rectangle 5">
            <a:extLst>
              <a:ext uri="{FF2B5EF4-FFF2-40B4-BE49-F238E27FC236}">
                <a16:creationId xmlns:a16="http://schemas.microsoft.com/office/drawing/2014/main" id="{339B01FD-7A68-41E3-8048-14DC3FEA8456}"/>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40552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1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ONE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444EB547-3C19-42F5-8615-D93E09089005}"/>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12171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rcular image on th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CFD3C-C905-437D-9D45-40230FF62858}"/>
              </a:ext>
            </a:extLst>
          </p:cNvPr>
          <p:cNvSpPr>
            <a:spLocks noGrp="1"/>
          </p:cNvSpPr>
          <p:nvPr>
            <p:ph type="pic" sz="quarter" idx="13" hasCustomPrompt="1"/>
          </p:nvPr>
        </p:nvSpPr>
        <p:spPr>
          <a:xfrm>
            <a:off x="486000" y="550775"/>
            <a:ext cx="5756400" cy="5756447"/>
          </a:xfrm>
          <a:prstGeom prst="ellipse">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WITH CIRCULAR IMAGE ON THE LEFT</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6415200" y="1800000"/>
            <a:ext cx="52272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6" name="Rectangle 5">
            <a:extLst>
              <a:ext uri="{FF2B5EF4-FFF2-40B4-BE49-F238E27FC236}">
                <a16:creationId xmlns:a16="http://schemas.microsoft.com/office/drawing/2014/main" id="{3D206C81-5F84-40C3-B781-EAD78284042C}"/>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4894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55C5423-B0BC-4B3A-8B1C-E8B29CF73B39}"/>
              </a:ext>
            </a:extLst>
          </p:cNvPr>
          <p:cNvSpPr>
            <a:spLocks noGrp="1"/>
          </p:cNvSpPr>
          <p:nvPr>
            <p:ph type="pic" sz="quarter" idx="13" hasCustomPrompt="1"/>
          </p:nvPr>
        </p:nvSpPr>
        <p:spPr>
          <a:xfrm>
            <a:off x="486000" y="368300"/>
            <a:ext cx="5576961" cy="2970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4" name="Title 1">
            <a:extLst>
              <a:ext uri="{FF2B5EF4-FFF2-40B4-BE49-F238E27FC236}">
                <a16:creationId xmlns:a16="http://schemas.microsoft.com/office/drawing/2014/main" id="{F2F46403-BEC3-4D6F-A69F-C9BBB4F3B744}"/>
              </a:ext>
            </a:extLst>
          </p:cNvPr>
          <p:cNvSpPr>
            <a:spLocks noGrp="1"/>
          </p:cNvSpPr>
          <p:nvPr>
            <p:ph type="title" hasCustomPrompt="1"/>
          </p:nvPr>
        </p:nvSpPr>
        <p:spPr>
          <a:xfrm>
            <a:off x="6415200" y="413999"/>
            <a:ext cx="5227199" cy="1044097"/>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SLIDE SPLIT INTO QUADRANTS</a:t>
            </a:r>
            <a:endParaRPr lang="en-GB" dirty="0"/>
          </a:p>
        </p:txBody>
      </p:sp>
      <p:sp>
        <p:nvSpPr>
          <p:cNvPr id="5" name="Slide Number Placeholder 2">
            <a:extLst>
              <a:ext uri="{FF2B5EF4-FFF2-40B4-BE49-F238E27FC236}">
                <a16:creationId xmlns:a16="http://schemas.microsoft.com/office/drawing/2014/main" id="{4927F751-04E0-47BC-AF64-AA7D969C6505}"/>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6" name="Text Placeholder 8">
            <a:extLst>
              <a:ext uri="{FF2B5EF4-FFF2-40B4-BE49-F238E27FC236}">
                <a16:creationId xmlns:a16="http://schemas.microsoft.com/office/drawing/2014/main" id="{6B77C39F-A6E2-4B64-963D-DF8705760F0A}"/>
              </a:ext>
            </a:extLst>
          </p:cNvPr>
          <p:cNvSpPr>
            <a:spLocks noGrp="1"/>
          </p:cNvSpPr>
          <p:nvPr>
            <p:ph type="body" sz="quarter" idx="12" hasCustomPrompt="1"/>
          </p:nvPr>
        </p:nvSpPr>
        <p:spPr>
          <a:xfrm>
            <a:off x="6415200" y="1800000"/>
            <a:ext cx="5227200" cy="11628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7" name="Text Placeholder 8">
            <a:extLst>
              <a:ext uri="{FF2B5EF4-FFF2-40B4-BE49-F238E27FC236}">
                <a16:creationId xmlns:a16="http://schemas.microsoft.com/office/drawing/2014/main" id="{20456F29-ED44-41AD-BA45-68586BA070F0}"/>
              </a:ext>
            </a:extLst>
          </p:cNvPr>
          <p:cNvSpPr>
            <a:spLocks noGrp="1"/>
          </p:cNvSpPr>
          <p:nvPr>
            <p:ph type="body" sz="quarter" idx="14" hasCustomPrompt="1"/>
          </p:nvPr>
        </p:nvSpPr>
        <p:spPr>
          <a:xfrm>
            <a:off x="486000" y="5145188"/>
            <a:ext cx="5227200" cy="1163112"/>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Picture Placeholder 4">
            <a:extLst>
              <a:ext uri="{FF2B5EF4-FFF2-40B4-BE49-F238E27FC236}">
                <a16:creationId xmlns:a16="http://schemas.microsoft.com/office/drawing/2014/main" id="{637B374C-4DE5-4B68-ABCC-646D992BEB28}"/>
              </a:ext>
            </a:extLst>
          </p:cNvPr>
          <p:cNvSpPr>
            <a:spLocks noGrp="1"/>
          </p:cNvSpPr>
          <p:nvPr>
            <p:ph type="pic" sz="quarter" idx="15" hasCustomPrompt="1"/>
          </p:nvPr>
        </p:nvSpPr>
        <p:spPr>
          <a:xfrm>
            <a:off x="6065438" y="3338300"/>
            <a:ext cx="5576961" cy="2970000"/>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insert image</a:t>
            </a:r>
          </a:p>
        </p:txBody>
      </p:sp>
      <p:sp>
        <p:nvSpPr>
          <p:cNvPr id="9" name="Text Placeholder 5">
            <a:extLst>
              <a:ext uri="{FF2B5EF4-FFF2-40B4-BE49-F238E27FC236}">
                <a16:creationId xmlns:a16="http://schemas.microsoft.com/office/drawing/2014/main" id="{2AFCE49E-7DA3-4BD5-AD87-2074ECFDE98A}"/>
              </a:ext>
            </a:extLst>
          </p:cNvPr>
          <p:cNvSpPr>
            <a:spLocks noGrp="1"/>
          </p:cNvSpPr>
          <p:nvPr>
            <p:ph type="body" sz="quarter" idx="16" hasCustomPrompt="1"/>
          </p:nvPr>
        </p:nvSpPr>
        <p:spPr>
          <a:xfrm>
            <a:off x="486000" y="3758400"/>
            <a:ext cx="4701319" cy="1053086"/>
          </a:xfrm>
          <a:prstGeom prst="rect">
            <a:avLst/>
          </a:prstGeom>
        </p:spPr>
        <p:txBody>
          <a:bodyPr lIns="0" tIns="0" rIns="0" bIns="0"/>
          <a:lstStyle>
            <a:lvl1pPr marL="0" indent="0" algn="l" defTabSz="914400" rtl="0" eaLnBrk="1" latinLnBrk="0" hangingPunct="1">
              <a:lnSpc>
                <a:spcPts val="4400"/>
              </a:lnSpc>
              <a:spcBef>
                <a:spcPct val="0"/>
              </a:spcBef>
              <a:buNone/>
              <a:defRPr lang="en-US" sz="4800" kern="1200" cap="all" spc="-100" baseline="0" dirty="0" smtClean="0">
                <a:solidFill>
                  <a:schemeClr val="tx1"/>
                </a:solidFill>
                <a:latin typeface="Impact" panose="020B0806030902050204" pitchFamily="34" charset="0"/>
                <a:ea typeface="+mj-ea"/>
                <a:cs typeface="+mj-cs"/>
              </a:defRPr>
            </a:lvl1pPr>
            <a:lvl2pPr marL="0" indent="0" algn="l" defTabSz="914400" rtl="0" eaLnBrk="1" latinLnBrk="0" hangingPunct="1">
              <a:lnSpc>
                <a:spcPts val="4400"/>
              </a:lnSpc>
              <a:spcBef>
                <a:spcPct val="0"/>
              </a:spcBef>
              <a:buNone/>
              <a:defRPr lang="en-US" sz="4800" kern="1200" cap="all" spc="-100" baseline="0" dirty="0" smtClean="0">
                <a:solidFill>
                  <a:schemeClr val="tx1"/>
                </a:solidFill>
                <a:latin typeface="Impact" panose="020B0806030902050204" pitchFamily="34" charset="0"/>
                <a:ea typeface="+mj-ea"/>
                <a:cs typeface="+mj-cs"/>
              </a:defRPr>
            </a:lvl2pPr>
            <a:lvl3pPr marL="0" indent="0" algn="l" defTabSz="914400" rtl="0" eaLnBrk="1" latinLnBrk="0" hangingPunct="1">
              <a:lnSpc>
                <a:spcPts val="4400"/>
              </a:lnSpc>
              <a:spcBef>
                <a:spcPct val="0"/>
              </a:spcBef>
              <a:buNone/>
              <a:defRPr lang="en-US" sz="4800" kern="1200" cap="all" spc="-100" baseline="0" dirty="0" smtClean="0">
                <a:solidFill>
                  <a:schemeClr val="tx1"/>
                </a:solidFill>
                <a:latin typeface="Impact" panose="020B0806030902050204" pitchFamily="34" charset="0"/>
                <a:ea typeface="+mj-ea"/>
                <a:cs typeface="+mj-cs"/>
              </a:defRPr>
            </a:lvl3pPr>
            <a:lvl4pPr marL="0" indent="0" algn="l" defTabSz="914400" rtl="0" eaLnBrk="1" latinLnBrk="0" hangingPunct="1">
              <a:lnSpc>
                <a:spcPts val="4400"/>
              </a:lnSpc>
              <a:spcBef>
                <a:spcPct val="0"/>
              </a:spcBef>
              <a:buNone/>
              <a:defRPr lang="en-US" sz="4800" kern="1200" cap="all" spc="-100" baseline="0" dirty="0" smtClean="0">
                <a:solidFill>
                  <a:schemeClr val="tx1"/>
                </a:solidFill>
                <a:latin typeface="Impact" panose="020B0806030902050204" pitchFamily="34" charset="0"/>
                <a:ea typeface="+mj-ea"/>
                <a:cs typeface="+mj-cs"/>
              </a:defRPr>
            </a:lvl4pPr>
            <a:lvl5pPr marL="0" indent="0" algn="l" defTabSz="914400" rtl="0" eaLnBrk="1" latinLnBrk="0" hangingPunct="1">
              <a:lnSpc>
                <a:spcPts val="4400"/>
              </a:lnSpc>
              <a:spcBef>
                <a:spcPct val="0"/>
              </a:spcBef>
              <a:buNone/>
              <a:defRPr lang="en-GB" sz="4800" kern="1200" cap="all" spc="-100" baseline="0" dirty="0">
                <a:solidFill>
                  <a:schemeClr val="tx1"/>
                </a:solidFill>
                <a:latin typeface="Impact" panose="020B0806030902050204" pitchFamily="34" charset="0"/>
                <a:ea typeface="+mj-ea"/>
                <a:cs typeface="+mj-cs"/>
              </a:defRPr>
            </a:lvl5pPr>
          </a:lstStyle>
          <a:p>
            <a:pPr lvl="0"/>
            <a:r>
              <a:rPr lang="en-US" dirty="0"/>
              <a:t>SLIDE SPLIT INTO QUADRANTS</a:t>
            </a:r>
            <a:endParaRPr lang="en-GB" dirty="0"/>
          </a:p>
        </p:txBody>
      </p:sp>
      <p:sp>
        <p:nvSpPr>
          <p:cNvPr id="10" name="Rectangle 9">
            <a:extLst>
              <a:ext uri="{FF2B5EF4-FFF2-40B4-BE49-F238E27FC236}">
                <a16:creationId xmlns:a16="http://schemas.microsoft.com/office/drawing/2014/main" id="{38F049A0-8894-4417-8579-2A3E556D6DAE}"/>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96338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cess, 4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4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grpSp>
        <p:nvGrpSpPr>
          <p:cNvPr id="8" name="Group 7">
            <a:extLst>
              <a:ext uri="{FF2B5EF4-FFF2-40B4-BE49-F238E27FC236}">
                <a16:creationId xmlns:a16="http://schemas.microsoft.com/office/drawing/2014/main" id="{8656004D-5436-4455-B927-A519B13974A9}"/>
              </a:ext>
            </a:extLst>
          </p:cNvPr>
          <p:cNvGrpSpPr/>
          <p:nvPr userDrawn="1"/>
        </p:nvGrpSpPr>
        <p:grpSpPr>
          <a:xfrm>
            <a:off x="517200" y="2133599"/>
            <a:ext cx="11154560" cy="2540612"/>
            <a:chOff x="517200" y="2133599"/>
            <a:chExt cx="7364390" cy="1677346"/>
          </a:xfrm>
        </p:grpSpPr>
        <p:sp>
          <p:nvSpPr>
            <p:cNvPr id="10" name="Oval 9">
              <a:extLst>
                <a:ext uri="{FF2B5EF4-FFF2-40B4-BE49-F238E27FC236}">
                  <a16:creationId xmlns:a16="http://schemas.microsoft.com/office/drawing/2014/main" id="{CE91EF7D-A4E0-4EEA-96B2-DAEC83812A67}"/>
                </a:ext>
              </a:extLst>
            </p:cNvPr>
            <p:cNvSpPr/>
            <p:nvPr/>
          </p:nvSpPr>
          <p:spPr>
            <a:xfrm>
              <a:off x="517200" y="2133599"/>
              <a:ext cx="1677332" cy="1677346"/>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11" name="Oval 10">
              <a:extLst>
                <a:ext uri="{FF2B5EF4-FFF2-40B4-BE49-F238E27FC236}">
                  <a16:creationId xmlns:a16="http://schemas.microsoft.com/office/drawing/2014/main" id="{3D5BC6FC-14F0-490E-A30A-2F0287711BA1}"/>
                </a:ext>
              </a:extLst>
            </p:cNvPr>
            <p:cNvSpPr/>
            <p:nvPr/>
          </p:nvSpPr>
          <p:spPr>
            <a:xfrm>
              <a:off x="2412886" y="2133599"/>
              <a:ext cx="1677332" cy="1677346"/>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12" name="Straight Connector 11">
              <a:extLst>
                <a:ext uri="{FF2B5EF4-FFF2-40B4-BE49-F238E27FC236}">
                  <a16:creationId xmlns:a16="http://schemas.microsoft.com/office/drawing/2014/main" id="{F95F1397-2B5C-4951-968F-8EAFFCFE5542}"/>
                </a:ext>
              </a:extLst>
            </p:cNvPr>
            <p:cNvCxnSpPr>
              <a:cxnSpLocks/>
              <a:stCxn id="10" idx="6"/>
              <a:endCxn id="11" idx="2"/>
            </p:cNvCxnSpPr>
            <p:nvPr/>
          </p:nvCxnSpPr>
          <p:spPr>
            <a:xfrm>
              <a:off x="2194532"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DEE1BE0-DF66-4DF1-BE6C-B90F1DAFA937}"/>
                </a:ext>
              </a:extLst>
            </p:cNvPr>
            <p:cNvSpPr/>
            <p:nvPr/>
          </p:nvSpPr>
          <p:spPr>
            <a:xfrm>
              <a:off x="4308572" y="2133599"/>
              <a:ext cx="1677332" cy="1677346"/>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14" name="Oval 13">
              <a:extLst>
                <a:ext uri="{FF2B5EF4-FFF2-40B4-BE49-F238E27FC236}">
                  <a16:creationId xmlns:a16="http://schemas.microsoft.com/office/drawing/2014/main" id="{7A3896B2-38E9-4822-A6AE-D9028CD59B99}"/>
                </a:ext>
              </a:extLst>
            </p:cNvPr>
            <p:cNvSpPr/>
            <p:nvPr/>
          </p:nvSpPr>
          <p:spPr>
            <a:xfrm>
              <a:off x="6204258" y="2133599"/>
              <a:ext cx="1677332" cy="1677346"/>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cxnSp>
          <p:nvCxnSpPr>
            <p:cNvPr id="15" name="Straight Connector 14">
              <a:extLst>
                <a:ext uri="{FF2B5EF4-FFF2-40B4-BE49-F238E27FC236}">
                  <a16:creationId xmlns:a16="http://schemas.microsoft.com/office/drawing/2014/main" id="{E60C5844-790D-49F5-94CE-034453C28ACB}"/>
                </a:ext>
              </a:extLst>
            </p:cNvPr>
            <p:cNvCxnSpPr>
              <a:cxnSpLocks/>
              <a:stCxn id="11" idx="6"/>
              <a:endCxn id="13" idx="2"/>
            </p:cNvCxnSpPr>
            <p:nvPr/>
          </p:nvCxnSpPr>
          <p:spPr>
            <a:xfrm>
              <a:off x="4090217"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C451404-328B-4494-B5F0-CD9C55CDED32}"/>
                </a:ext>
              </a:extLst>
            </p:cNvPr>
            <p:cNvCxnSpPr>
              <a:cxnSpLocks/>
              <a:stCxn id="14" idx="2"/>
              <a:endCxn id="13" idx="6"/>
            </p:cNvCxnSpPr>
            <p:nvPr/>
          </p:nvCxnSpPr>
          <p:spPr>
            <a:xfrm flipH="1">
              <a:off x="5985903" y="2972272"/>
              <a:ext cx="218354"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7" name="Text Placeholder 4">
            <a:extLst>
              <a:ext uri="{FF2B5EF4-FFF2-40B4-BE49-F238E27FC236}">
                <a16:creationId xmlns:a16="http://schemas.microsoft.com/office/drawing/2014/main" id="{D5756A15-45BB-446F-98D1-BF4CAB7338D0}"/>
              </a:ext>
            </a:extLst>
          </p:cNvPr>
          <p:cNvSpPr>
            <a:spLocks noGrp="1"/>
          </p:cNvSpPr>
          <p:nvPr>
            <p:ph type="body" sz="quarter" idx="13" hasCustomPrompt="1"/>
          </p:nvPr>
        </p:nvSpPr>
        <p:spPr>
          <a:xfrm>
            <a:off x="3388523"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8" name="Text Placeholder 4">
            <a:extLst>
              <a:ext uri="{FF2B5EF4-FFF2-40B4-BE49-F238E27FC236}">
                <a16:creationId xmlns:a16="http://schemas.microsoft.com/office/drawing/2014/main" id="{80B2C248-E395-449F-8152-DEE11DE92E2C}"/>
              </a:ext>
            </a:extLst>
          </p:cNvPr>
          <p:cNvSpPr>
            <a:spLocks noGrp="1"/>
          </p:cNvSpPr>
          <p:nvPr>
            <p:ph type="body" sz="quarter" idx="14" hasCustomPrompt="1"/>
          </p:nvPr>
        </p:nvSpPr>
        <p:spPr>
          <a:xfrm>
            <a:off x="6259844"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19" name="Text Placeholder 4">
            <a:extLst>
              <a:ext uri="{FF2B5EF4-FFF2-40B4-BE49-F238E27FC236}">
                <a16:creationId xmlns:a16="http://schemas.microsoft.com/office/drawing/2014/main" id="{BE5A9591-2097-4FD6-8E33-DA3522A038CE}"/>
              </a:ext>
            </a:extLst>
          </p:cNvPr>
          <p:cNvSpPr>
            <a:spLocks noGrp="1"/>
          </p:cNvSpPr>
          <p:nvPr>
            <p:ph type="body" sz="quarter" idx="15" hasCustomPrompt="1"/>
          </p:nvPr>
        </p:nvSpPr>
        <p:spPr>
          <a:xfrm>
            <a:off x="9131165" y="4921200"/>
            <a:ext cx="2541600" cy="11088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20" name="Rectangle 19">
            <a:extLst>
              <a:ext uri="{FF2B5EF4-FFF2-40B4-BE49-F238E27FC236}">
                <a16:creationId xmlns:a16="http://schemas.microsoft.com/office/drawing/2014/main" id="{B27C4234-3A20-4913-A4C3-A49F91B11392}"/>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01656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5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5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grpSp>
        <p:nvGrpSpPr>
          <p:cNvPr id="20" name="Group 19">
            <a:extLst>
              <a:ext uri="{FF2B5EF4-FFF2-40B4-BE49-F238E27FC236}">
                <a16:creationId xmlns:a16="http://schemas.microsoft.com/office/drawing/2014/main" id="{D5C57C06-78EB-4DC4-A375-D9475DBF3C3E}"/>
              </a:ext>
            </a:extLst>
          </p:cNvPr>
          <p:cNvGrpSpPr/>
          <p:nvPr userDrawn="1"/>
        </p:nvGrpSpPr>
        <p:grpSpPr>
          <a:xfrm>
            <a:off x="517199" y="2133599"/>
            <a:ext cx="11079055" cy="2007217"/>
            <a:chOff x="517199" y="2133599"/>
            <a:chExt cx="11079055" cy="2007217"/>
          </a:xfrm>
        </p:grpSpPr>
        <p:sp>
          <p:nvSpPr>
            <p:cNvPr id="21" name="Oval 20">
              <a:extLst>
                <a:ext uri="{FF2B5EF4-FFF2-40B4-BE49-F238E27FC236}">
                  <a16:creationId xmlns:a16="http://schemas.microsoft.com/office/drawing/2014/main" id="{6A5EB420-135F-405F-A367-F355BC30170F}"/>
                </a:ext>
              </a:extLst>
            </p:cNvPr>
            <p:cNvSpPr/>
            <p:nvPr/>
          </p:nvSpPr>
          <p:spPr>
            <a:xfrm>
              <a:off x="517199" y="2133599"/>
              <a:ext cx="2006814" cy="2006831"/>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22" name="Oval 21">
              <a:extLst>
                <a:ext uri="{FF2B5EF4-FFF2-40B4-BE49-F238E27FC236}">
                  <a16:creationId xmlns:a16="http://schemas.microsoft.com/office/drawing/2014/main" id="{446601A5-15AF-4AC6-92B7-E5CC0746A7B1}"/>
                </a:ext>
              </a:extLst>
            </p:cNvPr>
            <p:cNvSpPr/>
            <p:nvPr/>
          </p:nvSpPr>
          <p:spPr>
            <a:xfrm>
              <a:off x="2785259" y="2133599"/>
              <a:ext cx="2006814" cy="2006831"/>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23" name="Straight Connector 22">
              <a:extLst>
                <a:ext uri="{FF2B5EF4-FFF2-40B4-BE49-F238E27FC236}">
                  <a16:creationId xmlns:a16="http://schemas.microsoft.com/office/drawing/2014/main" id="{A27D4C18-E1CB-4380-9896-81621AD244F6}"/>
                </a:ext>
              </a:extLst>
            </p:cNvPr>
            <p:cNvCxnSpPr>
              <a:cxnSpLocks/>
              <a:stCxn id="21" idx="6"/>
              <a:endCxn id="22" idx="2"/>
            </p:cNvCxnSpPr>
            <p:nvPr/>
          </p:nvCxnSpPr>
          <p:spPr>
            <a:xfrm>
              <a:off x="2524013"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A468C0B-7A26-4AC6-B704-48B921AE4C83}"/>
                </a:ext>
              </a:extLst>
            </p:cNvPr>
            <p:cNvSpPr/>
            <p:nvPr/>
          </p:nvSpPr>
          <p:spPr>
            <a:xfrm>
              <a:off x="5053319" y="2133599"/>
              <a:ext cx="2006814" cy="2006831"/>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25" name="Oval 24">
              <a:extLst>
                <a:ext uri="{FF2B5EF4-FFF2-40B4-BE49-F238E27FC236}">
                  <a16:creationId xmlns:a16="http://schemas.microsoft.com/office/drawing/2014/main" id="{071C6D7E-E411-4820-A65A-D926C74D5FC1}"/>
                </a:ext>
              </a:extLst>
            </p:cNvPr>
            <p:cNvSpPr/>
            <p:nvPr/>
          </p:nvSpPr>
          <p:spPr>
            <a:xfrm>
              <a:off x="7321379" y="2133599"/>
              <a:ext cx="2006814" cy="2006831"/>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sp>
          <p:nvSpPr>
            <p:cNvPr id="26" name="Oval 25">
              <a:extLst>
                <a:ext uri="{FF2B5EF4-FFF2-40B4-BE49-F238E27FC236}">
                  <a16:creationId xmlns:a16="http://schemas.microsoft.com/office/drawing/2014/main" id="{6D311AEA-A0FD-42B0-AC93-9DC20E479AB2}"/>
                </a:ext>
              </a:extLst>
            </p:cNvPr>
            <p:cNvSpPr/>
            <p:nvPr/>
          </p:nvSpPr>
          <p:spPr>
            <a:xfrm>
              <a:off x="9589440" y="2133985"/>
              <a:ext cx="2006814" cy="2006831"/>
            </a:xfrm>
            <a:prstGeom prst="ellipse">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5</a:t>
              </a:r>
            </a:p>
          </p:txBody>
        </p:sp>
        <p:cxnSp>
          <p:nvCxnSpPr>
            <p:cNvPr id="27" name="Straight Connector 26">
              <a:extLst>
                <a:ext uri="{FF2B5EF4-FFF2-40B4-BE49-F238E27FC236}">
                  <a16:creationId xmlns:a16="http://schemas.microsoft.com/office/drawing/2014/main" id="{CFD46A7A-0485-4D34-AC6E-789A2751EFFB}"/>
                </a:ext>
              </a:extLst>
            </p:cNvPr>
            <p:cNvCxnSpPr>
              <a:cxnSpLocks/>
              <a:stCxn id="22" idx="6"/>
              <a:endCxn id="24" idx="2"/>
            </p:cNvCxnSpPr>
            <p:nvPr/>
          </p:nvCxnSpPr>
          <p:spPr>
            <a:xfrm>
              <a:off x="4792072"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519D1C-2C63-4B28-AA39-204135849FAF}"/>
                </a:ext>
              </a:extLst>
            </p:cNvPr>
            <p:cNvCxnSpPr>
              <a:cxnSpLocks/>
              <a:stCxn id="25" idx="2"/>
              <a:endCxn id="24" idx="6"/>
            </p:cNvCxnSpPr>
            <p:nvPr/>
          </p:nvCxnSpPr>
          <p:spPr>
            <a:xfrm flipH="1">
              <a:off x="7060132" y="3137015"/>
              <a:ext cx="261246"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79B950-4411-47B5-B9E0-A48B2F6E644B}"/>
                </a:ext>
              </a:extLst>
            </p:cNvPr>
            <p:cNvCxnSpPr>
              <a:cxnSpLocks/>
              <a:stCxn id="25" idx="6"/>
              <a:endCxn id="26" idx="2"/>
            </p:cNvCxnSpPr>
            <p:nvPr/>
          </p:nvCxnSpPr>
          <p:spPr>
            <a:xfrm>
              <a:off x="9328193" y="3137015"/>
              <a:ext cx="261246" cy="386"/>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30" name="Text Placeholder 4">
            <a:extLst>
              <a:ext uri="{FF2B5EF4-FFF2-40B4-BE49-F238E27FC236}">
                <a16:creationId xmlns:a16="http://schemas.microsoft.com/office/drawing/2014/main" id="{A69F86F7-4D9D-4530-AAD1-F4B15F13A18E}"/>
              </a:ext>
            </a:extLst>
          </p:cNvPr>
          <p:cNvSpPr>
            <a:spLocks noGrp="1"/>
          </p:cNvSpPr>
          <p:nvPr>
            <p:ph type="body" sz="quarter" idx="13" hasCustomPrompt="1"/>
          </p:nvPr>
        </p:nvSpPr>
        <p:spPr>
          <a:xfrm>
            <a:off x="278525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1" name="Text Placeholder 4">
            <a:extLst>
              <a:ext uri="{FF2B5EF4-FFF2-40B4-BE49-F238E27FC236}">
                <a16:creationId xmlns:a16="http://schemas.microsoft.com/office/drawing/2014/main" id="{287C2629-F4C7-42C4-96FA-A748188B0438}"/>
              </a:ext>
            </a:extLst>
          </p:cNvPr>
          <p:cNvSpPr>
            <a:spLocks noGrp="1"/>
          </p:cNvSpPr>
          <p:nvPr>
            <p:ph type="body" sz="quarter" idx="14" hasCustomPrompt="1"/>
          </p:nvPr>
        </p:nvSpPr>
        <p:spPr>
          <a:xfrm>
            <a:off x="5053318"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2" name="Text Placeholder 4">
            <a:extLst>
              <a:ext uri="{FF2B5EF4-FFF2-40B4-BE49-F238E27FC236}">
                <a16:creationId xmlns:a16="http://schemas.microsoft.com/office/drawing/2014/main" id="{38C49D70-E15B-464F-A178-A2C049893A07}"/>
              </a:ext>
            </a:extLst>
          </p:cNvPr>
          <p:cNvSpPr>
            <a:spLocks noGrp="1"/>
          </p:cNvSpPr>
          <p:nvPr>
            <p:ph type="body" sz="quarter" idx="15" hasCustomPrompt="1"/>
          </p:nvPr>
        </p:nvSpPr>
        <p:spPr>
          <a:xfrm>
            <a:off x="7321379"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3" name="Text Placeholder 4">
            <a:extLst>
              <a:ext uri="{FF2B5EF4-FFF2-40B4-BE49-F238E27FC236}">
                <a16:creationId xmlns:a16="http://schemas.microsoft.com/office/drawing/2014/main" id="{49589F0B-B756-4934-AD3D-095D4414F6F4}"/>
              </a:ext>
            </a:extLst>
          </p:cNvPr>
          <p:cNvSpPr>
            <a:spLocks noGrp="1"/>
          </p:cNvSpPr>
          <p:nvPr>
            <p:ph type="body" sz="quarter" idx="16" hasCustomPrompt="1"/>
          </p:nvPr>
        </p:nvSpPr>
        <p:spPr>
          <a:xfrm>
            <a:off x="9589438" y="4442400"/>
            <a:ext cx="2006814" cy="1573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34" name="Rectangle 33">
            <a:extLst>
              <a:ext uri="{FF2B5EF4-FFF2-40B4-BE49-F238E27FC236}">
                <a16:creationId xmlns:a16="http://schemas.microsoft.com/office/drawing/2014/main" id="{71757369-E320-4E1F-8994-6F240419C4DA}"/>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7705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6 st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PROCESS SLIDE, 6 STAGES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5" name="Text Placeholder 4">
            <a:extLst>
              <a:ext uri="{FF2B5EF4-FFF2-40B4-BE49-F238E27FC236}">
                <a16:creationId xmlns:a16="http://schemas.microsoft.com/office/drawing/2014/main" id="{04280D36-E0E5-42F0-97EA-EBA4F47B1548}"/>
              </a:ext>
            </a:extLst>
          </p:cNvPr>
          <p:cNvSpPr>
            <a:spLocks noGrp="1"/>
          </p:cNvSpPr>
          <p:nvPr>
            <p:ph type="body" sz="quarter" idx="12" hasCustomPrompt="1"/>
          </p:nvPr>
        </p:nvSpPr>
        <p:spPr>
          <a:xfrm>
            <a:off x="517199" y="4064400"/>
            <a:ext cx="1677332" cy="1951200"/>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grpSp>
        <p:nvGrpSpPr>
          <p:cNvPr id="34" name="Group 33">
            <a:extLst>
              <a:ext uri="{FF2B5EF4-FFF2-40B4-BE49-F238E27FC236}">
                <a16:creationId xmlns:a16="http://schemas.microsoft.com/office/drawing/2014/main" id="{E8B7CBB7-058A-4E5F-B0DD-66422952CFBC}"/>
              </a:ext>
            </a:extLst>
          </p:cNvPr>
          <p:cNvGrpSpPr/>
          <p:nvPr userDrawn="1"/>
        </p:nvGrpSpPr>
        <p:grpSpPr>
          <a:xfrm>
            <a:off x="517200" y="2133599"/>
            <a:ext cx="11155761" cy="1677669"/>
            <a:chOff x="517200" y="4528457"/>
            <a:chExt cx="11830291" cy="1779109"/>
          </a:xfrm>
        </p:grpSpPr>
        <p:sp>
          <p:nvSpPr>
            <p:cNvPr id="35" name="Oval 34">
              <a:extLst>
                <a:ext uri="{FF2B5EF4-FFF2-40B4-BE49-F238E27FC236}">
                  <a16:creationId xmlns:a16="http://schemas.microsoft.com/office/drawing/2014/main" id="{433C63F1-8B06-4E12-A392-911E3FAC2181}"/>
                </a:ext>
              </a:extLst>
            </p:cNvPr>
            <p:cNvSpPr/>
            <p:nvPr/>
          </p:nvSpPr>
          <p:spPr>
            <a:xfrm>
              <a:off x="517200" y="4528457"/>
              <a:ext cx="1778751" cy="1778766"/>
            </a:xfrm>
            <a:prstGeom prst="ellipse">
              <a:avLst/>
            </a:prstGeom>
            <a:solidFill>
              <a:srgbClr val="E2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bg1"/>
                  </a:solidFill>
                  <a:latin typeface="Impact" panose="020B0806030902050204" pitchFamily="34" charset="0"/>
                </a:rPr>
                <a:t>1</a:t>
              </a:r>
            </a:p>
          </p:txBody>
        </p:sp>
        <p:sp>
          <p:nvSpPr>
            <p:cNvPr id="36" name="Oval 35">
              <a:extLst>
                <a:ext uri="{FF2B5EF4-FFF2-40B4-BE49-F238E27FC236}">
                  <a16:creationId xmlns:a16="http://schemas.microsoft.com/office/drawing/2014/main" id="{D67F2214-ACCD-497E-B836-4D7A2361E266}"/>
                </a:ext>
              </a:extLst>
            </p:cNvPr>
            <p:cNvSpPr/>
            <p:nvPr/>
          </p:nvSpPr>
          <p:spPr>
            <a:xfrm>
              <a:off x="2527508" y="4528457"/>
              <a:ext cx="1778751" cy="1778766"/>
            </a:xfrm>
            <a:prstGeom prst="ellipse">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2</a:t>
              </a:r>
            </a:p>
          </p:txBody>
        </p:sp>
        <p:cxnSp>
          <p:nvCxnSpPr>
            <p:cNvPr id="37" name="Straight Connector 36">
              <a:extLst>
                <a:ext uri="{FF2B5EF4-FFF2-40B4-BE49-F238E27FC236}">
                  <a16:creationId xmlns:a16="http://schemas.microsoft.com/office/drawing/2014/main" id="{FA675227-CE22-433A-BD43-2C62A112368C}"/>
                </a:ext>
              </a:extLst>
            </p:cNvPr>
            <p:cNvCxnSpPr>
              <a:cxnSpLocks/>
              <a:stCxn id="35" idx="6"/>
              <a:endCxn id="36" idx="2"/>
            </p:cNvCxnSpPr>
            <p:nvPr/>
          </p:nvCxnSpPr>
          <p:spPr>
            <a:xfrm>
              <a:off x="2295951"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CB35177-E0FD-43AF-A546-CC4EC571D76D}"/>
                </a:ext>
              </a:extLst>
            </p:cNvPr>
            <p:cNvSpPr/>
            <p:nvPr/>
          </p:nvSpPr>
          <p:spPr>
            <a:xfrm>
              <a:off x="4537816" y="4528457"/>
              <a:ext cx="1778751" cy="1778766"/>
            </a:xfrm>
            <a:prstGeom prst="ellipse">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3</a:t>
              </a:r>
            </a:p>
          </p:txBody>
        </p:sp>
        <p:sp>
          <p:nvSpPr>
            <p:cNvPr id="39" name="Oval 38">
              <a:extLst>
                <a:ext uri="{FF2B5EF4-FFF2-40B4-BE49-F238E27FC236}">
                  <a16:creationId xmlns:a16="http://schemas.microsoft.com/office/drawing/2014/main" id="{E66CEFD8-05F1-454F-BC5E-CE0E61B12C6D}"/>
                </a:ext>
              </a:extLst>
            </p:cNvPr>
            <p:cNvSpPr/>
            <p:nvPr/>
          </p:nvSpPr>
          <p:spPr>
            <a:xfrm>
              <a:off x="6548124" y="4528457"/>
              <a:ext cx="1778751" cy="1778766"/>
            </a:xfrm>
            <a:prstGeom prst="ellipse">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4</a:t>
              </a:r>
            </a:p>
          </p:txBody>
        </p:sp>
        <p:sp>
          <p:nvSpPr>
            <p:cNvPr id="40" name="Oval 39">
              <a:extLst>
                <a:ext uri="{FF2B5EF4-FFF2-40B4-BE49-F238E27FC236}">
                  <a16:creationId xmlns:a16="http://schemas.microsoft.com/office/drawing/2014/main" id="{0E0B767D-9002-4227-9A8F-84178CC81B89}"/>
                </a:ext>
              </a:extLst>
            </p:cNvPr>
            <p:cNvSpPr/>
            <p:nvPr/>
          </p:nvSpPr>
          <p:spPr>
            <a:xfrm>
              <a:off x="8558432" y="4528800"/>
              <a:ext cx="1778751" cy="1778766"/>
            </a:xfrm>
            <a:prstGeom prst="ellipse">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5</a:t>
              </a:r>
            </a:p>
          </p:txBody>
        </p:sp>
        <p:sp>
          <p:nvSpPr>
            <p:cNvPr id="41" name="Oval 40">
              <a:extLst>
                <a:ext uri="{FF2B5EF4-FFF2-40B4-BE49-F238E27FC236}">
                  <a16:creationId xmlns:a16="http://schemas.microsoft.com/office/drawing/2014/main" id="{036641D3-C5E7-4C61-9C64-821FEBC1AB16}"/>
                </a:ext>
              </a:extLst>
            </p:cNvPr>
            <p:cNvSpPr/>
            <p:nvPr/>
          </p:nvSpPr>
          <p:spPr>
            <a:xfrm>
              <a:off x="10568740" y="4528800"/>
              <a:ext cx="1778751" cy="1778766"/>
            </a:xfrm>
            <a:prstGeom prst="ellipse">
              <a:avLst/>
            </a:prstGeom>
            <a:solidFill>
              <a:srgbClr val="FDC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latin typeface="Impact" panose="020B0806030902050204" pitchFamily="34" charset="0"/>
                </a:rPr>
                <a:t>6</a:t>
              </a:r>
            </a:p>
          </p:txBody>
        </p:sp>
        <p:cxnSp>
          <p:nvCxnSpPr>
            <p:cNvPr id="42" name="Straight Connector 41">
              <a:extLst>
                <a:ext uri="{FF2B5EF4-FFF2-40B4-BE49-F238E27FC236}">
                  <a16:creationId xmlns:a16="http://schemas.microsoft.com/office/drawing/2014/main" id="{FCA160D7-F6CA-4244-80C3-1222455C17A1}"/>
                </a:ext>
              </a:extLst>
            </p:cNvPr>
            <p:cNvCxnSpPr>
              <a:cxnSpLocks/>
              <a:stCxn id="36" idx="6"/>
              <a:endCxn id="38" idx="2"/>
            </p:cNvCxnSpPr>
            <p:nvPr/>
          </p:nvCxnSpPr>
          <p:spPr>
            <a:xfrm>
              <a:off x="4306259"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02CED40-82F7-4F23-893C-9DF35C6092BE}"/>
                </a:ext>
              </a:extLst>
            </p:cNvPr>
            <p:cNvCxnSpPr>
              <a:cxnSpLocks/>
              <a:stCxn id="39" idx="2"/>
              <a:endCxn id="38" idx="6"/>
            </p:cNvCxnSpPr>
            <p:nvPr/>
          </p:nvCxnSpPr>
          <p:spPr>
            <a:xfrm flipH="1">
              <a:off x="6316567" y="5417840"/>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C803221-695A-4D54-83CD-1095D4FE38B4}"/>
                </a:ext>
              </a:extLst>
            </p:cNvPr>
            <p:cNvCxnSpPr>
              <a:cxnSpLocks/>
              <a:stCxn id="39" idx="6"/>
              <a:endCxn id="40" idx="2"/>
            </p:cNvCxnSpPr>
            <p:nvPr/>
          </p:nvCxnSpPr>
          <p:spPr>
            <a:xfrm>
              <a:off x="8326875" y="5417840"/>
              <a:ext cx="231557" cy="343"/>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66ACFF-CB1B-4AC2-9113-71A407DD39AD}"/>
                </a:ext>
              </a:extLst>
            </p:cNvPr>
            <p:cNvCxnSpPr>
              <a:stCxn id="41" idx="2"/>
              <a:endCxn id="40" idx="6"/>
            </p:cNvCxnSpPr>
            <p:nvPr/>
          </p:nvCxnSpPr>
          <p:spPr>
            <a:xfrm flipH="1">
              <a:off x="10337183" y="5418183"/>
              <a:ext cx="231557" cy="0"/>
            </a:xfrm>
            <a:prstGeom prst="line">
              <a:avLst/>
            </a:prstGeom>
            <a:ln w="38100">
              <a:solidFill>
                <a:srgbClr val="1D1E1C"/>
              </a:solidFill>
            </a:ln>
          </p:spPr>
          <p:style>
            <a:lnRef idx="1">
              <a:schemeClr val="accent1"/>
            </a:lnRef>
            <a:fillRef idx="0">
              <a:schemeClr val="accent1"/>
            </a:fillRef>
            <a:effectRef idx="0">
              <a:schemeClr val="accent1"/>
            </a:effectRef>
            <a:fontRef idx="minor">
              <a:schemeClr val="tx1"/>
            </a:fontRef>
          </p:style>
        </p:cxnSp>
      </p:grpSp>
      <p:sp>
        <p:nvSpPr>
          <p:cNvPr id="46" name="Text Placeholder 4">
            <a:extLst>
              <a:ext uri="{FF2B5EF4-FFF2-40B4-BE49-F238E27FC236}">
                <a16:creationId xmlns:a16="http://schemas.microsoft.com/office/drawing/2014/main" id="{BE182D15-B709-4A24-966C-58B83AB3BC99}"/>
              </a:ext>
            </a:extLst>
          </p:cNvPr>
          <p:cNvSpPr>
            <a:spLocks noGrp="1"/>
          </p:cNvSpPr>
          <p:nvPr>
            <p:ph type="body" sz="quarter" idx="13" hasCustomPrompt="1"/>
          </p:nvPr>
        </p:nvSpPr>
        <p:spPr>
          <a:xfrm>
            <a:off x="2412885" y="4064399"/>
            <a:ext cx="1677332" cy="1951187"/>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7" name="Text Placeholder 4">
            <a:extLst>
              <a:ext uri="{FF2B5EF4-FFF2-40B4-BE49-F238E27FC236}">
                <a16:creationId xmlns:a16="http://schemas.microsoft.com/office/drawing/2014/main" id="{B24883C9-E39D-473F-A0CD-02DCCDE797C2}"/>
              </a:ext>
            </a:extLst>
          </p:cNvPr>
          <p:cNvSpPr>
            <a:spLocks noGrp="1"/>
          </p:cNvSpPr>
          <p:nvPr>
            <p:ph type="body" sz="quarter" idx="14" hasCustomPrompt="1"/>
          </p:nvPr>
        </p:nvSpPr>
        <p:spPr>
          <a:xfrm>
            <a:off x="4308571" y="4064399"/>
            <a:ext cx="1677332" cy="1951173"/>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8" name="Text Placeholder 4">
            <a:extLst>
              <a:ext uri="{FF2B5EF4-FFF2-40B4-BE49-F238E27FC236}">
                <a16:creationId xmlns:a16="http://schemas.microsoft.com/office/drawing/2014/main" id="{CD07C235-F5E7-4316-BA5E-8A7CCA0C890F}"/>
              </a:ext>
            </a:extLst>
          </p:cNvPr>
          <p:cNvSpPr>
            <a:spLocks noGrp="1"/>
          </p:cNvSpPr>
          <p:nvPr>
            <p:ph type="body" sz="quarter" idx="15" hasCustomPrompt="1"/>
          </p:nvPr>
        </p:nvSpPr>
        <p:spPr>
          <a:xfrm>
            <a:off x="6204257" y="4064399"/>
            <a:ext cx="1677332" cy="1951165"/>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49" name="Text Placeholder 4">
            <a:extLst>
              <a:ext uri="{FF2B5EF4-FFF2-40B4-BE49-F238E27FC236}">
                <a16:creationId xmlns:a16="http://schemas.microsoft.com/office/drawing/2014/main" id="{0FC7E0E2-C44D-4D02-AF99-39D08CBBDEE5}"/>
              </a:ext>
            </a:extLst>
          </p:cNvPr>
          <p:cNvSpPr>
            <a:spLocks noGrp="1"/>
          </p:cNvSpPr>
          <p:nvPr>
            <p:ph type="body" sz="quarter" idx="16" hasCustomPrompt="1"/>
          </p:nvPr>
        </p:nvSpPr>
        <p:spPr>
          <a:xfrm>
            <a:off x="8099944" y="4064400"/>
            <a:ext cx="1677332" cy="1951164"/>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50" name="Text Placeholder 4">
            <a:extLst>
              <a:ext uri="{FF2B5EF4-FFF2-40B4-BE49-F238E27FC236}">
                <a16:creationId xmlns:a16="http://schemas.microsoft.com/office/drawing/2014/main" id="{9A64C86C-7CEA-4EE1-B5A6-3F4F9CA2EEDB}"/>
              </a:ext>
            </a:extLst>
          </p:cNvPr>
          <p:cNvSpPr>
            <a:spLocks noGrp="1"/>
          </p:cNvSpPr>
          <p:nvPr>
            <p:ph type="body" sz="quarter" idx="17" hasCustomPrompt="1"/>
          </p:nvPr>
        </p:nvSpPr>
        <p:spPr>
          <a:xfrm>
            <a:off x="9995629" y="4064400"/>
            <a:ext cx="1677332" cy="1951164"/>
          </a:xfrm>
          <a:prstGeom prst="rect">
            <a:avLst/>
          </a:prstGeom>
        </p:spPr>
        <p:txBody>
          <a:bodyPr lIns="0" tIns="0" rIns="0" bIns="0"/>
          <a:lstStyle>
            <a:lvl1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1pPr>
            <a:lvl2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2pPr>
            <a:lvl3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3pPr>
            <a:lvl4pPr marL="0" indent="0" algn="ctr" defTabSz="914400" rtl="0" eaLnBrk="1" latinLnBrk="0" hangingPunct="1">
              <a:lnSpc>
                <a:spcPct val="100000"/>
              </a:lnSpc>
              <a:spcBef>
                <a:spcPts val="0"/>
              </a:spcBef>
              <a:buFont typeface="Arial" panose="020B0604020202020204" pitchFamily="34" charset="0"/>
              <a:buNone/>
              <a:defRPr lang="en-US" sz="1800" b="0" kern="1200" cap="none" baseline="0" dirty="0" smtClean="0">
                <a:solidFill>
                  <a:schemeClr val="tx1"/>
                </a:solidFill>
                <a:latin typeface="Arial" panose="020B0604020202020204" pitchFamily="34" charset="0"/>
                <a:ea typeface="+mn-ea"/>
                <a:cs typeface="Arial" panose="020B0604020202020204" pitchFamily="34" charset="0"/>
              </a:defRPr>
            </a:lvl4pPr>
            <a:lvl5pPr marL="0" indent="0" algn="ctr" defTabSz="914400" rtl="0" eaLnBrk="1" latinLnBrk="0" hangingPunct="1">
              <a:lnSpc>
                <a:spcPct val="100000"/>
              </a:lnSpc>
              <a:spcBef>
                <a:spcPts val="0"/>
              </a:spcBef>
              <a:buFont typeface="Arial" panose="020B0604020202020204" pitchFamily="34" charset="0"/>
              <a:buNone/>
              <a:defRPr lang="en-GB" sz="1800" b="0" kern="1200" cap="none" baseline="0" dirty="0">
                <a:solidFill>
                  <a:schemeClr val="tx1"/>
                </a:solidFill>
                <a:latin typeface="Arial" panose="020B0604020202020204" pitchFamily="34" charset="0"/>
                <a:ea typeface="+mn-ea"/>
                <a:cs typeface="Arial" panose="020B0604020202020204" pitchFamily="34" charset="0"/>
              </a:defRPr>
            </a:lvl5pPr>
          </a:lstStyle>
          <a:p>
            <a:pPr lvl="0"/>
            <a:r>
              <a:rPr lang="en-US" dirty="0"/>
              <a:t>Click to add text</a:t>
            </a:r>
            <a:endParaRPr lang="en-GB" dirty="0"/>
          </a:p>
        </p:txBody>
      </p:sp>
      <p:sp>
        <p:nvSpPr>
          <p:cNvPr id="23" name="Rectangle 22">
            <a:extLst>
              <a:ext uri="{FF2B5EF4-FFF2-40B4-BE49-F238E27FC236}">
                <a16:creationId xmlns:a16="http://schemas.microsoft.com/office/drawing/2014/main" id="{3DFF6B75-93E3-4F08-897B-FB0AE465B96C}"/>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3144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table">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738255" y="1800000"/>
            <a:ext cx="6904144" cy="4513714"/>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a:t>
            </a:r>
            <a:r>
              <a:rPr lang="en-US" dirty="0" err="1"/>
              <a:t>tABLE</a:t>
            </a:r>
            <a:r>
              <a:rPr lang="en-US" dirty="0"/>
              <a:t>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Rectangle 7">
            <a:extLst>
              <a:ext uri="{FF2B5EF4-FFF2-40B4-BE49-F238E27FC236}">
                <a16:creationId xmlns:a16="http://schemas.microsoft.com/office/drawing/2014/main" id="{D0AC1FD1-04D1-433E-A872-558C2144B87A}"/>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4396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only">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2E94993B-2CBF-4D63-9C0B-3DEB90439715}"/>
              </a:ext>
            </a:extLst>
          </p:cNvPr>
          <p:cNvSpPr>
            <a:spLocks noGrp="1"/>
          </p:cNvSpPr>
          <p:nvPr>
            <p:ph type="tbl" sz="quarter" idx="13" hasCustomPrompt="1"/>
          </p:nvPr>
        </p:nvSpPr>
        <p:spPr>
          <a:xfrm>
            <a:off x="485999" y="1800000"/>
            <a:ext cx="11156400" cy="4513714"/>
          </a:xfrm>
          <a:prstGeom prst="rect">
            <a:avLst/>
          </a:prstGeom>
          <a:solidFill>
            <a:schemeClr val="bg1">
              <a:lumMod val="65000"/>
            </a:schemeClr>
          </a:solidFill>
        </p:spPr>
        <p:txBody>
          <a:bodyPr lIns="360000" tIns="360000" rIns="360000" bIns="360000"/>
          <a:lstStyle>
            <a:lvl1pPr marL="0" indent="0" algn="ctr">
              <a:buNone/>
              <a:defRPr lang="en-GB" sz="2400" b="0" kern="1200">
                <a:solidFill>
                  <a:schemeClr val="tx1"/>
                </a:solidFill>
                <a:latin typeface="Arial" panose="020B0604020202020204" pitchFamily="34" charset="0"/>
                <a:ea typeface="+mn-ea"/>
                <a:cs typeface="Arial" panose="020B0604020202020204" pitchFamily="34" charset="0"/>
              </a:defRPr>
            </a:lvl1pPr>
          </a:lstStyle>
          <a:p>
            <a:r>
              <a:rPr lang="en-GB" dirty="0"/>
              <a:t>Click icon to create table</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TABLE-ONLY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6" name="Rectangle 5">
            <a:extLst>
              <a:ext uri="{FF2B5EF4-FFF2-40B4-BE49-F238E27FC236}">
                <a16:creationId xmlns:a16="http://schemas.microsoft.com/office/drawing/2014/main" id="{B60377FD-7E74-48FA-B363-BD5357061265}"/>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552292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738255" y="1800001"/>
            <a:ext cx="6904144"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TEXT/CHART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8" name="Rectangle 7">
            <a:extLst>
              <a:ext uri="{FF2B5EF4-FFF2-40B4-BE49-F238E27FC236}">
                <a16:creationId xmlns:a16="http://schemas.microsoft.com/office/drawing/2014/main" id="{E9A1B61D-9F52-4233-83CE-97E87F309477}"/>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49778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only">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455440" y="1800001"/>
            <a:ext cx="11186959"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CHART-ONLY SLIDE</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8" name="Rectangle 7">
            <a:extLst>
              <a:ext uri="{FF2B5EF4-FFF2-40B4-BE49-F238E27FC236}">
                <a16:creationId xmlns:a16="http://schemas.microsoft.com/office/drawing/2014/main" id="{880CF978-D841-4CF8-A337-7256ADCBECF1}"/>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08516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chart - 2 charts">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3DC711EC-EB1D-471B-AAF7-BC181F2674F8}"/>
              </a:ext>
            </a:extLst>
          </p:cNvPr>
          <p:cNvSpPr>
            <a:spLocks noGrp="1"/>
          </p:cNvSpPr>
          <p:nvPr>
            <p:ph type="chart" sz="quarter" idx="14" hasCustomPrompt="1"/>
          </p:nvPr>
        </p:nvSpPr>
        <p:spPr>
          <a:xfrm>
            <a:off x="8338457" y="1800001"/>
            <a:ext cx="3303941"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2" name="Title 1">
            <a:extLst>
              <a:ext uri="{FF2B5EF4-FFF2-40B4-BE49-F238E27FC236}">
                <a16:creationId xmlns:a16="http://schemas.microsoft.com/office/drawing/2014/main" id="{3347AE59-3F0C-4D57-902B-123F3C22D6A9}"/>
              </a:ext>
            </a:extLst>
          </p:cNvPr>
          <p:cNvSpPr>
            <a:spLocks noGrp="1"/>
          </p:cNvSpPr>
          <p:nvPr>
            <p:ph type="title" hasCustomPrompt="1"/>
          </p:nvPr>
        </p:nvSpPr>
        <p:spPr>
          <a:xfrm>
            <a:off x="486000" y="414000"/>
            <a:ext cx="11156400" cy="475686"/>
          </a:xfrm>
          <a:prstGeom prst="rect">
            <a:avLst/>
          </a:prstGeom>
        </p:spPr>
        <p:txBody>
          <a:bodyPr lIns="0" tIns="0" rIns="0" bIns="0"/>
          <a:lstStyle>
            <a:lvl1pPr>
              <a:lnSpc>
                <a:spcPts val="4400"/>
              </a:lnSpc>
              <a:defRPr sz="4800" cap="all" spc="-100" baseline="0">
                <a:latin typeface="Impact" panose="020B0806030902050204" pitchFamily="34" charset="0"/>
              </a:defRPr>
            </a:lvl1pPr>
          </a:lstStyle>
          <a:p>
            <a:r>
              <a:rPr lang="en-US" dirty="0"/>
              <a:t>TEXT/CHART SLIDE – 2 CHARTS</a:t>
            </a:r>
            <a:endParaRPr lang="en-GB" dirty="0"/>
          </a:p>
        </p:txBody>
      </p:sp>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7" name="Text Placeholder 6">
            <a:extLst>
              <a:ext uri="{FF2B5EF4-FFF2-40B4-BE49-F238E27FC236}">
                <a16:creationId xmlns:a16="http://schemas.microsoft.com/office/drawing/2014/main" id="{ED4B71E2-90C4-4B8C-8F73-BD550FDCB04E}"/>
              </a:ext>
            </a:extLst>
          </p:cNvPr>
          <p:cNvSpPr>
            <a:spLocks noGrp="1"/>
          </p:cNvSpPr>
          <p:nvPr>
            <p:ph type="body" sz="quarter" idx="11" hasCustomPrompt="1"/>
          </p:nvPr>
        </p:nvSpPr>
        <p:spPr>
          <a:xfrm>
            <a:off x="486000" y="993160"/>
            <a:ext cx="11186959" cy="267229"/>
          </a:xfrm>
          <a:prstGeom prst="rect">
            <a:avLst/>
          </a:prstGeom>
        </p:spPr>
        <p:txBody>
          <a:bodyPr lIns="0" tIns="0" rIns="0" bIns="0"/>
          <a:lstStyle>
            <a:lvl1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1pPr>
            <a:lvl2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2pPr>
            <a:lvl3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3pPr>
            <a:lvl4pPr marL="0" indent="0" algn="l" defTabSz="457200" rtl="0" eaLnBrk="1" latinLnBrk="0" hangingPunct="1">
              <a:buNone/>
              <a:defRPr lang="en-US" sz="2000" kern="1200" cap="all" dirty="0" smtClean="0">
                <a:solidFill>
                  <a:schemeClr val="bg1">
                    <a:lumMod val="50000"/>
                  </a:schemeClr>
                </a:solidFill>
                <a:latin typeface="Arial" panose="020B0604020202020204" pitchFamily="34" charset="0"/>
                <a:ea typeface="+mn-ea"/>
                <a:cs typeface="+mn-cs"/>
              </a:defRPr>
            </a:lvl4pPr>
            <a:lvl5pPr marL="0" indent="0" algn="l" defTabSz="457200" rtl="0" eaLnBrk="1" latinLnBrk="0" hangingPunct="1">
              <a:buNone/>
              <a:defRPr lang="en-GB" sz="2000" kern="1200" cap="all" dirty="0">
                <a:solidFill>
                  <a:schemeClr val="bg1">
                    <a:lumMod val="50000"/>
                  </a:schemeClr>
                </a:solidFill>
                <a:latin typeface="Arial" panose="020B0604020202020204" pitchFamily="34" charset="0"/>
                <a:ea typeface="+mn-ea"/>
                <a:cs typeface="+mn-cs"/>
              </a:defRPr>
            </a:lvl5pPr>
          </a:lstStyle>
          <a:p>
            <a:pPr lvl="0"/>
            <a:r>
              <a:rPr lang="en-US" dirty="0"/>
              <a:t>SUBTITLE IF REQUIRED</a:t>
            </a:r>
            <a:endParaRPr lang="en-GB" dirty="0"/>
          </a:p>
        </p:txBody>
      </p:sp>
      <p:sp>
        <p:nvSpPr>
          <p:cNvPr id="9" name="Text Placeholder 8">
            <a:extLst>
              <a:ext uri="{FF2B5EF4-FFF2-40B4-BE49-F238E27FC236}">
                <a16:creationId xmlns:a16="http://schemas.microsoft.com/office/drawing/2014/main" id="{76ED4F7F-804D-4D2A-B56F-73FBA603CBAD}"/>
              </a:ext>
            </a:extLst>
          </p:cNvPr>
          <p:cNvSpPr>
            <a:spLocks noGrp="1"/>
          </p:cNvSpPr>
          <p:nvPr>
            <p:ph type="body" sz="quarter" idx="12" hasCustomPrompt="1"/>
          </p:nvPr>
        </p:nvSpPr>
        <p:spPr>
          <a:xfrm>
            <a:off x="485999" y="1800000"/>
            <a:ext cx="3906000" cy="4644000"/>
          </a:xfrm>
          <a:prstGeom prst="rect">
            <a:avLst/>
          </a:prstGeom>
        </p:spPr>
        <p:txBody>
          <a:bodyPr lIns="0" tIns="0" rIns="0" bIns="0"/>
          <a:lstStyle>
            <a:lvl1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1pPr>
            <a:lvl2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2pPr>
            <a:lvl3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3pPr>
            <a:lvl4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US" sz="1800" b="0" kern="1200" cap="none" baseline="0" dirty="0" smtClean="0">
                <a:solidFill>
                  <a:srgbClr val="000000"/>
                </a:solidFill>
                <a:latin typeface="Arial" panose="020B0604020202020204" pitchFamily="34" charset="0"/>
                <a:ea typeface="+mn-ea"/>
                <a:cs typeface="Arial" panose="020B0604020202020204" pitchFamily="34" charset="0"/>
              </a:defRPr>
            </a:lvl4pPr>
            <a:lvl5pPr marL="457200" indent="-457200" algn="l" defTabSz="914400" rtl="0" eaLnBrk="1" latinLnBrk="0" hangingPunct="1">
              <a:lnSpc>
                <a:spcPct val="100000"/>
              </a:lnSpc>
              <a:spcBef>
                <a:spcPts val="0"/>
              </a:spcBef>
              <a:spcAft>
                <a:spcPts val="1500"/>
              </a:spcAft>
              <a:buClr>
                <a:schemeClr val="bg1">
                  <a:lumMod val="50000"/>
                </a:schemeClr>
              </a:buClr>
              <a:buSzPct val="120000"/>
              <a:buFont typeface="Arial" panose="020B0604020202020204" pitchFamily="34" charset="0"/>
              <a:buChar char="■"/>
              <a:defRPr lang="en-GB" sz="1800" b="0" kern="1200" cap="none" baseline="0" dirty="0">
                <a:solidFill>
                  <a:srgbClr val="000000"/>
                </a:solidFill>
                <a:latin typeface="Arial" panose="020B0604020202020204" pitchFamily="34" charset="0"/>
                <a:ea typeface="+mn-ea"/>
                <a:cs typeface="Arial" panose="020B0604020202020204" pitchFamily="34" charset="0"/>
              </a:defRPr>
            </a:lvl5pPr>
          </a:lstStyle>
          <a:p>
            <a:pPr lvl="0"/>
            <a:r>
              <a:rPr lang="en-US" dirty="0"/>
              <a:t>Bullet</a:t>
            </a:r>
            <a:endParaRPr lang="en-GB" dirty="0"/>
          </a:p>
        </p:txBody>
      </p:sp>
      <p:sp>
        <p:nvSpPr>
          <p:cNvPr id="11" name="Chart Placeholder 5">
            <a:extLst>
              <a:ext uri="{FF2B5EF4-FFF2-40B4-BE49-F238E27FC236}">
                <a16:creationId xmlns:a16="http://schemas.microsoft.com/office/drawing/2014/main" id="{BB7FD05B-D3A2-4351-B9E8-26178B6D6919}"/>
              </a:ext>
            </a:extLst>
          </p:cNvPr>
          <p:cNvSpPr>
            <a:spLocks noGrp="1"/>
          </p:cNvSpPr>
          <p:nvPr>
            <p:ph type="chart" sz="quarter" idx="15" hasCustomPrompt="1"/>
          </p:nvPr>
        </p:nvSpPr>
        <p:spPr>
          <a:xfrm>
            <a:off x="4737600" y="1800000"/>
            <a:ext cx="3303941" cy="4513714"/>
          </a:xfrm>
          <a:prstGeom prst="rect">
            <a:avLst/>
          </a:prstGeom>
          <a:solidFill>
            <a:schemeClr val="bg1">
              <a:lumMod val="65000"/>
            </a:schemeClr>
          </a:solidFill>
        </p:spPr>
        <p:txBody>
          <a:bodyPr lIns="360000" tIns="360000" rIns="360000" bIns="360000"/>
          <a:lstStyle>
            <a:lvl1pPr marL="0" indent="0" algn="ctr">
              <a:buNone/>
              <a:defRPr sz="2400"/>
            </a:lvl1pPr>
          </a:lstStyle>
          <a:p>
            <a:r>
              <a:rPr lang="en-GB" dirty="0"/>
              <a:t>Click icon to create chart</a:t>
            </a:r>
          </a:p>
        </p:txBody>
      </p:sp>
      <p:sp>
        <p:nvSpPr>
          <p:cNvPr id="8" name="Rectangle 7">
            <a:extLst>
              <a:ext uri="{FF2B5EF4-FFF2-40B4-BE49-F238E27FC236}">
                <a16:creationId xmlns:a16="http://schemas.microsoft.com/office/drawing/2014/main" id="{A3996DCF-4E22-4DB4-B6C6-0C8B042ED3E1}"/>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759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2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1BA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TWO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904F4850-57D5-4ADE-9460-C41662762105}"/>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55268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sting impression (lock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pic>
        <p:nvPicPr>
          <p:cNvPr id="8" name="Picture 7">
            <a:extLst>
              <a:ext uri="{FF2B5EF4-FFF2-40B4-BE49-F238E27FC236}">
                <a16:creationId xmlns:a16="http://schemas.microsoft.com/office/drawing/2014/main" id="{FFB7716A-6D5F-49EA-83D8-562E0EB15663}"/>
              </a:ext>
            </a:extLst>
          </p:cNvPr>
          <p:cNvPicPr>
            <a:picLocks noChangeAspect="1"/>
          </p:cNvPicPr>
          <p:nvPr userDrawn="1"/>
        </p:nvPicPr>
        <p:blipFill>
          <a:blip r:embed="rId2"/>
          <a:stretch>
            <a:fillRect/>
          </a:stretch>
        </p:blipFill>
        <p:spPr>
          <a:xfrm>
            <a:off x="1236148" y="3282444"/>
            <a:ext cx="9719703" cy="3128114"/>
          </a:xfrm>
          <a:prstGeom prst="rect">
            <a:avLst/>
          </a:prstGeom>
        </p:spPr>
      </p:pic>
      <p:sp>
        <p:nvSpPr>
          <p:cNvPr id="10" name="Text Placeholder 16">
            <a:extLst>
              <a:ext uri="{FF2B5EF4-FFF2-40B4-BE49-F238E27FC236}">
                <a16:creationId xmlns:a16="http://schemas.microsoft.com/office/drawing/2014/main" id="{6F934087-BA50-49BF-AC9D-A820947AE020}"/>
              </a:ext>
            </a:extLst>
          </p:cNvPr>
          <p:cNvSpPr txBox="1">
            <a:spLocks/>
          </p:cNvSpPr>
          <p:nvPr userDrawn="1"/>
        </p:nvSpPr>
        <p:spPr>
          <a:xfrm>
            <a:off x="485999" y="414000"/>
            <a:ext cx="11186959" cy="112851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IT.</a:t>
            </a:r>
          </a:p>
          <a:p>
            <a:pPr>
              <a:lnSpc>
                <a:spcPts val="4400"/>
              </a:lnSpc>
              <a:spcBef>
                <a:spcPts val="0"/>
              </a:spcBef>
            </a:pPr>
            <a:r>
              <a:rPr lang="en-US" sz="4800" b="0" spc="-100" dirty="0">
                <a:solidFill>
                  <a:schemeClr val="tx1"/>
                </a:solidFill>
                <a:latin typeface="Impact" panose="020B0806030902050204" pitchFamily="34" charset="0"/>
              </a:rPr>
              <a:t>MAKE A LASTING IMPRESSION.</a:t>
            </a:r>
          </a:p>
        </p:txBody>
      </p:sp>
      <p:sp>
        <p:nvSpPr>
          <p:cNvPr id="13" name="TextBox 12">
            <a:extLst>
              <a:ext uri="{FF2B5EF4-FFF2-40B4-BE49-F238E27FC236}">
                <a16:creationId xmlns:a16="http://schemas.microsoft.com/office/drawing/2014/main" id="{B4FD7308-352D-4790-A373-B143E8AC15BB}"/>
              </a:ext>
            </a:extLst>
          </p:cNvPr>
          <p:cNvSpPr txBox="1"/>
          <p:nvPr userDrawn="1"/>
        </p:nvSpPr>
        <p:spPr>
          <a:xfrm>
            <a:off x="1236149" y="3575606"/>
            <a:ext cx="1714886" cy="2585323"/>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49%</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MORE MEMORABLE</a:t>
            </a:r>
          </a:p>
          <a:p>
            <a:pPr algn="ctr">
              <a:spcBef>
                <a:spcPts val="0"/>
              </a:spcBef>
            </a:pPr>
            <a:r>
              <a:rPr lang="en-US" sz="700" b="1" dirty="0">
                <a:latin typeface="Arial" panose="020B0604020202020204" pitchFamily="34" charset="0"/>
                <a:cs typeface="Arial" panose="020B0604020202020204" pitchFamily="34" charset="0"/>
              </a:rPr>
              <a:t>Mail has a more powerful impact on long-term memory encoding</a:t>
            </a:r>
          </a:p>
          <a:p>
            <a:pPr algn="ctr">
              <a:spcBef>
                <a:spcPts val="0"/>
              </a:spcBef>
            </a:pPr>
            <a:r>
              <a:rPr lang="en-US" sz="700" b="1" dirty="0">
                <a:latin typeface="Arial" panose="020B0604020202020204" pitchFamily="34" charset="0"/>
                <a:cs typeface="Arial" panose="020B0604020202020204" pitchFamily="34" charset="0"/>
              </a:rPr>
              <a:t>+49% stronger than email.*</a:t>
            </a: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65%</a:t>
            </a:r>
          </a:p>
          <a:p>
            <a:pPr algn="ctr">
              <a:lnSpc>
                <a:spcPts val="1000"/>
              </a:lnSpc>
              <a:spcBef>
                <a:spcPts val="0"/>
              </a:spcBef>
            </a:pPr>
            <a:r>
              <a:rPr lang="en-US" sz="1050" dirty="0">
                <a:solidFill>
                  <a:schemeClr val="bg1"/>
                </a:solidFill>
                <a:latin typeface="Impact" panose="020B0806030902050204" pitchFamily="34" charset="0"/>
              </a:rPr>
              <a:t>FULL ATTENTION</a:t>
            </a:r>
          </a:p>
          <a:p>
            <a:pPr algn="ctr">
              <a:spcBef>
                <a:spcPts val="0"/>
              </a:spcBef>
            </a:pPr>
            <a:r>
              <a:rPr lang="en-GB" sz="700" b="1" dirty="0">
                <a:latin typeface="Arial" panose="020B0604020202020204" pitchFamily="34" charset="0"/>
                <a:cs typeface="Arial" panose="020B0604020202020204" pitchFamily="34" charset="0"/>
              </a:rPr>
              <a:t>Percentage who say they</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give mail their full attention, compared to 35% for email.**</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30%</a:t>
            </a:r>
          </a:p>
          <a:p>
            <a:pPr algn="ctr">
              <a:lnSpc>
                <a:spcPts val="1000"/>
              </a:lnSpc>
              <a:spcBef>
                <a:spcPts val="0"/>
              </a:spcBef>
            </a:pPr>
            <a:r>
              <a:rPr lang="en-US" sz="1050" dirty="0">
                <a:solidFill>
                  <a:schemeClr val="bg1"/>
                </a:solidFill>
                <a:latin typeface="Impact" panose="020B0806030902050204" pitchFamily="34" charset="0"/>
              </a:rPr>
              <a:t>MORE DWELL TIME</a:t>
            </a:r>
          </a:p>
          <a:p>
            <a:pPr algn="ctr">
              <a:spcBef>
                <a:spcPts val="0"/>
              </a:spcBef>
            </a:pPr>
            <a:r>
              <a:rPr lang="en-US" sz="700" b="1" dirty="0">
                <a:latin typeface="Arial" panose="020B0604020202020204" pitchFamily="34" charset="0"/>
                <a:cs typeface="Arial" panose="020B0604020202020204" pitchFamily="34" charset="0"/>
              </a:rPr>
              <a:t>When primed by mail, people spent +30% longer looking at related social media advertising.*</a:t>
            </a:r>
            <a:endParaRPr lang="en-GB" sz="105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0DB43F2-5E8E-4434-ACE5-DAD36A62F5C6}"/>
              </a:ext>
            </a:extLst>
          </p:cNvPr>
          <p:cNvSpPr txBox="1"/>
          <p:nvPr userDrawn="1"/>
        </p:nvSpPr>
        <p:spPr>
          <a:xfrm>
            <a:off x="3230049" y="3574343"/>
            <a:ext cx="1714886" cy="2585323"/>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4</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WEEKS</a:t>
            </a:r>
          </a:p>
          <a:p>
            <a:pPr algn="ctr">
              <a:spcBef>
                <a:spcPts val="0"/>
              </a:spcBef>
            </a:pPr>
            <a:r>
              <a:rPr lang="en-US" sz="700" b="1" dirty="0">
                <a:latin typeface="Arial" panose="020B0604020202020204" pitchFamily="34" charset="0"/>
                <a:cs typeface="Arial" panose="020B0604020202020204" pitchFamily="34" charset="0"/>
              </a:rPr>
              <a:t>27% of advertising mail</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stays in the home for</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over 4 weeks.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59%</a:t>
            </a:r>
          </a:p>
          <a:p>
            <a:pPr algn="ctr">
              <a:lnSpc>
                <a:spcPts val="1000"/>
              </a:lnSpc>
              <a:spcBef>
                <a:spcPts val="0"/>
              </a:spcBef>
            </a:pPr>
            <a:r>
              <a:rPr lang="en-US" sz="1050" dirty="0">
                <a:solidFill>
                  <a:schemeClr val="bg1"/>
                </a:solidFill>
                <a:latin typeface="Impact" panose="020B0806030902050204" pitchFamily="34" charset="0"/>
              </a:rPr>
              <a:t>PREFER MAIL</a:t>
            </a:r>
          </a:p>
          <a:p>
            <a:pPr algn="ctr">
              <a:spcBef>
                <a:spcPts val="0"/>
              </a:spcBef>
            </a:pPr>
            <a:r>
              <a:rPr lang="en-GB" sz="700" b="1" dirty="0">
                <a:latin typeface="Arial" panose="020B0604020202020204" pitchFamily="34" charset="0"/>
                <a:cs typeface="Arial" panose="020B0604020202020204" pitchFamily="34" charset="0"/>
              </a:rPr>
              <a:t>Percentage of people who appreciate being sent mail, compared to 41% for email.**</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4</a:t>
            </a:r>
          </a:p>
          <a:p>
            <a:pPr algn="ctr">
              <a:lnSpc>
                <a:spcPts val="1000"/>
              </a:lnSpc>
              <a:spcBef>
                <a:spcPts val="0"/>
              </a:spcBef>
            </a:pPr>
            <a:r>
              <a:rPr lang="en-US" sz="1050" dirty="0">
                <a:solidFill>
                  <a:schemeClr val="bg1"/>
                </a:solidFill>
                <a:latin typeface="Impact" panose="020B0806030902050204" pitchFamily="34" charset="0"/>
              </a:rPr>
              <a:t>VIEWS</a:t>
            </a:r>
          </a:p>
          <a:p>
            <a:pPr algn="ctr">
              <a:spcBef>
                <a:spcPts val="0"/>
              </a:spcBef>
            </a:pPr>
            <a:r>
              <a:rPr lang="en-US" sz="700" b="1" dirty="0">
                <a:latin typeface="Arial" panose="020B0604020202020204" pitchFamily="34" charset="0"/>
                <a:cs typeface="Arial" panose="020B0604020202020204" pitchFamily="34" charset="0"/>
              </a:rPr>
              <a:t>Advertising mail is</a:t>
            </a:r>
          </a:p>
          <a:p>
            <a:pPr algn="ctr">
              <a:spcBef>
                <a:spcPts val="0"/>
              </a:spcBef>
            </a:pPr>
            <a:r>
              <a:rPr lang="en-US" sz="700" b="1" dirty="0">
                <a:latin typeface="Arial" panose="020B0604020202020204" pitchFamily="34" charset="0"/>
                <a:cs typeface="Arial" panose="020B0604020202020204" pitchFamily="34" charset="0"/>
              </a:rPr>
              <a:t>Revisited an average</a:t>
            </a:r>
            <a:br>
              <a:rPr lang="en-US" sz="700" b="1" dirty="0">
                <a:latin typeface="Arial" panose="020B0604020202020204" pitchFamily="34" charset="0"/>
                <a:cs typeface="Arial" panose="020B0604020202020204" pitchFamily="34" charset="0"/>
              </a:rPr>
            </a:br>
            <a:r>
              <a:rPr lang="en-US" sz="700" b="1" dirty="0">
                <a:latin typeface="Arial" panose="020B0604020202020204" pitchFamily="34" charset="0"/>
                <a:cs typeface="Arial" panose="020B0604020202020204" pitchFamily="34" charset="0"/>
              </a:rPr>
              <a:t>of four times.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1E2BA2B-AC2C-4C82-8D63-90ED26A95B79}"/>
              </a:ext>
            </a:extLst>
          </p:cNvPr>
          <p:cNvSpPr txBox="1"/>
          <p:nvPr userDrawn="1"/>
        </p:nvSpPr>
        <p:spPr>
          <a:xfrm>
            <a:off x="5238556" y="3574342"/>
            <a:ext cx="1714886" cy="2584800"/>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37%</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BUY SOMETHING</a:t>
            </a:r>
          </a:p>
          <a:p>
            <a:pPr algn="ctr"/>
            <a:r>
              <a:rPr lang="en-GB" sz="700" b="1" dirty="0">
                <a:latin typeface="Arial" panose="020B0604020202020204" pitchFamily="34" charset="0"/>
                <a:cs typeface="Arial" panose="020B0604020202020204" pitchFamily="34" charset="0"/>
              </a:rPr>
              <a:t>Percentage of people who bought or ordered as a result of receiving </a:t>
            </a:r>
            <a:r>
              <a:rPr lang="en-US" sz="700" b="1" dirty="0">
                <a:latin typeface="Arial" panose="020B0604020202020204" pitchFamily="34" charset="0"/>
                <a:cs typeface="Arial" panose="020B0604020202020204" pitchFamily="34" charset="0"/>
              </a:rPr>
              <a:t>mail over 12 months.</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GO ONLINE</a:t>
            </a:r>
          </a:p>
          <a:p>
            <a:pPr algn="ctr">
              <a:spcBef>
                <a:spcPts val="0"/>
              </a:spcBef>
            </a:pPr>
            <a:r>
              <a:rPr lang="en-GB" sz="700" b="1" dirty="0">
                <a:latin typeface="Arial" panose="020B0604020202020204" pitchFamily="34" charset="0"/>
                <a:cs typeface="Arial" panose="020B0604020202020204" pitchFamily="34" charset="0"/>
              </a:rPr>
              <a:t>Percentage of people who responded digitally to mail</a:t>
            </a:r>
          </a:p>
          <a:p>
            <a:pPr algn="ctr">
              <a:spcBef>
                <a:spcPts val="0"/>
              </a:spcBef>
            </a:pPr>
            <a:r>
              <a:rPr lang="en-GB" sz="700" b="1" dirty="0">
                <a:latin typeface="Arial" panose="020B0604020202020204" pitchFamily="34" charset="0"/>
                <a:cs typeface="Arial" panose="020B0604020202020204" pitchFamily="34" charset="0"/>
              </a:rPr>
              <a:t>Over 12 months.</a:t>
            </a:r>
            <a:r>
              <a:rPr lang="en-GB" sz="700" b="1" baseline="30000" dirty="0">
                <a:latin typeface="Arial" panose="020B0604020202020204" pitchFamily="34" charset="0"/>
                <a:cs typeface="Arial" panose="020B0604020202020204" pitchFamily="34" charset="0"/>
              </a:rPr>
              <a:t>†</a:t>
            </a:r>
            <a:br>
              <a:rPr lang="en-GB" sz="700" b="1" dirty="0">
                <a:latin typeface="Arial" panose="020B0604020202020204" pitchFamily="34" charset="0"/>
                <a:cs typeface="Arial" panose="020B0604020202020204" pitchFamily="34" charset="0"/>
              </a:rPr>
            </a:b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12%</a:t>
            </a:r>
          </a:p>
          <a:p>
            <a:pPr algn="ctr">
              <a:lnSpc>
                <a:spcPts val="1000"/>
              </a:lnSpc>
              <a:spcBef>
                <a:spcPts val="0"/>
              </a:spcBef>
            </a:pPr>
            <a:r>
              <a:rPr lang="en-US" sz="1050" dirty="0">
                <a:solidFill>
                  <a:schemeClr val="bg1"/>
                </a:solidFill>
                <a:latin typeface="Impact" panose="020B0806030902050204" pitchFamily="34" charset="0"/>
              </a:rPr>
              <a:t>BOOST TO ROI</a:t>
            </a:r>
          </a:p>
          <a:p>
            <a:pPr algn="ctr">
              <a:spcBef>
                <a:spcPts val="0"/>
              </a:spcBef>
            </a:pPr>
            <a:r>
              <a:rPr lang="en-GB" sz="700" b="1" dirty="0">
                <a:latin typeface="Arial" panose="020B0604020202020204" pitchFamily="34" charset="0"/>
                <a:cs typeface="Arial" panose="020B0604020202020204" pitchFamily="34" charset="0"/>
              </a:rPr>
              <a:t>Adding mail to the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marketing mix can</a:t>
            </a:r>
          </a:p>
          <a:p>
            <a:pPr algn="ctr">
              <a:spcBef>
                <a:spcPts val="0"/>
              </a:spcBef>
            </a:pPr>
            <a:r>
              <a:rPr lang="en-GB" sz="700" b="1" dirty="0">
                <a:latin typeface="Arial" panose="020B0604020202020204" pitchFamily="34" charset="0"/>
                <a:cs typeface="Arial" panose="020B0604020202020204" pitchFamily="34" charset="0"/>
              </a:rPr>
              <a:t>Increase ROI by 12%.</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B144396-5A45-4657-9228-9363F2379EB6}"/>
              </a:ext>
            </a:extLst>
          </p:cNvPr>
          <p:cNvSpPr txBox="1"/>
          <p:nvPr userDrawn="1"/>
        </p:nvSpPr>
        <p:spPr>
          <a:xfrm>
            <a:off x="7232456" y="3574342"/>
            <a:ext cx="1714886" cy="2657138"/>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100%</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GDPR FRIENDLY</a:t>
            </a:r>
          </a:p>
          <a:p>
            <a:pPr algn="ctr">
              <a:spcBef>
                <a:spcPts val="0"/>
              </a:spcBef>
            </a:pPr>
            <a:r>
              <a:rPr lang="en-GB" sz="700" b="1" dirty="0">
                <a:latin typeface="Arial" panose="020B0604020202020204" pitchFamily="34" charset="0"/>
                <a:cs typeface="Arial" panose="020B0604020202020204" pitchFamily="34" charset="0"/>
              </a:rPr>
              <a:t>Use unaddressed mail to</a:t>
            </a:r>
          </a:p>
          <a:p>
            <a:pPr algn="ctr">
              <a:spcBef>
                <a:spcPts val="0"/>
              </a:spcBef>
            </a:pPr>
            <a:r>
              <a:rPr lang="en-GB" sz="700" b="1" dirty="0">
                <a:latin typeface="Arial" panose="020B0604020202020204" pitchFamily="34" charset="0"/>
                <a:cs typeface="Arial" panose="020B0604020202020204" pitchFamily="34" charset="0"/>
              </a:rPr>
              <a:t>engage people without</a:t>
            </a:r>
          </a:p>
          <a:p>
            <a:pPr algn="ctr"/>
            <a:r>
              <a:rPr lang="en-GB" sz="700" b="1" dirty="0">
                <a:latin typeface="Arial" panose="020B0604020202020204" pitchFamily="34" charset="0"/>
                <a:cs typeface="Arial" panose="020B0604020202020204" pitchFamily="34" charset="0"/>
              </a:rPr>
              <a:t>using their personal data.</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94%</a:t>
            </a:r>
          </a:p>
          <a:p>
            <a:pPr algn="ctr">
              <a:lnSpc>
                <a:spcPts val="1000"/>
              </a:lnSpc>
              <a:spcBef>
                <a:spcPts val="0"/>
              </a:spcBef>
            </a:pPr>
            <a:r>
              <a:rPr lang="en-US" sz="1050" dirty="0">
                <a:solidFill>
                  <a:schemeClr val="bg1"/>
                </a:solidFill>
                <a:latin typeface="Impact" panose="020B0806030902050204" pitchFamily="34" charset="0"/>
              </a:rPr>
              <a:t>TAKE ACTION</a:t>
            </a:r>
          </a:p>
          <a:p>
            <a:pPr algn="ctr"/>
            <a:r>
              <a:rPr lang="en-GB" sz="700" b="1" dirty="0">
                <a:latin typeface="Arial" panose="020B0604020202020204" pitchFamily="34" charset="0"/>
                <a:cs typeface="Arial" panose="020B0604020202020204" pitchFamily="34" charset="0"/>
              </a:rPr>
              <a:t>Most advertising</a:t>
            </a:r>
          </a:p>
          <a:p>
            <a:pPr algn="ctr"/>
            <a:r>
              <a:rPr lang="en-GB" sz="700" b="1" dirty="0">
                <a:latin typeface="Arial" panose="020B0604020202020204" pitchFamily="34" charset="0"/>
                <a:cs typeface="Arial" panose="020B0604020202020204" pitchFamily="34" charset="0"/>
              </a:rPr>
              <a:t>mail leads to</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multiple actions</a:t>
            </a:r>
            <a:r>
              <a:rPr lang="en-US" sz="700" b="1" dirty="0">
                <a:latin typeface="Arial" panose="020B0604020202020204" pitchFamily="34" charset="0"/>
                <a:cs typeface="Arial" panose="020B0604020202020204" pitchFamily="34" charset="0"/>
              </a:rPr>
              <a:t>.</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a:p>
            <a:pPr algn="ctr">
              <a:spcBef>
                <a:spcPts val="0"/>
              </a:spcBef>
            </a:pP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30%</a:t>
            </a:r>
          </a:p>
          <a:p>
            <a:pPr algn="ctr">
              <a:lnSpc>
                <a:spcPts val="1000"/>
              </a:lnSpc>
              <a:spcBef>
                <a:spcPts val="0"/>
              </a:spcBef>
            </a:pPr>
            <a:r>
              <a:rPr lang="en-US" sz="1050" dirty="0">
                <a:solidFill>
                  <a:schemeClr val="bg1"/>
                </a:solidFill>
                <a:latin typeface="Impact" panose="020B0806030902050204" pitchFamily="34" charset="0"/>
              </a:rPr>
              <a:t>SHARE MORE</a:t>
            </a:r>
          </a:p>
          <a:p>
            <a:pPr algn="ctr"/>
            <a:r>
              <a:rPr lang="en-GB" sz="700" b="1" dirty="0">
                <a:latin typeface="Arial" panose="020B0604020202020204" pitchFamily="34" charset="0"/>
                <a:cs typeface="Arial" panose="020B0604020202020204" pitchFamily="34" charset="0"/>
              </a:rPr>
              <a:t>Mail is often shared</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with at least one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other person</a:t>
            </a:r>
            <a:r>
              <a:rPr lang="en-US" sz="700" b="1" dirty="0">
                <a:latin typeface="Arial" panose="020B0604020202020204" pitchFamily="34" charset="0"/>
                <a:cs typeface="Arial" panose="020B0604020202020204" pitchFamily="34" charset="0"/>
              </a:rPr>
              <a:t>.</a:t>
            </a:r>
            <a:r>
              <a:rPr lang="en-GB" sz="700" b="1" baseline="30000" dirty="0">
                <a:latin typeface="Arial" panose="020B0604020202020204" pitchFamily="34" charset="0"/>
                <a:cs typeface="Arial" panose="020B0604020202020204" pitchFamily="34" charset="0"/>
              </a:rPr>
              <a:t>†</a:t>
            </a:r>
            <a:endParaRPr lang="en-US" sz="700" b="1" baseline="30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2801524-5906-4B59-B32A-4AB82196A670}"/>
              </a:ext>
            </a:extLst>
          </p:cNvPr>
          <p:cNvSpPr txBox="1"/>
          <p:nvPr userDrawn="1"/>
        </p:nvSpPr>
        <p:spPr>
          <a:xfrm>
            <a:off x="9226356" y="3574343"/>
            <a:ext cx="1714886" cy="2693045"/>
          </a:xfrm>
          <a:prstGeom prst="rect">
            <a:avLst/>
          </a:prstGeom>
          <a:noFill/>
        </p:spPr>
        <p:txBody>
          <a:bodyPr wrap="square" lIns="144000" rIns="144000" rtlCol="0">
            <a:spAutoFit/>
          </a:bodyPr>
          <a:lstStyle/>
          <a:p>
            <a:pPr algn="ctr">
              <a:spcBef>
                <a:spcPts val="0"/>
              </a:spcBef>
            </a:pPr>
            <a:r>
              <a:rPr lang="en-US" sz="2000" dirty="0">
                <a:solidFill>
                  <a:schemeClr val="bg1"/>
                </a:solidFill>
                <a:latin typeface="Impact" panose="020B0806030902050204" pitchFamily="34" charset="0"/>
              </a:rPr>
              <a:t>87%</a:t>
            </a:r>
            <a:endParaRPr lang="en-US" sz="1200" dirty="0">
              <a:solidFill>
                <a:schemeClr val="bg1"/>
              </a:solidFill>
              <a:latin typeface="Impact" panose="020B0806030902050204" pitchFamily="34" charset="0"/>
            </a:endParaRPr>
          </a:p>
          <a:p>
            <a:pPr algn="ctr">
              <a:lnSpc>
                <a:spcPts val="1000"/>
              </a:lnSpc>
              <a:spcBef>
                <a:spcPts val="0"/>
              </a:spcBef>
            </a:pPr>
            <a:r>
              <a:rPr lang="en-US" sz="1050" dirty="0">
                <a:solidFill>
                  <a:schemeClr val="bg1"/>
                </a:solidFill>
                <a:latin typeface="Impact" panose="020B0806030902050204" pitchFamily="34" charset="0"/>
              </a:rPr>
              <a:t>BELIEVE IN MAIL</a:t>
            </a:r>
          </a:p>
          <a:p>
            <a:pPr algn="ctr">
              <a:spcBef>
                <a:spcPts val="0"/>
              </a:spcBef>
            </a:pPr>
            <a:r>
              <a:rPr lang="en-GB" sz="700" b="1" dirty="0">
                <a:latin typeface="Arial" panose="020B0604020202020204" pitchFamily="34" charset="0"/>
                <a:cs typeface="Arial" panose="020B0604020202020204" pitchFamily="34" charset="0"/>
              </a:rPr>
              <a:t>Percentage of people who</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describe mail as believable,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compared to 48% for email.**</a:t>
            </a:r>
            <a:endParaRPr lang="en-US" sz="700" b="1" baseline="30000" dirty="0">
              <a:latin typeface="Arial" panose="020B0604020202020204" pitchFamily="34" charset="0"/>
              <a:cs typeface="Arial" panose="020B0604020202020204" pitchFamily="34" charset="0"/>
            </a:endParaRPr>
          </a:p>
          <a:p>
            <a:pPr algn="ctr">
              <a:spcBef>
                <a:spcPts val="0"/>
              </a:spcBef>
            </a:pPr>
            <a:endParaRPr lang="en-US"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FEEL VALUED</a:t>
            </a:r>
          </a:p>
          <a:p>
            <a:pPr algn="ctr"/>
            <a:r>
              <a:rPr lang="en-GB" sz="700" b="1" dirty="0">
                <a:latin typeface="Arial" panose="020B0604020202020204" pitchFamily="34" charset="0"/>
                <a:cs typeface="Arial" panose="020B0604020202020204" pitchFamily="34" charset="0"/>
              </a:rPr>
              <a:t>Percentage who said mail,</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rather than email, makes</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them feel valued.**</a:t>
            </a:r>
            <a:endParaRPr lang="en-US" sz="700" b="1" baseline="30000" dirty="0">
              <a:latin typeface="Arial" panose="020B0604020202020204" pitchFamily="34" charset="0"/>
              <a:cs typeface="Arial" panose="020B0604020202020204" pitchFamily="34" charset="0"/>
            </a:endParaRPr>
          </a:p>
          <a:p>
            <a:pPr algn="ctr">
              <a:spcBef>
                <a:spcPts val="0"/>
              </a:spcBef>
            </a:pPr>
            <a:endParaRPr lang="en-GB" sz="700" b="1" dirty="0">
              <a:latin typeface="Arial" panose="020B0604020202020204" pitchFamily="34" charset="0"/>
              <a:cs typeface="Arial" panose="020B0604020202020204" pitchFamily="34" charset="0"/>
            </a:endParaRPr>
          </a:p>
          <a:p>
            <a:pPr algn="ctr">
              <a:spcBef>
                <a:spcPts val="0"/>
              </a:spcBef>
            </a:pPr>
            <a:r>
              <a:rPr lang="en-US" sz="2000" dirty="0">
                <a:solidFill>
                  <a:schemeClr val="bg1"/>
                </a:solidFill>
                <a:latin typeface="Impact" panose="020B0806030902050204" pitchFamily="34" charset="0"/>
              </a:rPr>
              <a:t>70%</a:t>
            </a:r>
          </a:p>
          <a:p>
            <a:pPr algn="ctr">
              <a:lnSpc>
                <a:spcPts val="1000"/>
              </a:lnSpc>
              <a:spcBef>
                <a:spcPts val="0"/>
              </a:spcBef>
            </a:pPr>
            <a:r>
              <a:rPr lang="en-US" sz="1050" dirty="0">
                <a:solidFill>
                  <a:schemeClr val="bg1"/>
                </a:solidFill>
                <a:latin typeface="Impact" panose="020B0806030902050204" pitchFamily="34" charset="0"/>
              </a:rPr>
              <a:t>BETTER IMPRESSION</a:t>
            </a:r>
          </a:p>
          <a:p>
            <a:pPr algn="ctr"/>
            <a:r>
              <a:rPr lang="en-GB" sz="700" b="1" dirty="0">
                <a:latin typeface="Arial" panose="020B0604020202020204" pitchFamily="34" charset="0"/>
                <a:cs typeface="Arial" panose="020B0604020202020204" pitchFamily="34" charset="0"/>
              </a:rPr>
              <a:t>Percentage who said mail,</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rather than email, gives them</a:t>
            </a:r>
          </a:p>
          <a:p>
            <a:pPr algn="ctr"/>
            <a:r>
              <a:rPr lang="en-GB" sz="700" b="1" dirty="0">
                <a:latin typeface="Arial" panose="020B0604020202020204" pitchFamily="34" charset="0"/>
                <a:cs typeface="Arial" panose="020B0604020202020204" pitchFamily="34" charset="0"/>
              </a:rPr>
              <a:t>a better impression of the</a:t>
            </a:r>
            <a:br>
              <a:rPr lang="en-GB" sz="700" b="1" dirty="0">
                <a:latin typeface="Arial" panose="020B0604020202020204" pitchFamily="34" charset="0"/>
                <a:cs typeface="Arial" panose="020B0604020202020204" pitchFamily="34" charset="0"/>
              </a:rPr>
            </a:br>
            <a:r>
              <a:rPr lang="en-GB" sz="700" b="1" dirty="0">
                <a:latin typeface="Arial" panose="020B0604020202020204" pitchFamily="34" charset="0"/>
                <a:cs typeface="Arial" panose="020B0604020202020204" pitchFamily="34" charset="0"/>
              </a:rPr>
              <a:t>company that sent it.**</a:t>
            </a:r>
            <a:endParaRPr lang="en-US" sz="700" b="1" baseline="300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6CFCA14-0CD4-4C47-AB0B-138748935D0C}"/>
              </a:ext>
            </a:extLst>
          </p:cNvPr>
          <p:cNvSpPr txBox="1"/>
          <p:nvPr userDrawn="1"/>
        </p:nvSpPr>
        <p:spPr>
          <a:xfrm>
            <a:off x="1273364"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IS</a:t>
            </a:r>
          </a:p>
          <a:p>
            <a:pPr algn="ctr">
              <a:lnSpc>
                <a:spcPts val="1700"/>
              </a:lnSpc>
              <a:spcBef>
                <a:spcPts val="0"/>
              </a:spcBef>
            </a:pPr>
            <a:r>
              <a:rPr lang="en-US" dirty="0">
                <a:solidFill>
                  <a:srgbClr val="E20C18"/>
                </a:solidFill>
                <a:latin typeface="Impact" panose="020B0806030902050204" pitchFamily="34" charset="0"/>
              </a:rPr>
              <a:t>REMEMBERED</a:t>
            </a:r>
          </a:p>
          <a:p>
            <a:pPr algn="ctr">
              <a:spcBef>
                <a:spcPts val="0"/>
              </a:spcBef>
            </a:pPr>
            <a:r>
              <a:rPr lang="en-GB" sz="750" b="1" dirty="0">
                <a:latin typeface="Arial" panose="020B0604020202020204" pitchFamily="34" charset="0"/>
                <a:cs typeface="Arial" panose="020B0604020202020204" pitchFamily="34" charset="0"/>
              </a:rPr>
              <a:t>A memorable message is</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more likely to lead to an action.</a:t>
            </a:r>
          </a:p>
        </p:txBody>
      </p:sp>
      <p:sp>
        <p:nvSpPr>
          <p:cNvPr id="19" name="TextBox 18">
            <a:extLst>
              <a:ext uri="{FF2B5EF4-FFF2-40B4-BE49-F238E27FC236}">
                <a16:creationId xmlns:a16="http://schemas.microsoft.com/office/drawing/2014/main" id="{ED7B0102-7E44-40A0-B67A-9C31CFFB8F74}"/>
              </a:ext>
            </a:extLst>
          </p:cNvPr>
          <p:cNvSpPr txBox="1"/>
          <p:nvPr userDrawn="1"/>
        </p:nvSpPr>
        <p:spPr>
          <a:xfrm>
            <a:off x="3230049"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STAYS</a:t>
            </a:r>
          </a:p>
          <a:p>
            <a:pPr algn="ctr">
              <a:lnSpc>
                <a:spcPts val="1700"/>
              </a:lnSpc>
              <a:spcBef>
                <a:spcPts val="0"/>
              </a:spcBef>
            </a:pPr>
            <a:r>
              <a:rPr lang="en-US" dirty="0">
                <a:solidFill>
                  <a:srgbClr val="E20C18"/>
                </a:solidFill>
                <a:latin typeface="Impact" panose="020B0806030902050204" pitchFamily="34" charset="0"/>
              </a:rPr>
              <a:t>IN THE HOME</a:t>
            </a:r>
          </a:p>
          <a:p>
            <a:pPr algn="ctr">
              <a:spcBef>
                <a:spcPts val="0"/>
              </a:spcBef>
            </a:pPr>
            <a:r>
              <a:rPr lang="en-GB" sz="750" b="1" dirty="0">
                <a:latin typeface="Arial" panose="020B0604020202020204" pitchFamily="34" charset="0"/>
                <a:cs typeface="Arial" panose="020B0604020202020204" pitchFamily="34" charset="0"/>
              </a:rPr>
              <a:t>In an age of message overload, mail is kept in homes, hearts and minds.</a:t>
            </a:r>
          </a:p>
        </p:txBody>
      </p:sp>
      <p:sp>
        <p:nvSpPr>
          <p:cNvPr id="20" name="TextBox 19">
            <a:extLst>
              <a:ext uri="{FF2B5EF4-FFF2-40B4-BE49-F238E27FC236}">
                <a16:creationId xmlns:a16="http://schemas.microsoft.com/office/drawing/2014/main" id="{41F759AB-9D8C-445C-AA3E-437D63F20E5F}"/>
              </a:ext>
            </a:extLst>
          </p:cNvPr>
          <p:cNvSpPr txBox="1"/>
          <p:nvPr userDrawn="1"/>
        </p:nvSpPr>
        <p:spPr>
          <a:xfrm>
            <a:off x="5238556"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DELIVERS</a:t>
            </a:r>
          </a:p>
          <a:p>
            <a:pPr algn="ctr">
              <a:lnSpc>
                <a:spcPts val="1700"/>
              </a:lnSpc>
              <a:spcBef>
                <a:spcPts val="0"/>
              </a:spcBef>
            </a:pPr>
            <a:r>
              <a:rPr lang="en-US" dirty="0">
                <a:solidFill>
                  <a:srgbClr val="E20C18"/>
                </a:solidFill>
                <a:latin typeface="Impact" panose="020B0806030902050204" pitchFamily="34" charset="0"/>
              </a:rPr>
              <a:t>LASTING RESULTS</a:t>
            </a:r>
          </a:p>
          <a:p>
            <a:pPr algn="ctr">
              <a:spcBef>
                <a:spcPts val="0"/>
              </a:spcBef>
            </a:pPr>
            <a:r>
              <a:rPr lang="en-GB" sz="750" b="1" dirty="0">
                <a:latin typeface="Arial" panose="020B0604020202020204" pitchFamily="34" charset="0"/>
                <a:cs typeface="Arial" panose="020B0604020202020204" pitchFamily="34" charset="0"/>
              </a:rPr>
              <a:t>Increase your response rates and campaign performance.</a:t>
            </a:r>
          </a:p>
        </p:txBody>
      </p:sp>
      <p:sp>
        <p:nvSpPr>
          <p:cNvPr id="21" name="TextBox 20">
            <a:extLst>
              <a:ext uri="{FF2B5EF4-FFF2-40B4-BE49-F238E27FC236}">
                <a16:creationId xmlns:a16="http://schemas.microsoft.com/office/drawing/2014/main" id="{2863E50D-DB94-4663-938E-2F38E64C1A2D}"/>
              </a:ext>
            </a:extLst>
          </p:cNvPr>
          <p:cNvSpPr txBox="1"/>
          <p:nvPr userDrawn="1"/>
        </p:nvSpPr>
        <p:spPr>
          <a:xfrm>
            <a:off x="7247063"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REACHES</a:t>
            </a:r>
          </a:p>
          <a:p>
            <a:pPr algn="ctr">
              <a:lnSpc>
                <a:spcPts val="1700"/>
              </a:lnSpc>
              <a:spcBef>
                <a:spcPts val="0"/>
              </a:spcBef>
            </a:pPr>
            <a:r>
              <a:rPr lang="en-US" dirty="0">
                <a:solidFill>
                  <a:srgbClr val="E20C18"/>
                </a:solidFill>
                <a:latin typeface="Impact" panose="020B0806030902050204" pitchFamily="34" charset="0"/>
              </a:rPr>
              <a:t>EVERYONE</a:t>
            </a:r>
          </a:p>
          <a:p>
            <a:pPr algn="ctr">
              <a:spcBef>
                <a:spcPts val="0"/>
              </a:spcBef>
            </a:pPr>
            <a:r>
              <a:rPr lang="en-GB" sz="750" b="1" dirty="0">
                <a:latin typeface="Arial" panose="020B0604020202020204" pitchFamily="34" charset="0"/>
                <a:cs typeface="Arial" panose="020B0604020202020204" pitchFamily="34" charset="0"/>
              </a:rPr>
              <a:t>Deliver your message to almost</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30 million UK households.</a:t>
            </a:r>
          </a:p>
        </p:txBody>
      </p:sp>
      <p:sp>
        <p:nvSpPr>
          <p:cNvPr id="22" name="TextBox 21">
            <a:extLst>
              <a:ext uri="{FF2B5EF4-FFF2-40B4-BE49-F238E27FC236}">
                <a16:creationId xmlns:a16="http://schemas.microsoft.com/office/drawing/2014/main" id="{F6708E14-0122-420E-B490-BA6CEE440D43}"/>
              </a:ext>
            </a:extLst>
          </p:cNvPr>
          <p:cNvSpPr txBox="1"/>
          <p:nvPr userDrawn="1"/>
        </p:nvSpPr>
        <p:spPr>
          <a:xfrm>
            <a:off x="9226356" y="1821478"/>
            <a:ext cx="1714886" cy="759182"/>
          </a:xfrm>
          <a:prstGeom prst="rect">
            <a:avLst/>
          </a:prstGeom>
          <a:noFill/>
        </p:spPr>
        <p:txBody>
          <a:bodyPr wrap="square" lIns="0" rIns="0" rtlCol="0">
            <a:spAutoFit/>
          </a:bodyPr>
          <a:lstStyle/>
          <a:p>
            <a:pPr algn="ctr">
              <a:lnSpc>
                <a:spcPts val="1700"/>
              </a:lnSpc>
              <a:spcBef>
                <a:spcPts val="0"/>
              </a:spcBef>
            </a:pPr>
            <a:r>
              <a:rPr lang="en-US" dirty="0">
                <a:latin typeface="Impact" panose="020B0806030902050204" pitchFamily="34" charset="0"/>
              </a:rPr>
              <a:t>MAIL IS</a:t>
            </a:r>
          </a:p>
          <a:p>
            <a:pPr algn="ctr">
              <a:lnSpc>
                <a:spcPts val="1700"/>
              </a:lnSpc>
              <a:spcBef>
                <a:spcPts val="0"/>
              </a:spcBef>
            </a:pPr>
            <a:r>
              <a:rPr lang="en-US" dirty="0">
                <a:solidFill>
                  <a:srgbClr val="E20C18"/>
                </a:solidFill>
                <a:latin typeface="Impact" panose="020B0806030902050204" pitchFamily="34" charset="0"/>
              </a:rPr>
              <a:t>TRUSTED</a:t>
            </a:r>
          </a:p>
          <a:p>
            <a:pPr algn="ctr">
              <a:spcBef>
                <a:spcPts val="0"/>
              </a:spcBef>
            </a:pPr>
            <a:r>
              <a:rPr lang="en-GB" sz="750" b="1" dirty="0">
                <a:latin typeface="Arial" panose="020B0604020202020204" pitchFamily="34" charset="0"/>
                <a:cs typeface="Arial" panose="020B0604020202020204" pitchFamily="34" charset="0"/>
              </a:rPr>
              <a:t>At a time when trust is more</a:t>
            </a:r>
            <a:br>
              <a:rPr lang="en-GB" sz="750" b="1" dirty="0">
                <a:latin typeface="Arial" panose="020B0604020202020204" pitchFamily="34" charset="0"/>
                <a:cs typeface="Arial" panose="020B0604020202020204" pitchFamily="34" charset="0"/>
              </a:rPr>
            </a:br>
            <a:r>
              <a:rPr lang="en-GB" sz="750" b="1" dirty="0">
                <a:latin typeface="Arial" panose="020B0604020202020204" pitchFamily="34" charset="0"/>
                <a:cs typeface="Arial" panose="020B0604020202020204" pitchFamily="34" charset="0"/>
              </a:rPr>
              <a:t>important than ever, use mail.</a:t>
            </a:r>
          </a:p>
        </p:txBody>
      </p:sp>
      <p:pic>
        <p:nvPicPr>
          <p:cNvPr id="23" name="Picture 22">
            <a:extLst>
              <a:ext uri="{FF2B5EF4-FFF2-40B4-BE49-F238E27FC236}">
                <a16:creationId xmlns:a16="http://schemas.microsoft.com/office/drawing/2014/main" id="{FF8E1697-608F-49B2-BFA2-D3153443F2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82538" y="2594688"/>
            <a:ext cx="1091222" cy="921690"/>
          </a:xfrm>
          <a:prstGeom prst="rect">
            <a:avLst/>
          </a:prstGeom>
        </p:spPr>
      </p:pic>
      <p:pic>
        <p:nvPicPr>
          <p:cNvPr id="24" name="Picture 23">
            <a:extLst>
              <a:ext uri="{FF2B5EF4-FFF2-40B4-BE49-F238E27FC236}">
                <a16:creationId xmlns:a16="http://schemas.microsoft.com/office/drawing/2014/main" id="{FC3677C3-C429-4AC7-BEE7-2D60C025E4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98952" y="2699929"/>
            <a:ext cx="1053608" cy="940902"/>
          </a:xfrm>
          <a:prstGeom prst="rect">
            <a:avLst/>
          </a:prstGeom>
        </p:spPr>
      </p:pic>
      <p:pic>
        <p:nvPicPr>
          <p:cNvPr id="25" name="Picture 24">
            <a:extLst>
              <a:ext uri="{FF2B5EF4-FFF2-40B4-BE49-F238E27FC236}">
                <a16:creationId xmlns:a16="http://schemas.microsoft.com/office/drawing/2014/main" id="{DDB44E7C-BD55-4F59-A64F-644516DF4E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86072" y="2634370"/>
            <a:ext cx="623672" cy="901814"/>
          </a:xfrm>
          <a:prstGeom prst="rect">
            <a:avLst/>
          </a:prstGeom>
        </p:spPr>
      </p:pic>
      <p:pic>
        <p:nvPicPr>
          <p:cNvPr id="26" name="Picture 25">
            <a:extLst>
              <a:ext uri="{FF2B5EF4-FFF2-40B4-BE49-F238E27FC236}">
                <a16:creationId xmlns:a16="http://schemas.microsoft.com/office/drawing/2014/main" id="{4507E638-E678-43F4-AB06-29083B18C3A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26360" y="2224109"/>
            <a:ext cx="2344184" cy="1658656"/>
          </a:xfrm>
          <a:prstGeom prst="rect">
            <a:avLst/>
          </a:prstGeom>
        </p:spPr>
      </p:pic>
      <p:pic>
        <p:nvPicPr>
          <p:cNvPr id="27" name="Picture 26">
            <a:extLst>
              <a:ext uri="{FF2B5EF4-FFF2-40B4-BE49-F238E27FC236}">
                <a16:creationId xmlns:a16="http://schemas.microsoft.com/office/drawing/2014/main" id="{8B27315E-3D60-4D88-A473-F8AE75823AA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778111" y="2597426"/>
            <a:ext cx="649744" cy="928436"/>
          </a:xfrm>
          <a:prstGeom prst="rect">
            <a:avLst/>
          </a:prstGeom>
        </p:spPr>
      </p:pic>
      <p:sp>
        <p:nvSpPr>
          <p:cNvPr id="28" name="TextBox 27">
            <a:extLst>
              <a:ext uri="{FF2B5EF4-FFF2-40B4-BE49-F238E27FC236}">
                <a16:creationId xmlns:a16="http://schemas.microsoft.com/office/drawing/2014/main" id="{59F49B6D-C515-4E26-BF41-AA48C6F781D3}"/>
              </a:ext>
            </a:extLst>
          </p:cNvPr>
          <p:cNvSpPr txBox="1"/>
          <p:nvPr userDrawn="1"/>
        </p:nvSpPr>
        <p:spPr>
          <a:xfrm>
            <a:off x="518400" y="6517216"/>
            <a:ext cx="11095423" cy="107722"/>
          </a:xfrm>
          <a:prstGeom prst="rect">
            <a:avLst/>
          </a:prstGeom>
          <a:noFill/>
        </p:spPr>
        <p:txBody>
          <a:bodyPr wrap="square" lIns="0" tIns="0" rIns="0" bIns="0" rtlCol="0">
            <a:spAutoFit/>
          </a:bodyPr>
          <a:lstStyle/>
          <a:p>
            <a:r>
              <a:rPr lang="en-GB" sz="700" dirty="0">
                <a:latin typeface="Arial" panose="020B0604020202020204" pitchFamily="34" charset="0"/>
                <a:cs typeface="Arial" panose="020B0604020202020204" pitchFamily="34" charset="0"/>
              </a:rPr>
              <a:t>*Royal Mail MarketReach, Neuro-Insight, 2018. **Royal Mail MarketReach, The Value of Mail in Uncertain Times, Kantar TNS, 2017. † JICMAIL, Kantar TNS, 2017. ††IPA touchpoints, 2018. ^Royal Mail MarketReach, BrandScience, 2014. ^^Royal Mail MarketReach, 2018.</a:t>
            </a:r>
          </a:p>
        </p:txBody>
      </p:sp>
    </p:spTree>
    <p:extLst>
      <p:ext uri="{BB962C8B-B14F-4D97-AF65-F5344CB8AC3E}">
        <p14:creationId xmlns:p14="http://schemas.microsoft.com/office/powerpoint/2010/main" val="205730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nifesto (locke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F6429F-13ED-465D-AD4C-B0448DAB60BB}"/>
              </a:ext>
            </a:extLst>
          </p:cNvPr>
          <p:cNvSpPr>
            <a:spLocks noGrp="1"/>
          </p:cNvSpPr>
          <p:nvPr>
            <p:ph type="sldNum" sz="quarter" idx="10"/>
          </p:nvPr>
        </p:nvSpPr>
        <p:spPr>
          <a:xfrm>
            <a:off x="11246983" y="6444000"/>
            <a:ext cx="425976" cy="179579"/>
          </a:xfrm>
          <a:prstGeom prst="rect">
            <a:avLst/>
          </a:prstGeom>
        </p:spPr>
        <p:txBody>
          <a:bodyPr lIns="0" tIns="0" rIns="0" bIns="0"/>
          <a:lstStyle>
            <a:lvl1pPr algn="r">
              <a:defRPr lang="en-GB" sz="1200" kern="1200" cap="all" smtClean="0">
                <a:solidFill>
                  <a:schemeClr val="bg1">
                    <a:lumMod val="50000"/>
                  </a:schemeClr>
                </a:solidFill>
                <a:latin typeface="Arial" panose="020B0604020202020204" pitchFamily="34" charset="0"/>
                <a:ea typeface="+mn-ea"/>
                <a:cs typeface="+mn-cs"/>
              </a:defRPr>
            </a:lvl1pPr>
          </a:lstStyle>
          <a:p>
            <a:fld id="{887360FE-02F5-4392-9C12-7D03F05745BB}" type="slidenum">
              <a:rPr lang="en-GB" smtClean="0"/>
              <a:pPr/>
              <a:t>‹#›</a:t>
            </a:fld>
            <a:endParaRPr lang="en-GB" dirty="0"/>
          </a:p>
        </p:txBody>
      </p:sp>
      <p:sp>
        <p:nvSpPr>
          <p:cNvPr id="30" name="Text Placeholder 16">
            <a:extLst>
              <a:ext uri="{FF2B5EF4-FFF2-40B4-BE49-F238E27FC236}">
                <a16:creationId xmlns:a16="http://schemas.microsoft.com/office/drawing/2014/main" id="{852713DE-31C4-4815-98A2-84A20636CA69}"/>
              </a:ext>
            </a:extLst>
          </p:cNvPr>
          <p:cNvSpPr txBox="1">
            <a:spLocks/>
          </p:cNvSpPr>
          <p:nvPr userDrawn="1"/>
        </p:nvSpPr>
        <p:spPr>
          <a:xfrm>
            <a:off x="486000" y="1800000"/>
            <a:ext cx="6371927" cy="4380686"/>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We live in an always on, tweeting, posting, sharing world.</a:t>
            </a:r>
            <a:br>
              <a:rPr lang="en-US" sz="1800" b="0" cap="none" dirty="0">
                <a:latin typeface="Arial" panose="020B0604020202020204" pitchFamily="34" charset="0"/>
              </a:rPr>
            </a:br>
            <a:r>
              <a:rPr lang="en-US" sz="1800" b="0" cap="none" dirty="0">
                <a:latin typeface="Arial" panose="020B0604020202020204" pitchFamily="34" charset="0"/>
              </a:rPr>
              <a:t>Where our interactions are increasingly fleeting.</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There is a role for an addressable channel that people trust.</a:t>
            </a:r>
            <a:br>
              <a:rPr lang="en-US" sz="1800" b="0" cap="none" dirty="0">
                <a:latin typeface="Arial" panose="020B0604020202020204" pitchFamily="34" charset="0"/>
              </a:rPr>
            </a:br>
            <a:r>
              <a:rPr lang="en-US" sz="1800" b="0" cap="none" dirty="0">
                <a:latin typeface="Arial" panose="020B0604020202020204" pitchFamily="34" charset="0"/>
              </a:rPr>
              <a:t>That speaks to them one-to-one.</a:t>
            </a:r>
            <a:br>
              <a:rPr lang="en-US" sz="1800" b="0" cap="none" dirty="0">
                <a:latin typeface="Arial" panose="020B0604020202020204" pitchFamily="34" charset="0"/>
              </a:rPr>
            </a:br>
            <a:r>
              <a:rPr lang="en-US" sz="1800" b="0" cap="none" dirty="0">
                <a:latin typeface="Arial" panose="020B0604020202020204" pitchFamily="34" charset="0"/>
              </a:rPr>
              <a:t>That delivers messages they keep in their homes for longer.</a:t>
            </a:r>
            <a:br>
              <a:rPr lang="en-US" sz="1800" b="0" cap="none" dirty="0">
                <a:latin typeface="Arial" panose="020B0604020202020204" pitchFamily="34" charset="0"/>
              </a:rPr>
            </a:br>
            <a:r>
              <a:rPr lang="en-US" sz="1800" b="0" cap="none" dirty="0">
                <a:latin typeface="Arial" panose="020B0604020202020204" pitchFamily="34" charset="0"/>
              </a:rPr>
              <a:t>Return to repeatedly.</a:t>
            </a:r>
            <a:br>
              <a:rPr lang="en-US" sz="1800" b="0" cap="none" dirty="0">
                <a:latin typeface="Arial" panose="020B0604020202020204" pitchFamily="34" charset="0"/>
              </a:rPr>
            </a:br>
            <a:r>
              <a:rPr lang="en-US" sz="1800" b="0" cap="none" dirty="0">
                <a:latin typeface="Arial" panose="020B0604020202020204" pitchFamily="34" charset="0"/>
              </a:rPr>
              <a:t>And share with others.</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Choose the channel that reaches everyone in the UK.</a:t>
            </a:r>
            <a:br>
              <a:rPr lang="en-US" sz="1800" b="0" cap="none" dirty="0">
                <a:latin typeface="Arial" panose="020B0604020202020204" pitchFamily="34" charset="0"/>
              </a:rPr>
            </a:br>
            <a:r>
              <a:rPr lang="en-US" sz="1800" b="0" cap="none" dirty="0">
                <a:latin typeface="Arial" panose="020B0604020202020204" pitchFamily="34" charset="0"/>
              </a:rPr>
              <a:t>And increases ROI.</a:t>
            </a:r>
          </a:p>
          <a:p>
            <a:pPr>
              <a:lnSpc>
                <a:spcPts val="3000"/>
              </a:lnSpc>
              <a:spcBef>
                <a:spcPts val="0"/>
              </a:spcBef>
              <a:spcAft>
                <a:spcPts val="1500"/>
              </a:spcAft>
              <a:buClr>
                <a:schemeClr val="bg1">
                  <a:lumMod val="50000"/>
                </a:schemeClr>
              </a:buClr>
              <a:buSzPct val="120000"/>
            </a:pPr>
            <a:r>
              <a:rPr lang="en-US" sz="1800" b="0" cap="none" dirty="0">
                <a:latin typeface="Arial" panose="020B0604020202020204" pitchFamily="34" charset="0"/>
              </a:rPr>
              <a:t>Mail it. Make a lasting impression.</a:t>
            </a:r>
          </a:p>
        </p:txBody>
      </p:sp>
      <p:pic>
        <p:nvPicPr>
          <p:cNvPr id="31" name="Picture 30">
            <a:extLst>
              <a:ext uri="{FF2B5EF4-FFF2-40B4-BE49-F238E27FC236}">
                <a16:creationId xmlns:a16="http://schemas.microsoft.com/office/drawing/2014/main" id="{032CDED1-60CE-4DF4-B4EF-FFD007D090CE}"/>
              </a:ext>
            </a:extLst>
          </p:cNvPr>
          <p:cNvPicPr>
            <a:picLocks noChangeAspect="1"/>
          </p:cNvPicPr>
          <p:nvPr userDrawn="1"/>
        </p:nvPicPr>
        <p:blipFill rotWithShape="1">
          <a:blip r:embed="rId2"/>
          <a:srcRect l="-1" r="5812"/>
          <a:stretch/>
        </p:blipFill>
        <p:spPr>
          <a:xfrm>
            <a:off x="6923317" y="1915534"/>
            <a:ext cx="5116284" cy="4541387"/>
          </a:xfrm>
          <a:prstGeom prst="rect">
            <a:avLst/>
          </a:prstGeom>
        </p:spPr>
      </p:pic>
      <p:sp>
        <p:nvSpPr>
          <p:cNvPr id="32" name="Text Placeholder 16">
            <a:extLst>
              <a:ext uri="{FF2B5EF4-FFF2-40B4-BE49-F238E27FC236}">
                <a16:creationId xmlns:a16="http://schemas.microsoft.com/office/drawing/2014/main" id="{DF77BAD4-B8DE-42C0-B8D2-F387D509C339}"/>
              </a:ext>
            </a:extLst>
          </p:cNvPr>
          <p:cNvSpPr txBox="1">
            <a:spLocks/>
          </p:cNvSpPr>
          <p:nvPr userDrawn="1"/>
        </p:nvSpPr>
        <p:spPr>
          <a:xfrm>
            <a:off x="485999" y="414000"/>
            <a:ext cx="11186959" cy="112851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IT.</a:t>
            </a:r>
          </a:p>
          <a:p>
            <a:pPr>
              <a:lnSpc>
                <a:spcPts val="4400"/>
              </a:lnSpc>
              <a:spcBef>
                <a:spcPts val="0"/>
              </a:spcBef>
            </a:pPr>
            <a:r>
              <a:rPr lang="en-US" sz="4800" b="0" spc="-100" dirty="0">
                <a:solidFill>
                  <a:schemeClr val="tx1"/>
                </a:solidFill>
                <a:latin typeface="Impact" panose="020B0806030902050204" pitchFamily="34" charset="0"/>
              </a:rPr>
              <a:t>MAKE A LASTING IMPRESSION.</a:t>
            </a:r>
          </a:p>
        </p:txBody>
      </p:sp>
      <p:sp>
        <p:nvSpPr>
          <p:cNvPr id="6" name="Rectangle 5">
            <a:extLst>
              <a:ext uri="{FF2B5EF4-FFF2-40B4-BE49-F238E27FC236}">
                <a16:creationId xmlns:a16="http://schemas.microsoft.com/office/drawing/2014/main" id="{85721519-BCAE-43B6-9473-5D221E645836}"/>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083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Contact Details)">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CEC9D5D-7783-4D2F-8076-E6F578ACBC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487" y="5403054"/>
            <a:ext cx="1420251" cy="1121571"/>
          </a:xfrm>
          <a:prstGeom prst="rect">
            <a:avLst/>
          </a:prstGeom>
        </p:spPr>
      </p:pic>
      <p:grpSp>
        <p:nvGrpSpPr>
          <p:cNvPr id="12" name="Group 11">
            <a:extLst>
              <a:ext uri="{FF2B5EF4-FFF2-40B4-BE49-F238E27FC236}">
                <a16:creationId xmlns:a16="http://schemas.microsoft.com/office/drawing/2014/main" id="{3AB2AECB-A204-4B3A-9699-1CA974BC2A95}"/>
              </a:ext>
            </a:extLst>
          </p:cNvPr>
          <p:cNvGrpSpPr/>
          <p:nvPr userDrawn="1"/>
        </p:nvGrpSpPr>
        <p:grpSpPr>
          <a:xfrm>
            <a:off x="5453443" y="4171098"/>
            <a:ext cx="6173432" cy="2331710"/>
            <a:chOff x="5453443" y="4171098"/>
            <a:chExt cx="6173432" cy="2331710"/>
          </a:xfrm>
        </p:grpSpPr>
        <p:pic>
          <p:nvPicPr>
            <p:cNvPr id="13" name="Picture 12">
              <a:extLst>
                <a:ext uri="{FF2B5EF4-FFF2-40B4-BE49-F238E27FC236}">
                  <a16:creationId xmlns:a16="http://schemas.microsoft.com/office/drawing/2014/main" id="{9DBF0C14-E6F4-49E4-9192-7B5124AF62B6}"/>
                </a:ext>
              </a:extLst>
            </p:cNvPr>
            <p:cNvPicPr>
              <a:picLocks noChangeAspect="1"/>
            </p:cNvPicPr>
            <p:nvPr/>
          </p:nvPicPr>
          <p:blipFill>
            <a:blip r:embed="rId3"/>
            <a:stretch>
              <a:fillRect/>
            </a:stretch>
          </p:blipFill>
          <p:spPr>
            <a:xfrm>
              <a:off x="5453443" y="4864884"/>
              <a:ext cx="6173432" cy="1637924"/>
            </a:xfrm>
            <a:prstGeom prst="rect">
              <a:avLst/>
            </a:prstGeom>
          </p:spPr>
        </p:pic>
        <p:sp>
          <p:nvSpPr>
            <p:cNvPr id="14" name="TextBox 13">
              <a:extLst>
                <a:ext uri="{FF2B5EF4-FFF2-40B4-BE49-F238E27FC236}">
                  <a16:creationId xmlns:a16="http://schemas.microsoft.com/office/drawing/2014/main" id="{CD037A0D-80BC-4917-9FC2-B687395EA2A4}"/>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15" name="TextBox 14">
              <a:extLst>
                <a:ext uri="{FF2B5EF4-FFF2-40B4-BE49-F238E27FC236}">
                  <a16:creationId xmlns:a16="http://schemas.microsoft.com/office/drawing/2014/main" id="{8B627281-0BF2-41F2-8338-7B2BFF49E0FD}"/>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16" name="TextBox 15">
              <a:extLst>
                <a:ext uri="{FF2B5EF4-FFF2-40B4-BE49-F238E27FC236}">
                  <a16:creationId xmlns:a16="http://schemas.microsoft.com/office/drawing/2014/main" id="{F030FD7F-DE3C-40C1-BC82-7F6ECC209617}"/>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17" name="TextBox 16">
              <a:extLst>
                <a:ext uri="{FF2B5EF4-FFF2-40B4-BE49-F238E27FC236}">
                  <a16:creationId xmlns:a16="http://schemas.microsoft.com/office/drawing/2014/main" id="{CD7229BF-D3C7-4F05-8408-C4E65D98558B}"/>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18" name="TextBox 17">
              <a:extLst>
                <a:ext uri="{FF2B5EF4-FFF2-40B4-BE49-F238E27FC236}">
                  <a16:creationId xmlns:a16="http://schemas.microsoft.com/office/drawing/2014/main" id="{67F48959-6843-444A-9A53-396A53060FFA}"/>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19" name="Picture 18">
              <a:extLst>
                <a:ext uri="{FF2B5EF4-FFF2-40B4-BE49-F238E27FC236}">
                  <a16:creationId xmlns:a16="http://schemas.microsoft.com/office/drawing/2014/main" id="{02616AFD-F39B-4D30-A405-4A5A821EC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20" name="Picture 19">
              <a:extLst>
                <a:ext uri="{FF2B5EF4-FFF2-40B4-BE49-F238E27FC236}">
                  <a16:creationId xmlns:a16="http://schemas.microsoft.com/office/drawing/2014/main" id="{2A862A30-8830-463F-8BB0-2FDDC7171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21" name="Picture 20">
              <a:extLst>
                <a:ext uri="{FF2B5EF4-FFF2-40B4-BE49-F238E27FC236}">
                  <a16:creationId xmlns:a16="http://schemas.microsoft.com/office/drawing/2014/main" id="{1E9BB0D4-CA3D-4109-8B39-AD5F91614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22" name="Picture 21">
              <a:extLst>
                <a:ext uri="{FF2B5EF4-FFF2-40B4-BE49-F238E27FC236}">
                  <a16:creationId xmlns:a16="http://schemas.microsoft.com/office/drawing/2014/main" id="{F9CA0C8A-AA95-40C4-8A93-413DE82C60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23" name="Picture 22">
              <a:extLst>
                <a:ext uri="{FF2B5EF4-FFF2-40B4-BE49-F238E27FC236}">
                  <a16:creationId xmlns:a16="http://schemas.microsoft.com/office/drawing/2014/main" id="{6B0027A3-538F-453D-860C-19E1AB9E39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
        <p:nvSpPr>
          <p:cNvPr id="4" name="Text Placeholder 3">
            <a:extLst>
              <a:ext uri="{FF2B5EF4-FFF2-40B4-BE49-F238E27FC236}">
                <a16:creationId xmlns:a16="http://schemas.microsoft.com/office/drawing/2014/main" id="{3420AE76-15AC-483B-A11C-F377849AE607}"/>
              </a:ext>
            </a:extLst>
          </p:cNvPr>
          <p:cNvSpPr>
            <a:spLocks noGrp="1"/>
          </p:cNvSpPr>
          <p:nvPr>
            <p:ph type="body" sz="quarter" idx="11" hasCustomPrompt="1"/>
          </p:nvPr>
        </p:nvSpPr>
        <p:spPr>
          <a:xfrm>
            <a:off x="1130956" y="2200708"/>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Phone number here</a:t>
            </a:r>
            <a:endParaRPr lang="en-GB" dirty="0"/>
          </a:p>
        </p:txBody>
      </p:sp>
      <p:sp>
        <p:nvSpPr>
          <p:cNvPr id="33" name="Text Placeholder 3">
            <a:extLst>
              <a:ext uri="{FF2B5EF4-FFF2-40B4-BE49-F238E27FC236}">
                <a16:creationId xmlns:a16="http://schemas.microsoft.com/office/drawing/2014/main" id="{B2842BB2-84F6-4E30-A8D3-B4F70433B073}"/>
              </a:ext>
            </a:extLst>
          </p:cNvPr>
          <p:cNvSpPr>
            <a:spLocks noGrp="1"/>
          </p:cNvSpPr>
          <p:nvPr>
            <p:ph type="body" sz="quarter" idx="12" hasCustomPrompt="1"/>
          </p:nvPr>
        </p:nvSpPr>
        <p:spPr>
          <a:xfrm>
            <a:off x="1130956" y="2812065"/>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Email address here</a:t>
            </a:r>
            <a:endParaRPr lang="en-GB" dirty="0"/>
          </a:p>
        </p:txBody>
      </p:sp>
      <p:sp>
        <p:nvSpPr>
          <p:cNvPr id="34" name="Text Placeholder 3">
            <a:extLst>
              <a:ext uri="{FF2B5EF4-FFF2-40B4-BE49-F238E27FC236}">
                <a16:creationId xmlns:a16="http://schemas.microsoft.com/office/drawing/2014/main" id="{281C4479-63F2-4778-84A8-B2AA903F6B10}"/>
              </a:ext>
            </a:extLst>
          </p:cNvPr>
          <p:cNvSpPr>
            <a:spLocks noGrp="1"/>
          </p:cNvSpPr>
          <p:nvPr>
            <p:ph type="body" sz="quarter" idx="13" hasCustomPrompt="1"/>
          </p:nvPr>
        </p:nvSpPr>
        <p:spPr>
          <a:xfrm>
            <a:off x="1130955" y="3423600"/>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LinkedIn address here</a:t>
            </a:r>
            <a:endParaRPr lang="en-GB" dirty="0"/>
          </a:p>
        </p:txBody>
      </p:sp>
      <p:sp>
        <p:nvSpPr>
          <p:cNvPr id="35" name="Text Placeholder 3">
            <a:extLst>
              <a:ext uri="{FF2B5EF4-FFF2-40B4-BE49-F238E27FC236}">
                <a16:creationId xmlns:a16="http://schemas.microsoft.com/office/drawing/2014/main" id="{E3A73BD1-E6C9-4618-86C3-B4F63BADEC57}"/>
              </a:ext>
            </a:extLst>
          </p:cNvPr>
          <p:cNvSpPr>
            <a:spLocks noGrp="1"/>
          </p:cNvSpPr>
          <p:nvPr>
            <p:ph type="body" sz="quarter" idx="14" hasCustomPrompt="1"/>
          </p:nvPr>
        </p:nvSpPr>
        <p:spPr>
          <a:xfrm>
            <a:off x="1130955" y="4035600"/>
            <a:ext cx="3451929" cy="248018"/>
          </a:xfrm>
          <a:prstGeom prst="rect">
            <a:avLst/>
          </a:prstGeom>
        </p:spPr>
        <p:txBody>
          <a:bodyPr lIns="0" tIns="0" rIns="0" bIns="0"/>
          <a:lstStyle>
            <a:lvl1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1pPr>
            <a:lvl2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2pPr>
            <a:lvl3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3pPr>
            <a:lvl4pPr marL="0" indent="0" algn="l" defTabSz="457200" rtl="0" eaLnBrk="1" latinLnBrk="0" hangingPunct="1">
              <a:buNone/>
              <a:defRPr lang="en-US" sz="1800" kern="1200" dirty="0" smtClean="0">
                <a:solidFill>
                  <a:schemeClr val="tx1"/>
                </a:solidFill>
                <a:latin typeface="Arial" panose="020B0604020202020204" pitchFamily="34" charset="0"/>
                <a:ea typeface="+mn-ea"/>
                <a:cs typeface="+mn-cs"/>
              </a:defRPr>
            </a:lvl4pPr>
            <a:lvl5pPr marL="0" indent="0" algn="l" defTabSz="457200" rtl="0" eaLnBrk="1" latinLnBrk="0" hangingPunct="1">
              <a:buNone/>
              <a:defRPr lang="en-GB" sz="1800" kern="1200" dirty="0">
                <a:solidFill>
                  <a:schemeClr val="tx1"/>
                </a:solidFill>
                <a:latin typeface="Arial" panose="020B0604020202020204" pitchFamily="34" charset="0"/>
                <a:ea typeface="+mn-ea"/>
                <a:cs typeface="+mn-cs"/>
              </a:defRPr>
            </a:lvl5pPr>
          </a:lstStyle>
          <a:p>
            <a:pPr lvl="0"/>
            <a:r>
              <a:rPr lang="en-US" dirty="0"/>
              <a:t>Twitter ID here</a:t>
            </a:r>
            <a:endParaRPr lang="en-GB" dirty="0"/>
          </a:p>
        </p:txBody>
      </p:sp>
      <p:pic>
        <p:nvPicPr>
          <p:cNvPr id="5" name="Picture 4">
            <a:extLst>
              <a:ext uri="{FF2B5EF4-FFF2-40B4-BE49-F238E27FC236}">
                <a16:creationId xmlns:a16="http://schemas.microsoft.com/office/drawing/2014/main" id="{6CCA9113-68A6-4E98-AAD4-252EA1D1FB68}"/>
              </a:ext>
            </a:extLst>
          </p:cNvPr>
          <p:cNvPicPr>
            <a:picLocks noChangeAspect="1"/>
          </p:cNvPicPr>
          <p:nvPr userDrawn="1"/>
        </p:nvPicPr>
        <p:blipFill>
          <a:blip r:embed="rId9"/>
          <a:stretch>
            <a:fillRect/>
          </a:stretch>
        </p:blipFill>
        <p:spPr>
          <a:xfrm>
            <a:off x="486000" y="2117435"/>
            <a:ext cx="414564" cy="414564"/>
          </a:xfrm>
          <a:prstGeom prst="rect">
            <a:avLst/>
          </a:prstGeom>
        </p:spPr>
      </p:pic>
      <p:pic>
        <p:nvPicPr>
          <p:cNvPr id="6" name="Picture 5">
            <a:extLst>
              <a:ext uri="{FF2B5EF4-FFF2-40B4-BE49-F238E27FC236}">
                <a16:creationId xmlns:a16="http://schemas.microsoft.com/office/drawing/2014/main" id="{BCBF404C-44D4-474E-A2E7-63B115E19EC6}"/>
              </a:ext>
            </a:extLst>
          </p:cNvPr>
          <p:cNvPicPr>
            <a:picLocks noChangeAspect="1"/>
          </p:cNvPicPr>
          <p:nvPr userDrawn="1"/>
        </p:nvPicPr>
        <p:blipFill>
          <a:blip r:embed="rId10"/>
          <a:stretch>
            <a:fillRect/>
          </a:stretch>
        </p:blipFill>
        <p:spPr>
          <a:xfrm>
            <a:off x="486000" y="2771467"/>
            <a:ext cx="438950" cy="329213"/>
          </a:xfrm>
          <a:prstGeom prst="rect">
            <a:avLst/>
          </a:prstGeom>
        </p:spPr>
      </p:pic>
      <p:pic>
        <p:nvPicPr>
          <p:cNvPr id="8" name="Picture 7">
            <a:extLst>
              <a:ext uri="{FF2B5EF4-FFF2-40B4-BE49-F238E27FC236}">
                <a16:creationId xmlns:a16="http://schemas.microsoft.com/office/drawing/2014/main" id="{75367CB4-AA6B-4858-9065-77CC715A405A}"/>
              </a:ext>
            </a:extLst>
          </p:cNvPr>
          <p:cNvPicPr>
            <a:picLocks noChangeAspect="1"/>
          </p:cNvPicPr>
          <p:nvPr userDrawn="1"/>
        </p:nvPicPr>
        <p:blipFill>
          <a:blip r:embed="rId11"/>
          <a:stretch>
            <a:fillRect/>
          </a:stretch>
        </p:blipFill>
        <p:spPr>
          <a:xfrm>
            <a:off x="492096" y="3325675"/>
            <a:ext cx="432854" cy="432854"/>
          </a:xfrm>
          <a:prstGeom prst="rect">
            <a:avLst/>
          </a:prstGeom>
        </p:spPr>
      </p:pic>
      <p:pic>
        <p:nvPicPr>
          <p:cNvPr id="9" name="Picture 8">
            <a:extLst>
              <a:ext uri="{FF2B5EF4-FFF2-40B4-BE49-F238E27FC236}">
                <a16:creationId xmlns:a16="http://schemas.microsoft.com/office/drawing/2014/main" id="{FB9F10C2-B976-4C70-91AD-06021657628F}"/>
              </a:ext>
            </a:extLst>
          </p:cNvPr>
          <p:cNvPicPr>
            <a:picLocks noChangeAspect="1"/>
          </p:cNvPicPr>
          <p:nvPr userDrawn="1"/>
        </p:nvPicPr>
        <p:blipFill>
          <a:blip r:embed="rId12"/>
          <a:stretch>
            <a:fillRect/>
          </a:stretch>
        </p:blipFill>
        <p:spPr>
          <a:xfrm>
            <a:off x="476855" y="3941284"/>
            <a:ext cx="432854" cy="432854"/>
          </a:xfrm>
          <a:prstGeom prst="rect">
            <a:avLst/>
          </a:prstGeom>
        </p:spPr>
      </p:pic>
      <p:sp>
        <p:nvSpPr>
          <p:cNvPr id="25" name="Title 1">
            <a:extLst>
              <a:ext uri="{FF2B5EF4-FFF2-40B4-BE49-F238E27FC236}">
                <a16:creationId xmlns:a16="http://schemas.microsoft.com/office/drawing/2014/main" id="{08D666F5-F054-40F8-9C2B-7B5C3BEF5696}"/>
              </a:ext>
            </a:extLst>
          </p:cNvPr>
          <p:cNvSpPr txBox="1">
            <a:spLocks/>
          </p:cNvSpPr>
          <p:nvPr userDrawn="1"/>
        </p:nvSpPr>
        <p:spPr>
          <a:xfrm>
            <a:off x="503584" y="418115"/>
            <a:ext cx="5227199" cy="1044097"/>
          </a:xfrm>
          <a:prstGeom prst="rect">
            <a:avLst/>
          </a:prstGeom>
        </p:spPr>
        <p:txBody>
          <a:bodyPr lIns="0" tIns="0" rIns="0" bIns="0"/>
          <a:lstStyle>
            <a:lvl1pPr algn="l" defTabSz="914400" rtl="0" eaLnBrk="1" latinLnBrk="0" hangingPunct="1">
              <a:lnSpc>
                <a:spcPts val="4400"/>
              </a:lnSpc>
              <a:spcBef>
                <a:spcPct val="0"/>
              </a:spcBef>
              <a:buNone/>
              <a:defRPr sz="4800" kern="1200" cap="all" spc="-100" baseline="0">
                <a:solidFill>
                  <a:schemeClr val="tx1"/>
                </a:solidFill>
                <a:latin typeface="Impact" panose="020B0806030902050204" pitchFamily="34" charset="0"/>
                <a:ea typeface="+mj-ea"/>
                <a:cs typeface="+mj-cs"/>
              </a:defRPr>
            </a:lvl1pPr>
          </a:lstStyle>
          <a:p>
            <a:r>
              <a:rPr lang="en-US" dirty="0"/>
              <a:t>Thank you</a:t>
            </a:r>
            <a:endParaRPr lang="en-GB" dirty="0"/>
          </a:p>
        </p:txBody>
      </p:sp>
      <p:sp>
        <p:nvSpPr>
          <p:cNvPr id="2" name="Rectangle 1">
            <a:extLst>
              <a:ext uri="{FF2B5EF4-FFF2-40B4-BE49-F238E27FC236}">
                <a16:creationId xmlns:a16="http://schemas.microsoft.com/office/drawing/2014/main" id="{B8C728E1-1DB8-44C1-993C-AF7F0189D87D}"/>
              </a:ext>
            </a:extLst>
          </p:cNvPr>
          <p:cNvSpPr/>
          <p:nvPr userDrawn="1"/>
        </p:nvSpPr>
        <p:spPr>
          <a:xfrm>
            <a:off x="0" y="6642538"/>
            <a:ext cx="1597572" cy="215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10307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Blank)">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AB2AECB-A204-4B3A-9699-1CA974BC2A95}"/>
              </a:ext>
            </a:extLst>
          </p:cNvPr>
          <p:cNvGrpSpPr/>
          <p:nvPr userDrawn="1"/>
        </p:nvGrpSpPr>
        <p:grpSpPr>
          <a:xfrm>
            <a:off x="5453443" y="4171098"/>
            <a:ext cx="6173432" cy="2331710"/>
            <a:chOff x="5453443" y="4171098"/>
            <a:chExt cx="6173432" cy="2331710"/>
          </a:xfrm>
        </p:grpSpPr>
        <p:pic>
          <p:nvPicPr>
            <p:cNvPr id="13" name="Picture 12">
              <a:extLst>
                <a:ext uri="{FF2B5EF4-FFF2-40B4-BE49-F238E27FC236}">
                  <a16:creationId xmlns:a16="http://schemas.microsoft.com/office/drawing/2014/main" id="{9DBF0C14-E6F4-49E4-9192-7B5124AF62B6}"/>
                </a:ext>
              </a:extLst>
            </p:cNvPr>
            <p:cNvPicPr>
              <a:picLocks noChangeAspect="1"/>
            </p:cNvPicPr>
            <p:nvPr/>
          </p:nvPicPr>
          <p:blipFill>
            <a:blip r:embed="rId2"/>
            <a:stretch>
              <a:fillRect/>
            </a:stretch>
          </p:blipFill>
          <p:spPr>
            <a:xfrm>
              <a:off x="5453443" y="4864884"/>
              <a:ext cx="6173432" cy="1637924"/>
            </a:xfrm>
            <a:prstGeom prst="rect">
              <a:avLst/>
            </a:prstGeom>
          </p:spPr>
        </p:pic>
        <p:sp>
          <p:nvSpPr>
            <p:cNvPr id="14" name="TextBox 13">
              <a:extLst>
                <a:ext uri="{FF2B5EF4-FFF2-40B4-BE49-F238E27FC236}">
                  <a16:creationId xmlns:a16="http://schemas.microsoft.com/office/drawing/2014/main" id="{CD037A0D-80BC-4917-9FC2-B687395EA2A4}"/>
                </a:ext>
              </a:extLst>
            </p:cNvPr>
            <p:cNvSpPr txBox="1"/>
            <p:nvPr/>
          </p:nvSpPr>
          <p:spPr>
            <a:xfrm>
              <a:off x="5455156" y="5956217"/>
              <a:ext cx="1085199"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REMEMBERED</a:t>
              </a:r>
            </a:p>
          </p:txBody>
        </p:sp>
        <p:sp>
          <p:nvSpPr>
            <p:cNvPr id="15" name="TextBox 14">
              <a:extLst>
                <a:ext uri="{FF2B5EF4-FFF2-40B4-BE49-F238E27FC236}">
                  <a16:creationId xmlns:a16="http://schemas.microsoft.com/office/drawing/2014/main" id="{8B627281-0BF2-41F2-8338-7B2BFF49E0FD}"/>
                </a:ext>
              </a:extLst>
            </p:cNvPr>
            <p:cNvSpPr txBox="1"/>
            <p:nvPr/>
          </p:nvSpPr>
          <p:spPr>
            <a:xfrm>
              <a:off x="6724502" y="5956217"/>
              <a:ext cx="1086884"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STAYS</a:t>
              </a:r>
            </a:p>
            <a:p>
              <a:pPr algn="ctr">
                <a:lnSpc>
                  <a:spcPts val="1100"/>
                </a:lnSpc>
                <a:spcBef>
                  <a:spcPts val="0"/>
                </a:spcBef>
              </a:pPr>
              <a:r>
                <a:rPr lang="en-US" sz="1200" dirty="0">
                  <a:solidFill>
                    <a:schemeClr val="bg1"/>
                  </a:solidFill>
                  <a:latin typeface="Impact" panose="020B0806030902050204" pitchFamily="34" charset="0"/>
                </a:rPr>
                <a:t>IN THE HOME</a:t>
              </a:r>
            </a:p>
          </p:txBody>
        </p:sp>
        <p:sp>
          <p:nvSpPr>
            <p:cNvPr id="16" name="TextBox 15">
              <a:extLst>
                <a:ext uri="{FF2B5EF4-FFF2-40B4-BE49-F238E27FC236}">
                  <a16:creationId xmlns:a16="http://schemas.microsoft.com/office/drawing/2014/main" id="{F030FD7F-DE3C-40C1-BC82-7F6ECC209617}"/>
                </a:ext>
              </a:extLst>
            </p:cNvPr>
            <p:cNvSpPr txBox="1"/>
            <p:nvPr/>
          </p:nvSpPr>
          <p:spPr>
            <a:xfrm>
              <a:off x="7995684" y="5956217"/>
              <a:ext cx="1084521"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DELIVERS</a:t>
              </a:r>
            </a:p>
            <a:p>
              <a:pPr algn="ctr">
                <a:lnSpc>
                  <a:spcPts val="1100"/>
                </a:lnSpc>
                <a:spcBef>
                  <a:spcPts val="0"/>
                </a:spcBef>
              </a:pPr>
              <a:r>
                <a:rPr lang="en-US" sz="1200" dirty="0">
                  <a:solidFill>
                    <a:schemeClr val="bg1"/>
                  </a:solidFill>
                  <a:latin typeface="Impact" panose="020B0806030902050204" pitchFamily="34" charset="0"/>
                </a:rPr>
                <a:t>LASTING RESULTS</a:t>
              </a:r>
            </a:p>
          </p:txBody>
        </p:sp>
        <p:sp>
          <p:nvSpPr>
            <p:cNvPr id="17" name="TextBox 16">
              <a:extLst>
                <a:ext uri="{FF2B5EF4-FFF2-40B4-BE49-F238E27FC236}">
                  <a16:creationId xmlns:a16="http://schemas.microsoft.com/office/drawing/2014/main" id="{CD7229BF-D3C7-4F05-8408-C4E65D98558B}"/>
                </a:ext>
              </a:extLst>
            </p:cNvPr>
            <p:cNvSpPr txBox="1"/>
            <p:nvPr/>
          </p:nvSpPr>
          <p:spPr>
            <a:xfrm>
              <a:off x="9264502" y="5956217"/>
              <a:ext cx="1084522"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REACHES</a:t>
              </a:r>
            </a:p>
            <a:p>
              <a:pPr algn="ctr">
                <a:lnSpc>
                  <a:spcPts val="1100"/>
                </a:lnSpc>
                <a:spcBef>
                  <a:spcPts val="0"/>
                </a:spcBef>
              </a:pPr>
              <a:r>
                <a:rPr lang="en-US" sz="1200" dirty="0">
                  <a:solidFill>
                    <a:schemeClr val="bg1"/>
                  </a:solidFill>
                  <a:latin typeface="Impact" panose="020B0806030902050204" pitchFamily="34" charset="0"/>
                </a:rPr>
                <a:t>EVERYONE</a:t>
              </a:r>
            </a:p>
          </p:txBody>
        </p:sp>
        <p:sp>
          <p:nvSpPr>
            <p:cNvPr id="18" name="TextBox 17">
              <a:extLst>
                <a:ext uri="{FF2B5EF4-FFF2-40B4-BE49-F238E27FC236}">
                  <a16:creationId xmlns:a16="http://schemas.microsoft.com/office/drawing/2014/main" id="{67F48959-6843-444A-9A53-396A53060FFA}"/>
                </a:ext>
              </a:extLst>
            </p:cNvPr>
            <p:cNvSpPr txBox="1"/>
            <p:nvPr/>
          </p:nvSpPr>
          <p:spPr>
            <a:xfrm>
              <a:off x="10530957" y="5956217"/>
              <a:ext cx="1095917" cy="374461"/>
            </a:xfrm>
            <a:prstGeom prst="rect">
              <a:avLst/>
            </a:prstGeom>
            <a:noFill/>
          </p:spPr>
          <p:txBody>
            <a:bodyPr wrap="square" lIns="0" rIns="0" rtlCol="0">
              <a:spAutoFit/>
            </a:bodyPr>
            <a:lstStyle/>
            <a:p>
              <a:pPr algn="ctr">
                <a:lnSpc>
                  <a:spcPts val="1100"/>
                </a:lnSpc>
                <a:spcBef>
                  <a:spcPts val="0"/>
                </a:spcBef>
              </a:pPr>
              <a:r>
                <a:rPr lang="en-US" sz="1200" dirty="0">
                  <a:solidFill>
                    <a:schemeClr val="bg1"/>
                  </a:solidFill>
                  <a:latin typeface="Impact" panose="020B0806030902050204" pitchFamily="34" charset="0"/>
                </a:rPr>
                <a:t>MAIL IS</a:t>
              </a:r>
            </a:p>
            <a:p>
              <a:pPr algn="ctr">
                <a:lnSpc>
                  <a:spcPts val="1100"/>
                </a:lnSpc>
                <a:spcBef>
                  <a:spcPts val="0"/>
                </a:spcBef>
              </a:pPr>
              <a:r>
                <a:rPr lang="en-US" sz="1200" dirty="0">
                  <a:solidFill>
                    <a:schemeClr val="bg1"/>
                  </a:solidFill>
                  <a:latin typeface="Impact" panose="020B0806030902050204" pitchFamily="34" charset="0"/>
                </a:rPr>
                <a:t>TRUSTED</a:t>
              </a:r>
            </a:p>
          </p:txBody>
        </p:sp>
        <p:pic>
          <p:nvPicPr>
            <p:cNvPr id="19" name="Picture 18">
              <a:extLst>
                <a:ext uri="{FF2B5EF4-FFF2-40B4-BE49-F238E27FC236}">
                  <a16:creationId xmlns:a16="http://schemas.microsoft.com/office/drawing/2014/main" id="{02616AFD-F39B-4D30-A405-4A5A821EC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781" y="4436807"/>
              <a:ext cx="694129" cy="586289"/>
            </a:xfrm>
            <a:prstGeom prst="rect">
              <a:avLst/>
            </a:prstGeom>
          </p:spPr>
        </p:pic>
        <p:pic>
          <p:nvPicPr>
            <p:cNvPr id="20" name="Picture 19">
              <a:extLst>
                <a:ext uri="{FF2B5EF4-FFF2-40B4-BE49-F238E27FC236}">
                  <a16:creationId xmlns:a16="http://schemas.microsoft.com/office/drawing/2014/main" id="{2A862A30-8830-463F-8BB0-2FDDC7171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427" y="4503751"/>
              <a:ext cx="670202" cy="598510"/>
            </a:xfrm>
            <a:prstGeom prst="rect">
              <a:avLst/>
            </a:prstGeom>
          </p:spPr>
        </p:pic>
        <p:pic>
          <p:nvPicPr>
            <p:cNvPr id="21" name="Picture 20">
              <a:extLst>
                <a:ext uri="{FF2B5EF4-FFF2-40B4-BE49-F238E27FC236}">
                  <a16:creationId xmlns:a16="http://schemas.microsoft.com/office/drawing/2014/main" id="{1E9BB0D4-CA3D-4109-8B39-AD5F91614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658" y="4462049"/>
              <a:ext cx="396719" cy="573646"/>
            </a:xfrm>
            <a:prstGeom prst="rect">
              <a:avLst/>
            </a:prstGeom>
          </p:spPr>
        </p:pic>
        <p:pic>
          <p:nvPicPr>
            <p:cNvPr id="22" name="Picture 21">
              <a:extLst>
                <a:ext uri="{FF2B5EF4-FFF2-40B4-BE49-F238E27FC236}">
                  <a16:creationId xmlns:a16="http://schemas.microsoft.com/office/drawing/2014/main" id="{F9CA0C8A-AA95-40C4-8A93-413DE82C60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2998" y="4171098"/>
              <a:ext cx="1491140" cy="1055075"/>
            </a:xfrm>
            <a:prstGeom prst="rect">
              <a:avLst/>
            </a:prstGeom>
          </p:spPr>
        </p:pic>
        <p:pic>
          <p:nvPicPr>
            <p:cNvPr id="23" name="Picture 22">
              <a:extLst>
                <a:ext uri="{FF2B5EF4-FFF2-40B4-BE49-F238E27FC236}">
                  <a16:creationId xmlns:a16="http://schemas.microsoft.com/office/drawing/2014/main" id="{6B0027A3-538F-453D-860C-19E1AB9E39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87003" y="4438549"/>
              <a:ext cx="413304" cy="590580"/>
            </a:xfrm>
            <a:prstGeom prst="rect">
              <a:avLst/>
            </a:prstGeom>
          </p:spPr>
        </p:pic>
      </p:grpSp>
      <p:sp>
        <p:nvSpPr>
          <p:cNvPr id="24" name="Title 1">
            <a:extLst>
              <a:ext uri="{FF2B5EF4-FFF2-40B4-BE49-F238E27FC236}">
                <a16:creationId xmlns:a16="http://schemas.microsoft.com/office/drawing/2014/main" id="{61952DFC-9961-4BF0-9782-D4986BBEA4F8}"/>
              </a:ext>
            </a:extLst>
          </p:cNvPr>
          <p:cNvSpPr txBox="1">
            <a:spLocks/>
          </p:cNvSpPr>
          <p:nvPr userDrawn="1"/>
        </p:nvSpPr>
        <p:spPr>
          <a:xfrm>
            <a:off x="503584" y="418115"/>
            <a:ext cx="5227199" cy="1044097"/>
          </a:xfrm>
          <a:prstGeom prst="rect">
            <a:avLst/>
          </a:prstGeom>
        </p:spPr>
        <p:txBody>
          <a:bodyPr lIns="0" tIns="0" rIns="0" bIns="0"/>
          <a:lstStyle>
            <a:lvl1pPr algn="l" defTabSz="914400" rtl="0" eaLnBrk="1" latinLnBrk="0" hangingPunct="1">
              <a:lnSpc>
                <a:spcPts val="4400"/>
              </a:lnSpc>
              <a:spcBef>
                <a:spcPct val="0"/>
              </a:spcBef>
              <a:buNone/>
              <a:defRPr sz="4800" kern="1200" cap="all" spc="-100" baseline="0">
                <a:solidFill>
                  <a:schemeClr val="tx1"/>
                </a:solidFill>
                <a:latin typeface="Impact" panose="020B0806030902050204" pitchFamily="34" charset="0"/>
                <a:ea typeface="+mj-ea"/>
                <a:cs typeface="+mj-cs"/>
              </a:defRPr>
            </a:lvl1pPr>
          </a:lstStyle>
          <a:p>
            <a:r>
              <a:rPr lang="en-US" dirty="0"/>
              <a:t>Thank you</a:t>
            </a:r>
            <a:endParaRPr lang="en-GB" dirty="0"/>
          </a:p>
        </p:txBody>
      </p:sp>
      <p:sp>
        <p:nvSpPr>
          <p:cNvPr id="26" name="Rectangle 25">
            <a:extLst>
              <a:ext uri="{FF2B5EF4-FFF2-40B4-BE49-F238E27FC236}">
                <a16:creationId xmlns:a16="http://schemas.microsoft.com/office/drawing/2014/main" id="{503930EC-FBBD-4942-92F0-05B242015CD7}"/>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a:extLst>
              <a:ext uri="{FF2B5EF4-FFF2-40B4-BE49-F238E27FC236}">
                <a16:creationId xmlns:a16="http://schemas.microsoft.com/office/drawing/2014/main" id="{FADDDD07-7E71-4979-86A1-BE6B106DC3A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5487" y="5403054"/>
            <a:ext cx="1420251" cy="1121571"/>
          </a:xfrm>
          <a:prstGeom prst="rect">
            <a:avLst/>
          </a:prstGeom>
        </p:spPr>
      </p:pic>
    </p:spTree>
    <p:extLst>
      <p:ext uri="{BB962C8B-B14F-4D97-AF65-F5344CB8AC3E}">
        <p14:creationId xmlns:p14="http://schemas.microsoft.com/office/powerpoint/2010/main" val="12251693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5682EF-8F6B-4A14-9C53-97B288F91E5B}" type="datetime1">
              <a:rPr lang="en-GB" smtClean="0"/>
              <a:t>09/03/2020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8610599" y="6356350"/>
            <a:ext cx="3204029" cy="365125"/>
          </a:xfrm>
        </p:spPr>
        <p:txBody>
          <a:bodyPr/>
          <a:lstStyle/>
          <a:p>
            <a:fld id="{887360FE-02F5-4392-9C12-7D03F05745BB}" type="slidenum">
              <a:rPr lang="en-GB" smtClean="0"/>
              <a:t>‹#›</a:t>
            </a:fld>
            <a:endParaRPr lang="en-GB" dirty="0"/>
          </a:p>
        </p:txBody>
      </p:sp>
    </p:spTree>
    <p:extLst>
      <p:ext uri="{BB962C8B-B14F-4D97-AF65-F5344CB8AC3E}">
        <p14:creationId xmlns:p14="http://schemas.microsoft.com/office/powerpoint/2010/main" val="3962818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3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EF7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THREE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D34E6D9F-070C-4D5C-A47B-A3D2111F6B2D}"/>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56333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4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95C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FOUR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26CF19CB-FA0A-4D18-95F9-D83DC7388B25}"/>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87786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5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82C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FIVE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48F38AFA-0E68-4A71-A644-3A88B3D946BA}"/>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2482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6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9F67FA-54B1-48C7-B6A5-4D2E424ACEBA}"/>
              </a:ext>
            </a:extLst>
          </p:cNvPr>
          <p:cNvSpPr/>
          <p:nvPr userDrawn="1"/>
        </p:nvSpPr>
        <p:spPr>
          <a:xfrm>
            <a:off x="519038" y="368300"/>
            <a:ext cx="11153923" cy="5938923"/>
          </a:xfrm>
          <a:prstGeom prst="rect">
            <a:avLst/>
          </a:prstGeom>
          <a:solidFill>
            <a:srgbClr val="FDC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864000" y="3916800"/>
            <a:ext cx="5232000" cy="2065950"/>
          </a:xfrm>
          <a:prstGeom prst="rect">
            <a:avLst/>
          </a:prstGeom>
        </p:spPr>
        <p:txBody>
          <a:bodyPr lIns="0" tIns="0" rIns="0" bIns="0" anchor="b" anchorCtr="0">
            <a:noAutofit/>
          </a:bodyPr>
          <a:lstStyle>
            <a:lvl1pPr marL="0" indent="0" algn="l" defTabSz="914400" rtl="0" eaLnBrk="1" latinLnBrk="0" hangingPunct="1">
              <a:lnSpc>
                <a:spcPts val="5500"/>
              </a:lnSpc>
              <a:spcBef>
                <a:spcPts val="0"/>
              </a:spcBef>
              <a:buFont typeface="Arial" panose="020B0604020202020204" pitchFamily="34" charset="0"/>
              <a:buNone/>
              <a:defRPr lang="en-GB" sz="6000" b="0" kern="1200" cap="all" spc="-100" baseline="0" dirty="0">
                <a:solidFill>
                  <a:schemeClr val="bg1"/>
                </a:solidFill>
                <a:latin typeface="Impact" panose="020B0806030902050204" pitchFamily="34" charset="0"/>
                <a:ea typeface="+mn-ea"/>
                <a:cs typeface="Arial" panose="020B060402020202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YOUR SECTION</a:t>
            </a:r>
            <a:br>
              <a:rPr lang="en-US" dirty="0"/>
            </a:br>
            <a:r>
              <a:rPr lang="en-US" dirty="0"/>
              <a:t>SIX HEADER</a:t>
            </a:r>
            <a:br>
              <a:rPr lang="en-US" dirty="0"/>
            </a:br>
            <a:r>
              <a:rPr lang="en-US" dirty="0"/>
              <a:t>GOES HERE</a:t>
            </a:r>
            <a:endParaRPr lang="en-GB" dirty="0"/>
          </a:p>
        </p:txBody>
      </p:sp>
      <p:sp>
        <p:nvSpPr>
          <p:cNvPr id="5" name="Rectangle 4">
            <a:extLst>
              <a:ext uri="{FF2B5EF4-FFF2-40B4-BE49-F238E27FC236}">
                <a16:creationId xmlns:a16="http://schemas.microsoft.com/office/drawing/2014/main" id="{D7988B06-88A1-495E-BFA0-0CB02237AF29}"/>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6714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out 1">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B6339CB-56B7-4C35-9563-FB8C5C8A96D6}"/>
              </a:ext>
            </a:extLst>
          </p:cNvPr>
          <p:cNvSpPr>
            <a:spLocks noGrp="1"/>
          </p:cNvSpPr>
          <p:nvPr>
            <p:ph type="body" sz="quarter" idx="10" hasCustomPrompt="1"/>
          </p:nvPr>
        </p:nvSpPr>
        <p:spPr>
          <a:xfrm>
            <a:off x="1613766" y="2411952"/>
            <a:ext cx="8964468" cy="2065949"/>
          </a:xfrm>
          <a:prstGeom prst="rect">
            <a:avLst/>
          </a:prstGeom>
        </p:spPr>
        <p:txBody>
          <a:bodyPr lIns="0" tIns="0" rIns="0" bIns="0" anchor="ctr">
            <a:noAutofit/>
          </a:bodyPr>
          <a:lstStyle>
            <a:lvl1pPr marL="0" indent="0" algn="ctr">
              <a:buNone/>
              <a:defRPr sz="4400" spc="-100" baseline="0">
                <a:latin typeface="Impact" panose="020B0806030902050204" pitchFamily="34" charset="0"/>
              </a:defRPr>
            </a:lvl1pPr>
            <a:lvl2pPr marL="457200" indent="0">
              <a:buNone/>
              <a:defRPr sz="4400" spc="-100" baseline="0">
                <a:latin typeface="Impact" panose="020B0806030902050204" pitchFamily="34" charset="0"/>
              </a:defRPr>
            </a:lvl2pPr>
            <a:lvl3pPr marL="914400" indent="0">
              <a:buNone/>
              <a:defRPr sz="4400" spc="-100" baseline="0">
                <a:latin typeface="Impact" panose="020B0806030902050204" pitchFamily="34" charset="0"/>
              </a:defRPr>
            </a:lvl3pPr>
            <a:lvl4pPr marL="1371600" indent="0">
              <a:buNone/>
              <a:defRPr sz="4400" spc="-100" baseline="0">
                <a:latin typeface="Impact" panose="020B0806030902050204" pitchFamily="34" charset="0"/>
              </a:defRPr>
            </a:lvl4pPr>
            <a:lvl5pPr marL="1828800" indent="0">
              <a:buNone/>
              <a:defRPr sz="4400" spc="-100" baseline="0">
                <a:latin typeface="Impact" panose="020B0806030902050204" pitchFamily="34" charset="0"/>
              </a:defRPr>
            </a:lvl5pPr>
          </a:lstStyle>
          <a:p>
            <a:pPr algn="ctr">
              <a:lnSpc>
                <a:spcPts val="5500"/>
              </a:lnSpc>
              <a:spcBef>
                <a:spcPts val="0"/>
              </a:spcBef>
            </a:pPr>
            <a:r>
              <a:rPr lang="en-US" sz="4400" b="0" spc="-100" dirty="0">
                <a:solidFill>
                  <a:schemeClr val="tx1"/>
                </a:solidFill>
                <a:latin typeface="Impact" panose="020B0806030902050204" pitchFamily="34" charset="0"/>
              </a:rPr>
              <a:t>“STATEMENT HERE, WITH OR WITHOUT QUOTE MARKS. </a:t>
            </a:r>
            <a:r>
              <a:rPr lang="en-US" sz="4400" b="0" spc="-100" dirty="0">
                <a:solidFill>
                  <a:srgbClr val="E20C18"/>
                </a:solidFill>
                <a:latin typeface="Impact" panose="020B0806030902050204" pitchFamily="34" charset="0"/>
              </a:rPr>
              <a:t>STATEMENT</a:t>
            </a:r>
            <a:r>
              <a:rPr lang="en-US" sz="4400" b="0" spc="-100" dirty="0">
                <a:solidFill>
                  <a:schemeClr val="tx1"/>
                </a:solidFill>
                <a:latin typeface="Impact" panose="020B0806030902050204" pitchFamily="34" charset="0"/>
              </a:rPr>
              <a:t> HERE WITH OR WITHOUT QUOTE MARKS.”</a:t>
            </a:r>
            <a:endParaRPr lang="en-US" sz="1400" b="0" cap="none" dirty="0">
              <a:latin typeface="Arial" panose="020B0604020202020204" pitchFamily="34" charset="0"/>
            </a:endParaRPr>
          </a:p>
        </p:txBody>
      </p:sp>
      <p:sp>
        <p:nvSpPr>
          <p:cNvPr id="3" name="Rectangle 2">
            <a:extLst>
              <a:ext uri="{FF2B5EF4-FFF2-40B4-BE49-F238E27FC236}">
                <a16:creationId xmlns:a16="http://schemas.microsoft.com/office/drawing/2014/main" id="{7527A042-51BE-4FBE-8ADE-42F4291736B6}"/>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424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ll out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23ECC-1AC0-4A5F-A6B6-2E164958E3D4}"/>
              </a:ext>
            </a:extLst>
          </p:cNvPr>
          <p:cNvSpPr>
            <a:spLocks noGrp="1"/>
          </p:cNvSpPr>
          <p:nvPr>
            <p:ph type="body" sz="quarter" idx="10" hasCustomPrompt="1"/>
          </p:nvPr>
        </p:nvSpPr>
        <p:spPr>
          <a:xfrm>
            <a:off x="1613767" y="2411953"/>
            <a:ext cx="8964468" cy="2065950"/>
          </a:xfrm>
          <a:prstGeom prst="rect">
            <a:avLst/>
          </a:prstGeom>
        </p:spPr>
        <p:txBody>
          <a:bodyPr lIns="0" tIns="0" rIns="0" bIns="0" anchor="ctr" anchorCtr="0">
            <a:noAutofit/>
          </a:bodyPr>
          <a:lstStyle>
            <a:lvl1pPr marL="0" indent="0" algn="ctr">
              <a:buNone/>
              <a:defRPr sz="9600" cap="all" spc="-100" baseline="0">
                <a:latin typeface="Impact" panose="020B0806030902050204" pitchFamily="34" charset="0"/>
              </a:defRPr>
            </a:lvl1pPr>
            <a:lvl2pPr marL="457200" indent="0">
              <a:buNone/>
              <a:defRPr sz="9600" cap="all" spc="-100" baseline="0">
                <a:latin typeface="Impact" panose="020B0806030902050204" pitchFamily="34" charset="0"/>
              </a:defRPr>
            </a:lvl2pPr>
            <a:lvl3pPr marL="914400" indent="0">
              <a:buNone/>
              <a:defRPr sz="9600" cap="all" spc="-100" baseline="0">
                <a:latin typeface="Impact" panose="020B0806030902050204" pitchFamily="34" charset="0"/>
              </a:defRPr>
            </a:lvl3pPr>
            <a:lvl4pPr marL="1371600" indent="0">
              <a:buNone/>
              <a:defRPr sz="9600" cap="all" spc="-100" baseline="0">
                <a:latin typeface="Impact" panose="020B0806030902050204" pitchFamily="34" charset="0"/>
              </a:defRPr>
            </a:lvl4pPr>
            <a:lvl5pPr marL="1828800" indent="0">
              <a:buNone/>
              <a:defRPr sz="9600" cap="all" spc="-100" baseline="0">
                <a:latin typeface="Impact" panose="020B0806030902050204" pitchFamily="34" charset="0"/>
              </a:defRPr>
            </a:lvl5pPr>
          </a:lstStyle>
          <a:p>
            <a:pPr lvl="0"/>
            <a:r>
              <a:rPr lang="en-US" dirty="0"/>
              <a:t>WELCOME</a:t>
            </a:r>
            <a:endParaRPr lang="en-GB" dirty="0"/>
          </a:p>
        </p:txBody>
      </p:sp>
      <p:sp>
        <p:nvSpPr>
          <p:cNvPr id="4" name="Rectangle 3">
            <a:extLst>
              <a:ext uri="{FF2B5EF4-FFF2-40B4-BE49-F238E27FC236}">
                <a16:creationId xmlns:a16="http://schemas.microsoft.com/office/drawing/2014/main" id="{01BBA0FE-7888-4E1A-A132-DA0CCB608FEB}"/>
              </a:ext>
            </a:extLst>
          </p:cNvPr>
          <p:cNvSpPr/>
          <p:nvPr userDrawn="1"/>
        </p:nvSpPr>
        <p:spPr>
          <a:xfrm>
            <a:off x="0" y="6619503"/>
            <a:ext cx="1765738" cy="227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82514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B9506B-28DA-40CF-93CE-B54B9DE0F121}"/>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0" y="368300"/>
            <a:ext cx="188166" cy="1303424"/>
          </a:xfrm>
          <a:prstGeom prst="rect">
            <a:avLst/>
          </a:prstGeom>
        </p:spPr>
      </p:pic>
      <p:sp>
        <p:nvSpPr>
          <p:cNvPr id="2" name="MSIPCMContentMarking" descr="{&quot;HashCode&quot;:-685326706,&quot;Placement&quot;:&quot;Footer&quot;}">
            <a:extLst>
              <a:ext uri="{FF2B5EF4-FFF2-40B4-BE49-F238E27FC236}">
                <a16:creationId xmlns:a16="http://schemas.microsoft.com/office/drawing/2014/main" id="{CED1BB28-DD0C-4457-A7EE-EBE1471ECA5F}"/>
              </a:ext>
            </a:extLst>
          </p:cNvPr>
          <p:cNvSpPr txBox="1"/>
          <p:nvPr userDrawn="1"/>
        </p:nvSpPr>
        <p:spPr>
          <a:xfrm>
            <a:off x="0" y="6595656"/>
            <a:ext cx="1631108" cy="262344"/>
          </a:xfrm>
          <a:prstGeom prst="rect">
            <a:avLst/>
          </a:prstGeom>
          <a:noFill/>
        </p:spPr>
        <p:txBody>
          <a:bodyPr vert="horz" wrap="square" lIns="0" tIns="0" rIns="0" bIns="0" rtlCol="0" anchor="ctr" anchorCtr="1">
            <a:spAutoFit/>
          </a:bodyPr>
          <a:lstStyle/>
          <a:p>
            <a:pPr algn="l">
              <a:spcBef>
                <a:spcPts val="0"/>
              </a:spcBef>
              <a:spcAft>
                <a:spcPts val="0"/>
              </a:spcAft>
            </a:pPr>
            <a:r>
              <a:rPr lang="en-GB" sz="1000" dirty="0">
                <a:solidFill>
                  <a:srgbClr val="000000"/>
                </a:solidFill>
                <a:latin typeface="Calibri" panose="020F0502020204030204" pitchFamily="34" charset="0"/>
              </a:rPr>
              <a:t>Classified: RMG – Internal</a:t>
            </a:r>
          </a:p>
        </p:txBody>
      </p:sp>
    </p:spTree>
    <p:extLst>
      <p:ext uri="{BB962C8B-B14F-4D97-AF65-F5344CB8AC3E}">
        <p14:creationId xmlns:p14="http://schemas.microsoft.com/office/powerpoint/2010/main" val="3013337613"/>
      </p:ext>
    </p:extLst>
  </p:cSld>
  <p:clrMap bg1="lt1" tx1="dk1" bg2="lt2" tx2="dk2" accent1="accent1" accent2="accent2" accent3="accent3" accent4="accent4" accent5="accent5" accent6="accent6" hlink="hlink" folHlink="folHlink"/>
  <p:sldLayoutIdLst>
    <p:sldLayoutId id="2147483685" r:id="rId1"/>
    <p:sldLayoutId id="2147483689" r:id="rId2"/>
    <p:sldLayoutId id="2147483690" r:id="rId3"/>
    <p:sldLayoutId id="2147483691" r:id="rId4"/>
    <p:sldLayoutId id="2147483693" r:id="rId5"/>
    <p:sldLayoutId id="2147483692" r:id="rId6"/>
    <p:sldLayoutId id="2147483694" r:id="rId7"/>
    <p:sldLayoutId id="2147483686" r:id="rId8"/>
    <p:sldLayoutId id="2147483687" r:id="rId9"/>
    <p:sldLayoutId id="2147483688" r:id="rId10"/>
    <p:sldLayoutId id="2147483695" r:id="rId11"/>
    <p:sldLayoutId id="2147483696" r:id="rId12"/>
    <p:sldLayoutId id="2147483697" r:id="rId13"/>
    <p:sldLayoutId id="2147483698" r:id="rId14"/>
    <p:sldLayoutId id="2147483699" r:id="rId15"/>
    <p:sldLayoutId id="2147483700" r:id="rId16"/>
    <p:sldLayoutId id="2147483703" r:id="rId17"/>
    <p:sldLayoutId id="2147483704" r:id="rId18"/>
    <p:sldLayoutId id="2147483705" r:id="rId19"/>
    <p:sldLayoutId id="2147483706" r:id="rId20"/>
    <p:sldLayoutId id="2147483721"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20" r:id="rId32"/>
    <p:sldLayoutId id="2147483719" r:id="rId33"/>
    <p:sldLayoutId id="2147483722"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1.emf"/><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0.xml"/><Relationship Id="rId16" Type="http://schemas.openxmlformats.org/officeDocument/2006/relationships/image" Target="../media/image39.svg"/><Relationship Id="rId1" Type="http://schemas.openxmlformats.org/officeDocument/2006/relationships/slideLayout" Target="../slideLayouts/slideLayout34.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sv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76.svg"/><Relationship Id="rId3" Type="http://schemas.openxmlformats.org/officeDocument/2006/relationships/image" Target="../media/image40.png"/><Relationship Id="rId21" Type="http://schemas.openxmlformats.org/officeDocument/2006/relationships/image" Target="../media/image58.svg"/><Relationship Id="rId34" Type="http://schemas.openxmlformats.org/officeDocument/2006/relationships/image" Target="../media/image71.png"/><Relationship Id="rId42" Type="http://schemas.openxmlformats.org/officeDocument/2006/relationships/image" Target="../media/image79.png"/><Relationship Id="rId47" Type="http://schemas.openxmlformats.org/officeDocument/2006/relationships/image" Target="../media/image84.sv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svg"/><Relationship Id="rId25" Type="http://schemas.openxmlformats.org/officeDocument/2006/relationships/image" Target="../media/image62.svg"/><Relationship Id="rId33" Type="http://schemas.openxmlformats.org/officeDocument/2006/relationships/image" Target="../media/image70.svg"/><Relationship Id="rId38" Type="http://schemas.openxmlformats.org/officeDocument/2006/relationships/image" Target="../media/image75.png"/><Relationship Id="rId46" Type="http://schemas.openxmlformats.org/officeDocument/2006/relationships/image" Target="../media/image83.png"/><Relationship Id="rId2" Type="http://schemas.openxmlformats.org/officeDocument/2006/relationships/notesSlide" Target="../notesSlides/notesSlide11.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svg"/><Relationship Id="rId41" Type="http://schemas.openxmlformats.org/officeDocument/2006/relationships/image" Target="../media/image78.svg"/><Relationship Id="rId1" Type="http://schemas.openxmlformats.org/officeDocument/2006/relationships/slideLayout" Target="../slideLayouts/slideLayout10.xml"/><Relationship Id="rId6" Type="http://schemas.openxmlformats.org/officeDocument/2006/relationships/image" Target="../media/image43.sv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37" Type="http://schemas.openxmlformats.org/officeDocument/2006/relationships/image" Target="../media/image74.svg"/><Relationship Id="rId40" Type="http://schemas.openxmlformats.org/officeDocument/2006/relationships/image" Target="../media/image77.png"/><Relationship Id="rId45" Type="http://schemas.openxmlformats.org/officeDocument/2006/relationships/image" Target="../media/image82.svg"/><Relationship Id="rId5" Type="http://schemas.openxmlformats.org/officeDocument/2006/relationships/image" Target="../media/image42.png"/><Relationship Id="rId15" Type="http://schemas.openxmlformats.org/officeDocument/2006/relationships/image" Target="../media/image52.svg"/><Relationship Id="rId23" Type="http://schemas.openxmlformats.org/officeDocument/2006/relationships/image" Target="../media/image60.svg"/><Relationship Id="rId28" Type="http://schemas.openxmlformats.org/officeDocument/2006/relationships/image" Target="../media/image65.png"/><Relationship Id="rId36" Type="http://schemas.openxmlformats.org/officeDocument/2006/relationships/image" Target="../media/image73.png"/><Relationship Id="rId10" Type="http://schemas.openxmlformats.org/officeDocument/2006/relationships/image" Target="../media/image47.svg"/><Relationship Id="rId19" Type="http://schemas.openxmlformats.org/officeDocument/2006/relationships/image" Target="../media/image56.svg"/><Relationship Id="rId31" Type="http://schemas.openxmlformats.org/officeDocument/2006/relationships/image" Target="../media/image68.svg"/><Relationship Id="rId44" Type="http://schemas.openxmlformats.org/officeDocument/2006/relationships/image" Target="../media/image81.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svg"/><Relationship Id="rId30" Type="http://schemas.openxmlformats.org/officeDocument/2006/relationships/image" Target="../media/image67.png"/><Relationship Id="rId35" Type="http://schemas.openxmlformats.org/officeDocument/2006/relationships/image" Target="../media/image72.svg"/><Relationship Id="rId43" Type="http://schemas.openxmlformats.org/officeDocument/2006/relationships/image" Target="../media/image80.svg"/><Relationship Id="rId48" Type="http://schemas.openxmlformats.org/officeDocument/2006/relationships/image" Target="../media/image85.jpe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71.png"/><Relationship Id="rId34" Type="http://schemas.openxmlformats.org/officeDocument/2006/relationships/image" Target="../media/image95.jpeg"/><Relationship Id="rId7" Type="http://schemas.openxmlformats.org/officeDocument/2006/relationships/image" Target="../media/image44.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90.svg"/><Relationship Id="rId33" Type="http://schemas.openxmlformats.org/officeDocument/2006/relationships/image" Target="../media/image94.svg"/><Relationship Id="rId2" Type="http://schemas.openxmlformats.org/officeDocument/2006/relationships/notesSlide" Target="../notesSlides/notesSlide12.xml"/><Relationship Id="rId16" Type="http://schemas.openxmlformats.org/officeDocument/2006/relationships/image" Target="../media/image58.svg"/><Relationship Id="rId20" Type="http://schemas.openxmlformats.org/officeDocument/2006/relationships/image" Target="../media/image84.svg"/><Relationship Id="rId29" Type="http://schemas.openxmlformats.org/officeDocument/2006/relationships/image" Target="../media/image66.svg"/><Relationship Id="rId1" Type="http://schemas.openxmlformats.org/officeDocument/2006/relationships/slideLayout" Target="../slideLayouts/slideLayout10.xml"/><Relationship Id="rId6" Type="http://schemas.openxmlformats.org/officeDocument/2006/relationships/image" Target="../media/image43.svg"/><Relationship Id="rId11" Type="http://schemas.openxmlformats.org/officeDocument/2006/relationships/image" Target="../media/image53.png"/><Relationship Id="rId24" Type="http://schemas.openxmlformats.org/officeDocument/2006/relationships/image" Target="../media/image89.png"/><Relationship Id="rId32" Type="http://schemas.openxmlformats.org/officeDocument/2006/relationships/image" Target="../media/image93.png"/><Relationship Id="rId5" Type="http://schemas.openxmlformats.org/officeDocument/2006/relationships/image" Target="../media/image42.png"/><Relationship Id="rId15" Type="http://schemas.openxmlformats.org/officeDocument/2006/relationships/image" Target="../media/image57.png"/><Relationship Id="rId23" Type="http://schemas.openxmlformats.org/officeDocument/2006/relationships/image" Target="../media/image88.png"/><Relationship Id="rId28" Type="http://schemas.openxmlformats.org/officeDocument/2006/relationships/image" Target="../media/image65.png"/><Relationship Id="rId10" Type="http://schemas.openxmlformats.org/officeDocument/2006/relationships/image" Target="../media/image87.svg"/><Relationship Id="rId19" Type="http://schemas.openxmlformats.org/officeDocument/2006/relationships/image" Target="../media/image83.png"/><Relationship Id="rId31" Type="http://schemas.openxmlformats.org/officeDocument/2006/relationships/image" Target="../media/image92.svg"/><Relationship Id="rId4" Type="http://schemas.openxmlformats.org/officeDocument/2006/relationships/image" Target="../media/image41.svg"/><Relationship Id="rId9" Type="http://schemas.openxmlformats.org/officeDocument/2006/relationships/image" Target="../media/image86.png"/><Relationship Id="rId14" Type="http://schemas.openxmlformats.org/officeDocument/2006/relationships/image" Target="../media/image56.svg"/><Relationship Id="rId22" Type="http://schemas.openxmlformats.org/officeDocument/2006/relationships/image" Target="../media/image72.svg"/><Relationship Id="rId27" Type="http://schemas.openxmlformats.org/officeDocument/2006/relationships/image" Target="../media/image64.svg"/><Relationship Id="rId30" Type="http://schemas.openxmlformats.org/officeDocument/2006/relationships/image" Target="../media/image91.pn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98.svg"/><Relationship Id="rId18" Type="http://schemas.openxmlformats.org/officeDocument/2006/relationships/image" Target="../media/image103.png"/><Relationship Id="rId26" Type="http://schemas.openxmlformats.org/officeDocument/2006/relationships/image" Target="../media/image83.png"/><Relationship Id="rId3" Type="http://schemas.openxmlformats.org/officeDocument/2006/relationships/image" Target="../media/image40.png"/><Relationship Id="rId21" Type="http://schemas.openxmlformats.org/officeDocument/2006/relationships/image" Target="../media/image60.svg"/><Relationship Id="rId7" Type="http://schemas.openxmlformats.org/officeDocument/2006/relationships/image" Target="../media/image44.png"/><Relationship Id="rId12" Type="http://schemas.openxmlformats.org/officeDocument/2006/relationships/image" Target="../media/image97.png"/><Relationship Id="rId17" Type="http://schemas.openxmlformats.org/officeDocument/2006/relationships/image" Target="../media/image102.svg"/><Relationship Id="rId25" Type="http://schemas.openxmlformats.org/officeDocument/2006/relationships/image" Target="../media/image56.svg"/><Relationship Id="rId2" Type="http://schemas.openxmlformats.org/officeDocument/2006/relationships/notesSlide" Target="../notesSlides/notesSlide13.xml"/><Relationship Id="rId16" Type="http://schemas.openxmlformats.org/officeDocument/2006/relationships/image" Target="../media/image101.png"/><Relationship Id="rId20" Type="http://schemas.openxmlformats.org/officeDocument/2006/relationships/image" Target="../media/image59.png"/><Relationship Id="rId29" Type="http://schemas.openxmlformats.org/officeDocument/2006/relationships/image" Target="../media/image106.jpeg"/><Relationship Id="rId1" Type="http://schemas.openxmlformats.org/officeDocument/2006/relationships/slideLayout" Target="../slideLayouts/slideLayout10.xml"/><Relationship Id="rId6" Type="http://schemas.openxmlformats.org/officeDocument/2006/relationships/image" Target="../media/image43.svg"/><Relationship Id="rId11" Type="http://schemas.openxmlformats.org/officeDocument/2006/relationships/image" Target="../media/image96.jpeg"/><Relationship Id="rId24" Type="http://schemas.openxmlformats.org/officeDocument/2006/relationships/image" Target="../media/image55.png"/><Relationship Id="rId5" Type="http://schemas.openxmlformats.org/officeDocument/2006/relationships/image" Target="../media/image42.png"/><Relationship Id="rId15" Type="http://schemas.openxmlformats.org/officeDocument/2006/relationships/image" Target="../media/image100.svg"/><Relationship Id="rId23" Type="http://schemas.openxmlformats.org/officeDocument/2006/relationships/image" Target="../media/image58.svg"/><Relationship Id="rId28" Type="http://schemas.openxmlformats.org/officeDocument/2006/relationships/image" Target="../media/image105.jpeg"/><Relationship Id="rId10" Type="http://schemas.openxmlformats.org/officeDocument/2006/relationships/image" Target="../media/image87.svg"/><Relationship Id="rId19" Type="http://schemas.openxmlformats.org/officeDocument/2006/relationships/image" Target="../media/image104.svg"/><Relationship Id="rId4" Type="http://schemas.openxmlformats.org/officeDocument/2006/relationships/image" Target="../media/image41.svg"/><Relationship Id="rId9" Type="http://schemas.openxmlformats.org/officeDocument/2006/relationships/image" Target="../media/image86.png"/><Relationship Id="rId14" Type="http://schemas.openxmlformats.org/officeDocument/2006/relationships/image" Target="../media/image99.png"/><Relationship Id="rId22" Type="http://schemas.openxmlformats.org/officeDocument/2006/relationships/image" Target="../media/image57.png"/><Relationship Id="rId27" Type="http://schemas.openxmlformats.org/officeDocument/2006/relationships/image" Target="../media/image8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chart" Target="../charts/chart7.xml"/><Relationship Id="rId4"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chart" Target="../charts/chart11.xml"/><Relationship Id="rId4" Type="http://schemas.openxmlformats.org/officeDocument/2006/relationships/chart" Target="../charts/chart10.xml"/></Relationships>
</file>

<file path=ppt/slides/_rels/slide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0518D-AC3D-4C03-B349-677EDD6B27D9}"/>
              </a:ext>
            </a:extLst>
          </p:cNvPr>
          <p:cNvSpPr>
            <a:spLocks noGrp="1"/>
          </p:cNvSpPr>
          <p:nvPr>
            <p:ph type="ctrTitle"/>
          </p:nvPr>
        </p:nvSpPr>
        <p:spPr/>
        <p:txBody>
          <a:bodyPr/>
          <a:lstStyle/>
          <a:p>
            <a:r>
              <a:rPr lang="en-GB" dirty="0"/>
              <a:t>How retail</a:t>
            </a:r>
            <a:br>
              <a:rPr lang="en-GB" dirty="0"/>
            </a:br>
            <a:r>
              <a:rPr lang="en-GB" dirty="0"/>
              <a:t>mail engages</a:t>
            </a:r>
            <a:br>
              <a:rPr lang="en-GB" dirty="0"/>
            </a:br>
            <a:r>
              <a:rPr lang="en-GB" dirty="0"/>
              <a:t>customers</a:t>
            </a:r>
            <a:br>
              <a:rPr lang="en-GB" dirty="0"/>
            </a:br>
            <a:r>
              <a:rPr lang="en-GB" dirty="0"/>
              <a:t>at every level</a:t>
            </a:r>
          </a:p>
        </p:txBody>
      </p:sp>
      <p:sp>
        <p:nvSpPr>
          <p:cNvPr id="3" name="Subtitle 2">
            <a:extLst>
              <a:ext uri="{FF2B5EF4-FFF2-40B4-BE49-F238E27FC236}">
                <a16:creationId xmlns:a16="http://schemas.microsoft.com/office/drawing/2014/main" id="{E6D2A2C0-10AE-46B1-B6DE-934D945CC3F9}"/>
              </a:ext>
            </a:extLst>
          </p:cNvPr>
          <p:cNvSpPr>
            <a:spLocks noGrp="1"/>
          </p:cNvSpPr>
          <p:nvPr>
            <p:ph type="subTitle" idx="1"/>
          </p:nvPr>
        </p:nvSpPr>
        <p:spPr/>
        <p:txBody>
          <a:bodyPr>
            <a:normAutofit fontScale="92500" lnSpcReduction="20000"/>
          </a:bodyPr>
          <a:lstStyle/>
          <a:p>
            <a:r>
              <a:rPr lang="en-GB" dirty="0"/>
              <a:t>Using mail to drive sales</a:t>
            </a:r>
          </a:p>
        </p:txBody>
      </p:sp>
      <p:sp>
        <p:nvSpPr>
          <p:cNvPr id="4" name="Text Placeholder 3">
            <a:extLst>
              <a:ext uri="{FF2B5EF4-FFF2-40B4-BE49-F238E27FC236}">
                <a16:creationId xmlns:a16="http://schemas.microsoft.com/office/drawing/2014/main" id="{9B372ADE-3191-435A-A2C3-9EDD1DF59E1E}"/>
              </a:ext>
            </a:extLst>
          </p:cNvPr>
          <p:cNvSpPr>
            <a:spLocks noGrp="1"/>
          </p:cNvSpPr>
          <p:nvPr>
            <p:ph type="body" sz="quarter" idx="10"/>
          </p:nvPr>
        </p:nvSpPr>
        <p:spPr/>
        <p:txBody>
          <a:bodyPr>
            <a:normAutofit fontScale="92500" lnSpcReduction="10000"/>
          </a:bodyPr>
          <a:lstStyle/>
          <a:p>
            <a:r>
              <a:rPr lang="en-GB" dirty="0"/>
              <a:t>March 2020</a:t>
            </a:r>
          </a:p>
        </p:txBody>
      </p:sp>
      <p:sp>
        <p:nvSpPr>
          <p:cNvPr id="5" name="Rectangle 4">
            <a:extLst>
              <a:ext uri="{FF2B5EF4-FFF2-40B4-BE49-F238E27FC236}">
                <a16:creationId xmlns:a16="http://schemas.microsoft.com/office/drawing/2014/main" id="{9D7C0F3C-0351-491B-8C02-BCC4C176C7F4}"/>
              </a:ext>
            </a:extLst>
          </p:cNvPr>
          <p:cNvSpPr/>
          <p:nvPr/>
        </p:nvSpPr>
        <p:spPr>
          <a:xfrm>
            <a:off x="0" y="6613451"/>
            <a:ext cx="1605516" cy="244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893F2C00-7D45-4BA4-98A0-E742DE294D05}"/>
              </a:ext>
            </a:extLst>
          </p:cNvPr>
          <p:cNvSpPr/>
          <p:nvPr/>
        </p:nvSpPr>
        <p:spPr>
          <a:xfrm>
            <a:off x="2080260" y="5659717"/>
            <a:ext cx="1978413" cy="858047"/>
          </a:xfrm>
          <a:prstGeom prst="rect">
            <a:avLst/>
          </a:prstGeom>
          <a:solidFill>
            <a:schemeClr val="bg2">
              <a:lumMod val="75000"/>
            </a:schemeClr>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LOGO GOES HERE</a:t>
            </a:r>
          </a:p>
        </p:txBody>
      </p:sp>
    </p:spTree>
    <p:extLst>
      <p:ext uri="{BB962C8B-B14F-4D97-AF65-F5344CB8AC3E}">
        <p14:creationId xmlns:p14="http://schemas.microsoft.com/office/powerpoint/2010/main" val="293186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CA38FD-76DB-40E7-A8E3-55A2C69A8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300"/>
            <a:ext cx="188166" cy="1303424"/>
          </a:xfrm>
          <a:prstGeom prst="rect">
            <a:avLst/>
          </a:prstGeom>
        </p:spPr>
      </p:pic>
      <p:sp>
        <p:nvSpPr>
          <p:cNvPr id="6" name="Text Placeholder 16">
            <a:extLst>
              <a:ext uri="{FF2B5EF4-FFF2-40B4-BE49-F238E27FC236}">
                <a16:creationId xmlns:a16="http://schemas.microsoft.com/office/drawing/2014/main" id="{A7541E59-625C-41AF-823F-95D98C4F4578}"/>
              </a:ext>
            </a:extLst>
          </p:cNvPr>
          <p:cNvSpPr txBox="1">
            <a:spLocks/>
          </p:cNvSpPr>
          <p:nvPr/>
        </p:nvSpPr>
        <p:spPr>
          <a:xfrm>
            <a:off x="518400" y="414000"/>
            <a:ext cx="11154560" cy="872034"/>
          </a:xfrm>
          <a:prstGeom prst="rect">
            <a:avLst/>
          </a:prstGeom>
          <a:noFill/>
          <a:ln>
            <a:noFill/>
          </a:ln>
        </p:spPr>
        <p:txBody>
          <a:bodyPr wrap="square" lIns="0" tIns="0" rIns="0" bIns="0"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sz="2500" b="1" kern="1200" cap="all" baseline="0">
                <a:solidFill>
                  <a:srgbClr val="000000"/>
                </a:solidFill>
                <a:latin typeface="Arial Black" panose="020B0A040201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4400"/>
              </a:lnSpc>
              <a:spcBef>
                <a:spcPts val="0"/>
              </a:spcBef>
            </a:pPr>
            <a:r>
              <a:rPr lang="en-US" sz="4800" b="0" spc="-100" dirty="0">
                <a:solidFill>
                  <a:schemeClr val="tx1"/>
                </a:solidFill>
                <a:latin typeface="Impact" panose="020B0806030902050204" pitchFamily="34" charset="0"/>
              </a:rPr>
              <a:t>Mail is relevant at all points</a:t>
            </a:r>
          </a:p>
          <a:p>
            <a:pPr>
              <a:lnSpc>
                <a:spcPct val="100000"/>
              </a:lnSpc>
              <a:spcBef>
                <a:spcPts val="0"/>
              </a:spcBef>
            </a:pPr>
            <a:r>
              <a:rPr lang="en-US" sz="2000" b="0" dirty="0">
                <a:solidFill>
                  <a:schemeClr val="bg1">
                    <a:lumMod val="50000"/>
                  </a:schemeClr>
                </a:solidFill>
                <a:latin typeface="Arial" panose="020B0604020202020204" pitchFamily="34" charset="0"/>
              </a:rPr>
              <a:t>Of the customer journey because it drives behaviour</a:t>
            </a:r>
            <a:endParaRPr lang="en-US" sz="1800" b="0" cap="none" dirty="0">
              <a:latin typeface="Arial" panose="020B0604020202020204" pitchFamily="34" charset="0"/>
            </a:endParaRPr>
          </a:p>
        </p:txBody>
      </p:sp>
      <p:sp>
        <p:nvSpPr>
          <p:cNvPr id="2" name="Slide Number Placeholder 1">
            <a:extLst>
              <a:ext uri="{FF2B5EF4-FFF2-40B4-BE49-F238E27FC236}">
                <a16:creationId xmlns:a16="http://schemas.microsoft.com/office/drawing/2014/main" id="{68A52857-73CB-4ACE-B999-719AD5E1410A}"/>
              </a:ext>
            </a:extLst>
          </p:cNvPr>
          <p:cNvSpPr>
            <a:spLocks noGrp="1"/>
          </p:cNvSpPr>
          <p:nvPr>
            <p:ph type="sldNum" sz="quarter" idx="12"/>
          </p:nvPr>
        </p:nvSpPr>
        <p:spPr/>
        <p:txBody>
          <a:bodyPr lIns="0" tIns="0" rIns="0" bIns="0"/>
          <a:lstStyle/>
          <a:p>
            <a:pPr algn="r"/>
            <a:fld id="{887360FE-02F5-4392-9C12-7D03F05745BB}" type="slidenum">
              <a:rPr lang="en-GB" sz="1200" cap="all">
                <a:solidFill>
                  <a:schemeClr val="bg1">
                    <a:lumMod val="50000"/>
                  </a:schemeClr>
                </a:solidFill>
                <a:latin typeface="Arial" panose="020B0604020202020204" pitchFamily="34" charset="0"/>
              </a:rPr>
              <a:pPr algn="r"/>
              <a:t>10</a:t>
            </a:fld>
            <a:endParaRPr lang="en-GB" sz="1200" cap="all" dirty="0">
              <a:solidFill>
                <a:schemeClr val="bg1">
                  <a:lumMod val="50000"/>
                </a:schemeClr>
              </a:solidFill>
              <a:latin typeface="Arial" panose="020B0604020202020204" pitchFamily="34" charset="0"/>
            </a:endParaRPr>
          </a:p>
        </p:txBody>
      </p:sp>
      <p:sp>
        <p:nvSpPr>
          <p:cNvPr id="70" name="TextBox 69">
            <a:hlinkClick r:id="" action="ppaction://noaction"/>
            <a:extLst>
              <a:ext uri="{FF2B5EF4-FFF2-40B4-BE49-F238E27FC236}">
                <a16:creationId xmlns:a16="http://schemas.microsoft.com/office/drawing/2014/main" id="{56A4B6A6-5EED-4C1D-8053-9561EBBDA674}"/>
              </a:ext>
            </a:extLst>
          </p:cNvPr>
          <p:cNvSpPr txBox="1"/>
          <p:nvPr/>
        </p:nvSpPr>
        <p:spPr>
          <a:xfrm>
            <a:off x="6986919" y="2304464"/>
            <a:ext cx="1480600" cy="446276"/>
          </a:xfrm>
          <a:prstGeom prst="rect">
            <a:avLst/>
          </a:prstGeom>
          <a:noFill/>
        </p:spPr>
        <p:txBody>
          <a:bodyPr wrap="square">
            <a:spAutoFit/>
          </a:bodyPr>
          <a:lstStyle/>
          <a:p>
            <a:pPr algn="ctr">
              <a:defRPr/>
            </a:pPr>
            <a:r>
              <a:rPr lang="en-GB" sz="900" b="1" dirty="0">
                <a:solidFill>
                  <a:srgbClr val="EEC216"/>
                </a:solidFill>
                <a:latin typeface="Arial"/>
              </a:rPr>
              <a:t>BILLS / STATEMENTS</a:t>
            </a:r>
          </a:p>
          <a:p>
            <a:pPr algn="ctr">
              <a:defRPr/>
            </a:pPr>
            <a:r>
              <a:rPr lang="en-GB" sz="700" dirty="0">
                <a:solidFill>
                  <a:srgbClr val="000000">
                    <a:lumMod val="85000"/>
                    <a:lumOff val="15000"/>
                  </a:srgbClr>
                </a:solidFill>
                <a:latin typeface="Arial"/>
              </a:rPr>
              <a:t>How simple communications can drive additional activity</a:t>
            </a:r>
          </a:p>
        </p:txBody>
      </p:sp>
      <p:sp>
        <p:nvSpPr>
          <p:cNvPr id="71" name="Freeform 5">
            <a:extLst>
              <a:ext uri="{FF2B5EF4-FFF2-40B4-BE49-F238E27FC236}">
                <a16:creationId xmlns:a16="http://schemas.microsoft.com/office/drawing/2014/main" id="{8DBB740F-D4B1-4FE3-AAA4-C89DB8E9C8DA}"/>
              </a:ext>
            </a:extLst>
          </p:cNvPr>
          <p:cNvSpPr/>
          <p:nvPr/>
        </p:nvSpPr>
        <p:spPr>
          <a:xfrm>
            <a:off x="4722957" y="3235461"/>
            <a:ext cx="1006695" cy="420930"/>
          </a:xfrm>
          <a:custGeom>
            <a:avLst/>
            <a:gdLst>
              <a:gd name="connsiteX0" fmla="*/ 676059 w 1352119"/>
              <a:gd name="connsiteY0" fmla="*/ 0 h 607543"/>
              <a:gd name="connsiteX1" fmla="*/ 1345909 w 1352119"/>
              <a:gd name="connsiteY1" fmla="*/ 545943 h 607543"/>
              <a:gd name="connsiteX2" fmla="*/ 1352119 w 1352119"/>
              <a:gd name="connsiteY2" fmla="*/ 607543 h 607543"/>
              <a:gd name="connsiteX3" fmla="*/ 1111163 w 1352119"/>
              <a:gd name="connsiteY3" fmla="*/ 607543 h 607543"/>
              <a:gd name="connsiteX4" fmla="*/ 1109848 w 1352119"/>
              <a:gd name="connsiteY4" fmla="*/ 594506 h 607543"/>
              <a:gd name="connsiteX5" fmla="*/ 676060 w 1352119"/>
              <a:gd name="connsiteY5" fmla="*/ 240958 h 607543"/>
              <a:gd name="connsiteX6" fmla="*/ 242272 w 1352119"/>
              <a:gd name="connsiteY6" fmla="*/ 594506 h 607543"/>
              <a:gd name="connsiteX7" fmla="*/ 240958 w 1352119"/>
              <a:gd name="connsiteY7" fmla="*/ 607543 h 607543"/>
              <a:gd name="connsiteX8" fmla="*/ 0 w 1352119"/>
              <a:gd name="connsiteY8" fmla="*/ 607543 h 607543"/>
              <a:gd name="connsiteX9" fmla="*/ 6209 w 1352119"/>
              <a:gd name="connsiteY9" fmla="*/ 545943 h 607543"/>
              <a:gd name="connsiteX10" fmla="*/ 676059 w 1352119"/>
              <a:gd name="connsiteY10" fmla="*/ 0 h 6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2119" h="607543">
                <a:moveTo>
                  <a:pt x="676059" y="0"/>
                </a:moveTo>
                <a:cubicBezTo>
                  <a:pt x="1006477" y="0"/>
                  <a:pt x="1282153" y="234374"/>
                  <a:pt x="1345909" y="545943"/>
                </a:cubicBezTo>
                <a:lnTo>
                  <a:pt x="1352119" y="607543"/>
                </a:lnTo>
                <a:lnTo>
                  <a:pt x="1111163" y="607543"/>
                </a:lnTo>
                <a:lnTo>
                  <a:pt x="1109848" y="594506"/>
                </a:lnTo>
                <a:cubicBezTo>
                  <a:pt x="1068561" y="392736"/>
                  <a:pt x="890035" y="240958"/>
                  <a:pt x="676060" y="240958"/>
                </a:cubicBezTo>
                <a:cubicBezTo>
                  <a:pt x="462085" y="240958"/>
                  <a:pt x="283560" y="392736"/>
                  <a:pt x="242272" y="594506"/>
                </a:cubicBezTo>
                <a:lnTo>
                  <a:pt x="240958" y="607543"/>
                </a:lnTo>
                <a:lnTo>
                  <a:pt x="0" y="607543"/>
                </a:lnTo>
                <a:lnTo>
                  <a:pt x="6209" y="545943"/>
                </a:lnTo>
                <a:cubicBezTo>
                  <a:pt x="69966" y="234374"/>
                  <a:pt x="345642" y="0"/>
                  <a:pt x="676059" y="0"/>
                </a:cubicBezTo>
                <a:close/>
              </a:path>
            </a:pathLst>
          </a:custGeom>
          <a:solidFill>
            <a:srgbClr val="EF821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10F08F2B-A557-47C0-804B-431304A706FB}"/>
              </a:ext>
            </a:extLst>
          </p:cNvPr>
          <p:cNvSpPr/>
          <p:nvPr/>
        </p:nvSpPr>
        <p:spPr>
          <a:xfrm>
            <a:off x="5549514" y="3656390"/>
            <a:ext cx="180139" cy="717146"/>
          </a:xfrm>
          <a:prstGeom prst="rect">
            <a:avLst/>
          </a:prstGeom>
          <a:solidFill>
            <a:srgbClr val="EF821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DDC1071A-176F-4932-97B0-45746D64727B}"/>
              </a:ext>
            </a:extLst>
          </p:cNvPr>
          <p:cNvSpPr/>
          <p:nvPr/>
        </p:nvSpPr>
        <p:spPr>
          <a:xfrm>
            <a:off x="4723402" y="3656390"/>
            <a:ext cx="180139" cy="717146"/>
          </a:xfrm>
          <a:prstGeom prst="rect">
            <a:avLst/>
          </a:prstGeom>
          <a:solidFill>
            <a:srgbClr val="EF821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74" name="Freeform 8">
            <a:extLst>
              <a:ext uri="{FF2B5EF4-FFF2-40B4-BE49-F238E27FC236}">
                <a16:creationId xmlns:a16="http://schemas.microsoft.com/office/drawing/2014/main" id="{F9A2163A-DF80-45BA-9D48-D42F8D59D5C2}"/>
              </a:ext>
            </a:extLst>
          </p:cNvPr>
          <p:cNvSpPr/>
          <p:nvPr/>
        </p:nvSpPr>
        <p:spPr>
          <a:xfrm rot="10800000">
            <a:off x="5549514" y="4373535"/>
            <a:ext cx="1004527" cy="420930"/>
          </a:xfrm>
          <a:custGeom>
            <a:avLst/>
            <a:gdLst>
              <a:gd name="connsiteX0" fmla="*/ 676059 w 1352119"/>
              <a:gd name="connsiteY0" fmla="*/ 0 h 607543"/>
              <a:gd name="connsiteX1" fmla="*/ 1345909 w 1352119"/>
              <a:gd name="connsiteY1" fmla="*/ 545943 h 607543"/>
              <a:gd name="connsiteX2" fmla="*/ 1352119 w 1352119"/>
              <a:gd name="connsiteY2" fmla="*/ 607543 h 607543"/>
              <a:gd name="connsiteX3" fmla="*/ 1111163 w 1352119"/>
              <a:gd name="connsiteY3" fmla="*/ 607543 h 607543"/>
              <a:gd name="connsiteX4" fmla="*/ 1109848 w 1352119"/>
              <a:gd name="connsiteY4" fmla="*/ 594506 h 607543"/>
              <a:gd name="connsiteX5" fmla="*/ 676060 w 1352119"/>
              <a:gd name="connsiteY5" fmla="*/ 240958 h 607543"/>
              <a:gd name="connsiteX6" fmla="*/ 242272 w 1352119"/>
              <a:gd name="connsiteY6" fmla="*/ 594506 h 607543"/>
              <a:gd name="connsiteX7" fmla="*/ 240958 w 1352119"/>
              <a:gd name="connsiteY7" fmla="*/ 607543 h 607543"/>
              <a:gd name="connsiteX8" fmla="*/ 0 w 1352119"/>
              <a:gd name="connsiteY8" fmla="*/ 607543 h 607543"/>
              <a:gd name="connsiteX9" fmla="*/ 6209 w 1352119"/>
              <a:gd name="connsiteY9" fmla="*/ 545943 h 607543"/>
              <a:gd name="connsiteX10" fmla="*/ 676059 w 1352119"/>
              <a:gd name="connsiteY10" fmla="*/ 0 h 6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2119" h="607543">
                <a:moveTo>
                  <a:pt x="676059" y="0"/>
                </a:moveTo>
                <a:cubicBezTo>
                  <a:pt x="1006477" y="0"/>
                  <a:pt x="1282153" y="234374"/>
                  <a:pt x="1345909" y="545943"/>
                </a:cubicBezTo>
                <a:lnTo>
                  <a:pt x="1352119" y="607543"/>
                </a:lnTo>
                <a:lnTo>
                  <a:pt x="1111163" y="607543"/>
                </a:lnTo>
                <a:lnTo>
                  <a:pt x="1109848" y="594506"/>
                </a:lnTo>
                <a:cubicBezTo>
                  <a:pt x="1068561" y="392736"/>
                  <a:pt x="890035" y="240958"/>
                  <a:pt x="676060" y="240958"/>
                </a:cubicBezTo>
                <a:cubicBezTo>
                  <a:pt x="462085" y="240958"/>
                  <a:pt x="283560" y="392736"/>
                  <a:pt x="242272" y="594506"/>
                </a:cubicBezTo>
                <a:lnTo>
                  <a:pt x="240958" y="607543"/>
                </a:lnTo>
                <a:lnTo>
                  <a:pt x="0" y="607543"/>
                </a:lnTo>
                <a:lnTo>
                  <a:pt x="6209" y="545943"/>
                </a:lnTo>
                <a:cubicBezTo>
                  <a:pt x="69966" y="234374"/>
                  <a:pt x="345642" y="0"/>
                  <a:pt x="676059" y="0"/>
                </a:cubicBezTo>
                <a:close/>
              </a:path>
            </a:pathLst>
          </a:custGeom>
          <a:solidFill>
            <a:srgbClr val="50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4FB935DD-3A62-4535-BCAA-B37E00368967}"/>
              </a:ext>
            </a:extLst>
          </p:cNvPr>
          <p:cNvSpPr/>
          <p:nvPr/>
        </p:nvSpPr>
        <p:spPr>
          <a:xfrm rot="10800000">
            <a:off x="5549514" y="4017173"/>
            <a:ext cx="180139" cy="356362"/>
          </a:xfrm>
          <a:prstGeom prst="rect">
            <a:avLst/>
          </a:prstGeom>
          <a:solidFill>
            <a:srgbClr val="50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90BB9951-2BDE-4DFB-8FB5-DA2649879ACE}"/>
              </a:ext>
            </a:extLst>
          </p:cNvPr>
          <p:cNvSpPr/>
          <p:nvPr/>
        </p:nvSpPr>
        <p:spPr>
          <a:xfrm rot="10800000">
            <a:off x="6370347" y="3972298"/>
            <a:ext cx="183694" cy="401237"/>
          </a:xfrm>
          <a:prstGeom prst="rect">
            <a:avLst/>
          </a:prstGeom>
          <a:solidFill>
            <a:srgbClr val="50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77" name="Freeform 11">
            <a:extLst>
              <a:ext uri="{FF2B5EF4-FFF2-40B4-BE49-F238E27FC236}">
                <a16:creationId xmlns:a16="http://schemas.microsoft.com/office/drawing/2014/main" id="{4D533FFA-D860-4BE9-BB16-00C835D07980}"/>
              </a:ext>
            </a:extLst>
          </p:cNvPr>
          <p:cNvSpPr/>
          <p:nvPr/>
        </p:nvSpPr>
        <p:spPr>
          <a:xfrm>
            <a:off x="6370349" y="2633604"/>
            <a:ext cx="1011527" cy="420930"/>
          </a:xfrm>
          <a:custGeom>
            <a:avLst/>
            <a:gdLst>
              <a:gd name="connsiteX0" fmla="*/ 676059 w 1352119"/>
              <a:gd name="connsiteY0" fmla="*/ 0 h 607543"/>
              <a:gd name="connsiteX1" fmla="*/ 1345909 w 1352119"/>
              <a:gd name="connsiteY1" fmla="*/ 545943 h 607543"/>
              <a:gd name="connsiteX2" fmla="*/ 1352119 w 1352119"/>
              <a:gd name="connsiteY2" fmla="*/ 607543 h 607543"/>
              <a:gd name="connsiteX3" fmla="*/ 1111163 w 1352119"/>
              <a:gd name="connsiteY3" fmla="*/ 607543 h 607543"/>
              <a:gd name="connsiteX4" fmla="*/ 1109848 w 1352119"/>
              <a:gd name="connsiteY4" fmla="*/ 594506 h 607543"/>
              <a:gd name="connsiteX5" fmla="*/ 676060 w 1352119"/>
              <a:gd name="connsiteY5" fmla="*/ 240958 h 607543"/>
              <a:gd name="connsiteX6" fmla="*/ 242272 w 1352119"/>
              <a:gd name="connsiteY6" fmla="*/ 594506 h 607543"/>
              <a:gd name="connsiteX7" fmla="*/ 240958 w 1352119"/>
              <a:gd name="connsiteY7" fmla="*/ 607543 h 607543"/>
              <a:gd name="connsiteX8" fmla="*/ 0 w 1352119"/>
              <a:gd name="connsiteY8" fmla="*/ 607543 h 607543"/>
              <a:gd name="connsiteX9" fmla="*/ 6209 w 1352119"/>
              <a:gd name="connsiteY9" fmla="*/ 545943 h 607543"/>
              <a:gd name="connsiteX10" fmla="*/ 676059 w 1352119"/>
              <a:gd name="connsiteY10" fmla="*/ 0 h 6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2119" h="607543">
                <a:moveTo>
                  <a:pt x="676059" y="0"/>
                </a:moveTo>
                <a:cubicBezTo>
                  <a:pt x="1006477" y="0"/>
                  <a:pt x="1282153" y="234374"/>
                  <a:pt x="1345909" y="545943"/>
                </a:cubicBezTo>
                <a:lnTo>
                  <a:pt x="1352119" y="607543"/>
                </a:lnTo>
                <a:lnTo>
                  <a:pt x="1111163" y="607543"/>
                </a:lnTo>
                <a:lnTo>
                  <a:pt x="1109848" y="594506"/>
                </a:lnTo>
                <a:cubicBezTo>
                  <a:pt x="1068561" y="392736"/>
                  <a:pt x="890035" y="240958"/>
                  <a:pt x="676060" y="240958"/>
                </a:cubicBezTo>
                <a:cubicBezTo>
                  <a:pt x="462085" y="240958"/>
                  <a:pt x="283560" y="392736"/>
                  <a:pt x="242272" y="594506"/>
                </a:cubicBezTo>
                <a:lnTo>
                  <a:pt x="240958" y="607543"/>
                </a:lnTo>
                <a:lnTo>
                  <a:pt x="0" y="607543"/>
                </a:lnTo>
                <a:lnTo>
                  <a:pt x="6209" y="545943"/>
                </a:lnTo>
                <a:cubicBezTo>
                  <a:pt x="69966" y="234374"/>
                  <a:pt x="345642" y="0"/>
                  <a:pt x="676059" y="0"/>
                </a:cubicBezTo>
                <a:close/>
              </a:path>
            </a:pathLst>
          </a:custGeom>
          <a:solidFill>
            <a:srgbClr val="82CBD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723D6F8C-05A1-4315-8059-61543D53358E}"/>
              </a:ext>
            </a:extLst>
          </p:cNvPr>
          <p:cNvSpPr/>
          <p:nvPr/>
        </p:nvSpPr>
        <p:spPr>
          <a:xfrm>
            <a:off x="7201736" y="3054534"/>
            <a:ext cx="180139" cy="332383"/>
          </a:xfrm>
          <a:prstGeom prst="rect">
            <a:avLst/>
          </a:prstGeom>
          <a:solidFill>
            <a:srgbClr val="82CBD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A3533BE3-C22D-4F03-B8D7-F4C649AE840E}"/>
              </a:ext>
            </a:extLst>
          </p:cNvPr>
          <p:cNvSpPr/>
          <p:nvPr/>
        </p:nvSpPr>
        <p:spPr>
          <a:xfrm>
            <a:off x="6370347" y="3054534"/>
            <a:ext cx="185416" cy="917764"/>
          </a:xfrm>
          <a:prstGeom prst="rect">
            <a:avLst/>
          </a:prstGeom>
          <a:solidFill>
            <a:srgbClr val="82CBD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80" name="Freeform 14">
            <a:extLst>
              <a:ext uri="{FF2B5EF4-FFF2-40B4-BE49-F238E27FC236}">
                <a16:creationId xmlns:a16="http://schemas.microsoft.com/office/drawing/2014/main" id="{E5B6D074-A2C7-4B0A-8E4E-B4ECE14F7751}"/>
              </a:ext>
            </a:extLst>
          </p:cNvPr>
          <p:cNvSpPr/>
          <p:nvPr/>
        </p:nvSpPr>
        <p:spPr>
          <a:xfrm rot="10800000">
            <a:off x="3884887" y="4950524"/>
            <a:ext cx="1018653" cy="420930"/>
          </a:xfrm>
          <a:custGeom>
            <a:avLst/>
            <a:gdLst>
              <a:gd name="connsiteX0" fmla="*/ 676059 w 1352119"/>
              <a:gd name="connsiteY0" fmla="*/ 0 h 607543"/>
              <a:gd name="connsiteX1" fmla="*/ 1345909 w 1352119"/>
              <a:gd name="connsiteY1" fmla="*/ 545943 h 607543"/>
              <a:gd name="connsiteX2" fmla="*/ 1352119 w 1352119"/>
              <a:gd name="connsiteY2" fmla="*/ 607543 h 607543"/>
              <a:gd name="connsiteX3" fmla="*/ 1111163 w 1352119"/>
              <a:gd name="connsiteY3" fmla="*/ 607543 h 607543"/>
              <a:gd name="connsiteX4" fmla="*/ 1109848 w 1352119"/>
              <a:gd name="connsiteY4" fmla="*/ 594506 h 607543"/>
              <a:gd name="connsiteX5" fmla="*/ 676060 w 1352119"/>
              <a:gd name="connsiteY5" fmla="*/ 240958 h 607543"/>
              <a:gd name="connsiteX6" fmla="*/ 242272 w 1352119"/>
              <a:gd name="connsiteY6" fmla="*/ 594506 h 607543"/>
              <a:gd name="connsiteX7" fmla="*/ 240958 w 1352119"/>
              <a:gd name="connsiteY7" fmla="*/ 607543 h 607543"/>
              <a:gd name="connsiteX8" fmla="*/ 0 w 1352119"/>
              <a:gd name="connsiteY8" fmla="*/ 607543 h 607543"/>
              <a:gd name="connsiteX9" fmla="*/ 6209 w 1352119"/>
              <a:gd name="connsiteY9" fmla="*/ 545943 h 607543"/>
              <a:gd name="connsiteX10" fmla="*/ 676059 w 1352119"/>
              <a:gd name="connsiteY10" fmla="*/ 0 h 6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2119" h="607543">
                <a:moveTo>
                  <a:pt x="676059" y="0"/>
                </a:moveTo>
                <a:cubicBezTo>
                  <a:pt x="1006477" y="0"/>
                  <a:pt x="1282153" y="234374"/>
                  <a:pt x="1345909" y="545943"/>
                </a:cubicBezTo>
                <a:lnTo>
                  <a:pt x="1352119" y="607543"/>
                </a:lnTo>
                <a:lnTo>
                  <a:pt x="1111163" y="607543"/>
                </a:lnTo>
                <a:lnTo>
                  <a:pt x="1109848" y="594506"/>
                </a:lnTo>
                <a:cubicBezTo>
                  <a:pt x="1068561" y="392736"/>
                  <a:pt x="890035" y="240958"/>
                  <a:pt x="676060" y="240958"/>
                </a:cubicBezTo>
                <a:cubicBezTo>
                  <a:pt x="462085" y="240958"/>
                  <a:pt x="283560" y="392736"/>
                  <a:pt x="242272" y="594506"/>
                </a:cubicBezTo>
                <a:lnTo>
                  <a:pt x="240958" y="607543"/>
                </a:lnTo>
                <a:lnTo>
                  <a:pt x="0" y="607543"/>
                </a:lnTo>
                <a:lnTo>
                  <a:pt x="6209" y="545943"/>
                </a:lnTo>
                <a:cubicBezTo>
                  <a:pt x="69966" y="234374"/>
                  <a:pt x="345642" y="0"/>
                  <a:pt x="676059" y="0"/>
                </a:cubicBezTo>
                <a:close/>
              </a:path>
            </a:pathLst>
          </a:custGeom>
          <a:solidFill>
            <a:srgbClr val="009C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B8517398-D0FA-443E-A537-F2F70A0B1E5C}"/>
              </a:ext>
            </a:extLst>
          </p:cNvPr>
          <p:cNvSpPr/>
          <p:nvPr/>
        </p:nvSpPr>
        <p:spPr>
          <a:xfrm rot="10800000">
            <a:off x="3884888" y="4794466"/>
            <a:ext cx="180139" cy="156057"/>
          </a:xfrm>
          <a:prstGeom prst="rect">
            <a:avLst/>
          </a:prstGeom>
          <a:solidFill>
            <a:srgbClr val="009C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6489C3C5-B71B-4C81-8C77-4F6A0236BE66}"/>
              </a:ext>
            </a:extLst>
          </p:cNvPr>
          <p:cNvSpPr/>
          <p:nvPr/>
        </p:nvSpPr>
        <p:spPr>
          <a:xfrm rot="10800000">
            <a:off x="4731023" y="4373533"/>
            <a:ext cx="177624" cy="576987"/>
          </a:xfrm>
          <a:prstGeom prst="rect">
            <a:avLst/>
          </a:prstGeom>
          <a:solidFill>
            <a:srgbClr val="009C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83" name="Group 82">
            <a:extLst>
              <a:ext uri="{FF2B5EF4-FFF2-40B4-BE49-F238E27FC236}">
                <a16:creationId xmlns:a16="http://schemas.microsoft.com/office/drawing/2014/main" id="{B70C2132-259E-46E0-A3F7-22A34C0194A6}"/>
              </a:ext>
            </a:extLst>
          </p:cNvPr>
          <p:cNvGrpSpPr/>
          <p:nvPr/>
        </p:nvGrpSpPr>
        <p:grpSpPr>
          <a:xfrm>
            <a:off x="3049802" y="3812447"/>
            <a:ext cx="1013377" cy="982016"/>
            <a:chOff x="3347713" y="2228334"/>
            <a:chExt cx="1354591" cy="1417380"/>
          </a:xfrm>
          <a:solidFill>
            <a:srgbClr val="E32119"/>
          </a:solidFill>
        </p:grpSpPr>
        <p:sp>
          <p:nvSpPr>
            <p:cNvPr id="84" name="Freeform 57">
              <a:extLst>
                <a:ext uri="{FF2B5EF4-FFF2-40B4-BE49-F238E27FC236}">
                  <a16:creationId xmlns:a16="http://schemas.microsoft.com/office/drawing/2014/main" id="{A2E16C5A-A5B4-47B9-A295-A2E886F14DB2}"/>
                </a:ext>
              </a:extLst>
            </p:cNvPr>
            <p:cNvSpPr/>
            <p:nvPr/>
          </p:nvSpPr>
          <p:spPr>
            <a:xfrm>
              <a:off x="3350185" y="2228334"/>
              <a:ext cx="1352119" cy="607543"/>
            </a:xfrm>
            <a:custGeom>
              <a:avLst/>
              <a:gdLst>
                <a:gd name="connsiteX0" fmla="*/ 676059 w 1352119"/>
                <a:gd name="connsiteY0" fmla="*/ 0 h 607543"/>
                <a:gd name="connsiteX1" fmla="*/ 1345909 w 1352119"/>
                <a:gd name="connsiteY1" fmla="*/ 545943 h 607543"/>
                <a:gd name="connsiteX2" fmla="*/ 1352119 w 1352119"/>
                <a:gd name="connsiteY2" fmla="*/ 607543 h 607543"/>
                <a:gd name="connsiteX3" fmla="*/ 1111163 w 1352119"/>
                <a:gd name="connsiteY3" fmla="*/ 607543 h 607543"/>
                <a:gd name="connsiteX4" fmla="*/ 1109848 w 1352119"/>
                <a:gd name="connsiteY4" fmla="*/ 594506 h 607543"/>
                <a:gd name="connsiteX5" fmla="*/ 676060 w 1352119"/>
                <a:gd name="connsiteY5" fmla="*/ 240958 h 607543"/>
                <a:gd name="connsiteX6" fmla="*/ 242272 w 1352119"/>
                <a:gd name="connsiteY6" fmla="*/ 594506 h 607543"/>
                <a:gd name="connsiteX7" fmla="*/ 240958 w 1352119"/>
                <a:gd name="connsiteY7" fmla="*/ 607543 h 607543"/>
                <a:gd name="connsiteX8" fmla="*/ 0 w 1352119"/>
                <a:gd name="connsiteY8" fmla="*/ 607543 h 607543"/>
                <a:gd name="connsiteX9" fmla="*/ 6209 w 1352119"/>
                <a:gd name="connsiteY9" fmla="*/ 545943 h 607543"/>
                <a:gd name="connsiteX10" fmla="*/ 676059 w 1352119"/>
                <a:gd name="connsiteY10" fmla="*/ 0 h 6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2119" h="607543">
                  <a:moveTo>
                    <a:pt x="676059" y="0"/>
                  </a:moveTo>
                  <a:cubicBezTo>
                    <a:pt x="1006477" y="0"/>
                    <a:pt x="1282153" y="234374"/>
                    <a:pt x="1345909" y="545943"/>
                  </a:cubicBezTo>
                  <a:lnTo>
                    <a:pt x="1352119" y="607543"/>
                  </a:lnTo>
                  <a:lnTo>
                    <a:pt x="1111163" y="607543"/>
                  </a:lnTo>
                  <a:lnTo>
                    <a:pt x="1109848" y="594506"/>
                  </a:lnTo>
                  <a:cubicBezTo>
                    <a:pt x="1068561" y="392736"/>
                    <a:pt x="890035" y="240958"/>
                    <a:pt x="676060" y="240958"/>
                  </a:cubicBezTo>
                  <a:cubicBezTo>
                    <a:pt x="462085" y="240958"/>
                    <a:pt x="283560" y="392736"/>
                    <a:pt x="242272" y="594506"/>
                  </a:cubicBezTo>
                  <a:lnTo>
                    <a:pt x="240958" y="607543"/>
                  </a:lnTo>
                  <a:lnTo>
                    <a:pt x="0" y="607543"/>
                  </a:lnTo>
                  <a:lnTo>
                    <a:pt x="6209" y="545943"/>
                  </a:lnTo>
                  <a:cubicBezTo>
                    <a:pt x="69966" y="234374"/>
                    <a:pt x="345642" y="0"/>
                    <a:pt x="67605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AB9D0C0A-1B0E-42E3-B010-461082AFE356}"/>
                </a:ext>
              </a:extLst>
            </p:cNvPr>
            <p:cNvSpPr/>
            <p:nvPr/>
          </p:nvSpPr>
          <p:spPr>
            <a:xfrm>
              <a:off x="4461510" y="2835877"/>
              <a:ext cx="240794" cy="80983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12067DA9-A100-4F03-BAA6-20880BA4EF16}"/>
                </a:ext>
              </a:extLst>
            </p:cNvPr>
            <p:cNvSpPr/>
            <p:nvPr/>
          </p:nvSpPr>
          <p:spPr>
            <a:xfrm>
              <a:off x="3347713" y="2835878"/>
              <a:ext cx="240794" cy="202296"/>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87" name="Group 86">
            <a:extLst>
              <a:ext uri="{FF2B5EF4-FFF2-40B4-BE49-F238E27FC236}">
                <a16:creationId xmlns:a16="http://schemas.microsoft.com/office/drawing/2014/main" id="{F23EB95E-C05F-4449-B26D-8C0A092D9A25}"/>
              </a:ext>
            </a:extLst>
          </p:cNvPr>
          <p:cNvGrpSpPr/>
          <p:nvPr/>
        </p:nvGrpSpPr>
        <p:grpSpPr>
          <a:xfrm>
            <a:off x="7201735" y="2921111"/>
            <a:ext cx="2291138" cy="1243097"/>
            <a:chOff x="6689102" y="1774623"/>
            <a:chExt cx="3062588" cy="1794208"/>
          </a:xfrm>
          <a:solidFill>
            <a:srgbClr val="524B41"/>
          </a:solidFill>
        </p:grpSpPr>
        <p:sp>
          <p:nvSpPr>
            <p:cNvPr id="88" name="Freeform 52">
              <a:extLst>
                <a:ext uri="{FF2B5EF4-FFF2-40B4-BE49-F238E27FC236}">
                  <a16:creationId xmlns:a16="http://schemas.microsoft.com/office/drawing/2014/main" id="{BA4C9B39-9D4E-4CFC-9903-2B01FDF0A1F3}"/>
                </a:ext>
              </a:extLst>
            </p:cNvPr>
            <p:cNvSpPr/>
            <p:nvPr/>
          </p:nvSpPr>
          <p:spPr>
            <a:xfrm rot="10800000">
              <a:off x="6689102" y="2961288"/>
              <a:ext cx="1352119" cy="607543"/>
            </a:xfrm>
            <a:custGeom>
              <a:avLst/>
              <a:gdLst>
                <a:gd name="connsiteX0" fmla="*/ 676059 w 1352119"/>
                <a:gd name="connsiteY0" fmla="*/ 0 h 607543"/>
                <a:gd name="connsiteX1" fmla="*/ 1345909 w 1352119"/>
                <a:gd name="connsiteY1" fmla="*/ 545943 h 607543"/>
                <a:gd name="connsiteX2" fmla="*/ 1352119 w 1352119"/>
                <a:gd name="connsiteY2" fmla="*/ 607543 h 607543"/>
                <a:gd name="connsiteX3" fmla="*/ 1111163 w 1352119"/>
                <a:gd name="connsiteY3" fmla="*/ 607543 h 607543"/>
                <a:gd name="connsiteX4" fmla="*/ 1109848 w 1352119"/>
                <a:gd name="connsiteY4" fmla="*/ 594506 h 607543"/>
                <a:gd name="connsiteX5" fmla="*/ 676060 w 1352119"/>
                <a:gd name="connsiteY5" fmla="*/ 240958 h 607543"/>
                <a:gd name="connsiteX6" fmla="*/ 242272 w 1352119"/>
                <a:gd name="connsiteY6" fmla="*/ 594506 h 607543"/>
                <a:gd name="connsiteX7" fmla="*/ 240958 w 1352119"/>
                <a:gd name="connsiteY7" fmla="*/ 607543 h 607543"/>
                <a:gd name="connsiteX8" fmla="*/ 0 w 1352119"/>
                <a:gd name="connsiteY8" fmla="*/ 607543 h 607543"/>
                <a:gd name="connsiteX9" fmla="*/ 6209 w 1352119"/>
                <a:gd name="connsiteY9" fmla="*/ 545943 h 607543"/>
                <a:gd name="connsiteX10" fmla="*/ 676059 w 1352119"/>
                <a:gd name="connsiteY10" fmla="*/ 0 h 6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2119" h="607543">
                  <a:moveTo>
                    <a:pt x="676059" y="0"/>
                  </a:moveTo>
                  <a:cubicBezTo>
                    <a:pt x="1006477" y="0"/>
                    <a:pt x="1282153" y="234374"/>
                    <a:pt x="1345909" y="545943"/>
                  </a:cubicBezTo>
                  <a:lnTo>
                    <a:pt x="1352119" y="607543"/>
                  </a:lnTo>
                  <a:lnTo>
                    <a:pt x="1111163" y="607543"/>
                  </a:lnTo>
                  <a:lnTo>
                    <a:pt x="1109848" y="594506"/>
                  </a:lnTo>
                  <a:cubicBezTo>
                    <a:pt x="1068561" y="392736"/>
                    <a:pt x="890035" y="240958"/>
                    <a:pt x="676060" y="240958"/>
                  </a:cubicBezTo>
                  <a:cubicBezTo>
                    <a:pt x="462085" y="240958"/>
                    <a:pt x="283560" y="392736"/>
                    <a:pt x="242272" y="594506"/>
                  </a:cubicBezTo>
                  <a:lnTo>
                    <a:pt x="240958" y="607543"/>
                  </a:lnTo>
                  <a:lnTo>
                    <a:pt x="0" y="607543"/>
                  </a:lnTo>
                  <a:lnTo>
                    <a:pt x="6209" y="545943"/>
                  </a:lnTo>
                  <a:cubicBezTo>
                    <a:pt x="69966" y="234374"/>
                    <a:pt x="345642" y="0"/>
                    <a:pt x="676059" y="0"/>
                  </a:cubicBezTo>
                  <a:close/>
                </a:path>
              </a:pathLst>
            </a:custGeom>
            <a:solidFill>
              <a:srgbClr val="EEC21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D0F2781A-B76E-4E81-8CAF-E879963D5D44}"/>
                </a:ext>
              </a:extLst>
            </p:cNvPr>
            <p:cNvSpPr/>
            <p:nvPr/>
          </p:nvSpPr>
          <p:spPr>
            <a:xfrm rot="10800000">
              <a:off x="6689102" y="2446937"/>
              <a:ext cx="240794" cy="514350"/>
            </a:xfrm>
            <a:prstGeom prst="rect">
              <a:avLst/>
            </a:prstGeom>
            <a:solidFill>
              <a:srgbClr val="EEC21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B5934B9D-B656-4D45-AA49-70CB8384AAE4}"/>
                </a:ext>
              </a:extLst>
            </p:cNvPr>
            <p:cNvSpPr/>
            <p:nvPr/>
          </p:nvSpPr>
          <p:spPr>
            <a:xfrm rot="10800000">
              <a:off x="7802899" y="2382167"/>
              <a:ext cx="240794" cy="579120"/>
            </a:xfrm>
            <a:prstGeom prst="rect">
              <a:avLst/>
            </a:prstGeom>
            <a:solidFill>
              <a:srgbClr val="EEC21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1" name="Freeform 55">
              <a:extLst>
                <a:ext uri="{FF2B5EF4-FFF2-40B4-BE49-F238E27FC236}">
                  <a16:creationId xmlns:a16="http://schemas.microsoft.com/office/drawing/2014/main" id="{77883C3F-1614-4665-8E8B-D2358205B9B0}"/>
                </a:ext>
              </a:extLst>
            </p:cNvPr>
            <p:cNvSpPr/>
            <p:nvPr/>
          </p:nvSpPr>
          <p:spPr>
            <a:xfrm>
              <a:off x="7802899" y="1774623"/>
              <a:ext cx="676059" cy="607543"/>
            </a:xfrm>
            <a:custGeom>
              <a:avLst/>
              <a:gdLst>
                <a:gd name="connsiteX0" fmla="*/ 676059 w 676059"/>
                <a:gd name="connsiteY0" fmla="*/ 0 h 607543"/>
                <a:gd name="connsiteX1" fmla="*/ 676059 w 676059"/>
                <a:gd name="connsiteY1" fmla="*/ 240958 h 607543"/>
                <a:gd name="connsiteX2" fmla="*/ 597680 w 676059"/>
                <a:gd name="connsiteY2" fmla="*/ 247874 h 607543"/>
                <a:gd name="connsiteX3" fmla="*/ 242272 w 676059"/>
                <a:gd name="connsiteY3" fmla="*/ 594506 h 607543"/>
                <a:gd name="connsiteX4" fmla="*/ 240958 w 676059"/>
                <a:gd name="connsiteY4" fmla="*/ 607543 h 607543"/>
                <a:gd name="connsiteX5" fmla="*/ 0 w 676059"/>
                <a:gd name="connsiteY5" fmla="*/ 607543 h 607543"/>
                <a:gd name="connsiteX6" fmla="*/ 6209 w 676059"/>
                <a:gd name="connsiteY6" fmla="*/ 545943 h 607543"/>
                <a:gd name="connsiteX7" fmla="*/ 676059 w 676059"/>
                <a:gd name="connsiteY7" fmla="*/ 0 h 6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59" h="607543">
                  <a:moveTo>
                    <a:pt x="676059" y="0"/>
                  </a:moveTo>
                  <a:lnTo>
                    <a:pt x="676059" y="240958"/>
                  </a:lnTo>
                  <a:lnTo>
                    <a:pt x="597680" y="247874"/>
                  </a:lnTo>
                  <a:cubicBezTo>
                    <a:pt x="419598" y="279684"/>
                    <a:pt x="278399" y="417957"/>
                    <a:pt x="242272" y="594506"/>
                  </a:cubicBezTo>
                  <a:lnTo>
                    <a:pt x="240958" y="607543"/>
                  </a:lnTo>
                  <a:lnTo>
                    <a:pt x="0" y="607543"/>
                  </a:lnTo>
                  <a:lnTo>
                    <a:pt x="6209" y="545943"/>
                  </a:lnTo>
                  <a:cubicBezTo>
                    <a:pt x="69966" y="234374"/>
                    <a:pt x="345642" y="0"/>
                    <a:pt x="676059" y="0"/>
                  </a:cubicBezTo>
                  <a:close/>
                </a:path>
              </a:pathLst>
            </a:custGeom>
            <a:solidFill>
              <a:srgbClr val="EEC21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3945946D-E8D6-4ACC-8438-E6E8F99F6C87}"/>
                </a:ext>
              </a:extLst>
            </p:cNvPr>
            <p:cNvSpPr/>
            <p:nvPr/>
          </p:nvSpPr>
          <p:spPr>
            <a:xfrm>
              <a:off x="8441131" y="1774623"/>
              <a:ext cx="1310559" cy="244677"/>
            </a:xfrm>
            <a:prstGeom prst="rect">
              <a:avLst/>
            </a:prstGeom>
            <a:solidFill>
              <a:srgbClr val="EEC21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grpSp>
      <p:grpSp>
        <p:nvGrpSpPr>
          <p:cNvPr id="93" name="Group 92">
            <a:extLst>
              <a:ext uri="{FF2B5EF4-FFF2-40B4-BE49-F238E27FC236}">
                <a16:creationId xmlns:a16="http://schemas.microsoft.com/office/drawing/2014/main" id="{5B076EFC-3BE9-4EFF-800F-F6DF8F89E9DB}"/>
              </a:ext>
            </a:extLst>
          </p:cNvPr>
          <p:cNvGrpSpPr/>
          <p:nvPr/>
        </p:nvGrpSpPr>
        <p:grpSpPr>
          <a:xfrm rot="10800000">
            <a:off x="1867411" y="4373536"/>
            <a:ext cx="1363106" cy="424171"/>
            <a:chOff x="957599" y="1843307"/>
            <a:chExt cx="1822080" cy="612221"/>
          </a:xfrm>
          <a:solidFill>
            <a:srgbClr val="E32119"/>
          </a:solidFill>
        </p:grpSpPr>
        <p:sp>
          <p:nvSpPr>
            <p:cNvPr id="94" name="Freeform 50">
              <a:extLst>
                <a:ext uri="{FF2B5EF4-FFF2-40B4-BE49-F238E27FC236}">
                  <a16:creationId xmlns:a16="http://schemas.microsoft.com/office/drawing/2014/main" id="{BB9F182F-F838-4BDB-B6E0-8BDBAFC44F58}"/>
                </a:ext>
              </a:extLst>
            </p:cNvPr>
            <p:cNvSpPr/>
            <p:nvPr/>
          </p:nvSpPr>
          <p:spPr>
            <a:xfrm>
              <a:off x="957599" y="1847985"/>
              <a:ext cx="676059" cy="607543"/>
            </a:xfrm>
            <a:custGeom>
              <a:avLst/>
              <a:gdLst>
                <a:gd name="connsiteX0" fmla="*/ 676059 w 676059"/>
                <a:gd name="connsiteY0" fmla="*/ 0 h 607543"/>
                <a:gd name="connsiteX1" fmla="*/ 676059 w 676059"/>
                <a:gd name="connsiteY1" fmla="*/ 240958 h 607543"/>
                <a:gd name="connsiteX2" fmla="*/ 597680 w 676059"/>
                <a:gd name="connsiteY2" fmla="*/ 247874 h 607543"/>
                <a:gd name="connsiteX3" fmla="*/ 242272 w 676059"/>
                <a:gd name="connsiteY3" fmla="*/ 594506 h 607543"/>
                <a:gd name="connsiteX4" fmla="*/ 240958 w 676059"/>
                <a:gd name="connsiteY4" fmla="*/ 607543 h 607543"/>
                <a:gd name="connsiteX5" fmla="*/ 0 w 676059"/>
                <a:gd name="connsiteY5" fmla="*/ 607543 h 607543"/>
                <a:gd name="connsiteX6" fmla="*/ 6209 w 676059"/>
                <a:gd name="connsiteY6" fmla="*/ 545943 h 607543"/>
                <a:gd name="connsiteX7" fmla="*/ 676059 w 676059"/>
                <a:gd name="connsiteY7" fmla="*/ 0 h 60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6059" h="607543">
                  <a:moveTo>
                    <a:pt x="676059" y="0"/>
                  </a:moveTo>
                  <a:lnTo>
                    <a:pt x="676059" y="240958"/>
                  </a:lnTo>
                  <a:lnTo>
                    <a:pt x="597680" y="247874"/>
                  </a:lnTo>
                  <a:cubicBezTo>
                    <a:pt x="419598" y="279684"/>
                    <a:pt x="278399" y="417957"/>
                    <a:pt x="242272" y="594506"/>
                  </a:cubicBezTo>
                  <a:lnTo>
                    <a:pt x="240958" y="607543"/>
                  </a:lnTo>
                  <a:lnTo>
                    <a:pt x="0" y="607543"/>
                  </a:lnTo>
                  <a:lnTo>
                    <a:pt x="6209" y="545943"/>
                  </a:lnTo>
                  <a:cubicBezTo>
                    <a:pt x="69966" y="234374"/>
                    <a:pt x="345642" y="0"/>
                    <a:pt x="676059" y="0"/>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5192BEA7-838D-43D0-BE30-4E35445CDB52}"/>
                </a:ext>
              </a:extLst>
            </p:cNvPr>
            <p:cNvSpPr/>
            <p:nvPr/>
          </p:nvSpPr>
          <p:spPr>
            <a:xfrm>
              <a:off x="1616470" y="1843307"/>
              <a:ext cx="1163209" cy="244677"/>
            </a:xfrm>
            <a:prstGeom prst="rect">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96" name="Oval 95">
            <a:extLst>
              <a:ext uri="{FF2B5EF4-FFF2-40B4-BE49-F238E27FC236}">
                <a16:creationId xmlns:a16="http://schemas.microsoft.com/office/drawing/2014/main" id="{A990B937-C023-469A-93E0-E528B1C3CB04}"/>
              </a:ext>
            </a:extLst>
          </p:cNvPr>
          <p:cNvSpPr/>
          <p:nvPr/>
        </p:nvSpPr>
        <p:spPr>
          <a:xfrm>
            <a:off x="4900901" y="3403618"/>
            <a:ext cx="662497" cy="613555"/>
          </a:xfrm>
          <a:prstGeom prst="ellipse">
            <a:avLst/>
          </a:prstGeom>
          <a:solidFill>
            <a:srgbClr val="FFFFFF"/>
          </a:solidFill>
          <a:ln w="25400" cap="flat" cmpd="sng" algn="ctr">
            <a:noFill/>
            <a:prstDash val="solid"/>
          </a:ln>
          <a:effectLst>
            <a:outerShdw blurRad="50800" dist="38100" dir="5400000" algn="t" rotWithShape="0">
              <a:prstClr val="black">
                <a:alpha val="1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7" name="Oval 96">
            <a:extLst>
              <a:ext uri="{FF2B5EF4-FFF2-40B4-BE49-F238E27FC236}">
                <a16:creationId xmlns:a16="http://schemas.microsoft.com/office/drawing/2014/main" id="{5A073B8F-ECBB-4217-BD9E-CE70290F593C}"/>
              </a:ext>
            </a:extLst>
          </p:cNvPr>
          <p:cNvSpPr/>
          <p:nvPr/>
        </p:nvSpPr>
        <p:spPr>
          <a:xfrm>
            <a:off x="6557614" y="2797341"/>
            <a:ext cx="662497" cy="613555"/>
          </a:xfrm>
          <a:prstGeom prst="ellipse">
            <a:avLst/>
          </a:prstGeom>
          <a:solidFill>
            <a:srgbClr val="FFFFFF"/>
          </a:solidFill>
          <a:ln w="25400" cap="flat" cmpd="sng" algn="ctr">
            <a:noFill/>
            <a:prstDash val="solid"/>
          </a:ln>
          <a:effectLst>
            <a:outerShdw blurRad="50800" dist="38100" dir="5400000" algn="t" rotWithShape="0">
              <a:prstClr val="black">
                <a:alpha val="1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8" name="Oval 97">
            <a:extLst>
              <a:ext uri="{FF2B5EF4-FFF2-40B4-BE49-F238E27FC236}">
                <a16:creationId xmlns:a16="http://schemas.microsoft.com/office/drawing/2014/main" id="{79D04A2D-FBF4-4E4C-B035-AFFE0C46E33F}"/>
              </a:ext>
            </a:extLst>
          </p:cNvPr>
          <p:cNvSpPr/>
          <p:nvPr/>
        </p:nvSpPr>
        <p:spPr>
          <a:xfrm>
            <a:off x="7384302" y="3380757"/>
            <a:ext cx="662497" cy="613555"/>
          </a:xfrm>
          <a:prstGeom prst="ellipse">
            <a:avLst/>
          </a:prstGeom>
          <a:solidFill>
            <a:srgbClr val="FFFFFF"/>
          </a:solidFill>
          <a:ln w="25400" cap="flat" cmpd="sng" algn="ctr">
            <a:noFill/>
            <a:prstDash val="solid"/>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99" name="Oval 98">
            <a:extLst>
              <a:ext uri="{FF2B5EF4-FFF2-40B4-BE49-F238E27FC236}">
                <a16:creationId xmlns:a16="http://schemas.microsoft.com/office/drawing/2014/main" id="{1B942E45-5B73-45D1-8198-33D31B409DBB}"/>
              </a:ext>
            </a:extLst>
          </p:cNvPr>
          <p:cNvSpPr/>
          <p:nvPr/>
        </p:nvSpPr>
        <p:spPr>
          <a:xfrm>
            <a:off x="5719878" y="4030340"/>
            <a:ext cx="655938" cy="583776"/>
          </a:xfrm>
          <a:prstGeom prst="ellipse">
            <a:avLst/>
          </a:prstGeom>
          <a:solidFill>
            <a:srgbClr val="FFFFFF"/>
          </a:solidFill>
          <a:ln w="25400" cap="flat" cmpd="sng" algn="ctr">
            <a:noFill/>
            <a:prstDash val="solid"/>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105" name="Straight Connector 104">
            <a:extLst>
              <a:ext uri="{FF2B5EF4-FFF2-40B4-BE49-F238E27FC236}">
                <a16:creationId xmlns:a16="http://schemas.microsoft.com/office/drawing/2014/main" id="{34F21D9D-A06D-4150-8687-8F2BE128A868}"/>
              </a:ext>
            </a:extLst>
          </p:cNvPr>
          <p:cNvCxnSpPr>
            <a:stCxn id="101" idx="4"/>
          </p:cNvCxnSpPr>
          <p:nvPr/>
        </p:nvCxnSpPr>
        <p:spPr>
          <a:xfrm flipH="1">
            <a:off x="3556060" y="4591950"/>
            <a:ext cx="1" cy="891261"/>
          </a:xfrm>
          <a:prstGeom prst="line">
            <a:avLst/>
          </a:prstGeom>
          <a:noFill/>
          <a:ln w="19050" cap="flat" cmpd="sng" algn="ctr">
            <a:solidFill>
              <a:srgbClr val="000000">
                <a:lumMod val="50000"/>
                <a:lumOff val="50000"/>
              </a:srgbClr>
            </a:solidFill>
            <a:prstDash val="solid"/>
          </a:ln>
          <a:effectLst/>
        </p:spPr>
      </p:cxnSp>
      <p:sp>
        <p:nvSpPr>
          <p:cNvPr id="106" name="Oval 105">
            <a:extLst>
              <a:ext uri="{FF2B5EF4-FFF2-40B4-BE49-F238E27FC236}">
                <a16:creationId xmlns:a16="http://schemas.microsoft.com/office/drawing/2014/main" id="{A6A73A12-6B2C-4FC6-AC6D-A0BAF63F720F}"/>
              </a:ext>
            </a:extLst>
          </p:cNvPr>
          <p:cNvSpPr/>
          <p:nvPr/>
        </p:nvSpPr>
        <p:spPr>
          <a:xfrm>
            <a:off x="3496958" y="5476612"/>
            <a:ext cx="102962" cy="95355"/>
          </a:xfrm>
          <a:prstGeom prst="ellipse">
            <a:avLst/>
          </a:prstGeom>
          <a:solidFill>
            <a:srgbClr val="E3211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107" name="Straight Connector 106">
            <a:extLst>
              <a:ext uri="{FF2B5EF4-FFF2-40B4-BE49-F238E27FC236}">
                <a16:creationId xmlns:a16="http://schemas.microsoft.com/office/drawing/2014/main" id="{E25F80C6-4E94-4E14-A66B-CD89C4E10798}"/>
              </a:ext>
            </a:extLst>
          </p:cNvPr>
          <p:cNvCxnSpPr>
            <a:endCxn id="108" idx="0"/>
          </p:cNvCxnSpPr>
          <p:nvPr/>
        </p:nvCxnSpPr>
        <p:spPr>
          <a:xfrm flipH="1">
            <a:off x="5218086" y="4015451"/>
            <a:ext cx="1" cy="1466799"/>
          </a:xfrm>
          <a:prstGeom prst="line">
            <a:avLst/>
          </a:prstGeom>
          <a:noFill/>
          <a:ln w="19050" cap="flat" cmpd="sng" algn="ctr">
            <a:solidFill>
              <a:srgbClr val="000000">
                <a:lumMod val="50000"/>
                <a:lumOff val="50000"/>
              </a:srgbClr>
            </a:solidFill>
            <a:prstDash val="solid"/>
          </a:ln>
          <a:effectLst/>
        </p:spPr>
      </p:cxnSp>
      <p:sp>
        <p:nvSpPr>
          <p:cNvPr id="108" name="Oval 107">
            <a:extLst>
              <a:ext uri="{FF2B5EF4-FFF2-40B4-BE49-F238E27FC236}">
                <a16:creationId xmlns:a16="http://schemas.microsoft.com/office/drawing/2014/main" id="{5771C27D-9875-47F8-9DA5-9FD00FA562F0}"/>
              </a:ext>
            </a:extLst>
          </p:cNvPr>
          <p:cNvSpPr/>
          <p:nvPr/>
        </p:nvSpPr>
        <p:spPr>
          <a:xfrm>
            <a:off x="5166605" y="5482249"/>
            <a:ext cx="102962" cy="95355"/>
          </a:xfrm>
          <a:prstGeom prst="ellipse">
            <a:avLst/>
          </a:prstGeom>
          <a:solidFill>
            <a:srgbClr val="F39B5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09" name="TextBox 108">
            <a:hlinkClick r:id="" action="ppaction://noaction"/>
            <a:extLst>
              <a:ext uri="{FF2B5EF4-FFF2-40B4-BE49-F238E27FC236}">
                <a16:creationId xmlns:a16="http://schemas.microsoft.com/office/drawing/2014/main" id="{E93599B9-985C-4ACB-9A68-E3161D89914D}"/>
              </a:ext>
            </a:extLst>
          </p:cNvPr>
          <p:cNvSpPr txBox="1"/>
          <p:nvPr/>
        </p:nvSpPr>
        <p:spPr>
          <a:xfrm>
            <a:off x="4451299" y="5618707"/>
            <a:ext cx="1533574" cy="692497"/>
          </a:xfrm>
          <a:prstGeom prst="rect">
            <a:avLst/>
          </a:prstGeom>
          <a:noFill/>
        </p:spPr>
        <p:txBody>
          <a:bodyPr wrap="square">
            <a:spAutoFit/>
          </a:bodyPr>
          <a:lstStyle/>
          <a:p>
            <a:pPr algn="ctr">
              <a:defRPr/>
            </a:pPr>
            <a:r>
              <a:rPr lang="en-GB" sz="900" b="1" dirty="0">
                <a:solidFill>
                  <a:srgbClr val="EF8214"/>
                </a:solidFill>
                <a:latin typeface="Arial"/>
              </a:rPr>
              <a:t>RETENTION / CROSS SELL / UP SELL</a:t>
            </a:r>
          </a:p>
          <a:p>
            <a:pPr algn="ctr">
              <a:defRPr/>
            </a:pPr>
            <a:r>
              <a:rPr lang="en-GB" sz="700" dirty="0">
                <a:solidFill>
                  <a:srgbClr val="000000">
                    <a:lumMod val="85000"/>
                    <a:lumOff val="15000"/>
                  </a:srgbClr>
                </a:solidFill>
                <a:latin typeface="Arial"/>
              </a:rPr>
              <a:t>How mail can keep customers and engage them in more ways with your brand</a:t>
            </a:r>
          </a:p>
        </p:txBody>
      </p:sp>
      <p:sp>
        <p:nvSpPr>
          <p:cNvPr id="110" name="Oval 109">
            <a:extLst>
              <a:ext uri="{FF2B5EF4-FFF2-40B4-BE49-F238E27FC236}">
                <a16:creationId xmlns:a16="http://schemas.microsoft.com/office/drawing/2014/main" id="{6F28E690-6863-4E46-A0A1-06CB4043CCFF}"/>
              </a:ext>
            </a:extLst>
          </p:cNvPr>
          <p:cNvSpPr/>
          <p:nvPr/>
        </p:nvSpPr>
        <p:spPr>
          <a:xfrm>
            <a:off x="6850503" y="4971883"/>
            <a:ext cx="102962" cy="95355"/>
          </a:xfrm>
          <a:prstGeom prst="ellipse">
            <a:avLst/>
          </a:prstGeom>
          <a:solidFill>
            <a:srgbClr val="82CBD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cxnSp>
        <p:nvCxnSpPr>
          <p:cNvPr id="111" name="Straight Connector 110">
            <a:extLst>
              <a:ext uri="{FF2B5EF4-FFF2-40B4-BE49-F238E27FC236}">
                <a16:creationId xmlns:a16="http://schemas.microsoft.com/office/drawing/2014/main" id="{129183E5-3726-448B-8591-0D910C37DAB5}"/>
              </a:ext>
            </a:extLst>
          </p:cNvPr>
          <p:cNvCxnSpPr/>
          <p:nvPr/>
        </p:nvCxnSpPr>
        <p:spPr>
          <a:xfrm>
            <a:off x="6898483" y="3423154"/>
            <a:ext cx="0" cy="1556879"/>
          </a:xfrm>
          <a:prstGeom prst="line">
            <a:avLst/>
          </a:prstGeom>
          <a:noFill/>
          <a:ln w="19050" cap="flat" cmpd="sng" algn="ctr">
            <a:solidFill>
              <a:srgbClr val="000000">
                <a:lumMod val="50000"/>
                <a:lumOff val="50000"/>
              </a:srgbClr>
            </a:solidFill>
            <a:prstDash val="solid"/>
          </a:ln>
          <a:effectLst/>
        </p:spPr>
      </p:cxnSp>
      <p:cxnSp>
        <p:nvCxnSpPr>
          <p:cNvPr id="112" name="Straight Connector 111">
            <a:extLst>
              <a:ext uri="{FF2B5EF4-FFF2-40B4-BE49-F238E27FC236}">
                <a16:creationId xmlns:a16="http://schemas.microsoft.com/office/drawing/2014/main" id="{33B26DC3-DC98-4431-A741-C227D8BB0D0B}"/>
              </a:ext>
            </a:extLst>
          </p:cNvPr>
          <p:cNvCxnSpPr/>
          <p:nvPr/>
        </p:nvCxnSpPr>
        <p:spPr>
          <a:xfrm>
            <a:off x="4382087" y="3395643"/>
            <a:ext cx="0" cy="1316790"/>
          </a:xfrm>
          <a:prstGeom prst="line">
            <a:avLst/>
          </a:prstGeom>
          <a:noFill/>
          <a:ln w="19050" cap="flat" cmpd="sng" algn="ctr">
            <a:solidFill>
              <a:srgbClr val="000000">
                <a:lumMod val="50000"/>
                <a:lumOff val="50000"/>
              </a:srgbClr>
            </a:solidFill>
            <a:prstDash val="solid"/>
          </a:ln>
          <a:effectLst/>
        </p:spPr>
      </p:cxnSp>
      <p:sp>
        <p:nvSpPr>
          <p:cNvPr id="113" name="Oval 112">
            <a:extLst>
              <a:ext uri="{FF2B5EF4-FFF2-40B4-BE49-F238E27FC236}">
                <a16:creationId xmlns:a16="http://schemas.microsoft.com/office/drawing/2014/main" id="{C834AE20-B632-4C9E-BE73-2C715D927F3A}"/>
              </a:ext>
            </a:extLst>
          </p:cNvPr>
          <p:cNvSpPr/>
          <p:nvPr/>
        </p:nvSpPr>
        <p:spPr>
          <a:xfrm>
            <a:off x="4333616" y="3338692"/>
            <a:ext cx="102962" cy="95355"/>
          </a:xfrm>
          <a:prstGeom prst="ellipse">
            <a:avLst/>
          </a:prstGeom>
          <a:solidFill>
            <a:srgbClr val="009CD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14" name="TextBox 113">
            <a:hlinkClick r:id="" action="ppaction://noaction"/>
            <a:extLst>
              <a:ext uri="{FF2B5EF4-FFF2-40B4-BE49-F238E27FC236}">
                <a16:creationId xmlns:a16="http://schemas.microsoft.com/office/drawing/2014/main" id="{4535AB3D-D4BC-4B8B-B048-4C0268682BF4}"/>
              </a:ext>
            </a:extLst>
          </p:cNvPr>
          <p:cNvSpPr txBox="1"/>
          <p:nvPr/>
        </p:nvSpPr>
        <p:spPr>
          <a:xfrm>
            <a:off x="3570742" y="2823759"/>
            <a:ext cx="1620822" cy="553998"/>
          </a:xfrm>
          <a:prstGeom prst="rect">
            <a:avLst/>
          </a:prstGeom>
          <a:noFill/>
        </p:spPr>
        <p:txBody>
          <a:bodyPr wrap="square">
            <a:spAutoFit/>
          </a:bodyPr>
          <a:lstStyle/>
          <a:p>
            <a:pPr algn="ctr">
              <a:defRPr/>
            </a:pPr>
            <a:r>
              <a:rPr lang="en-GB" sz="900" b="1" dirty="0">
                <a:solidFill>
                  <a:srgbClr val="009CDA"/>
                </a:solidFill>
                <a:latin typeface="Arial"/>
              </a:rPr>
              <a:t>WELCOME</a:t>
            </a:r>
          </a:p>
          <a:p>
            <a:pPr algn="ctr">
              <a:defRPr/>
            </a:pPr>
            <a:r>
              <a:rPr lang="en-GB" sz="700" dirty="0">
                <a:solidFill>
                  <a:srgbClr val="000000">
                    <a:lumMod val="85000"/>
                    <a:lumOff val="15000"/>
                  </a:srgbClr>
                </a:solidFill>
                <a:latin typeface="Arial"/>
              </a:rPr>
              <a:t>How mail works to activate new  customers and engage them in the right way right from the start</a:t>
            </a:r>
          </a:p>
        </p:txBody>
      </p:sp>
      <p:cxnSp>
        <p:nvCxnSpPr>
          <p:cNvPr id="115" name="Straight Connector 114">
            <a:extLst>
              <a:ext uri="{FF2B5EF4-FFF2-40B4-BE49-F238E27FC236}">
                <a16:creationId xmlns:a16="http://schemas.microsoft.com/office/drawing/2014/main" id="{71D052F6-C5B3-4604-95BF-1424E241EFBA}"/>
              </a:ext>
            </a:extLst>
          </p:cNvPr>
          <p:cNvCxnSpPr/>
          <p:nvPr/>
        </p:nvCxnSpPr>
        <p:spPr>
          <a:xfrm>
            <a:off x="6046044" y="2678580"/>
            <a:ext cx="0" cy="1337637"/>
          </a:xfrm>
          <a:prstGeom prst="line">
            <a:avLst/>
          </a:prstGeom>
          <a:noFill/>
          <a:ln w="19050" cap="flat" cmpd="sng" algn="ctr">
            <a:solidFill>
              <a:srgbClr val="000000">
                <a:lumMod val="50000"/>
                <a:lumOff val="50000"/>
              </a:srgbClr>
            </a:solidFill>
            <a:prstDash val="solid"/>
          </a:ln>
          <a:effectLst/>
        </p:spPr>
      </p:cxnSp>
      <p:sp>
        <p:nvSpPr>
          <p:cNvPr id="116" name="Oval 115">
            <a:extLst>
              <a:ext uri="{FF2B5EF4-FFF2-40B4-BE49-F238E27FC236}">
                <a16:creationId xmlns:a16="http://schemas.microsoft.com/office/drawing/2014/main" id="{720D8560-5970-44A7-9B2B-0B9AC3ECE125}"/>
              </a:ext>
            </a:extLst>
          </p:cNvPr>
          <p:cNvSpPr/>
          <p:nvPr/>
        </p:nvSpPr>
        <p:spPr>
          <a:xfrm>
            <a:off x="5997573" y="2605382"/>
            <a:ext cx="102962" cy="95355"/>
          </a:xfrm>
          <a:prstGeom prst="ellipse">
            <a:avLst/>
          </a:prstGeom>
          <a:solidFill>
            <a:srgbClr val="5082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17" name="TextBox 116">
            <a:hlinkClick r:id="" action="ppaction://noaction"/>
            <a:extLst>
              <a:ext uri="{FF2B5EF4-FFF2-40B4-BE49-F238E27FC236}">
                <a16:creationId xmlns:a16="http://schemas.microsoft.com/office/drawing/2014/main" id="{D3B3659A-63FB-4A8F-A843-7CB9D8D28BF3}"/>
              </a:ext>
            </a:extLst>
          </p:cNvPr>
          <p:cNvSpPr txBox="1"/>
          <p:nvPr/>
        </p:nvSpPr>
        <p:spPr>
          <a:xfrm>
            <a:off x="5207957" y="2185699"/>
            <a:ext cx="1687006" cy="446276"/>
          </a:xfrm>
          <a:prstGeom prst="rect">
            <a:avLst/>
          </a:prstGeom>
          <a:noFill/>
        </p:spPr>
        <p:txBody>
          <a:bodyPr wrap="square">
            <a:spAutoFit/>
          </a:bodyPr>
          <a:lstStyle/>
          <a:p>
            <a:pPr algn="ctr">
              <a:defRPr/>
            </a:pPr>
            <a:r>
              <a:rPr lang="en-GB" sz="900" b="1" dirty="0">
                <a:solidFill>
                  <a:srgbClr val="508200"/>
                </a:solidFill>
                <a:latin typeface="Arial"/>
              </a:rPr>
              <a:t>KEY TRADING PERIODS</a:t>
            </a:r>
          </a:p>
          <a:p>
            <a:pPr algn="ctr">
              <a:defRPr/>
            </a:pPr>
            <a:r>
              <a:rPr lang="en-GB" sz="700" dirty="0">
                <a:solidFill>
                  <a:srgbClr val="000000">
                    <a:lumMod val="85000"/>
                    <a:lumOff val="15000"/>
                  </a:srgbClr>
                </a:solidFill>
                <a:latin typeface="Arial"/>
              </a:rPr>
              <a:t>The role for mail to drive business at key times of the trading calendar</a:t>
            </a:r>
          </a:p>
        </p:txBody>
      </p:sp>
      <p:cxnSp>
        <p:nvCxnSpPr>
          <p:cNvPr id="118" name="Straight Connector 117">
            <a:extLst>
              <a:ext uri="{FF2B5EF4-FFF2-40B4-BE49-F238E27FC236}">
                <a16:creationId xmlns:a16="http://schemas.microsoft.com/office/drawing/2014/main" id="{0F29C9A7-9FA9-43B0-BFD9-F46CE8D4CE04}"/>
              </a:ext>
            </a:extLst>
          </p:cNvPr>
          <p:cNvCxnSpPr/>
          <p:nvPr/>
        </p:nvCxnSpPr>
        <p:spPr>
          <a:xfrm>
            <a:off x="7717002" y="2766023"/>
            <a:ext cx="0" cy="605667"/>
          </a:xfrm>
          <a:prstGeom prst="line">
            <a:avLst/>
          </a:prstGeom>
          <a:noFill/>
          <a:ln w="19050" cap="flat" cmpd="sng" algn="ctr">
            <a:solidFill>
              <a:srgbClr val="000000">
                <a:lumMod val="50000"/>
                <a:lumOff val="50000"/>
              </a:srgbClr>
            </a:solidFill>
            <a:prstDash val="solid"/>
          </a:ln>
          <a:effectLst/>
        </p:spPr>
      </p:cxnSp>
      <p:sp>
        <p:nvSpPr>
          <p:cNvPr id="119" name="Oval 118">
            <a:extLst>
              <a:ext uri="{FF2B5EF4-FFF2-40B4-BE49-F238E27FC236}">
                <a16:creationId xmlns:a16="http://schemas.microsoft.com/office/drawing/2014/main" id="{3CED8AF6-BF93-4DF2-A47B-C2B5DA71DA5A}"/>
              </a:ext>
            </a:extLst>
          </p:cNvPr>
          <p:cNvSpPr/>
          <p:nvPr/>
        </p:nvSpPr>
        <p:spPr>
          <a:xfrm>
            <a:off x="7668531" y="2717798"/>
            <a:ext cx="102962" cy="95355"/>
          </a:xfrm>
          <a:prstGeom prst="ellipse">
            <a:avLst/>
          </a:prstGeom>
          <a:solidFill>
            <a:srgbClr val="EEC21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pic>
        <p:nvPicPr>
          <p:cNvPr id="121" name="Picture 6" descr="Image result for LOYALTY ICON">
            <a:hlinkClick r:id="" action="ppaction://noaction"/>
            <a:extLst>
              <a:ext uri="{FF2B5EF4-FFF2-40B4-BE49-F238E27FC236}">
                <a16:creationId xmlns:a16="http://schemas.microsoft.com/office/drawing/2014/main" id="{72443DCD-035A-46D1-B21A-C62950DD7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487" y="3450268"/>
            <a:ext cx="544632" cy="544632"/>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hlinkClick r:id="" action="ppaction://noaction"/>
            <a:extLst>
              <a:ext uri="{FF2B5EF4-FFF2-40B4-BE49-F238E27FC236}">
                <a16:creationId xmlns:a16="http://schemas.microsoft.com/office/drawing/2014/main" id="{32AF1462-7B68-4903-8235-EB9B40246698}"/>
              </a:ext>
            </a:extLst>
          </p:cNvPr>
          <p:cNvSpPr txBox="1"/>
          <p:nvPr/>
        </p:nvSpPr>
        <p:spPr>
          <a:xfrm>
            <a:off x="2786049" y="5614993"/>
            <a:ext cx="1533574" cy="692497"/>
          </a:xfrm>
          <a:prstGeom prst="rect">
            <a:avLst/>
          </a:prstGeom>
          <a:noFill/>
        </p:spPr>
        <p:txBody>
          <a:bodyPr wrap="square">
            <a:spAutoFit/>
          </a:bodyPr>
          <a:lstStyle/>
          <a:p>
            <a:pPr algn="ctr">
              <a:defRPr/>
            </a:pPr>
            <a:r>
              <a:rPr lang="en-GB" sz="900" b="1" dirty="0">
                <a:solidFill>
                  <a:srgbClr val="E20C18"/>
                </a:solidFill>
                <a:latin typeface="Arial"/>
              </a:rPr>
              <a:t>ACQUISITION / CONSIDERATION</a:t>
            </a:r>
          </a:p>
          <a:p>
            <a:pPr algn="ctr">
              <a:defRPr/>
            </a:pPr>
            <a:r>
              <a:rPr lang="en-GB" sz="700" dirty="0">
                <a:solidFill>
                  <a:srgbClr val="000000">
                    <a:lumMod val="85000"/>
                    <a:lumOff val="15000"/>
                  </a:srgbClr>
                </a:solidFill>
                <a:latin typeface="Arial"/>
              </a:rPr>
              <a:t>Using door drop or partially addressed to drive acquisition and consideration</a:t>
            </a:r>
          </a:p>
        </p:txBody>
      </p:sp>
      <p:sp>
        <p:nvSpPr>
          <p:cNvPr id="59" name="TextBox 58">
            <a:hlinkClick r:id="" action="ppaction://noaction"/>
            <a:extLst>
              <a:ext uri="{FF2B5EF4-FFF2-40B4-BE49-F238E27FC236}">
                <a16:creationId xmlns:a16="http://schemas.microsoft.com/office/drawing/2014/main" id="{714CA6C7-EE8F-4DB7-B5CB-2E47068AAD9F}"/>
              </a:ext>
            </a:extLst>
          </p:cNvPr>
          <p:cNvSpPr txBox="1"/>
          <p:nvPr/>
        </p:nvSpPr>
        <p:spPr>
          <a:xfrm>
            <a:off x="6054983" y="5082030"/>
            <a:ext cx="1687006" cy="446276"/>
          </a:xfrm>
          <a:prstGeom prst="rect">
            <a:avLst/>
          </a:prstGeom>
          <a:noFill/>
        </p:spPr>
        <p:txBody>
          <a:bodyPr wrap="square">
            <a:spAutoFit/>
          </a:bodyPr>
          <a:lstStyle/>
          <a:p>
            <a:pPr algn="ctr">
              <a:defRPr/>
            </a:pPr>
            <a:r>
              <a:rPr lang="en-GB" sz="900" b="1" dirty="0">
                <a:solidFill>
                  <a:srgbClr val="82CBD4"/>
                </a:solidFill>
                <a:latin typeface="Arial"/>
              </a:rPr>
              <a:t>ENGAGING CONTENT</a:t>
            </a:r>
          </a:p>
          <a:p>
            <a:pPr algn="ctr">
              <a:defRPr/>
            </a:pPr>
            <a:r>
              <a:rPr lang="en-GB" sz="700" dirty="0">
                <a:solidFill>
                  <a:srgbClr val="000000">
                    <a:lumMod val="85000"/>
                    <a:lumOff val="15000"/>
                  </a:srgbClr>
                </a:solidFill>
                <a:latin typeface="Arial"/>
              </a:rPr>
              <a:t>Catalogues work hard to drive engagement and purchase</a:t>
            </a:r>
          </a:p>
        </p:txBody>
      </p:sp>
      <p:sp>
        <p:nvSpPr>
          <p:cNvPr id="100" name="Oval 99">
            <a:extLst>
              <a:ext uri="{FF2B5EF4-FFF2-40B4-BE49-F238E27FC236}">
                <a16:creationId xmlns:a16="http://schemas.microsoft.com/office/drawing/2014/main" id="{5002DAC8-DB57-4476-BC56-0FDEAB038208}"/>
              </a:ext>
            </a:extLst>
          </p:cNvPr>
          <p:cNvSpPr/>
          <p:nvPr/>
        </p:nvSpPr>
        <p:spPr>
          <a:xfrm>
            <a:off x="4063673" y="4585093"/>
            <a:ext cx="662497" cy="613555"/>
          </a:xfrm>
          <a:prstGeom prst="ellipse">
            <a:avLst/>
          </a:prstGeom>
          <a:solidFill>
            <a:srgbClr val="FFFFFF"/>
          </a:solidFill>
          <a:ln w="25400" cap="flat" cmpd="sng" algn="ctr">
            <a:noFill/>
            <a:prstDash val="solid"/>
          </a:ln>
          <a:effectLst>
            <a:outerShdw blurRad="50800" dist="38100" dir="5400000" algn="t" rotWithShape="0">
              <a:prstClr val="black">
                <a:alpha val="1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pic>
        <p:nvPicPr>
          <p:cNvPr id="5" name="Graphic 4" descr="Handshake">
            <a:hlinkClick r:id="" action="ppaction://noaction"/>
            <a:extLst>
              <a:ext uri="{FF2B5EF4-FFF2-40B4-BE49-F238E27FC236}">
                <a16:creationId xmlns:a16="http://schemas.microsoft.com/office/drawing/2014/main" id="{71DD044D-55F1-4630-BF63-3F025B1775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4383" y="4652082"/>
            <a:ext cx="567771" cy="567771"/>
          </a:xfrm>
          <a:prstGeom prst="rect">
            <a:avLst/>
          </a:prstGeom>
        </p:spPr>
      </p:pic>
      <p:sp>
        <p:nvSpPr>
          <p:cNvPr id="101" name="Oval 100">
            <a:extLst>
              <a:ext uri="{FF2B5EF4-FFF2-40B4-BE49-F238E27FC236}">
                <a16:creationId xmlns:a16="http://schemas.microsoft.com/office/drawing/2014/main" id="{6015176B-B726-4E5F-AEEC-FB7EE1D18E57}"/>
              </a:ext>
            </a:extLst>
          </p:cNvPr>
          <p:cNvSpPr/>
          <p:nvPr/>
        </p:nvSpPr>
        <p:spPr>
          <a:xfrm>
            <a:off x="3224811" y="3978395"/>
            <a:ext cx="662497" cy="613555"/>
          </a:xfrm>
          <a:prstGeom prst="ellipse">
            <a:avLst/>
          </a:prstGeom>
          <a:solidFill>
            <a:srgbClr val="FFFFFF"/>
          </a:solidFill>
          <a:ln w="25400" cap="flat" cmpd="sng" algn="ctr">
            <a:noFill/>
            <a:prstDash val="solid"/>
          </a:ln>
          <a:effectLst>
            <a:outerShdw blurRad="50800" dist="38100" dir="5400000" algn="t" rotWithShape="0">
              <a:prstClr val="black">
                <a:alpha val="1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pic>
        <p:nvPicPr>
          <p:cNvPr id="11" name="Graphic 10" descr="Shopping bag">
            <a:hlinkClick r:id="" action="ppaction://noaction"/>
            <a:extLst>
              <a:ext uri="{FF2B5EF4-FFF2-40B4-BE49-F238E27FC236}">
                <a16:creationId xmlns:a16="http://schemas.microsoft.com/office/drawing/2014/main" id="{EEAA11EE-BB04-4EE1-B7A6-B6B306D0DE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19154" y="4061753"/>
            <a:ext cx="469232" cy="469232"/>
          </a:xfrm>
          <a:prstGeom prst="rect">
            <a:avLst/>
          </a:prstGeom>
        </p:spPr>
      </p:pic>
      <p:pic>
        <p:nvPicPr>
          <p:cNvPr id="23" name="Graphic 22" descr="Champagne glasses">
            <a:hlinkClick r:id="" action="ppaction://noaction"/>
            <a:extLst>
              <a:ext uri="{FF2B5EF4-FFF2-40B4-BE49-F238E27FC236}">
                <a16:creationId xmlns:a16="http://schemas.microsoft.com/office/drawing/2014/main" id="{9AA62A09-0149-49C5-A34C-8FB0FFD952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93145" y="4055277"/>
            <a:ext cx="516155" cy="516155"/>
          </a:xfrm>
          <a:prstGeom prst="rect">
            <a:avLst/>
          </a:prstGeom>
        </p:spPr>
      </p:pic>
      <p:pic>
        <p:nvPicPr>
          <p:cNvPr id="29" name="Graphic 28" descr="Send">
            <a:hlinkClick r:id="" action="ppaction://noaction"/>
            <a:extLst>
              <a:ext uri="{FF2B5EF4-FFF2-40B4-BE49-F238E27FC236}">
                <a16:creationId xmlns:a16="http://schemas.microsoft.com/office/drawing/2014/main" id="{09FAADE6-E82B-4013-800B-4EE7A49AA5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26181" y="3463296"/>
            <a:ext cx="469233" cy="469233"/>
          </a:xfrm>
          <a:prstGeom prst="rect">
            <a:avLst/>
          </a:prstGeom>
        </p:spPr>
      </p:pic>
      <p:pic>
        <p:nvPicPr>
          <p:cNvPr id="14" name="Graphic 13" descr="Dress">
            <a:hlinkClick r:id="" action="ppaction://noaction"/>
            <a:extLst>
              <a:ext uri="{FF2B5EF4-FFF2-40B4-BE49-F238E27FC236}">
                <a16:creationId xmlns:a16="http://schemas.microsoft.com/office/drawing/2014/main" id="{E0764B74-8638-4684-B5CA-E6904B0A464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76814" y="2885988"/>
            <a:ext cx="426575" cy="426575"/>
          </a:xfrm>
          <a:prstGeom prst="rect">
            <a:avLst/>
          </a:prstGeom>
        </p:spPr>
      </p:pic>
      <p:sp>
        <p:nvSpPr>
          <p:cNvPr id="103" name="Oval 102">
            <a:extLst>
              <a:ext uri="{FF2B5EF4-FFF2-40B4-BE49-F238E27FC236}">
                <a16:creationId xmlns:a16="http://schemas.microsoft.com/office/drawing/2014/main" id="{5A3874C9-A9A3-4AC6-8364-4E54BBC20450}"/>
              </a:ext>
            </a:extLst>
          </p:cNvPr>
          <p:cNvSpPr/>
          <p:nvPr/>
        </p:nvSpPr>
        <p:spPr>
          <a:xfrm>
            <a:off x="9161624" y="2693018"/>
            <a:ext cx="662497" cy="613555"/>
          </a:xfrm>
          <a:prstGeom prst="ellipse">
            <a:avLst/>
          </a:prstGeom>
          <a:solidFill>
            <a:srgbClr val="FFFFFF"/>
          </a:solidFill>
          <a:ln w="25400" cap="flat" cmpd="sng" algn="ctr">
            <a:noFill/>
            <a:prstDash val="solid"/>
          </a:ln>
          <a:effectLst>
            <a:outerShdw blurRad="50800" dist="38100" dir="5400000" algn="t" rotWithShape="0">
              <a:prstClr val="black">
                <a:alpha val="14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pic>
        <p:nvPicPr>
          <p:cNvPr id="12" name="Graphic 11" descr="Single gear">
            <a:hlinkClick r:id="" action="ppaction://noaction"/>
            <a:extLst>
              <a:ext uri="{FF2B5EF4-FFF2-40B4-BE49-F238E27FC236}">
                <a16:creationId xmlns:a16="http://schemas.microsoft.com/office/drawing/2014/main" id="{8CA0A1B4-18B6-4F52-84D4-FEB41BDED72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259292" y="2769215"/>
            <a:ext cx="469232" cy="469232"/>
          </a:xfrm>
          <a:prstGeom prst="rect">
            <a:avLst/>
          </a:prstGeom>
        </p:spPr>
      </p:pic>
      <p:cxnSp>
        <p:nvCxnSpPr>
          <p:cNvPr id="104" name="Straight Connector 103">
            <a:extLst>
              <a:ext uri="{FF2B5EF4-FFF2-40B4-BE49-F238E27FC236}">
                <a16:creationId xmlns:a16="http://schemas.microsoft.com/office/drawing/2014/main" id="{A0475F0A-FFC5-4072-8743-6FF8EE059611}"/>
              </a:ext>
            </a:extLst>
          </p:cNvPr>
          <p:cNvCxnSpPr/>
          <p:nvPr/>
        </p:nvCxnSpPr>
        <p:spPr>
          <a:xfrm>
            <a:off x="9488652" y="3305773"/>
            <a:ext cx="0" cy="605667"/>
          </a:xfrm>
          <a:prstGeom prst="line">
            <a:avLst/>
          </a:prstGeom>
          <a:noFill/>
          <a:ln w="19050" cap="flat" cmpd="sng" algn="ctr">
            <a:solidFill>
              <a:srgbClr val="000000">
                <a:lumMod val="50000"/>
                <a:lumOff val="50000"/>
              </a:srgbClr>
            </a:solidFill>
            <a:prstDash val="solid"/>
          </a:ln>
          <a:effectLst/>
        </p:spPr>
      </p:cxnSp>
      <p:sp>
        <p:nvSpPr>
          <p:cNvPr id="120" name="Oval 119">
            <a:extLst>
              <a:ext uri="{FF2B5EF4-FFF2-40B4-BE49-F238E27FC236}">
                <a16:creationId xmlns:a16="http://schemas.microsoft.com/office/drawing/2014/main" id="{06A981E0-7301-46D3-9CC6-8933F1A6D6B5}"/>
              </a:ext>
            </a:extLst>
          </p:cNvPr>
          <p:cNvSpPr/>
          <p:nvPr/>
        </p:nvSpPr>
        <p:spPr>
          <a:xfrm>
            <a:off x="9433831" y="3873498"/>
            <a:ext cx="102962" cy="95355"/>
          </a:xfrm>
          <a:prstGeom prst="ellipse">
            <a:avLst/>
          </a:prstGeom>
          <a:solidFill>
            <a:schemeClr val="tx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122" name="TextBox 121">
            <a:hlinkClick r:id="" action="ppaction://noaction"/>
            <a:extLst>
              <a:ext uri="{FF2B5EF4-FFF2-40B4-BE49-F238E27FC236}">
                <a16:creationId xmlns:a16="http://schemas.microsoft.com/office/drawing/2014/main" id="{887C44A3-8A2A-41B3-8E39-901F3EBB46D7}"/>
              </a:ext>
            </a:extLst>
          </p:cNvPr>
          <p:cNvSpPr txBox="1"/>
          <p:nvPr/>
        </p:nvSpPr>
        <p:spPr>
          <a:xfrm>
            <a:off x="8752572" y="3967953"/>
            <a:ext cx="1480600" cy="584775"/>
          </a:xfrm>
          <a:prstGeom prst="rect">
            <a:avLst/>
          </a:prstGeom>
          <a:noFill/>
        </p:spPr>
        <p:txBody>
          <a:bodyPr wrap="square">
            <a:spAutoFit/>
          </a:bodyPr>
          <a:lstStyle/>
          <a:p>
            <a:pPr algn="ctr">
              <a:defRPr/>
            </a:pPr>
            <a:r>
              <a:rPr lang="en-GB" sz="900" b="1" dirty="0">
                <a:solidFill>
                  <a:schemeClr val="tx2"/>
                </a:solidFill>
                <a:latin typeface="Arial"/>
              </a:rPr>
              <a:t>CHURN REDUCTION / WIN BACK</a:t>
            </a:r>
          </a:p>
          <a:p>
            <a:pPr algn="ctr">
              <a:defRPr/>
            </a:pPr>
            <a:r>
              <a:rPr lang="en-GB" sz="700" dirty="0">
                <a:solidFill>
                  <a:srgbClr val="000000">
                    <a:lumMod val="85000"/>
                    <a:lumOff val="15000"/>
                  </a:srgbClr>
                </a:solidFill>
                <a:latin typeface="Arial"/>
              </a:rPr>
              <a:t>How simple communications can drive additional activity</a:t>
            </a:r>
          </a:p>
        </p:txBody>
      </p:sp>
      <p:sp>
        <p:nvSpPr>
          <p:cNvPr id="65" name="Rectangle 64">
            <a:extLst>
              <a:ext uri="{FF2B5EF4-FFF2-40B4-BE49-F238E27FC236}">
                <a16:creationId xmlns:a16="http://schemas.microsoft.com/office/drawing/2014/main" id="{006FC6D9-B36E-4839-9FAC-12C610552AAB}"/>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004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A1A2B-1E5B-4E09-97C2-B50B78C96FF2}"/>
              </a:ext>
            </a:extLst>
          </p:cNvPr>
          <p:cNvSpPr>
            <a:spLocks noGrp="1"/>
          </p:cNvSpPr>
          <p:nvPr>
            <p:ph type="title"/>
          </p:nvPr>
        </p:nvSpPr>
        <p:spPr/>
        <p:txBody>
          <a:bodyPr/>
          <a:lstStyle/>
          <a:p>
            <a:r>
              <a:rPr lang="en-GB" dirty="0"/>
              <a:t>Exclusive invitation</a:t>
            </a:r>
          </a:p>
        </p:txBody>
      </p:sp>
      <p:sp>
        <p:nvSpPr>
          <p:cNvPr id="3" name="Slide Number Placeholder 2">
            <a:extLst>
              <a:ext uri="{FF2B5EF4-FFF2-40B4-BE49-F238E27FC236}">
                <a16:creationId xmlns:a16="http://schemas.microsoft.com/office/drawing/2014/main" id="{9EE4DED9-CE48-41C1-B409-0CA001F12348}"/>
              </a:ext>
            </a:extLst>
          </p:cNvPr>
          <p:cNvSpPr>
            <a:spLocks noGrp="1"/>
          </p:cNvSpPr>
          <p:nvPr>
            <p:ph type="sldNum" sz="quarter" idx="10"/>
          </p:nvPr>
        </p:nvSpPr>
        <p:spPr/>
        <p:txBody>
          <a:bodyPr/>
          <a:lstStyle/>
          <a:p>
            <a:fld id="{887360FE-02F5-4392-9C12-7D03F05745BB}" type="slidenum">
              <a:rPr lang="en-GB" smtClean="0"/>
              <a:pPr/>
              <a:t>11</a:t>
            </a:fld>
            <a:endParaRPr lang="en-GB" dirty="0"/>
          </a:p>
        </p:txBody>
      </p:sp>
      <p:sp>
        <p:nvSpPr>
          <p:cNvPr id="8" name="Text Placeholder 7">
            <a:extLst>
              <a:ext uri="{FF2B5EF4-FFF2-40B4-BE49-F238E27FC236}">
                <a16:creationId xmlns:a16="http://schemas.microsoft.com/office/drawing/2014/main" id="{D3407F04-3B55-49C5-8143-BC11394A1032}"/>
              </a:ext>
            </a:extLst>
          </p:cNvPr>
          <p:cNvSpPr>
            <a:spLocks noGrp="1"/>
          </p:cNvSpPr>
          <p:nvPr>
            <p:ph type="body" sz="quarter" idx="11"/>
          </p:nvPr>
        </p:nvSpPr>
        <p:spPr/>
        <p:txBody>
          <a:bodyPr/>
          <a:lstStyle/>
          <a:p>
            <a:r>
              <a:rPr lang="en-GB" dirty="0"/>
              <a:t>Gets the other half involved in buying</a:t>
            </a:r>
          </a:p>
        </p:txBody>
      </p:sp>
      <p:cxnSp>
        <p:nvCxnSpPr>
          <p:cNvPr id="24" name="Straight Connector 23">
            <a:extLst>
              <a:ext uri="{FF2B5EF4-FFF2-40B4-BE49-F238E27FC236}">
                <a16:creationId xmlns:a16="http://schemas.microsoft.com/office/drawing/2014/main" id="{1F742F8F-8FED-41C2-A490-C130CFB7F993}"/>
              </a:ext>
            </a:extLst>
          </p:cNvPr>
          <p:cNvCxnSpPr/>
          <p:nvPr/>
        </p:nvCxnSpPr>
        <p:spPr>
          <a:xfrm>
            <a:off x="4181004" y="2320290"/>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C5DC9BD5-4964-436B-9BEE-D3EF0D6F2BBB}"/>
              </a:ext>
            </a:extLst>
          </p:cNvPr>
          <p:cNvSpPr/>
          <p:nvPr/>
        </p:nvSpPr>
        <p:spPr>
          <a:xfrm rot="5564468">
            <a:off x="9961914" y="1910522"/>
            <a:ext cx="1342987" cy="2162895"/>
          </a:xfrm>
          <a:prstGeom prst="arc">
            <a:avLst>
              <a:gd name="adj1" fmla="val 10406095"/>
              <a:gd name="adj2" fmla="val 21093327"/>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6" name="Straight Connector 25">
            <a:extLst>
              <a:ext uri="{FF2B5EF4-FFF2-40B4-BE49-F238E27FC236}">
                <a16:creationId xmlns:a16="http://schemas.microsoft.com/office/drawing/2014/main" id="{D12845A0-1CE9-434A-B9C2-A7515938D113}"/>
              </a:ext>
            </a:extLst>
          </p:cNvPr>
          <p:cNvCxnSpPr/>
          <p:nvPr/>
        </p:nvCxnSpPr>
        <p:spPr>
          <a:xfrm>
            <a:off x="4333404" y="3659505"/>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F944EBC4-E25F-42EB-A852-A8E7C8267AB2}"/>
              </a:ext>
            </a:extLst>
          </p:cNvPr>
          <p:cNvSpPr/>
          <p:nvPr/>
        </p:nvSpPr>
        <p:spPr>
          <a:xfrm rot="16035532" flipH="1">
            <a:off x="3620804" y="3254817"/>
            <a:ext cx="1342987" cy="2162895"/>
          </a:xfrm>
          <a:prstGeom prst="arc">
            <a:avLst>
              <a:gd name="adj1" fmla="val 10406095"/>
              <a:gd name="adj2" fmla="val 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8" name="Straight Connector 27">
            <a:extLst>
              <a:ext uri="{FF2B5EF4-FFF2-40B4-BE49-F238E27FC236}">
                <a16:creationId xmlns:a16="http://schemas.microsoft.com/office/drawing/2014/main" id="{8E569396-57FB-4858-B97A-066314BEA46F}"/>
              </a:ext>
            </a:extLst>
          </p:cNvPr>
          <p:cNvCxnSpPr/>
          <p:nvPr/>
        </p:nvCxnSpPr>
        <p:spPr>
          <a:xfrm>
            <a:off x="4319434" y="5006975"/>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8A95487-1C31-468E-AAB8-50C2D40A9E0E}"/>
              </a:ext>
            </a:extLst>
          </p:cNvPr>
          <p:cNvSpPr/>
          <p:nvPr/>
        </p:nvSpPr>
        <p:spPr>
          <a:xfrm>
            <a:off x="4181004" y="2045968"/>
            <a:ext cx="558141" cy="558141"/>
          </a:xfrm>
          <a:prstGeom prst="ellipse">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lstStyle/>
          <a:p>
            <a:pPr algn="ctr">
              <a:lnSpc>
                <a:spcPts val="1400"/>
              </a:lnSpc>
            </a:pPr>
            <a:r>
              <a:rPr lang="en-GB" sz="1600" dirty="0">
                <a:solidFill>
                  <a:schemeClr val="accent1"/>
                </a:solidFill>
                <a:latin typeface="+mj-lt"/>
              </a:rPr>
              <a:t>29</a:t>
            </a:r>
            <a:endParaRPr lang="en-GB" sz="1050" dirty="0">
              <a:solidFill>
                <a:schemeClr val="accent1"/>
              </a:solidFill>
              <a:latin typeface="+mj-lt"/>
            </a:endParaRPr>
          </a:p>
        </p:txBody>
      </p:sp>
      <p:sp>
        <p:nvSpPr>
          <p:cNvPr id="33" name="TextBox 32">
            <a:extLst>
              <a:ext uri="{FF2B5EF4-FFF2-40B4-BE49-F238E27FC236}">
                <a16:creationId xmlns:a16="http://schemas.microsoft.com/office/drawing/2014/main" id="{FC31E8E1-6DD7-4BFE-A877-25629E2FDBF1}"/>
              </a:ext>
            </a:extLst>
          </p:cNvPr>
          <p:cNvSpPr txBox="1"/>
          <p:nvPr/>
        </p:nvSpPr>
        <p:spPr>
          <a:xfrm>
            <a:off x="3949147" y="2629065"/>
            <a:ext cx="1016625" cy="276999"/>
          </a:xfrm>
          <a:prstGeom prst="rect">
            <a:avLst/>
          </a:prstGeom>
          <a:noFill/>
        </p:spPr>
        <p:txBody>
          <a:bodyPr wrap="none" rtlCol="0">
            <a:spAutoFit/>
          </a:bodyPr>
          <a:lstStyle/>
          <a:p>
            <a:r>
              <a:rPr lang="en-GB" sz="1200" dirty="0">
                <a:latin typeface="+mj-lt"/>
              </a:rPr>
              <a:t>ITEM ARRIVES</a:t>
            </a:r>
          </a:p>
        </p:txBody>
      </p:sp>
      <p:sp>
        <p:nvSpPr>
          <p:cNvPr id="34" name="Rectangle 33">
            <a:extLst>
              <a:ext uri="{FF2B5EF4-FFF2-40B4-BE49-F238E27FC236}">
                <a16:creationId xmlns:a16="http://schemas.microsoft.com/office/drawing/2014/main" id="{927E6E4C-0510-4285-9CFE-F777708A3979}"/>
              </a:ext>
            </a:extLst>
          </p:cNvPr>
          <p:cNvSpPr/>
          <p:nvPr/>
        </p:nvSpPr>
        <p:spPr>
          <a:xfrm>
            <a:off x="515938" y="1822174"/>
            <a:ext cx="2293523" cy="41678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Graphic 41" descr="Home">
            <a:extLst>
              <a:ext uri="{FF2B5EF4-FFF2-40B4-BE49-F238E27FC236}">
                <a16:creationId xmlns:a16="http://schemas.microsoft.com/office/drawing/2014/main" id="{22011745-CB74-41C1-9561-2309D725DE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125" y="1884687"/>
            <a:ext cx="687003" cy="687003"/>
          </a:xfrm>
          <a:prstGeom prst="rect">
            <a:avLst/>
          </a:prstGeom>
        </p:spPr>
      </p:pic>
      <p:sp>
        <p:nvSpPr>
          <p:cNvPr id="22" name="TextBox 21">
            <a:extLst>
              <a:ext uri="{FF2B5EF4-FFF2-40B4-BE49-F238E27FC236}">
                <a16:creationId xmlns:a16="http://schemas.microsoft.com/office/drawing/2014/main" id="{693D30AB-EAF4-458F-BD19-4D41C0BD26CA}"/>
              </a:ext>
            </a:extLst>
          </p:cNvPr>
          <p:cNvSpPr txBox="1"/>
          <p:nvPr/>
        </p:nvSpPr>
        <p:spPr>
          <a:xfrm>
            <a:off x="3899451" y="1741335"/>
            <a:ext cx="1112805" cy="276999"/>
          </a:xfrm>
          <a:prstGeom prst="rect">
            <a:avLst/>
          </a:prstGeom>
          <a:noFill/>
        </p:spPr>
        <p:txBody>
          <a:bodyPr wrap="none" rtlCol="0">
            <a:spAutoFit/>
          </a:bodyPr>
          <a:lstStyle/>
          <a:p>
            <a:r>
              <a:rPr lang="en-GB" sz="1200" dirty="0">
                <a:latin typeface="+mj-lt"/>
              </a:rPr>
              <a:t>AUG/SEPT 2018</a:t>
            </a:r>
          </a:p>
        </p:txBody>
      </p:sp>
      <p:sp>
        <p:nvSpPr>
          <p:cNvPr id="30" name="TextBox 29">
            <a:extLst>
              <a:ext uri="{FF2B5EF4-FFF2-40B4-BE49-F238E27FC236}">
                <a16:creationId xmlns:a16="http://schemas.microsoft.com/office/drawing/2014/main" id="{FE86C671-D686-4D79-B2D3-B9B90F9CDA05}"/>
              </a:ext>
            </a:extLst>
          </p:cNvPr>
          <p:cNvSpPr txBox="1"/>
          <p:nvPr/>
        </p:nvSpPr>
        <p:spPr>
          <a:xfrm>
            <a:off x="640524" y="5042922"/>
            <a:ext cx="2092240" cy="738664"/>
          </a:xfrm>
          <a:prstGeom prst="rect">
            <a:avLst/>
          </a:prstGeom>
          <a:noFill/>
        </p:spPr>
        <p:txBody>
          <a:bodyPr wrap="none" rtlCol="0">
            <a:spAutoFit/>
          </a:bodyPr>
          <a:lstStyle/>
          <a:p>
            <a:pPr algn="ctr"/>
            <a:r>
              <a:rPr lang="en-GB" sz="1400" dirty="0">
                <a:latin typeface="+mj-lt"/>
              </a:rPr>
              <a:t>REACH = 5</a:t>
            </a:r>
          </a:p>
          <a:p>
            <a:pPr algn="ctr"/>
            <a:r>
              <a:rPr lang="en-GB" sz="1400" dirty="0">
                <a:latin typeface="+mj-lt"/>
              </a:rPr>
              <a:t>FREQUENCY = 15</a:t>
            </a:r>
          </a:p>
          <a:p>
            <a:pPr algn="ctr"/>
            <a:r>
              <a:rPr lang="en-GB" sz="1400" dirty="0">
                <a:latin typeface="+mj-lt"/>
              </a:rPr>
              <a:t>COMMERCIAL ACTIONS = 15</a:t>
            </a:r>
          </a:p>
        </p:txBody>
      </p:sp>
      <p:sp>
        <p:nvSpPr>
          <p:cNvPr id="36" name="Rectangle 35">
            <a:extLst>
              <a:ext uri="{FF2B5EF4-FFF2-40B4-BE49-F238E27FC236}">
                <a16:creationId xmlns:a16="http://schemas.microsoft.com/office/drawing/2014/main" id="{CCF6D7B6-9570-4148-967C-EAE448A8168F}"/>
              </a:ext>
            </a:extLst>
          </p:cNvPr>
          <p:cNvSpPr/>
          <p:nvPr/>
        </p:nvSpPr>
        <p:spPr>
          <a:xfrm>
            <a:off x="0" y="6606540"/>
            <a:ext cx="1543050" cy="251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1670B781-6D72-4117-8F94-3F93EC5156CD}"/>
              </a:ext>
            </a:extLst>
          </p:cNvPr>
          <p:cNvSpPr txBox="1"/>
          <p:nvPr/>
        </p:nvSpPr>
        <p:spPr>
          <a:xfrm>
            <a:off x="386660" y="6611779"/>
            <a:ext cx="6339458"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Source: JICMAIL Examples Database Q2 2017 – Q3 2018</a:t>
            </a:r>
          </a:p>
        </p:txBody>
      </p:sp>
      <p:sp>
        <p:nvSpPr>
          <p:cNvPr id="54" name="Oval 53">
            <a:extLst>
              <a:ext uri="{FF2B5EF4-FFF2-40B4-BE49-F238E27FC236}">
                <a16:creationId xmlns:a16="http://schemas.microsoft.com/office/drawing/2014/main" id="{945E6E17-3FA0-41D6-8A26-141A7D493C92}"/>
              </a:ext>
            </a:extLst>
          </p:cNvPr>
          <p:cNvSpPr/>
          <p:nvPr/>
        </p:nvSpPr>
        <p:spPr>
          <a:xfrm>
            <a:off x="7253381" y="2011255"/>
            <a:ext cx="558141" cy="558141"/>
          </a:xfrm>
          <a:prstGeom prst="ellipse">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lstStyle/>
          <a:p>
            <a:pPr algn="ctr">
              <a:lnSpc>
                <a:spcPts val="1400"/>
              </a:lnSpc>
            </a:pPr>
            <a:r>
              <a:rPr lang="en-GB" sz="1600" dirty="0">
                <a:solidFill>
                  <a:schemeClr val="accent1"/>
                </a:solidFill>
                <a:latin typeface="+mj-lt"/>
              </a:rPr>
              <a:t>1</a:t>
            </a:r>
            <a:endParaRPr lang="en-GB" sz="1050" dirty="0">
              <a:solidFill>
                <a:schemeClr val="accent1"/>
              </a:solidFill>
              <a:latin typeface="+mj-lt"/>
            </a:endParaRPr>
          </a:p>
        </p:txBody>
      </p:sp>
      <p:pic>
        <p:nvPicPr>
          <p:cNvPr id="57" name="Graphic 56" descr="Female Profile">
            <a:extLst>
              <a:ext uri="{FF2B5EF4-FFF2-40B4-BE49-F238E27FC236}">
                <a16:creationId xmlns:a16="http://schemas.microsoft.com/office/drawing/2014/main" id="{8C5DDE95-A92E-4343-B632-69C79A147D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688" y="2859493"/>
            <a:ext cx="687003" cy="687003"/>
          </a:xfrm>
          <a:prstGeom prst="rect">
            <a:avLst/>
          </a:prstGeom>
        </p:spPr>
      </p:pic>
      <p:sp>
        <p:nvSpPr>
          <p:cNvPr id="58" name="TextBox 57">
            <a:extLst>
              <a:ext uri="{FF2B5EF4-FFF2-40B4-BE49-F238E27FC236}">
                <a16:creationId xmlns:a16="http://schemas.microsoft.com/office/drawing/2014/main" id="{F15B4452-1820-42C6-93C2-9D617C050635}"/>
              </a:ext>
            </a:extLst>
          </p:cNvPr>
          <p:cNvSpPr txBox="1"/>
          <p:nvPr/>
        </p:nvSpPr>
        <p:spPr>
          <a:xfrm>
            <a:off x="675927" y="3475232"/>
            <a:ext cx="622285" cy="646331"/>
          </a:xfrm>
          <a:prstGeom prst="rect">
            <a:avLst/>
          </a:prstGeom>
          <a:noFill/>
        </p:spPr>
        <p:txBody>
          <a:bodyPr wrap="none" rtlCol="0">
            <a:spAutoFit/>
          </a:bodyPr>
          <a:lstStyle/>
          <a:p>
            <a:pPr algn="ctr"/>
            <a:r>
              <a:rPr lang="en-GB" sz="1200" dirty="0">
                <a:solidFill>
                  <a:schemeClr val="accent1"/>
                </a:solidFill>
                <a:latin typeface="+mj-lt"/>
              </a:rPr>
              <a:t>FEMALE</a:t>
            </a:r>
          </a:p>
          <a:p>
            <a:pPr algn="ctr"/>
            <a:r>
              <a:rPr lang="en-GB" sz="1200" dirty="0">
                <a:solidFill>
                  <a:schemeClr val="accent1"/>
                </a:solidFill>
                <a:latin typeface="+mj-lt"/>
              </a:rPr>
              <a:t>25-34</a:t>
            </a:r>
          </a:p>
          <a:p>
            <a:pPr algn="ctr"/>
            <a:r>
              <a:rPr lang="en-GB" sz="1200" dirty="0">
                <a:solidFill>
                  <a:schemeClr val="accent1"/>
                </a:solidFill>
                <a:latin typeface="+mj-lt"/>
              </a:rPr>
              <a:t>HHC</a:t>
            </a:r>
          </a:p>
        </p:txBody>
      </p:sp>
      <p:pic>
        <p:nvPicPr>
          <p:cNvPr id="59" name="Graphic 58" descr="Male profile">
            <a:extLst>
              <a:ext uri="{FF2B5EF4-FFF2-40B4-BE49-F238E27FC236}">
                <a16:creationId xmlns:a16="http://schemas.microsoft.com/office/drawing/2014/main" id="{AC0DA0E8-D6DD-4E0B-9092-ECCBF53F96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04252" y="2815634"/>
            <a:ext cx="755703" cy="755703"/>
          </a:xfrm>
          <a:prstGeom prst="rect">
            <a:avLst/>
          </a:prstGeom>
        </p:spPr>
      </p:pic>
      <p:sp>
        <p:nvSpPr>
          <p:cNvPr id="60" name="TextBox 59">
            <a:extLst>
              <a:ext uri="{FF2B5EF4-FFF2-40B4-BE49-F238E27FC236}">
                <a16:creationId xmlns:a16="http://schemas.microsoft.com/office/drawing/2014/main" id="{899D3FF7-3C51-4EF4-805F-6D13240DBA2C}"/>
              </a:ext>
            </a:extLst>
          </p:cNvPr>
          <p:cNvSpPr txBox="1"/>
          <p:nvPr/>
        </p:nvSpPr>
        <p:spPr>
          <a:xfrm>
            <a:off x="1399784" y="3475232"/>
            <a:ext cx="548548" cy="461665"/>
          </a:xfrm>
          <a:prstGeom prst="rect">
            <a:avLst/>
          </a:prstGeom>
          <a:noFill/>
        </p:spPr>
        <p:txBody>
          <a:bodyPr wrap="none" rtlCol="0">
            <a:spAutoFit/>
          </a:bodyPr>
          <a:lstStyle/>
          <a:p>
            <a:pPr algn="ctr"/>
            <a:r>
              <a:rPr lang="en-GB" sz="1200" dirty="0">
                <a:solidFill>
                  <a:schemeClr val="accent2"/>
                </a:solidFill>
                <a:latin typeface="+mj-lt"/>
              </a:rPr>
              <a:t>MALE</a:t>
            </a:r>
          </a:p>
          <a:p>
            <a:pPr algn="ctr"/>
            <a:r>
              <a:rPr lang="en-GB" sz="1200" dirty="0">
                <a:solidFill>
                  <a:schemeClr val="accent2"/>
                </a:solidFill>
                <a:latin typeface="+mj-lt"/>
              </a:rPr>
              <a:t>25-34</a:t>
            </a:r>
          </a:p>
        </p:txBody>
      </p:sp>
      <p:sp>
        <p:nvSpPr>
          <p:cNvPr id="61" name="TextBox 60">
            <a:extLst>
              <a:ext uri="{FF2B5EF4-FFF2-40B4-BE49-F238E27FC236}">
                <a16:creationId xmlns:a16="http://schemas.microsoft.com/office/drawing/2014/main" id="{BBCA098F-F932-4E6E-827E-DB4E3266AD1D}"/>
              </a:ext>
            </a:extLst>
          </p:cNvPr>
          <p:cNvSpPr txBox="1"/>
          <p:nvPr/>
        </p:nvSpPr>
        <p:spPr>
          <a:xfrm>
            <a:off x="1135197" y="1994922"/>
            <a:ext cx="1273105" cy="461665"/>
          </a:xfrm>
          <a:prstGeom prst="rect">
            <a:avLst/>
          </a:prstGeom>
          <a:noFill/>
        </p:spPr>
        <p:txBody>
          <a:bodyPr wrap="none" rtlCol="0">
            <a:spAutoFit/>
          </a:bodyPr>
          <a:lstStyle/>
          <a:p>
            <a:r>
              <a:rPr lang="en-GB" sz="1200" dirty="0">
                <a:latin typeface="+mj-lt"/>
              </a:rPr>
              <a:t>SOCIAL GRADE:  DE</a:t>
            </a:r>
          </a:p>
          <a:p>
            <a:r>
              <a:rPr lang="en-GB" sz="1200" dirty="0">
                <a:latin typeface="+mj-lt"/>
              </a:rPr>
              <a:t>YOKSHIRE</a:t>
            </a:r>
          </a:p>
        </p:txBody>
      </p:sp>
      <p:sp>
        <p:nvSpPr>
          <p:cNvPr id="74" name="Oval 73">
            <a:extLst>
              <a:ext uri="{FF2B5EF4-FFF2-40B4-BE49-F238E27FC236}">
                <a16:creationId xmlns:a16="http://schemas.microsoft.com/office/drawing/2014/main" id="{5F592EC3-1792-4D09-83DE-C68968905C62}"/>
              </a:ext>
            </a:extLst>
          </p:cNvPr>
          <p:cNvSpPr/>
          <p:nvPr/>
        </p:nvSpPr>
        <p:spPr>
          <a:xfrm>
            <a:off x="4280573" y="3609797"/>
            <a:ext cx="95474"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a:extLst>
              <a:ext uri="{FF2B5EF4-FFF2-40B4-BE49-F238E27FC236}">
                <a16:creationId xmlns:a16="http://schemas.microsoft.com/office/drawing/2014/main" id="{B6DC1C68-EC29-42F6-BBDE-3FEC556685D0}"/>
              </a:ext>
            </a:extLst>
          </p:cNvPr>
          <p:cNvSpPr/>
          <p:nvPr/>
        </p:nvSpPr>
        <p:spPr>
          <a:xfrm>
            <a:off x="4238873" y="4950278"/>
            <a:ext cx="95474"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a:extLst>
              <a:ext uri="{FF2B5EF4-FFF2-40B4-BE49-F238E27FC236}">
                <a16:creationId xmlns:a16="http://schemas.microsoft.com/office/drawing/2014/main" id="{943CDD74-7FD0-406E-B65A-D7FBC0C0358B}"/>
              </a:ext>
            </a:extLst>
          </p:cNvPr>
          <p:cNvSpPr/>
          <p:nvPr/>
        </p:nvSpPr>
        <p:spPr>
          <a:xfrm>
            <a:off x="10661583" y="4957332"/>
            <a:ext cx="95474"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a:extLst>
              <a:ext uri="{FF2B5EF4-FFF2-40B4-BE49-F238E27FC236}">
                <a16:creationId xmlns:a16="http://schemas.microsoft.com/office/drawing/2014/main" id="{00EE5911-7240-4B98-A85C-17DDF4E0A9EA}"/>
              </a:ext>
            </a:extLst>
          </p:cNvPr>
          <p:cNvSpPr/>
          <p:nvPr/>
        </p:nvSpPr>
        <p:spPr>
          <a:xfrm>
            <a:off x="10653254" y="3609810"/>
            <a:ext cx="105021" cy="10502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a:extLst>
              <a:ext uri="{FF2B5EF4-FFF2-40B4-BE49-F238E27FC236}">
                <a16:creationId xmlns:a16="http://schemas.microsoft.com/office/drawing/2014/main" id="{A0E81C40-C817-46DE-A3C1-41C173042A7A}"/>
              </a:ext>
            </a:extLst>
          </p:cNvPr>
          <p:cNvSpPr/>
          <p:nvPr/>
        </p:nvSpPr>
        <p:spPr>
          <a:xfrm>
            <a:off x="10525069" y="2261324"/>
            <a:ext cx="105021" cy="10502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9" name="Graphic 48" descr="School boy">
            <a:extLst>
              <a:ext uri="{FF2B5EF4-FFF2-40B4-BE49-F238E27FC236}">
                <a16:creationId xmlns:a16="http://schemas.microsoft.com/office/drawing/2014/main" id="{56E6D7AC-2A41-4D7F-8768-488D891DEE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23749" y="4051484"/>
            <a:ext cx="516155" cy="516155"/>
          </a:xfrm>
          <a:prstGeom prst="rect">
            <a:avLst/>
          </a:prstGeom>
        </p:spPr>
      </p:pic>
      <p:sp>
        <p:nvSpPr>
          <p:cNvPr id="62" name="TextBox 61">
            <a:extLst>
              <a:ext uri="{FF2B5EF4-FFF2-40B4-BE49-F238E27FC236}">
                <a16:creationId xmlns:a16="http://schemas.microsoft.com/office/drawing/2014/main" id="{EAD937BE-6230-434C-A441-EF4633D61B15}"/>
              </a:ext>
            </a:extLst>
          </p:cNvPr>
          <p:cNvSpPr txBox="1"/>
          <p:nvPr/>
        </p:nvSpPr>
        <p:spPr>
          <a:xfrm>
            <a:off x="1720104" y="4460176"/>
            <a:ext cx="497252" cy="461665"/>
          </a:xfrm>
          <a:prstGeom prst="rect">
            <a:avLst/>
          </a:prstGeom>
          <a:noFill/>
        </p:spPr>
        <p:txBody>
          <a:bodyPr wrap="none" rtlCol="0">
            <a:spAutoFit/>
          </a:bodyPr>
          <a:lstStyle/>
          <a:p>
            <a:pPr algn="ctr"/>
            <a:r>
              <a:rPr lang="en-GB" sz="1200" dirty="0">
                <a:solidFill>
                  <a:schemeClr val="accent3"/>
                </a:solidFill>
                <a:latin typeface="+mj-lt"/>
              </a:rPr>
              <a:t>MALE</a:t>
            </a:r>
          </a:p>
          <a:p>
            <a:pPr algn="ctr"/>
            <a:r>
              <a:rPr lang="en-GB" sz="1200" dirty="0">
                <a:solidFill>
                  <a:schemeClr val="accent3"/>
                </a:solidFill>
                <a:latin typeface="+mj-lt"/>
              </a:rPr>
              <a:t>0-16</a:t>
            </a:r>
          </a:p>
        </p:txBody>
      </p:sp>
      <p:sp>
        <p:nvSpPr>
          <p:cNvPr id="97" name="TextBox 96">
            <a:extLst>
              <a:ext uri="{FF2B5EF4-FFF2-40B4-BE49-F238E27FC236}">
                <a16:creationId xmlns:a16="http://schemas.microsoft.com/office/drawing/2014/main" id="{9063FBBF-18B6-4DB9-B5AC-917543BA3D13}"/>
              </a:ext>
            </a:extLst>
          </p:cNvPr>
          <p:cNvSpPr txBox="1"/>
          <p:nvPr/>
        </p:nvSpPr>
        <p:spPr>
          <a:xfrm>
            <a:off x="9667469" y="5060839"/>
            <a:ext cx="1152880" cy="276999"/>
          </a:xfrm>
          <a:prstGeom prst="rect">
            <a:avLst/>
          </a:prstGeom>
          <a:noFill/>
        </p:spPr>
        <p:txBody>
          <a:bodyPr wrap="none" rtlCol="0">
            <a:spAutoFit/>
          </a:bodyPr>
          <a:lstStyle/>
          <a:p>
            <a:r>
              <a:rPr lang="en-GB" sz="1200" dirty="0">
                <a:latin typeface="+mj-lt"/>
              </a:rPr>
              <a:t>STI IN THE HOME</a:t>
            </a:r>
          </a:p>
        </p:txBody>
      </p:sp>
      <p:pic>
        <p:nvPicPr>
          <p:cNvPr id="55" name="Picture 2" descr="Image result for studio retail logo">
            <a:extLst>
              <a:ext uri="{FF2B5EF4-FFF2-40B4-BE49-F238E27FC236}">
                <a16:creationId xmlns:a16="http://schemas.microsoft.com/office/drawing/2014/main" id="{BEF1BDB9-4B1F-4D76-84B0-29F59B19E8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7097" y="25187"/>
            <a:ext cx="2146882" cy="1037659"/>
          </a:xfrm>
          <a:prstGeom prst="rect">
            <a:avLst/>
          </a:prstGeom>
          <a:noFill/>
          <a:extLst>
            <a:ext uri="{909E8E84-426E-40DD-AFC4-6F175D3DCCD1}">
              <a14:hiddenFill xmlns:a14="http://schemas.microsoft.com/office/drawing/2010/main">
                <a:solidFill>
                  <a:srgbClr val="FFFFFF"/>
                </a:solidFill>
              </a14:hiddenFill>
            </a:ext>
          </a:extLst>
        </p:spPr>
      </p:pic>
      <p:pic>
        <p:nvPicPr>
          <p:cNvPr id="56" name="Graphic 55" descr="Female Profile">
            <a:extLst>
              <a:ext uri="{FF2B5EF4-FFF2-40B4-BE49-F238E27FC236}">
                <a16:creationId xmlns:a16="http://schemas.microsoft.com/office/drawing/2014/main" id="{81B0F526-1E67-4D7F-907B-DB8A7B69835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60027" y="2852868"/>
            <a:ext cx="687003" cy="687003"/>
          </a:xfrm>
          <a:prstGeom prst="rect">
            <a:avLst/>
          </a:prstGeom>
        </p:spPr>
      </p:pic>
      <p:sp>
        <p:nvSpPr>
          <p:cNvPr id="65" name="TextBox 64">
            <a:extLst>
              <a:ext uri="{FF2B5EF4-FFF2-40B4-BE49-F238E27FC236}">
                <a16:creationId xmlns:a16="http://schemas.microsoft.com/office/drawing/2014/main" id="{7D4D0A46-887A-46A1-8676-5ECCE4F9045C}"/>
              </a:ext>
            </a:extLst>
          </p:cNvPr>
          <p:cNvSpPr txBox="1"/>
          <p:nvPr/>
        </p:nvSpPr>
        <p:spPr>
          <a:xfrm>
            <a:off x="1981266" y="3468607"/>
            <a:ext cx="622285" cy="461665"/>
          </a:xfrm>
          <a:prstGeom prst="rect">
            <a:avLst/>
          </a:prstGeom>
          <a:noFill/>
        </p:spPr>
        <p:txBody>
          <a:bodyPr wrap="none" rtlCol="0">
            <a:spAutoFit/>
          </a:bodyPr>
          <a:lstStyle/>
          <a:p>
            <a:pPr algn="ctr"/>
            <a:r>
              <a:rPr lang="en-GB" sz="1200" dirty="0">
                <a:solidFill>
                  <a:srgbClr val="FAA8AC"/>
                </a:solidFill>
                <a:latin typeface="+mj-lt"/>
              </a:rPr>
              <a:t>FEMALE</a:t>
            </a:r>
          </a:p>
          <a:p>
            <a:pPr algn="ctr"/>
            <a:r>
              <a:rPr lang="en-GB" sz="1200" dirty="0">
                <a:solidFill>
                  <a:srgbClr val="FAA8AC"/>
                </a:solidFill>
                <a:latin typeface="+mj-lt"/>
              </a:rPr>
              <a:t>35-44</a:t>
            </a:r>
          </a:p>
        </p:txBody>
      </p:sp>
      <p:pic>
        <p:nvPicPr>
          <p:cNvPr id="70" name="Graphic 69" descr="Male profile">
            <a:extLst>
              <a:ext uri="{FF2B5EF4-FFF2-40B4-BE49-F238E27FC236}">
                <a16:creationId xmlns:a16="http://schemas.microsoft.com/office/drawing/2014/main" id="{A38DFBCD-BF6B-40E0-843E-915DE14B09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9816" y="3895686"/>
            <a:ext cx="755703" cy="755703"/>
          </a:xfrm>
          <a:prstGeom prst="rect">
            <a:avLst/>
          </a:prstGeom>
        </p:spPr>
      </p:pic>
      <p:sp>
        <p:nvSpPr>
          <p:cNvPr id="71" name="TextBox 70">
            <a:extLst>
              <a:ext uri="{FF2B5EF4-FFF2-40B4-BE49-F238E27FC236}">
                <a16:creationId xmlns:a16="http://schemas.microsoft.com/office/drawing/2014/main" id="{FE0BE012-2582-4745-BA01-7D761E55256C}"/>
              </a:ext>
            </a:extLst>
          </p:cNvPr>
          <p:cNvSpPr txBox="1"/>
          <p:nvPr/>
        </p:nvSpPr>
        <p:spPr>
          <a:xfrm>
            <a:off x="1035348" y="4555284"/>
            <a:ext cx="548548" cy="461665"/>
          </a:xfrm>
          <a:prstGeom prst="rect">
            <a:avLst/>
          </a:prstGeom>
          <a:noFill/>
        </p:spPr>
        <p:txBody>
          <a:bodyPr wrap="none" rtlCol="0">
            <a:spAutoFit/>
          </a:bodyPr>
          <a:lstStyle/>
          <a:p>
            <a:pPr algn="ctr"/>
            <a:r>
              <a:rPr lang="en-GB" sz="1200" dirty="0">
                <a:solidFill>
                  <a:schemeClr val="accent4"/>
                </a:solidFill>
                <a:latin typeface="+mj-lt"/>
              </a:rPr>
              <a:t>MALE</a:t>
            </a:r>
          </a:p>
          <a:p>
            <a:pPr algn="ctr"/>
            <a:r>
              <a:rPr lang="en-GB" sz="1200" dirty="0">
                <a:solidFill>
                  <a:schemeClr val="accent4"/>
                </a:solidFill>
                <a:latin typeface="+mj-lt"/>
              </a:rPr>
              <a:t>25-34</a:t>
            </a:r>
          </a:p>
        </p:txBody>
      </p:sp>
      <p:pic>
        <p:nvPicPr>
          <p:cNvPr id="73" name="Graphic 72" descr="Envelope">
            <a:extLst>
              <a:ext uri="{FF2B5EF4-FFF2-40B4-BE49-F238E27FC236}">
                <a16:creationId xmlns:a16="http://schemas.microsoft.com/office/drawing/2014/main" id="{27AFFCD0-58BD-4D54-B491-436552F7CB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06170" y="2879768"/>
            <a:ext cx="352541" cy="352541"/>
          </a:xfrm>
          <a:prstGeom prst="rect">
            <a:avLst/>
          </a:prstGeom>
        </p:spPr>
      </p:pic>
      <p:pic>
        <p:nvPicPr>
          <p:cNvPr id="79" name="Graphic 78" descr="Open envelope">
            <a:extLst>
              <a:ext uri="{FF2B5EF4-FFF2-40B4-BE49-F238E27FC236}">
                <a16:creationId xmlns:a16="http://schemas.microsoft.com/office/drawing/2014/main" id="{A49D0660-66E2-4877-9C2F-88D819285EC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3347898" y="3178717"/>
            <a:ext cx="275170" cy="275170"/>
          </a:xfrm>
          <a:prstGeom prst="rect">
            <a:avLst/>
          </a:prstGeom>
        </p:spPr>
      </p:pic>
      <p:pic>
        <p:nvPicPr>
          <p:cNvPr id="81" name="Graphic 80" descr="Eye">
            <a:extLst>
              <a:ext uri="{FF2B5EF4-FFF2-40B4-BE49-F238E27FC236}">
                <a16:creationId xmlns:a16="http://schemas.microsoft.com/office/drawing/2014/main" id="{43FA64D2-A157-4C7C-911B-4624FCE2C0B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606039" y="3121307"/>
            <a:ext cx="426575" cy="426575"/>
          </a:xfrm>
          <a:prstGeom prst="rect">
            <a:avLst/>
          </a:prstGeom>
        </p:spPr>
      </p:pic>
      <p:pic>
        <p:nvPicPr>
          <p:cNvPr id="88" name="Graphic 87" descr="Share">
            <a:extLst>
              <a:ext uri="{FF2B5EF4-FFF2-40B4-BE49-F238E27FC236}">
                <a16:creationId xmlns:a16="http://schemas.microsoft.com/office/drawing/2014/main" id="{D0ED5174-928E-408F-A2BC-14B17788459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707848" y="2897070"/>
            <a:ext cx="291356" cy="291356"/>
          </a:xfrm>
          <a:prstGeom prst="rect">
            <a:avLst/>
          </a:prstGeom>
        </p:spPr>
      </p:pic>
      <p:pic>
        <p:nvPicPr>
          <p:cNvPr id="98" name="Graphic 97" descr="Download">
            <a:extLst>
              <a:ext uri="{FF2B5EF4-FFF2-40B4-BE49-F238E27FC236}">
                <a16:creationId xmlns:a16="http://schemas.microsoft.com/office/drawing/2014/main" id="{5AF5505A-0B65-4804-96B3-F62F64468C8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954923" y="2806325"/>
            <a:ext cx="426575" cy="426575"/>
          </a:xfrm>
          <a:prstGeom prst="rect">
            <a:avLst/>
          </a:prstGeom>
        </p:spPr>
      </p:pic>
      <p:pic>
        <p:nvPicPr>
          <p:cNvPr id="99" name="Graphic 98" descr="Shopping basket">
            <a:extLst>
              <a:ext uri="{FF2B5EF4-FFF2-40B4-BE49-F238E27FC236}">
                <a16:creationId xmlns:a16="http://schemas.microsoft.com/office/drawing/2014/main" id="{434D775E-DDD4-4E0B-97C6-51B51E79461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078543" y="3127332"/>
            <a:ext cx="352541" cy="352541"/>
          </a:xfrm>
          <a:prstGeom prst="rect">
            <a:avLst/>
          </a:prstGeom>
        </p:spPr>
      </p:pic>
      <p:pic>
        <p:nvPicPr>
          <p:cNvPr id="100" name="Graphic 99" descr="Barcode">
            <a:extLst>
              <a:ext uri="{FF2B5EF4-FFF2-40B4-BE49-F238E27FC236}">
                <a16:creationId xmlns:a16="http://schemas.microsoft.com/office/drawing/2014/main" id="{3BBF91D0-947C-448D-B893-29132C24739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356730" y="3150411"/>
            <a:ext cx="320492" cy="320492"/>
          </a:xfrm>
          <a:prstGeom prst="rect">
            <a:avLst/>
          </a:prstGeom>
        </p:spPr>
      </p:pic>
      <p:pic>
        <p:nvPicPr>
          <p:cNvPr id="101" name="Graphic 100" descr="Internet">
            <a:extLst>
              <a:ext uri="{FF2B5EF4-FFF2-40B4-BE49-F238E27FC236}">
                <a16:creationId xmlns:a16="http://schemas.microsoft.com/office/drawing/2014/main" id="{70C0759C-8C4F-445C-8099-7657205BA9B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667040" y="2807429"/>
            <a:ext cx="426575" cy="426575"/>
          </a:xfrm>
          <a:prstGeom prst="rect">
            <a:avLst/>
          </a:prstGeom>
        </p:spPr>
      </p:pic>
      <p:pic>
        <p:nvPicPr>
          <p:cNvPr id="102" name="Graphic 101" descr="Internet">
            <a:extLst>
              <a:ext uri="{FF2B5EF4-FFF2-40B4-BE49-F238E27FC236}">
                <a16:creationId xmlns:a16="http://schemas.microsoft.com/office/drawing/2014/main" id="{D56A2A07-DCC1-445B-B987-1BF7E14D75C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964693" y="3127112"/>
            <a:ext cx="426575" cy="426575"/>
          </a:xfrm>
          <a:prstGeom prst="rect">
            <a:avLst/>
          </a:prstGeom>
        </p:spPr>
      </p:pic>
      <p:pic>
        <p:nvPicPr>
          <p:cNvPr id="103" name="Graphic 102" descr="Single gear">
            <a:extLst>
              <a:ext uri="{FF2B5EF4-FFF2-40B4-BE49-F238E27FC236}">
                <a16:creationId xmlns:a16="http://schemas.microsoft.com/office/drawing/2014/main" id="{A6D79848-78E8-497A-AA3C-4FDC48D43115}"/>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331953" y="2865712"/>
            <a:ext cx="352541" cy="352541"/>
          </a:xfrm>
          <a:prstGeom prst="rect">
            <a:avLst/>
          </a:prstGeom>
        </p:spPr>
      </p:pic>
      <p:pic>
        <p:nvPicPr>
          <p:cNvPr id="104" name="Graphic 103" descr="Eye">
            <a:extLst>
              <a:ext uri="{FF2B5EF4-FFF2-40B4-BE49-F238E27FC236}">
                <a16:creationId xmlns:a16="http://schemas.microsoft.com/office/drawing/2014/main" id="{AEA80685-5024-48F8-A424-9DD76495D2B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415692" y="2795111"/>
            <a:ext cx="426575" cy="426575"/>
          </a:xfrm>
          <a:prstGeom prst="rect">
            <a:avLst/>
          </a:prstGeom>
        </p:spPr>
      </p:pic>
      <p:pic>
        <p:nvPicPr>
          <p:cNvPr id="105" name="Graphic 104" descr="Shopping basket">
            <a:extLst>
              <a:ext uri="{FF2B5EF4-FFF2-40B4-BE49-F238E27FC236}">
                <a16:creationId xmlns:a16="http://schemas.microsoft.com/office/drawing/2014/main" id="{4684A25F-AAB8-474E-8CA6-E75DFB61D925}"/>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454367" y="3128569"/>
            <a:ext cx="352541" cy="352541"/>
          </a:xfrm>
          <a:prstGeom prst="rect">
            <a:avLst/>
          </a:prstGeom>
        </p:spPr>
      </p:pic>
      <p:pic>
        <p:nvPicPr>
          <p:cNvPr id="106" name="Graphic 105" descr="Eye">
            <a:extLst>
              <a:ext uri="{FF2B5EF4-FFF2-40B4-BE49-F238E27FC236}">
                <a16:creationId xmlns:a16="http://schemas.microsoft.com/office/drawing/2014/main" id="{D9707FFC-ED56-4247-8263-28793584B556}"/>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5041850" y="2791949"/>
            <a:ext cx="426575" cy="426575"/>
          </a:xfrm>
          <a:prstGeom prst="rect">
            <a:avLst/>
          </a:prstGeom>
        </p:spPr>
      </p:pic>
      <p:pic>
        <p:nvPicPr>
          <p:cNvPr id="107" name="Graphic 106" descr="Eye">
            <a:extLst>
              <a:ext uri="{FF2B5EF4-FFF2-40B4-BE49-F238E27FC236}">
                <a16:creationId xmlns:a16="http://schemas.microsoft.com/office/drawing/2014/main" id="{46572685-63B2-4E86-8484-1C6F2F6FC72D}"/>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5789534" y="2795675"/>
            <a:ext cx="426575" cy="426575"/>
          </a:xfrm>
          <a:prstGeom prst="rect">
            <a:avLst/>
          </a:prstGeom>
        </p:spPr>
      </p:pic>
      <p:pic>
        <p:nvPicPr>
          <p:cNvPr id="108" name="Graphic 107" descr="Shopping basket">
            <a:extLst>
              <a:ext uri="{FF2B5EF4-FFF2-40B4-BE49-F238E27FC236}">
                <a16:creationId xmlns:a16="http://schemas.microsoft.com/office/drawing/2014/main" id="{367E550F-815B-4B60-9543-C036BADB1CB9}"/>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5837981" y="3126664"/>
            <a:ext cx="352541" cy="352541"/>
          </a:xfrm>
          <a:prstGeom prst="rect">
            <a:avLst/>
          </a:prstGeom>
        </p:spPr>
      </p:pic>
      <p:pic>
        <p:nvPicPr>
          <p:cNvPr id="109" name="Graphic 108" descr="Shopping basket">
            <a:extLst>
              <a:ext uri="{FF2B5EF4-FFF2-40B4-BE49-F238E27FC236}">
                <a16:creationId xmlns:a16="http://schemas.microsoft.com/office/drawing/2014/main" id="{3373A208-CAB5-4B8B-90D2-DEA0A0430C53}"/>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195123" y="3128160"/>
            <a:ext cx="352541" cy="352541"/>
          </a:xfrm>
          <a:prstGeom prst="rect">
            <a:avLst/>
          </a:prstGeom>
        </p:spPr>
      </p:pic>
      <p:pic>
        <p:nvPicPr>
          <p:cNvPr id="110" name="Graphic 109" descr="Shopping basket">
            <a:extLst>
              <a:ext uri="{FF2B5EF4-FFF2-40B4-BE49-F238E27FC236}">
                <a16:creationId xmlns:a16="http://schemas.microsoft.com/office/drawing/2014/main" id="{C5925A76-1313-4E31-B565-2858881D6B0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708582" y="3127881"/>
            <a:ext cx="352541" cy="352541"/>
          </a:xfrm>
          <a:prstGeom prst="rect">
            <a:avLst/>
          </a:prstGeom>
        </p:spPr>
      </p:pic>
      <p:pic>
        <p:nvPicPr>
          <p:cNvPr id="111" name="Graphic 110" descr="Chat">
            <a:extLst>
              <a:ext uri="{FF2B5EF4-FFF2-40B4-BE49-F238E27FC236}">
                <a16:creationId xmlns:a16="http://schemas.microsoft.com/office/drawing/2014/main" id="{5295C93E-D84A-4A2C-AB85-58B5BB390A17}"/>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6959451" y="2935176"/>
            <a:ext cx="387795" cy="387795"/>
          </a:xfrm>
          <a:prstGeom prst="rect">
            <a:avLst/>
          </a:prstGeom>
        </p:spPr>
      </p:pic>
      <p:pic>
        <p:nvPicPr>
          <p:cNvPr id="112" name="Graphic 111" descr="Internet">
            <a:extLst>
              <a:ext uri="{FF2B5EF4-FFF2-40B4-BE49-F238E27FC236}">
                <a16:creationId xmlns:a16="http://schemas.microsoft.com/office/drawing/2014/main" id="{0E3B0F55-8FC5-4445-9BDC-1E8860E1CB89}"/>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314640" y="2919301"/>
            <a:ext cx="387795" cy="387795"/>
          </a:xfrm>
          <a:prstGeom prst="rect">
            <a:avLst/>
          </a:prstGeom>
        </p:spPr>
      </p:pic>
      <p:pic>
        <p:nvPicPr>
          <p:cNvPr id="113" name="Graphic 112" descr="Eye">
            <a:extLst>
              <a:ext uri="{FF2B5EF4-FFF2-40B4-BE49-F238E27FC236}">
                <a16:creationId xmlns:a16="http://schemas.microsoft.com/office/drawing/2014/main" id="{18FB8322-0DE6-4BBF-8649-7D94FDA9137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7670945" y="2919301"/>
            <a:ext cx="387795" cy="387795"/>
          </a:xfrm>
          <a:prstGeom prst="rect">
            <a:avLst/>
          </a:prstGeom>
        </p:spPr>
      </p:pic>
      <p:pic>
        <p:nvPicPr>
          <p:cNvPr id="114" name="Graphic 113" descr="Shopping basket">
            <a:extLst>
              <a:ext uri="{FF2B5EF4-FFF2-40B4-BE49-F238E27FC236}">
                <a16:creationId xmlns:a16="http://schemas.microsoft.com/office/drawing/2014/main" id="{0B10CCCA-485A-45BC-8E38-EA0A2C7CFDAE}"/>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704596" y="3237811"/>
            <a:ext cx="320492" cy="320492"/>
          </a:xfrm>
          <a:prstGeom prst="rect">
            <a:avLst/>
          </a:prstGeom>
        </p:spPr>
      </p:pic>
      <p:pic>
        <p:nvPicPr>
          <p:cNvPr id="115" name="Graphic 114" descr="Eye">
            <a:extLst>
              <a:ext uri="{FF2B5EF4-FFF2-40B4-BE49-F238E27FC236}">
                <a16:creationId xmlns:a16="http://schemas.microsoft.com/office/drawing/2014/main" id="{06556085-C3DA-4839-B60B-53B8AACA403F}"/>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015492" y="2618076"/>
            <a:ext cx="387795" cy="387795"/>
          </a:xfrm>
          <a:prstGeom prst="rect">
            <a:avLst/>
          </a:prstGeom>
        </p:spPr>
      </p:pic>
      <p:pic>
        <p:nvPicPr>
          <p:cNvPr id="116" name="Graphic 115" descr="Eye">
            <a:extLst>
              <a:ext uri="{FF2B5EF4-FFF2-40B4-BE49-F238E27FC236}">
                <a16:creationId xmlns:a16="http://schemas.microsoft.com/office/drawing/2014/main" id="{887B9974-C7A5-480C-BC28-6166761DABA3}"/>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018667" y="2919301"/>
            <a:ext cx="387795" cy="387795"/>
          </a:xfrm>
          <a:prstGeom prst="rect">
            <a:avLst/>
          </a:prstGeom>
        </p:spPr>
      </p:pic>
      <p:pic>
        <p:nvPicPr>
          <p:cNvPr id="117" name="Graphic 116" descr="Shopping basket">
            <a:extLst>
              <a:ext uri="{FF2B5EF4-FFF2-40B4-BE49-F238E27FC236}">
                <a16:creationId xmlns:a16="http://schemas.microsoft.com/office/drawing/2014/main" id="{3CB2BA60-0824-4EC0-A16C-97FFA5CCF221}"/>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8052318" y="3225111"/>
            <a:ext cx="320492" cy="320492"/>
          </a:xfrm>
          <a:prstGeom prst="rect">
            <a:avLst/>
          </a:prstGeom>
        </p:spPr>
      </p:pic>
      <p:pic>
        <p:nvPicPr>
          <p:cNvPr id="118" name="Graphic 117" descr="Shopping basket">
            <a:extLst>
              <a:ext uri="{FF2B5EF4-FFF2-40B4-BE49-F238E27FC236}">
                <a16:creationId xmlns:a16="http://schemas.microsoft.com/office/drawing/2014/main" id="{7FEEE822-61B6-4E92-AB48-4C13DC121E5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8372810" y="3222270"/>
            <a:ext cx="320492" cy="320492"/>
          </a:xfrm>
          <a:prstGeom prst="rect">
            <a:avLst/>
          </a:prstGeom>
        </p:spPr>
      </p:pic>
      <p:pic>
        <p:nvPicPr>
          <p:cNvPr id="119" name="Graphic 118" descr="Open envelope">
            <a:extLst>
              <a:ext uri="{FF2B5EF4-FFF2-40B4-BE49-F238E27FC236}">
                <a16:creationId xmlns:a16="http://schemas.microsoft.com/office/drawing/2014/main" id="{C573FF3C-3CB1-4F9E-926D-53AEE7C977F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7028271" y="2675466"/>
            <a:ext cx="250155" cy="250155"/>
          </a:xfrm>
          <a:prstGeom prst="rect">
            <a:avLst/>
          </a:prstGeom>
        </p:spPr>
      </p:pic>
      <p:pic>
        <p:nvPicPr>
          <p:cNvPr id="120" name="Graphic 119" descr="Share">
            <a:extLst>
              <a:ext uri="{FF2B5EF4-FFF2-40B4-BE49-F238E27FC236}">
                <a16:creationId xmlns:a16="http://schemas.microsoft.com/office/drawing/2014/main" id="{A2DB5C81-7A3F-4356-9E24-F003B3A8E7E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735583" y="2675729"/>
            <a:ext cx="264869" cy="264869"/>
          </a:xfrm>
          <a:prstGeom prst="rect">
            <a:avLst/>
          </a:prstGeom>
        </p:spPr>
      </p:pic>
      <p:pic>
        <p:nvPicPr>
          <p:cNvPr id="121" name="Graphic 120" descr="Eye">
            <a:extLst>
              <a:ext uri="{FF2B5EF4-FFF2-40B4-BE49-F238E27FC236}">
                <a16:creationId xmlns:a16="http://schemas.microsoft.com/office/drawing/2014/main" id="{497193BB-0BBC-4A11-B648-BBCF5C31F17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314640" y="2608568"/>
            <a:ext cx="387795" cy="387795"/>
          </a:xfrm>
          <a:prstGeom prst="rect">
            <a:avLst/>
          </a:prstGeom>
        </p:spPr>
      </p:pic>
      <p:pic>
        <p:nvPicPr>
          <p:cNvPr id="122" name="Graphic 121" descr="Shopping basket">
            <a:extLst>
              <a:ext uri="{FF2B5EF4-FFF2-40B4-BE49-F238E27FC236}">
                <a16:creationId xmlns:a16="http://schemas.microsoft.com/office/drawing/2014/main" id="{B4D70EED-3849-406F-AD7F-E1094DE6C03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348291" y="3240986"/>
            <a:ext cx="320492" cy="320492"/>
          </a:xfrm>
          <a:prstGeom prst="rect">
            <a:avLst/>
          </a:prstGeom>
        </p:spPr>
      </p:pic>
      <p:pic>
        <p:nvPicPr>
          <p:cNvPr id="123" name="Graphic 122" descr="Barcode">
            <a:extLst>
              <a:ext uri="{FF2B5EF4-FFF2-40B4-BE49-F238E27FC236}">
                <a16:creationId xmlns:a16="http://schemas.microsoft.com/office/drawing/2014/main" id="{73D5E091-96B7-4D82-9697-2BE01D227B2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000087" y="3273856"/>
            <a:ext cx="320492" cy="320492"/>
          </a:xfrm>
          <a:prstGeom prst="rect">
            <a:avLst/>
          </a:prstGeom>
        </p:spPr>
      </p:pic>
      <p:pic>
        <p:nvPicPr>
          <p:cNvPr id="68" name="Picture 2" descr="Image result for studio 80% off catalogue">
            <a:extLst>
              <a:ext uri="{FF2B5EF4-FFF2-40B4-BE49-F238E27FC236}">
                <a16:creationId xmlns:a16="http://schemas.microsoft.com/office/drawing/2014/main" id="{5047D2B5-5E8B-452F-BD4E-78C26B04B13F}"/>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0227345" y="1474246"/>
            <a:ext cx="1162390" cy="146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397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A1A2B-1E5B-4E09-97C2-B50B78C96FF2}"/>
              </a:ext>
            </a:extLst>
          </p:cNvPr>
          <p:cNvSpPr>
            <a:spLocks noGrp="1"/>
          </p:cNvSpPr>
          <p:nvPr>
            <p:ph type="title"/>
          </p:nvPr>
        </p:nvSpPr>
        <p:spPr/>
        <p:txBody>
          <a:bodyPr/>
          <a:lstStyle/>
          <a:p>
            <a:r>
              <a:rPr lang="en-GB" dirty="0"/>
              <a:t>welcome pack engages</a:t>
            </a:r>
          </a:p>
        </p:txBody>
      </p:sp>
      <p:sp>
        <p:nvSpPr>
          <p:cNvPr id="3" name="Slide Number Placeholder 2">
            <a:extLst>
              <a:ext uri="{FF2B5EF4-FFF2-40B4-BE49-F238E27FC236}">
                <a16:creationId xmlns:a16="http://schemas.microsoft.com/office/drawing/2014/main" id="{9EE4DED9-CE48-41C1-B409-0CA001F12348}"/>
              </a:ext>
            </a:extLst>
          </p:cNvPr>
          <p:cNvSpPr>
            <a:spLocks noGrp="1"/>
          </p:cNvSpPr>
          <p:nvPr>
            <p:ph type="sldNum" sz="quarter" idx="10"/>
          </p:nvPr>
        </p:nvSpPr>
        <p:spPr/>
        <p:txBody>
          <a:bodyPr/>
          <a:lstStyle/>
          <a:p>
            <a:fld id="{887360FE-02F5-4392-9C12-7D03F05745BB}" type="slidenum">
              <a:rPr lang="en-GB" smtClean="0"/>
              <a:pPr/>
              <a:t>12</a:t>
            </a:fld>
            <a:endParaRPr lang="en-GB" dirty="0"/>
          </a:p>
        </p:txBody>
      </p:sp>
      <p:sp>
        <p:nvSpPr>
          <p:cNvPr id="8" name="Text Placeholder 7">
            <a:extLst>
              <a:ext uri="{FF2B5EF4-FFF2-40B4-BE49-F238E27FC236}">
                <a16:creationId xmlns:a16="http://schemas.microsoft.com/office/drawing/2014/main" id="{D3407F04-3B55-49C5-8143-BC11394A1032}"/>
              </a:ext>
            </a:extLst>
          </p:cNvPr>
          <p:cNvSpPr>
            <a:spLocks noGrp="1"/>
          </p:cNvSpPr>
          <p:nvPr>
            <p:ph type="body" sz="quarter" idx="11"/>
          </p:nvPr>
        </p:nvSpPr>
        <p:spPr/>
        <p:txBody>
          <a:bodyPr/>
          <a:lstStyle/>
          <a:p>
            <a:r>
              <a:rPr lang="en-GB" dirty="0"/>
              <a:t>Both with reading and commercial action</a:t>
            </a:r>
          </a:p>
        </p:txBody>
      </p:sp>
      <p:cxnSp>
        <p:nvCxnSpPr>
          <p:cNvPr id="24" name="Straight Connector 23">
            <a:extLst>
              <a:ext uri="{FF2B5EF4-FFF2-40B4-BE49-F238E27FC236}">
                <a16:creationId xmlns:a16="http://schemas.microsoft.com/office/drawing/2014/main" id="{1F742F8F-8FED-41C2-A490-C130CFB7F993}"/>
              </a:ext>
            </a:extLst>
          </p:cNvPr>
          <p:cNvCxnSpPr/>
          <p:nvPr/>
        </p:nvCxnSpPr>
        <p:spPr>
          <a:xfrm>
            <a:off x="4181004" y="2320290"/>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C5DC9BD5-4964-436B-9BEE-D3EF0D6F2BBB}"/>
              </a:ext>
            </a:extLst>
          </p:cNvPr>
          <p:cNvSpPr/>
          <p:nvPr/>
        </p:nvSpPr>
        <p:spPr>
          <a:xfrm rot="5564468">
            <a:off x="9961914" y="1910522"/>
            <a:ext cx="1342987" cy="2162895"/>
          </a:xfrm>
          <a:prstGeom prst="arc">
            <a:avLst>
              <a:gd name="adj1" fmla="val 10406095"/>
              <a:gd name="adj2" fmla="val 21093327"/>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6" name="Straight Connector 25">
            <a:extLst>
              <a:ext uri="{FF2B5EF4-FFF2-40B4-BE49-F238E27FC236}">
                <a16:creationId xmlns:a16="http://schemas.microsoft.com/office/drawing/2014/main" id="{D12845A0-1CE9-434A-B9C2-A7515938D113}"/>
              </a:ext>
            </a:extLst>
          </p:cNvPr>
          <p:cNvCxnSpPr/>
          <p:nvPr/>
        </p:nvCxnSpPr>
        <p:spPr>
          <a:xfrm>
            <a:off x="4333404" y="3659505"/>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F944EBC4-E25F-42EB-A852-A8E7C8267AB2}"/>
              </a:ext>
            </a:extLst>
          </p:cNvPr>
          <p:cNvSpPr/>
          <p:nvPr/>
        </p:nvSpPr>
        <p:spPr>
          <a:xfrm rot="16035532" flipH="1">
            <a:off x="3620804" y="3254817"/>
            <a:ext cx="1342987" cy="2162895"/>
          </a:xfrm>
          <a:prstGeom prst="arc">
            <a:avLst>
              <a:gd name="adj1" fmla="val 10406095"/>
              <a:gd name="adj2" fmla="val 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8" name="Straight Connector 27">
            <a:extLst>
              <a:ext uri="{FF2B5EF4-FFF2-40B4-BE49-F238E27FC236}">
                <a16:creationId xmlns:a16="http://schemas.microsoft.com/office/drawing/2014/main" id="{8E569396-57FB-4858-B97A-066314BEA46F}"/>
              </a:ext>
            </a:extLst>
          </p:cNvPr>
          <p:cNvCxnSpPr/>
          <p:nvPr/>
        </p:nvCxnSpPr>
        <p:spPr>
          <a:xfrm>
            <a:off x="4319434" y="5006975"/>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8A95487-1C31-468E-AAB8-50C2D40A9E0E}"/>
              </a:ext>
            </a:extLst>
          </p:cNvPr>
          <p:cNvSpPr/>
          <p:nvPr/>
        </p:nvSpPr>
        <p:spPr>
          <a:xfrm>
            <a:off x="4181004" y="2045968"/>
            <a:ext cx="558141" cy="558141"/>
          </a:xfrm>
          <a:prstGeom prst="ellipse">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lstStyle/>
          <a:p>
            <a:pPr algn="ctr">
              <a:lnSpc>
                <a:spcPts val="1400"/>
              </a:lnSpc>
            </a:pPr>
            <a:r>
              <a:rPr lang="en-GB" sz="1600" dirty="0">
                <a:solidFill>
                  <a:schemeClr val="accent1"/>
                </a:solidFill>
                <a:latin typeface="+mj-lt"/>
              </a:rPr>
              <a:t>25</a:t>
            </a:r>
            <a:endParaRPr lang="en-GB" sz="1050" dirty="0">
              <a:solidFill>
                <a:schemeClr val="accent1"/>
              </a:solidFill>
              <a:latin typeface="+mj-lt"/>
            </a:endParaRPr>
          </a:p>
        </p:txBody>
      </p:sp>
      <p:sp>
        <p:nvSpPr>
          <p:cNvPr id="33" name="TextBox 32">
            <a:extLst>
              <a:ext uri="{FF2B5EF4-FFF2-40B4-BE49-F238E27FC236}">
                <a16:creationId xmlns:a16="http://schemas.microsoft.com/office/drawing/2014/main" id="{FC31E8E1-6DD7-4BFE-A877-25629E2FDBF1}"/>
              </a:ext>
            </a:extLst>
          </p:cNvPr>
          <p:cNvSpPr txBox="1"/>
          <p:nvPr/>
        </p:nvSpPr>
        <p:spPr>
          <a:xfrm>
            <a:off x="3949147" y="2629065"/>
            <a:ext cx="1016625" cy="276999"/>
          </a:xfrm>
          <a:prstGeom prst="rect">
            <a:avLst/>
          </a:prstGeom>
          <a:noFill/>
        </p:spPr>
        <p:txBody>
          <a:bodyPr wrap="none" rtlCol="0">
            <a:spAutoFit/>
          </a:bodyPr>
          <a:lstStyle/>
          <a:p>
            <a:r>
              <a:rPr lang="en-GB" sz="1200" dirty="0">
                <a:latin typeface="+mj-lt"/>
              </a:rPr>
              <a:t>ITEM ARRIVES</a:t>
            </a:r>
          </a:p>
        </p:txBody>
      </p:sp>
      <p:sp>
        <p:nvSpPr>
          <p:cNvPr id="34" name="Rectangle 33">
            <a:extLst>
              <a:ext uri="{FF2B5EF4-FFF2-40B4-BE49-F238E27FC236}">
                <a16:creationId xmlns:a16="http://schemas.microsoft.com/office/drawing/2014/main" id="{927E6E4C-0510-4285-9CFE-F777708A3979}"/>
              </a:ext>
            </a:extLst>
          </p:cNvPr>
          <p:cNvSpPr/>
          <p:nvPr/>
        </p:nvSpPr>
        <p:spPr>
          <a:xfrm>
            <a:off x="515938" y="1822174"/>
            <a:ext cx="2293523" cy="41678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Graphic 41" descr="Home">
            <a:extLst>
              <a:ext uri="{FF2B5EF4-FFF2-40B4-BE49-F238E27FC236}">
                <a16:creationId xmlns:a16="http://schemas.microsoft.com/office/drawing/2014/main" id="{22011745-CB74-41C1-9561-2309D725DE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125" y="1884687"/>
            <a:ext cx="687003" cy="687003"/>
          </a:xfrm>
          <a:prstGeom prst="rect">
            <a:avLst/>
          </a:prstGeom>
        </p:spPr>
      </p:pic>
      <p:sp>
        <p:nvSpPr>
          <p:cNvPr id="22" name="TextBox 21">
            <a:extLst>
              <a:ext uri="{FF2B5EF4-FFF2-40B4-BE49-F238E27FC236}">
                <a16:creationId xmlns:a16="http://schemas.microsoft.com/office/drawing/2014/main" id="{693D30AB-EAF4-458F-BD19-4D41C0BD26CA}"/>
              </a:ext>
            </a:extLst>
          </p:cNvPr>
          <p:cNvSpPr txBox="1"/>
          <p:nvPr/>
        </p:nvSpPr>
        <p:spPr>
          <a:xfrm>
            <a:off x="3899451" y="1741335"/>
            <a:ext cx="1093248" cy="276999"/>
          </a:xfrm>
          <a:prstGeom prst="rect">
            <a:avLst/>
          </a:prstGeom>
          <a:noFill/>
        </p:spPr>
        <p:txBody>
          <a:bodyPr wrap="none" rtlCol="0">
            <a:spAutoFit/>
          </a:bodyPr>
          <a:lstStyle/>
          <a:p>
            <a:r>
              <a:rPr lang="en-GB" sz="1200" dirty="0">
                <a:latin typeface="+mj-lt"/>
              </a:rPr>
              <a:t>SEPT/OCT 2019</a:t>
            </a:r>
          </a:p>
        </p:txBody>
      </p:sp>
      <p:sp>
        <p:nvSpPr>
          <p:cNvPr id="30" name="TextBox 29">
            <a:extLst>
              <a:ext uri="{FF2B5EF4-FFF2-40B4-BE49-F238E27FC236}">
                <a16:creationId xmlns:a16="http://schemas.microsoft.com/office/drawing/2014/main" id="{FE86C671-D686-4D79-B2D3-B9B90F9CDA05}"/>
              </a:ext>
            </a:extLst>
          </p:cNvPr>
          <p:cNvSpPr txBox="1"/>
          <p:nvPr/>
        </p:nvSpPr>
        <p:spPr>
          <a:xfrm>
            <a:off x="678194" y="5042922"/>
            <a:ext cx="2016899" cy="738664"/>
          </a:xfrm>
          <a:prstGeom prst="rect">
            <a:avLst/>
          </a:prstGeom>
          <a:noFill/>
        </p:spPr>
        <p:txBody>
          <a:bodyPr wrap="none" rtlCol="0">
            <a:spAutoFit/>
          </a:bodyPr>
          <a:lstStyle/>
          <a:p>
            <a:pPr algn="ctr"/>
            <a:r>
              <a:rPr lang="en-GB" sz="1400" dirty="0">
                <a:latin typeface="+mj-lt"/>
              </a:rPr>
              <a:t>REACH = 2</a:t>
            </a:r>
          </a:p>
          <a:p>
            <a:pPr algn="ctr"/>
            <a:r>
              <a:rPr lang="en-GB" sz="1400" dirty="0">
                <a:latin typeface="+mj-lt"/>
              </a:rPr>
              <a:t>FREQUENCY = 9</a:t>
            </a:r>
          </a:p>
          <a:p>
            <a:pPr algn="ctr"/>
            <a:r>
              <a:rPr lang="en-GB" sz="1400" dirty="0">
                <a:latin typeface="+mj-lt"/>
              </a:rPr>
              <a:t>COMMERCIAL ACTIONS = 4</a:t>
            </a:r>
          </a:p>
        </p:txBody>
      </p:sp>
      <p:sp>
        <p:nvSpPr>
          <p:cNvPr id="36" name="Rectangle 35">
            <a:extLst>
              <a:ext uri="{FF2B5EF4-FFF2-40B4-BE49-F238E27FC236}">
                <a16:creationId xmlns:a16="http://schemas.microsoft.com/office/drawing/2014/main" id="{CCF6D7B6-9570-4148-967C-EAE448A8168F}"/>
              </a:ext>
            </a:extLst>
          </p:cNvPr>
          <p:cNvSpPr/>
          <p:nvPr/>
        </p:nvSpPr>
        <p:spPr>
          <a:xfrm>
            <a:off x="0" y="6606540"/>
            <a:ext cx="1543050" cy="251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1670B781-6D72-4117-8F94-3F93EC5156CD}"/>
              </a:ext>
            </a:extLst>
          </p:cNvPr>
          <p:cNvSpPr txBox="1"/>
          <p:nvPr/>
        </p:nvSpPr>
        <p:spPr>
          <a:xfrm>
            <a:off x="386660" y="6611779"/>
            <a:ext cx="6339458"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Source: JICMAIL Examples Database Q2 2017 – Q4 2019</a:t>
            </a:r>
          </a:p>
        </p:txBody>
      </p:sp>
      <p:sp>
        <p:nvSpPr>
          <p:cNvPr id="54" name="Oval 53">
            <a:extLst>
              <a:ext uri="{FF2B5EF4-FFF2-40B4-BE49-F238E27FC236}">
                <a16:creationId xmlns:a16="http://schemas.microsoft.com/office/drawing/2014/main" id="{945E6E17-3FA0-41D6-8A26-141A7D493C92}"/>
              </a:ext>
            </a:extLst>
          </p:cNvPr>
          <p:cNvSpPr/>
          <p:nvPr/>
        </p:nvSpPr>
        <p:spPr>
          <a:xfrm>
            <a:off x="9607961" y="2011255"/>
            <a:ext cx="558141" cy="558141"/>
          </a:xfrm>
          <a:prstGeom prst="ellipse">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lstStyle/>
          <a:p>
            <a:pPr algn="ctr">
              <a:lnSpc>
                <a:spcPts val="1400"/>
              </a:lnSpc>
            </a:pPr>
            <a:r>
              <a:rPr lang="en-GB" sz="1600" dirty="0">
                <a:solidFill>
                  <a:schemeClr val="accent1"/>
                </a:solidFill>
                <a:latin typeface="+mj-lt"/>
              </a:rPr>
              <a:t>1</a:t>
            </a:r>
            <a:endParaRPr lang="en-GB" sz="1050" dirty="0">
              <a:solidFill>
                <a:schemeClr val="accent1"/>
              </a:solidFill>
              <a:latin typeface="+mj-lt"/>
            </a:endParaRPr>
          </a:p>
        </p:txBody>
      </p:sp>
      <p:pic>
        <p:nvPicPr>
          <p:cNvPr id="57" name="Graphic 56" descr="Female Profile">
            <a:extLst>
              <a:ext uri="{FF2B5EF4-FFF2-40B4-BE49-F238E27FC236}">
                <a16:creationId xmlns:a16="http://schemas.microsoft.com/office/drawing/2014/main" id="{8C5DDE95-A92E-4343-B632-69C79A147D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6158" y="2859493"/>
            <a:ext cx="687003" cy="687003"/>
          </a:xfrm>
          <a:prstGeom prst="rect">
            <a:avLst/>
          </a:prstGeom>
        </p:spPr>
      </p:pic>
      <p:sp>
        <p:nvSpPr>
          <p:cNvPr id="58" name="TextBox 57">
            <a:extLst>
              <a:ext uri="{FF2B5EF4-FFF2-40B4-BE49-F238E27FC236}">
                <a16:creationId xmlns:a16="http://schemas.microsoft.com/office/drawing/2014/main" id="{F15B4452-1820-42C6-93C2-9D617C050635}"/>
              </a:ext>
            </a:extLst>
          </p:cNvPr>
          <p:cNvSpPr txBox="1"/>
          <p:nvPr/>
        </p:nvSpPr>
        <p:spPr>
          <a:xfrm>
            <a:off x="1007397" y="3475232"/>
            <a:ext cx="622285" cy="646331"/>
          </a:xfrm>
          <a:prstGeom prst="rect">
            <a:avLst/>
          </a:prstGeom>
          <a:noFill/>
        </p:spPr>
        <p:txBody>
          <a:bodyPr wrap="none" rtlCol="0">
            <a:spAutoFit/>
          </a:bodyPr>
          <a:lstStyle/>
          <a:p>
            <a:pPr algn="ctr"/>
            <a:r>
              <a:rPr lang="en-GB" sz="1200" dirty="0">
                <a:solidFill>
                  <a:schemeClr val="accent1"/>
                </a:solidFill>
                <a:latin typeface="+mj-lt"/>
              </a:rPr>
              <a:t>FEMALE</a:t>
            </a:r>
          </a:p>
          <a:p>
            <a:pPr algn="ctr"/>
            <a:r>
              <a:rPr lang="en-GB" sz="1200" dirty="0">
                <a:solidFill>
                  <a:schemeClr val="accent1"/>
                </a:solidFill>
                <a:latin typeface="+mj-lt"/>
              </a:rPr>
              <a:t>23-34</a:t>
            </a:r>
          </a:p>
          <a:p>
            <a:pPr algn="ctr"/>
            <a:r>
              <a:rPr lang="en-GB" sz="1200" dirty="0">
                <a:solidFill>
                  <a:schemeClr val="accent1"/>
                </a:solidFill>
                <a:latin typeface="+mj-lt"/>
              </a:rPr>
              <a:t>HHC</a:t>
            </a:r>
          </a:p>
        </p:txBody>
      </p:sp>
      <p:pic>
        <p:nvPicPr>
          <p:cNvPr id="59" name="Graphic 58" descr="Male profile">
            <a:extLst>
              <a:ext uri="{FF2B5EF4-FFF2-40B4-BE49-F238E27FC236}">
                <a16:creationId xmlns:a16="http://schemas.microsoft.com/office/drawing/2014/main" id="{AC0DA0E8-D6DD-4E0B-9092-ECCBF53F96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35722" y="2815634"/>
            <a:ext cx="755703" cy="755703"/>
          </a:xfrm>
          <a:prstGeom prst="rect">
            <a:avLst/>
          </a:prstGeom>
        </p:spPr>
      </p:pic>
      <p:sp>
        <p:nvSpPr>
          <p:cNvPr id="60" name="TextBox 59">
            <a:extLst>
              <a:ext uri="{FF2B5EF4-FFF2-40B4-BE49-F238E27FC236}">
                <a16:creationId xmlns:a16="http://schemas.microsoft.com/office/drawing/2014/main" id="{899D3FF7-3C51-4EF4-805F-6D13240DBA2C}"/>
              </a:ext>
            </a:extLst>
          </p:cNvPr>
          <p:cNvSpPr txBox="1"/>
          <p:nvPr/>
        </p:nvSpPr>
        <p:spPr>
          <a:xfrm>
            <a:off x="1731254" y="3475232"/>
            <a:ext cx="548548" cy="461665"/>
          </a:xfrm>
          <a:prstGeom prst="rect">
            <a:avLst/>
          </a:prstGeom>
          <a:noFill/>
        </p:spPr>
        <p:txBody>
          <a:bodyPr wrap="none" rtlCol="0">
            <a:spAutoFit/>
          </a:bodyPr>
          <a:lstStyle/>
          <a:p>
            <a:pPr algn="ctr"/>
            <a:r>
              <a:rPr lang="en-GB" sz="1200" dirty="0">
                <a:solidFill>
                  <a:schemeClr val="accent2"/>
                </a:solidFill>
                <a:latin typeface="+mj-lt"/>
              </a:rPr>
              <a:t>MALE</a:t>
            </a:r>
          </a:p>
          <a:p>
            <a:pPr algn="ctr"/>
            <a:r>
              <a:rPr lang="en-GB" sz="1200" dirty="0">
                <a:solidFill>
                  <a:schemeClr val="accent2"/>
                </a:solidFill>
                <a:latin typeface="+mj-lt"/>
              </a:rPr>
              <a:t>35-44</a:t>
            </a:r>
          </a:p>
        </p:txBody>
      </p:sp>
      <p:sp>
        <p:nvSpPr>
          <p:cNvPr id="61" name="TextBox 60">
            <a:extLst>
              <a:ext uri="{FF2B5EF4-FFF2-40B4-BE49-F238E27FC236}">
                <a16:creationId xmlns:a16="http://schemas.microsoft.com/office/drawing/2014/main" id="{BBCA098F-F932-4E6E-827E-DB4E3266AD1D}"/>
              </a:ext>
            </a:extLst>
          </p:cNvPr>
          <p:cNvSpPr txBox="1"/>
          <p:nvPr/>
        </p:nvSpPr>
        <p:spPr>
          <a:xfrm>
            <a:off x="1135197" y="1994922"/>
            <a:ext cx="1268296" cy="461665"/>
          </a:xfrm>
          <a:prstGeom prst="rect">
            <a:avLst/>
          </a:prstGeom>
          <a:noFill/>
        </p:spPr>
        <p:txBody>
          <a:bodyPr wrap="none" rtlCol="0">
            <a:spAutoFit/>
          </a:bodyPr>
          <a:lstStyle/>
          <a:p>
            <a:r>
              <a:rPr lang="en-GB" sz="1200" dirty="0">
                <a:latin typeface="+mj-lt"/>
              </a:rPr>
              <a:t>SOCIAL GRADE:  C1</a:t>
            </a:r>
          </a:p>
          <a:p>
            <a:r>
              <a:rPr lang="en-GB" sz="1200" dirty="0">
                <a:latin typeface="+mj-lt"/>
              </a:rPr>
              <a:t>NORTH WEST</a:t>
            </a:r>
          </a:p>
        </p:txBody>
      </p:sp>
      <p:sp>
        <p:nvSpPr>
          <p:cNvPr id="74" name="Oval 73">
            <a:extLst>
              <a:ext uri="{FF2B5EF4-FFF2-40B4-BE49-F238E27FC236}">
                <a16:creationId xmlns:a16="http://schemas.microsoft.com/office/drawing/2014/main" id="{5F592EC3-1792-4D09-83DE-C68968905C62}"/>
              </a:ext>
            </a:extLst>
          </p:cNvPr>
          <p:cNvSpPr/>
          <p:nvPr/>
        </p:nvSpPr>
        <p:spPr>
          <a:xfrm>
            <a:off x="4280573" y="3611702"/>
            <a:ext cx="95474"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a:extLst>
              <a:ext uri="{FF2B5EF4-FFF2-40B4-BE49-F238E27FC236}">
                <a16:creationId xmlns:a16="http://schemas.microsoft.com/office/drawing/2014/main" id="{B6DC1C68-EC29-42F6-BBDE-3FEC556685D0}"/>
              </a:ext>
            </a:extLst>
          </p:cNvPr>
          <p:cNvSpPr/>
          <p:nvPr/>
        </p:nvSpPr>
        <p:spPr>
          <a:xfrm>
            <a:off x="4238873" y="4961708"/>
            <a:ext cx="95474"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a:extLst>
              <a:ext uri="{FF2B5EF4-FFF2-40B4-BE49-F238E27FC236}">
                <a16:creationId xmlns:a16="http://schemas.microsoft.com/office/drawing/2014/main" id="{943CDD74-7FD0-406E-B65A-D7FBC0C0358B}"/>
              </a:ext>
            </a:extLst>
          </p:cNvPr>
          <p:cNvSpPr/>
          <p:nvPr/>
        </p:nvSpPr>
        <p:spPr>
          <a:xfrm>
            <a:off x="10661583" y="4957332"/>
            <a:ext cx="95474"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a:extLst>
              <a:ext uri="{FF2B5EF4-FFF2-40B4-BE49-F238E27FC236}">
                <a16:creationId xmlns:a16="http://schemas.microsoft.com/office/drawing/2014/main" id="{00EE5911-7240-4B98-A85C-17DDF4E0A9EA}"/>
              </a:ext>
            </a:extLst>
          </p:cNvPr>
          <p:cNvSpPr/>
          <p:nvPr/>
        </p:nvSpPr>
        <p:spPr>
          <a:xfrm>
            <a:off x="10653254" y="3609810"/>
            <a:ext cx="105021" cy="10502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a:extLst>
              <a:ext uri="{FF2B5EF4-FFF2-40B4-BE49-F238E27FC236}">
                <a16:creationId xmlns:a16="http://schemas.microsoft.com/office/drawing/2014/main" id="{A0E81C40-C817-46DE-A3C1-41C173042A7A}"/>
              </a:ext>
            </a:extLst>
          </p:cNvPr>
          <p:cNvSpPr/>
          <p:nvPr/>
        </p:nvSpPr>
        <p:spPr>
          <a:xfrm>
            <a:off x="10525069" y="2261324"/>
            <a:ext cx="105021" cy="10502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9" name="Graphic 48" descr="School boy">
            <a:extLst>
              <a:ext uri="{FF2B5EF4-FFF2-40B4-BE49-F238E27FC236}">
                <a16:creationId xmlns:a16="http://schemas.microsoft.com/office/drawing/2014/main" id="{56E6D7AC-2A41-4D7F-8768-488D891DEE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46609" y="4051484"/>
            <a:ext cx="516155" cy="516155"/>
          </a:xfrm>
          <a:prstGeom prst="rect">
            <a:avLst/>
          </a:prstGeom>
        </p:spPr>
      </p:pic>
      <p:sp>
        <p:nvSpPr>
          <p:cNvPr id="62" name="TextBox 61">
            <a:extLst>
              <a:ext uri="{FF2B5EF4-FFF2-40B4-BE49-F238E27FC236}">
                <a16:creationId xmlns:a16="http://schemas.microsoft.com/office/drawing/2014/main" id="{EAD937BE-6230-434C-A441-EF4633D61B15}"/>
              </a:ext>
            </a:extLst>
          </p:cNvPr>
          <p:cNvSpPr txBox="1"/>
          <p:nvPr/>
        </p:nvSpPr>
        <p:spPr>
          <a:xfrm>
            <a:off x="1742964" y="4460176"/>
            <a:ext cx="497252" cy="461665"/>
          </a:xfrm>
          <a:prstGeom prst="rect">
            <a:avLst/>
          </a:prstGeom>
          <a:noFill/>
        </p:spPr>
        <p:txBody>
          <a:bodyPr wrap="none" rtlCol="0">
            <a:spAutoFit/>
          </a:bodyPr>
          <a:lstStyle/>
          <a:p>
            <a:pPr algn="ctr"/>
            <a:r>
              <a:rPr lang="en-GB" sz="1200" dirty="0">
                <a:solidFill>
                  <a:schemeClr val="accent2"/>
                </a:solidFill>
                <a:latin typeface="+mj-lt"/>
              </a:rPr>
              <a:t>MALE</a:t>
            </a:r>
          </a:p>
          <a:p>
            <a:pPr algn="ctr"/>
            <a:r>
              <a:rPr lang="en-GB" sz="1200" dirty="0">
                <a:solidFill>
                  <a:schemeClr val="accent2"/>
                </a:solidFill>
                <a:latin typeface="+mj-lt"/>
              </a:rPr>
              <a:t>0-16</a:t>
            </a:r>
          </a:p>
        </p:txBody>
      </p:sp>
      <p:pic>
        <p:nvPicPr>
          <p:cNvPr id="73" name="Graphic 72" descr="Envelope">
            <a:extLst>
              <a:ext uri="{FF2B5EF4-FFF2-40B4-BE49-F238E27FC236}">
                <a16:creationId xmlns:a16="http://schemas.microsoft.com/office/drawing/2014/main" id="{27AFFCD0-58BD-4D54-B491-436552F7CB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80702" y="2849713"/>
            <a:ext cx="352541" cy="352541"/>
          </a:xfrm>
          <a:prstGeom prst="rect">
            <a:avLst/>
          </a:prstGeom>
        </p:spPr>
      </p:pic>
      <p:pic>
        <p:nvPicPr>
          <p:cNvPr id="79" name="Graphic 78" descr="Open envelope">
            <a:extLst>
              <a:ext uri="{FF2B5EF4-FFF2-40B4-BE49-F238E27FC236}">
                <a16:creationId xmlns:a16="http://schemas.microsoft.com/office/drawing/2014/main" id="{A49D0660-66E2-4877-9C2F-88D819285EC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4407662" y="2866968"/>
            <a:ext cx="275170" cy="275170"/>
          </a:xfrm>
          <a:prstGeom prst="rect">
            <a:avLst/>
          </a:prstGeom>
        </p:spPr>
      </p:pic>
      <p:pic>
        <p:nvPicPr>
          <p:cNvPr id="81" name="Graphic 80" descr="Eye">
            <a:extLst>
              <a:ext uri="{FF2B5EF4-FFF2-40B4-BE49-F238E27FC236}">
                <a16:creationId xmlns:a16="http://schemas.microsoft.com/office/drawing/2014/main" id="{43FA64D2-A157-4C7C-911B-4624FCE2C0B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77284" y="2799997"/>
            <a:ext cx="426575" cy="426575"/>
          </a:xfrm>
          <a:prstGeom prst="rect">
            <a:avLst/>
          </a:prstGeom>
        </p:spPr>
      </p:pic>
      <p:pic>
        <p:nvPicPr>
          <p:cNvPr id="88" name="Graphic 87" descr="Share">
            <a:extLst>
              <a:ext uri="{FF2B5EF4-FFF2-40B4-BE49-F238E27FC236}">
                <a16:creationId xmlns:a16="http://schemas.microsoft.com/office/drawing/2014/main" id="{D0ED5174-928E-408F-A2BC-14B17788459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51398" y="3172803"/>
            <a:ext cx="291356" cy="291356"/>
          </a:xfrm>
          <a:prstGeom prst="rect">
            <a:avLst/>
          </a:prstGeom>
        </p:spPr>
      </p:pic>
      <p:pic>
        <p:nvPicPr>
          <p:cNvPr id="111" name="Graphic 110" descr="Chat">
            <a:extLst>
              <a:ext uri="{FF2B5EF4-FFF2-40B4-BE49-F238E27FC236}">
                <a16:creationId xmlns:a16="http://schemas.microsoft.com/office/drawing/2014/main" id="{5295C93E-D84A-4A2C-AB85-58B5BB390A1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68470" y="3152417"/>
            <a:ext cx="387795" cy="387795"/>
          </a:xfrm>
          <a:prstGeom prst="rect">
            <a:avLst/>
          </a:prstGeom>
        </p:spPr>
      </p:pic>
      <p:pic>
        <p:nvPicPr>
          <p:cNvPr id="113" name="Graphic 112" descr="Eye">
            <a:extLst>
              <a:ext uri="{FF2B5EF4-FFF2-40B4-BE49-F238E27FC236}">
                <a16:creationId xmlns:a16="http://schemas.microsoft.com/office/drawing/2014/main" id="{18FB8322-0DE6-4BBF-8649-7D94FDA9137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909234" y="2577951"/>
            <a:ext cx="387795" cy="387795"/>
          </a:xfrm>
          <a:prstGeom prst="rect">
            <a:avLst/>
          </a:prstGeom>
        </p:spPr>
      </p:pic>
      <p:pic>
        <p:nvPicPr>
          <p:cNvPr id="121" name="Graphic 120" descr="Eye">
            <a:extLst>
              <a:ext uri="{FF2B5EF4-FFF2-40B4-BE49-F238E27FC236}">
                <a16:creationId xmlns:a16="http://schemas.microsoft.com/office/drawing/2014/main" id="{497193BB-0BBC-4A11-B648-BBCF5C31F17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28891" y="2585015"/>
            <a:ext cx="387795" cy="387795"/>
          </a:xfrm>
          <a:prstGeom prst="rect">
            <a:avLst/>
          </a:prstGeom>
        </p:spPr>
      </p:pic>
      <p:pic>
        <p:nvPicPr>
          <p:cNvPr id="69" name="Picture 2" descr="Image result for waitrose logo">
            <a:extLst>
              <a:ext uri="{FF2B5EF4-FFF2-40B4-BE49-F238E27FC236}">
                <a16:creationId xmlns:a16="http://schemas.microsoft.com/office/drawing/2014/main" id="{DD7074C3-26F9-4F45-A905-1F895F6634B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146993" y="72488"/>
            <a:ext cx="1655432" cy="1103622"/>
          </a:xfrm>
          <a:prstGeom prst="rect">
            <a:avLst/>
          </a:prstGeom>
          <a:noFill/>
          <a:extLst>
            <a:ext uri="{909E8E84-426E-40DD-AFC4-6F175D3DCCD1}">
              <a14:hiddenFill xmlns:a14="http://schemas.microsoft.com/office/drawing/2010/main">
                <a:solidFill>
                  <a:srgbClr val="FFFFFF"/>
                </a:solidFill>
              </a14:hiddenFill>
            </a:ext>
          </a:extLst>
        </p:spPr>
      </p:pic>
      <p:pic>
        <p:nvPicPr>
          <p:cNvPr id="80" name="Graphic 79" descr="Female Profile">
            <a:extLst>
              <a:ext uri="{FF2B5EF4-FFF2-40B4-BE49-F238E27FC236}">
                <a16:creationId xmlns:a16="http://schemas.microsoft.com/office/drawing/2014/main" id="{5B23AAAF-EF7B-4248-B21C-5FFAB12C41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6414" y="4051484"/>
            <a:ext cx="469232" cy="469232"/>
          </a:xfrm>
          <a:prstGeom prst="rect">
            <a:avLst/>
          </a:prstGeom>
        </p:spPr>
      </p:pic>
      <p:sp>
        <p:nvSpPr>
          <p:cNvPr id="82" name="TextBox 81">
            <a:extLst>
              <a:ext uri="{FF2B5EF4-FFF2-40B4-BE49-F238E27FC236}">
                <a16:creationId xmlns:a16="http://schemas.microsoft.com/office/drawing/2014/main" id="{3D4364C9-8499-4C5B-A637-83A5BAAC7455}"/>
              </a:ext>
            </a:extLst>
          </p:cNvPr>
          <p:cNvSpPr txBox="1"/>
          <p:nvPr/>
        </p:nvSpPr>
        <p:spPr>
          <a:xfrm>
            <a:off x="1009887" y="4463986"/>
            <a:ext cx="622286" cy="461665"/>
          </a:xfrm>
          <a:prstGeom prst="rect">
            <a:avLst/>
          </a:prstGeom>
          <a:noFill/>
        </p:spPr>
        <p:txBody>
          <a:bodyPr wrap="none" rtlCol="0">
            <a:spAutoFit/>
          </a:bodyPr>
          <a:lstStyle/>
          <a:p>
            <a:pPr algn="ctr"/>
            <a:r>
              <a:rPr lang="en-GB" sz="1200" dirty="0">
                <a:solidFill>
                  <a:schemeClr val="accent1"/>
                </a:solidFill>
                <a:latin typeface="+mj-lt"/>
              </a:rPr>
              <a:t>FEMALE</a:t>
            </a:r>
          </a:p>
          <a:p>
            <a:pPr algn="ctr"/>
            <a:r>
              <a:rPr lang="en-GB" sz="1200" dirty="0">
                <a:solidFill>
                  <a:schemeClr val="accent1"/>
                </a:solidFill>
                <a:latin typeface="+mj-lt"/>
              </a:rPr>
              <a:t>0-16</a:t>
            </a:r>
          </a:p>
        </p:txBody>
      </p:sp>
      <p:sp>
        <p:nvSpPr>
          <p:cNvPr id="83" name="Oval 82">
            <a:extLst>
              <a:ext uri="{FF2B5EF4-FFF2-40B4-BE49-F238E27FC236}">
                <a16:creationId xmlns:a16="http://schemas.microsoft.com/office/drawing/2014/main" id="{4D20D5E2-2A32-4907-BAC5-A31D0718C97E}"/>
              </a:ext>
            </a:extLst>
          </p:cNvPr>
          <p:cNvSpPr/>
          <p:nvPr/>
        </p:nvSpPr>
        <p:spPr>
          <a:xfrm>
            <a:off x="9258142" y="3375323"/>
            <a:ext cx="558141" cy="558141"/>
          </a:xfrm>
          <a:prstGeom prst="ellipse">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lstStyle/>
          <a:p>
            <a:pPr algn="ctr">
              <a:lnSpc>
                <a:spcPts val="1400"/>
              </a:lnSpc>
            </a:pPr>
            <a:r>
              <a:rPr lang="en-GB" sz="1600" dirty="0">
                <a:solidFill>
                  <a:schemeClr val="accent1"/>
                </a:solidFill>
                <a:latin typeface="+mj-lt"/>
              </a:rPr>
              <a:t>4</a:t>
            </a:r>
            <a:endParaRPr lang="en-GB" sz="1050" dirty="0">
              <a:solidFill>
                <a:schemeClr val="accent1"/>
              </a:solidFill>
              <a:latin typeface="+mj-lt"/>
            </a:endParaRPr>
          </a:p>
        </p:txBody>
      </p:sp>
      <p:sp>
        <p:nvSpPr>
          <p:cNvPr id="84" name="Oval 83">
            <a:extLst>
              <a:ext uri="{FF2B5EF4-FFF2-40B4-BE49-F238E27FC236}">
                <a16:creationId xmlns:a16="http://schemas.microsoft.com/office/drawing/2014/main" id="{9FB2EDE4-EA77-4668-B329-038E66C2559D}"/>
              </a:ext>
            </a:extLst>
          </p:cNvPr>
          <p:cNvSpPr/>
          <p:nvPr/>
        </p:nvSpPr>
        <p:spPr>
          <a:xfrm>
            <a:off x="3021849" y="4109797"/>
            <a:ext cx="558141" cy="558141"/>
          </a:xfrm>
          <a:prstGeom prst="ellipse">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lstStyle/>
          <a:p>
            <a:pPr algn="ctr">
              <a:lnSpc>
                <a:spcPts val="1400"/>
              </a:lnSpc>
            </a:pPr>
            <a:r>
              <a:rPr lang="en-GB" sz="1600" dirty="0">
                <a:solidFill>
                  <a:schemeClr val="accent1"/>
                </a:solidFill>
                <a:latin typeface="+mj-lt"/>
              </a:rPr>
              <a:t>13</a:t>
            </a:r>
            <a:endParaRPr lang="en-GB" sz="1050" dirty="0">
              <a:solidFill>
                <a:schemeClr val="accent1"/>
              </a:solidFill>
              <a:latin typeface="+mj-lt"/>
            </a:endParaRPr>
          </a:p>
        </p:txBody>
      </p:sp>
      <p:pic>
        <p:nvPicPr>
          <p:cNvPr id="85" name="Graphic 84" descr="Chat">
            <a:extLst>
              <a:ext uri="{FF2B5EF4-FFF2-40B4-BE49-F238E27FC236}">
                <a16:creationId xmlns:a16="http://schemas.microsoft.com/office/drawing/2014/main" id="{66F70697-0BD9-4D3A-8120-B0E4A84FA5E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751265" y="2831218"/>
            <a:ext cx="387795" cy="387795"/>
          </a:xfrm>
          <a:prstGeom prst="rect">
            <a:avLst/>
          </a:prstGeom>
        </p:spPr>
      </p:pic>
      <p:pic>
        <p:nvPicPr>
          <p:cNvPr id="86" name="Graphic 85" descr="Footprints">
            <a:extLst>
              <a:ext uri="{FF2B5EF4-FFF2-40B4-BE49-F238E27FC236}">
                <a16:creationId xmlns:a16="http://schemas.microsoft.com/office/drawing/2014/main" id="{B85BD368-3F3F-42F3-BC3D-BC6F8EF9DE2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5400000">
            <a:off x="9183576" y="3999483"/>
            <a:ext cx="387795" cy="387795"/>
          </a:xfrm>
          <a:prstGeom prst="rect">
            <a:avLst/>
          </a:prstGeom>
        </p:spPr>
      </p:pic>
      <p:pic>
        <p:nvPicPr>
          <p:cNvPr id="87" name="Graphic 86" descr="Shopping basket">
            <a:extLst>
              <a:ext uri="{FF2B5EF4-FFF2-40B4-BE49-F238E27FC236}">
                <a16:creationId xmlns:a16="http://schemas.microsoft.com/office/drawing/2014/main" id="{0E173706-BE4A-4AFE-8E0D-50D236CC7AA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605847" y="4349542"/>
            <a:ext cx="320492" cy="320492"/>
          </a:xfrm>
          <a:prstGeom prst="rect">
            <a:avLst/>
          </a:prstGeom>
        </p:spPr>
      </p:pic>
      <p:pic>
        <p:nvPicPr>
          <p:cNvPr id="89" name="Graphic 88" descr="Barcode">
            <a:extLst>
              <a:ext uri="{FF2B5EF4-FFF2-40B4-BE49-F238E27FC236}">
                <a16:creationId xmlns:a16="http://schemas.microsoft.com/office/drawing/2014/main" id="{50A9457C-9F7D-43D3-9850-F5E102AE7D55}"/>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228657" y="4381872"/>
            <a:ext cx="320492" cy="320492"/>
          </a:xfrm>
          <a:prstGeom prst="rect">
            <a:avLst/>
          </a:prstGeom>
        </p:spPr>
      </p:pic>
      <p:pic>
        <p:nvPicPr>
          <p:cNvPr id="90" name="Graphic 89" descr="Store">
            <a:extLst>
              <a:ext uri="{FF2B5EF4-FFF2-40B4-BE49-F238E27FC236}">
                <a16:creationId xmlns:a16="http://schemas.microsoft.com/office/drawing/2014/main" id="{DE91BD06-209F-47BB-9405-2D555300021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594417" y="4019924"/>
            <a:ext cx="320492" cy="320492"/>
          </a:xfrm>
          <a:prstGeom prst="rect">
            <a:avLst/>
          </a:prstGeom>
        </p:spPr>
      </p:pic>
      <p:pic>
        <p:nvPicPr>
          <p:cNvPr id="91" name="Graphic 90" descr="Recycle">
            <a:extLst>
              <a:ext uri="{FF2B5EF4-FFF2-40B4-BE49-F238E27FC236}">
                <a16:creationId xmlns:a16="http://schemas.microsoft.com/office/drawing/2014/main" id="{D6812D90-72A4-4FEB-B20B-565FFB33A7F5}"/>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623049" y="4250762"/>
            <a:ext cx="291356" cy="291356"/>
          </a:xfrm>
          <a:prstGeom prst="rect">
            <a:avLst/>
          </a:prstGeom>
        </p:spPr>
      </p:pic>
      <p:pic>
        <p:nvPicPr>
          <p:cNvPr id="92" name="Picture 2" descr="Image result for my waitrose card welcome pack">
            <a:extLst>
              <a:ext uri="{FF2B5EF4-FFF2-40B4-BE49-F238E27FC236}">
                <a16:creationId xmlns:a16="http://schemas.microsoft.com/office/drawing/2014/main" id="{866B96A2-CD77-4544-AEFE-FCF49E83A307}"/>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217087" y="4202356"/>
            <a:ext cx="3204916" cy="2263473"/>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B8D1C839-CE73-428C-9353-E59FFE2C0DFE}"/>
              </a:ext>
            </a:extLst>
          </p:cNvPr>
          <p:cNvSpPr txBox="1"/>
          <p:nvPr/>
        </p:nvSpPr>
        <p:spPr>
          <a:xfrm>
            <a:off x="5264462" y="6411984"/>
            <a:ext cx="2858475" cy="215444"/>
          </a:xfrm>
          <a:prstGeom prst="rect">
            <a:avLst/>
          </a:prstGeom>
          <a:noFill/>
        </p:spPr>
        <p:txBody>
          <a:bodyPr wrap="none" rtlCol="0">
            <a:spAutoFit/>
          </a:bodyPr>
          <a:lstStyle/>
          <a:p>
            <a:r>
              <a:rPr lang="en-GB" sz="800" dirty="0"/>
              <a:t>Pack representative of final pack received by the customer</a:t>
            </a:r>
          </a:p>
        </p:txBody>
      </p:sp>
    </p:spTree>
    <p:extLst>
      <p:ext uri="{BB962C8B-B14F-4D97-AF65-F5344CB8AC3E}">
        <p14:creationId xmlns:p14="http://schemas.microsoft.com/office/powerpoint/2010/main" val="3839054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7A1A2B-1E5B-4E09-97C2-B50B78C96FF2}"/>
              </a:ext>
            </a:extLst>
          </p:cNvPr>
          <p:cNvSpPr>
            <a:spLocks noGrp="1"/>
          </p:cNvSpPr>
          <p:nvPr>
            <p:ph type="title"/>
          </p:nvPr>
        </p:nvSpPr>
        <p:spPr/>
        <p:txBody>
          <a:bodyPr/>
          <a:lstStyle/>
          <a:p>
            <a:r>
              <a:rPr lang="en-GB" dirty="0"/>
              <a:t>A big flurry gets an upgrade</a:t>
            </a:r>
          </a:p>
        </p:txBody>
      </p:sp>
      <p:sp>
        <p:nvSpPr>
          <p:cNvPr id="3" name="Slide Number Placeholder 2">
            <a:extLst>
              <a:ext uri="{FF2B5EF4-FFF2-40B4-BE49-F238E27FC236}">
                <a16:creationId xmlns:a16="http://schemas.microsoft.com/office/drawing/2014/main" id="{9EE4DED9-CE48-41C1-B409-0CA001F12348}"/>
              </a:ext>
            </a:extLst>
          </p:cNvPr>
          <p:cNvSpPr>
            <a:spLocks noGrp="1"/>
          </p:cNvSpPr>
          <p:nvPr>
            <p:ph type="sldNum" sz="quarter" idx="10"/>
          </p:nvPr>
        </p:nvSpPr>
        <p:spPr/>
        <p:txBody>
          <a:bodyPr/>
          <a:lstStyle/>
          <a:p>
            <a:fld id="{887360FE-02F5-4392-9C12-7D03F05745BB}" type="slidenum">
              <a:rPr lang="en-GB" smtClean="0"/>
              <a:pPr/>
              <a:t>13</a:t>
            </a:fld>
            <a:endParaRPr lang="en-GB" dirty="0"/>
          </a:p>
        </p:txBody>
      </p:sp>
      <p:sp>
        <p:nvSpPr>
          <p:cNvPr id="8" name="Text Placeholder 7">
            <a:extLst>
              <a:ext uri="{FF2B5EF4-FFF2-40B4-BE49-F238E27FC236}">
                <a16:creationId xmlns:a16="http://schemas.microsoft.com/office/drawing/2014/main" id="{D3407F04-3B55-49C5-8143-BC11394A1032}"/>
              </a:ext>
            </a:extLst>
          </p:cNvPr>
          <p:cNvSpPr>
            <a:spLocks noGrp="1"/>
          </p:cNvSpPr>
          <p:nvPr>
            <p:ph type="body" sz="quarter" idx="11"/>
          </p:nvPr>
        </p:nvSpPr>
        <p:spPr/>
        <p:txBody>
          <a:bodyPr/>
          <a:lstStyle/>
          <a:p>
            <a:r>
              <a:rPr lang="en-GB" dirty="0"/>
              <a:t>With this simple upgrade</a:t>
            </a:r>
          </a:p>
        </p:txBody>
      </p:sp>
      <p:cxnSp>
        <p:nvCxnSpPr>
          <p:cNvPr id="24" name="Straight Connector 23">
            <a:extLst>
              <a:ext uri="{FF2B5EF4-FFF2-40B4-BE49-F238E27FC236}">
                <a16:creationId xmlns:a16="http://schemas.microsoft.com/office/drawing/2014/main" id="{1F742F8F-8FED-41C2-A490-C130CFB7F993}"/>
              </a:ext>
            </a:extLst>
          </p:cNvPr>
          <p:cNvCxnSpPr/>
          <p:nvPr/>
        </p:nvCxnSpPr>
        <p:spPr>
          <a:xfrm>
            <a:off x="4181004" y="2320290"/>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C5DC9BD5-4964-436B-9BEE-D3EF0D6F2BBB}"/>
              </a:ext>
            </a:extLst>
          </p:cNvPr>
          <p:cNvSpPr/>
          <p:nvPr/>
        </p:nvSpPr>
        <p:spPr>
          <a:xfrm rot="5564468">
            <a:off x="9961914" y="1910522"/>
            <a:ext cx="1342987" cy="2162895"/>
          </a:xfrm>
          <a:prstGeom prst="arc">
            <a:avLst>
              <a:gd name="adj1" fmla="val 10406095"/>
              <a:gd name="adj2" fmla="val 21093327"/>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6" name="Straight Connector 25">
            <a:extLst>
              <a:ext uri="{FF2B5EF4-FFF2-40B4-BE49-F238E27FC236}">
                <a16:creationId xmlns:a16="http://schemas.microsoft.com/office/drawing/2014/main" id="{D12845A0-1CE9-434A-B9C2-A7515938D113}"/>
              </a:ext>
            </a:extLst>
          </p:cNvPr>
          <p:cNvCxnSpPr/>
          <p:nvPr/>
        </p:nvCxnSpPr>
        <p:spPr>
          <a:xfrm>
            <a:off x="4333404" y="3659505"/>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F944EBC4-E25F-42EB-A852-A8E7C8267AB2}"/>
              </a:ext>
            </a:extLst>
          </p:cNvPr>
          <p:cNvSpPr/>
          <p:nvPr/>
        </p:nvSpPr>
        <p:spPr>
          <a:xfrm rot="16035532" flipH="1">
            <a:off x="3620804" y="3254817"/>
            <a:ext cx="1342987" cy="2162895"/>
          </a:xfrm>
          <a:prstGeom prst="arc">
            <a:avLst>
              <a:gd name="adj1" fmla="val 10406095"/>
              <a:gd name="adj2" fmla="val 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8" name="Straight Connector 27">
            <a:extLst>
              <a:ext uri="{FF2B5EF4-FFF2-40B4-BE49-F238E27FC236}">
                <a16:creationId xmlns:a16="http://schemas.microsoft.com/office/drawing/2014/main" id="{8E569396-57FB-4858-B97A-066314BEA46F}"/>
              </a:ext>
            </a:extLst>
          </p:cNvPr>
          <p:cNvCxnSpPr/>
          <p:nvPr/>
        </p:nvCxnSpPr>
        <p:spPr>
          <a:xfrm>
            <a:off x="4319434" y="5006975"/>
            <a:ext cx="6426036"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18A95487-1C31-468E-AAB8-50C2D40A9E0E}"/>
              </a:ext>
            </a:extLst>
          </p:cNvPr>
          <p:cNvSpPr/>
          <p:nvPr/>
        </p:nvSpPr>
        <p:spPr>
          <a:xfrm>
            <a:off x="4181004" y="2045968"/>
            <a:ext cx="558141" cy="558141"/>
          </a:xfrm>
          <a:prstGeom prst="ellipse">
            <a:avLst/>
          </a:prstGeom>
          <a:solidFill>
            <a:schemeClr val="bg1"/>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lstStyle/>
          <a:p>
            <a:pPr algn="ctr">
              <a:lnSpc>
                <a:spcPts val="1400"/>
              </a:lnSpc>
            </a:pPr>
            <a:r>
              <a:rPr lang="en-GB" sz="1600" dirty="0">
                <a:solidFill>
                  <a:schemeClr val="accent1"/>
                </a:solidFill>
                <a:latin typeface="+mj-lt"/>
              </a:rPr>
              <a:t>30</a:t>
            </a:r>
            <a:endParaRPr lang="en-GB" sz="1050" dirty="0">
              <a:solidFill>
                <a:schemeClr val="accent1"/>
              </a:solidFill>
              <a:latin typeface="+mj-lt"/>
            </a:endParaRPr>
          </a:p>
        </p:txBody>
      </p:sp>
      <p:sp>
        <p:nvSpPr>
          <p:cNvPr id="33" name="TextBox 32">
            <a:extLst>
              <a:ext uri="{FF2B5EF4-FFF2-40B4-BE49-F238E27FC236}">
                <a16:creationId xmlns:a16="http://schemas.microsoft.com/office/drawing/2014/main" id="{FC31E8E1-6DD7-4BFE-A877-25629E2FDBF1}"/>
              </a:ext>
            </a:extLst>
          </p:cNvPr>
          <p:cNvSpPr txBox="1"/>
          <p:nvPr/>
        </p:nvSpPr>
        <p:spPr>
          <a:xfrm>
            <a:off x="3842401" y="2629065"/>
            <a:ext cx="1230117" cy="276999"/>
          </a:xfrm>
          <a:prstGeom prst="rect">
            <a:avLst/>
          </a:prstGeom>
          <a:noFill/>
        </p:spPr>
        <p:txBody>
          <a:bodyPr wrap="none" rtlCol="0">
            <a:spAutoFit/>
          </a:bodyPr>
          <a:lstStyle/>
          <a:p>
            <a:r>
              <a:rPr lang="en-GB" sz="1200" dirty="0">
                <a:latin typeface="+mj-lt"/>
              </a:rPr>
              <a:t>ITEM ARRIVES</a:t>
            </a:r>
          </a:p>
        </p:txBody>
      </p:sp>
      <p:sp>
        <p:nvSpPr>
          <p:cNvPr id="34" name="Rectangle 33">
            <a:extLst>
              <a:ext uri="{FF2B5EF4-FFF2-40B4-BE49-F238E27FC236}">
                <a16:creationId xmlns:a16="http://schemas.microsoft.com/office/drawing/2014/main" id="{927E6E4C-0510-4285-9CFE-F777708A3979}"/>
              </a:ext>
            </a:extLst>
          </p:cNvPr>
          <p:cNvSpPr/>
          <p:nvPr/>
        </p:nvSpPr>
        <p:spPr>
          <a:xfrm>
            <a:off x="515938" y="1822174"/>
            <a:ext cx="2293523" cy="41678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Graphic 41" descr="Home">
            <a:extLst>
              <a:ext uri="{FF2B5EF4-FFF2-40B4-BE49-F238E27FC236}">
                <a16:creationId xmlns:a16="http://schemas.microsoft.com/office/drawing/2014/main" id="{22011745-CB74-41C1-9561-2309D725DE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125" y="1884687"/>
            <a:ext cx="687003" cy="687003"/>
          </a:xfrm>
          <a:prstGeom prst="rect">
            <a:avLst/>
          </a:prstGeom>
        </p:spPr>
      </p:pic>
      <p:sp>
        <p:nvSpPr>
          <p:cNvPr id="22" name="TextBox 21">
            <a:extLst>
              <a:ext uri="{FF2B5EF4-FFF2-40B4-BE49-F238E27FC236}">
                <a16:creationId xmlns:a16="http://schemas.microsoft.com/office/drawing/2014/main" id="{693D30AB-EAF4-458F-BD19-4D41C0BD26CA}"/>
              </a:ext>
            </a:extLst>
          </p:cNvPr>
          <p:cNvSpPr txBox="1"/>
          <p:nvPr/>
        </p:nvSpPr>
        <p:spPr>
          <a:xfrm>
            <a:off x="4059471" y="1741335"/>
            <a:ext cx="758541" cy="276999"/>
          </a:xfrm>
          <a:prstGeom prst="rect">
            <a:avLst/>
          </a:prstGeom>
          <a:noFill/>
        </p:spPr>
        <p:txBody>
          <a:bodyPr wrap="none" rtlCol="0">
            <a:spAutoFit/>
          </a:bodyPr>
          <a:lstStyle/>
          <a:p>
            <a:r>
              <a:rPr lang="en-GB" sz="1200" dirty="0">
                <a:latin typeface="+mj-lt"/>
              </a:rPr>
              <a:t>NOV 2018</a:t>
            </a:r>
          </a:p>
        </p:txBody>
      </p:sp>
      <p:sp>
        <p:nvSpPr>
          <p:cNvPr id="30" name="TextBox 29">
            <a:extLst>
              <a:ext uri="{FF2B5EF4-FFF2-40B4-BE49-F238E27FC236}">
                <a16:creationId xmlns:a16="http://schemas.microsoft.com/office/drawing/2014/main" id="{FE86C671-D686-4D79-B2D3-B9B90F9CDA05}"/>
              </a:ext>
            </a:extLst>
          </p:cNvPr>
          <p:cNvSpPr txBox="1"/>
          <p:nvPr/>
        </p:nvSpPr>
        <p:spPr>
          <a:xfrm>
            <a:off x="675790" y="5042922"/>
            <a:ext cx="2021707" cy="738664"/>
          </a:xfrm>
          <a:prstGeom prst="rect">
            <a:avLst/>
          </a:prstGeom>
          <a:noFill/>
        </p:spPr>
        <p:txBody>
          <a:bodyPr wrap="none" rtlCol="0">
            <a:spAutoFit/>
          </a:bodyPr>
          <a:lstStyle/>
          <a:p>
            <a:pPr algn="ctr"/>
            <a:r>
              <a:rPr lang="en-GB" sz="1400" dirty="0">
                <a:latin typeface="+mj-lt"/>
              </a:rPr>
              <a:t>REACH = 2</a:t>
            </a:r>
          </a:p>
          <a:p>
            <a:pPr algn="ctr"/>
            <a:r>
              <a:rPr lang="en-GB" sz="1400" dirty="0">
                <a:latin typeface="+mj-lt"/>
              </a:rPr>
              <a:t>FREQUENCY = 10</a:t>
            </a:r>
          </a:p>
          <a:p>
            <a:pPr algn="ctr"/>
            <a:r>
              <a:rPr lang="en-GB" sz="1400" dirty="0">
                <a:latin typeface="+mj-lt"/>
              </a:rPr>
              <a:t>COMMERCIAL ACTIONS = 3</a:t>
            </a:r>
          </a:p>
        </p:txBody>
      </p:sp>
      <p:sp>
        <p:nvSpPr>
          <p:cNvPr id="36" name="Rectangle 35">
            <a:extLst>
              <a:ext uri="{FF2B5EF4-FFF2-40B4-BE49-F238E27FC236}">
                <a16:creationId xmlns:a16="http://schemas.microsoft.com/office/drawing/2014/main" id="{CCF6D7B6-9570-4148-967C-EAE448A8168F}"/>
              </a:ext>
            </a:extLst>
          </p:cNvPr>
          <p:cNvSpPr/>
          <p:nvPr/>
        </p:nvSpPr>
        <p:spPr>
          <a:xfrm>
            <a:off x="0" y="6606540"/>
            <a:ext cx="1543050" cy="251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1670B781-6D72-4117-8F94-3F93EC5156CD}"/>
              </a:ext>
            </a:extLst>
          </p:cNvPr>
          <p:cNvSpPr txBox="1"/>
          <p:nvPr/>
        </p:nvSpPr>
        <p:spPr>
          <a:xfrm>
            <a:off x="386660" y="6611779"/>
            <a:ext cx="6339458" cy="230832"/>
          </a:xfrm>
          <a:prstGeom prst="rect">
            <a:avLst/>
          </a:prstGeom>
          <a:noFill/>
        </p:spPr>
        <p:txBody>
          <a:bodyPr wrap="square" rtlCol="0">
            <a:spAutoFit/>
          </a:bodyPr>
          <a:lstStyle/>
          <a:p>
            <a:r>
              <a:rPr lang="en-GB" sz="900" dirty="0">
                <a:latin typeface="Arial" panose="020B0604020202020204" pitchFamily="34" charset="0"/>
                <a:cs typeface="Arial" panose="020B0604020202020204" pitchFamily="34" charset="0"/>
              </a:rPr>
              <a:t>Source: JICMAIL Examples Database Q2 2017 – Q4 2019</a:t>
            </a:r>
          </a:p>
        </p:txBody>
      </p:sp>
      <p:pic>
        <p:nvPicPr>
          <p:cNvPr id="57" name="Graphic 56" descr="Female Profile">
            <a:extLst>
              <a:ext uri="{FF2B5EF4-FFF2-40B4-BE49-F238E27FC236}">
                <a16:creationId xmlns:a16="http://schemas.microsoft.com/office/drawing/2014/main" id="{8C5DDE95-A92E-4343-B632-69C79A147D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71958" y="2859493"/>
            <a:ext cx="687003" cy="687003"/>
          </a:xfrm>
          <a:prstGeom prst="rect">
            <a:avLst/>
          </a:prstGeom>
        </p:spPr>
      </p:pic>
      <p:sp>
        <p:nvSpPr>
          <p:cNvPr id="58" name="TextBox 57">
            <a:extLst>
              <a:ext uri="{FF2B5EF4-FFF2-40B4-BE49-F238E27FC236}">
                <a16:creationId xmlns:a16="http://schemas.microsoft.com/office/drawing/2014/main" id="{F15B4452-1820-42C6-93C2-9D617C050635}"/>
              </a:ext>
            </a:extLst>
          </p:cNvPr>
          <p:cNvSpPr txBox="1"/>
          <p:nvPr/>
        </p:nvSpPr>
        <p:spPr>
          <a:xfrm>
            <a:off x="1693197" y="3475232"/>
            <a:ext cx="622285" cy="461665"/>
          </a:xfrm>
          <a:prstGeom prst="rect">
            <a:avLst/>
          </a:prstGeom>
          <a:noFill/>
        </p:spPr>
        <p:txBody>
          <a:bodyPr wrap="none" rtlCol="0">
            <a:spAutoFit/>
          </a:bodyPr>
          <a:lstStyle/>
          <a:p>
            <a:pPr algn="ctr"/>
            <a:r>
              <a:rPr lang="en-GB" sz="1200" dirty="0">
                <a:solidFill>
                  <a:schemeClr val="accent1"/>
                </a:solidFill>
                <a:latin typeface="+mj-lt"/>
              </a:rPr>
              <a:t>FEMALE</a:t>
            </a:r>
          </a:p>
          <a:p>
            <a:pPr algn="ctr"/>
            <a:r>
              <a:rPr lang="en-GB" sz="1200" dirty="0">
                <a:solidFill>
                  <a:schemeClr val="accent1"/>
                </a:solidFill>
                <a:latin typeface="+mj-lt"/>
              </a:rPr>
              <a:t>35-44</a:t>
            </a:r>
          </a:p>
        </p:txBody>
      </p:sp>
      <p:pic>
        <p:nvPicPr>
          <p:cNvPr id="59" name="Graphic 58" descr="Male profile">
            <a:extLst>
              <a:ext uri="{FF2B5EF4-FFF2-40B4-BE49-F238E27FC236}">
                <a16:creationId xmlns:a16="http://schemas.microsoft.com/office/drawing/2014/main" id="{AC0DA0E8-D6DD-4E0B-9092-ECCBF53F96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922" y="2815634"/>
            <a:ext cx="755703" cy="755703"/>
          </a:xfrm>
          <a:prstGeom prst="rect">
            <a:avLst/>
          </a:prstGeom>
        </p:spPr>
      </p:pic>
      <p:sp>
        <p:nvSpPr>
          <p:cNvPr id="60" name="TextBox 59">
            <a:extLst>
              <a:ext uri="{FF2B5EF4-FFF2-40B4-BE49-F238E27FC236}">
                <a16:creationId xmlns:a16="http://schemas.microsoft.com/office/drawing/2014/main" id="{899D3FF7-3C51-4EF4-805F-6D13240DBA2C}"/>
              </a:ext>
            </a:extLst>
          </p:cNvPr>
          <p:cNvSpPr txBox="1"/>
          <p:nvPr/>
        </p:nvSpPr>
        <p:spPr>
          <a:xfrm>
            <a:off x="1045454" y="3475232"/>
            <a:ext cx="548548" cy="646331"/>
          </a:xfrm>
          <a:prstGeom prst="rect">
            <a:avLst/>
          </a:prstGeom>
          <a:noFill/>
        </p:spPr>
        <p:txBody>
          <a:bodyPr wrap="none" rtlCol="0">
            <a:spAutoFit/>
          </a:bodyPr>
          <a:lstStyle/>
          <a:p>
            <a:pPr algn="ctr"/>
            <a:r>
              <a:rPr lang="en-GB" sz="1200" dirty="0">
                <a:solidFill>
                  <a:schemeClr val="accent2"/>
                </a:solidFill>
                <a:latin typeface="+mj-lt"/>
              </a:rPr>
              <a:t>MALE</a:t>
            </a:r>
          </a:p>
          <a:p>
            <a:pPr algn="ctr"/>
            <a:r>
              <a:rPr lang="en-GB" sz="1200" dirty="0">
                <a:solidFill>
                  <a:schemeClr val="accent2"/>
                </a:solidFill>
                <a:latin typeface="+mj-lt"/>
              </a:rPr>
              <a:t>35-44</a:t>
            </a:r>
          </a:p>
          <a:p>
            <a:pPr algn="ctr"/>
            <a:r>
              <a:rPr lang="en-GB" sz="1200" dirty="0">
                <a:solidFill>
                  <a:schemeClr val="accent2"/>
                </a:solidFill>
                <a:latin typeface="+mj-lt"/>
              </a:rPr>
              <a:t>HHC</a:t>
            </a:r>
          </a:p>
        </p:txBody>
      </p:sp>
      <p:sp>
        <p:nvSpPr>
          <p:cNvPr id="61" name="TextBox 60">
            <a:extLst>
              <a:ext uri="{FF2B5EF4-FFF2-40B4-BE49-F238E27FC236}">
                <a16:creationId xmlns:a16="http://schemas.microsoft.com/office/drawing/2014/main" id="{BBCA098F-F932-4E6E-827E-DB4E3266AD1D}"/>
              </a:ext>
            </a:extLst>
          </p:cNvPr>
          <p:cNvSpPr txBox="1"/>
          <p:nvPr/>
        </p:nvSpPr>
        <p:spPr>
          <a:xfrm>
            <a:off x="1135197" y="1994922"/>
            <a:ext cx="1208985" cy="461665"/>
          </a:xfrm>
          <a:prstGeom prst="rect">
            <a:avLst/>
          </a:prstGeom>
          <a:noFill/>
        </p:spPr>
        <p:txBody>
          <a:bodyPr wrap="none" rtlCol="0">
            <a:spAutoFit/>
          </a:bodyPr>
          <a:lstStyle/>
          <a:p>
            <a:r>
              <a:rPr lang="en-GB" sz="1200" dirty="0">
                <a:latin typeface="+mj-lt"/>
              </a:rPr>
              <a:t>SOCIAL GRADE:  B</a:t>
            </a:r>
          </a:p>
          <a:p>
            <a:r>
              <a:rPr lang="en-GB" sz="1200" dirty="0">
                <a:latin typeface="+mj-lt"/>
              </a:rPr>
              <a:t>MERIDIAN WEST</a:t>
            </a:r>
          </a:p>
        </p:txBody>
      </p:sp>
      <p:sp>
        <p:nvSpPr>
          <p:cNvPr id="74" name="Oval 73">
            <a:extLst>
              <a:ext uri="{FF2B5EF4-FFF2-40B4-BE49-F238E27FC236}">
                <a16:creationId xmlns:a16="http://schemas.microsoft.com/office/drawing/2014/main" id="{5F592EC3-1792-4D09-83DE-C68968905C62}"/>
              </a:ext>
            </a:extLst>
          </p:cNvPr>
          <p:cNvSpPr/>
          <p:nvPr/>
        </p:nvSpPr>
        <p:spPr>
          <a:xfrm>
            <a:off x="4264773" y="3611702"/>
            <a:ext cx="127075"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a:extLst>
              <a:ext uri="{FF2B5EF4-FFF2-40B4-BE49-F238E27FC236}">
                <a16:creationId xmlns:a16="http://schemas.microsoft.com/office/drawing/2014/main" id="{B6DC1C68-EC29-42F6-BBDE-3FEC556685D0}"/>
              </a:ext>
            </a:extLst>
          </p:cNvPr>
          <p:cNvSpPr/>
          <p:nvPr/>
        </p:nvSpPr>
        <p:spPr>
          <a:xfrm>
            <a:off x="4238873" y="4961708"/>
            <a:ext cx="95474"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6" name="Oval 75">
            <a:extLst>
              <a:ext uri="{FF2B5EF4-FFF2-40B4-BE49-F238E27FC236}">
                <a16:creationId xmlns:a16="http://schemas.microsoft.com/office/drawing/2014/main" id="{943CDD74-7FD0-406E-B65A-D7FBC0C0358B}"/>
              </a:ext>
            </a:extLst>
          </p:cNvPr>
          <p:cNvSpPr/>
          <p:nvPr/>
        </p:nvSpPr>
        <p:spPr>
          <a:xfrm>
            <a:off x="10661583" y="4957332"/>
            <a:ext cx="95474" cy="95474"/>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7" name="Oval 76">
            <a:extLst>
              <a:ext uri="{FF2B5EF4-FFF2-40B4-BE49-F238E27FC236}">
                <a16:creationId xmlns:a16="http://schemas.microsoft.com/office/drawing/2014/main" id="{00EE5911-7240-4B98-A85C-17DDF4E0A9EA}"/>
              </a:ext>
            </a:extLst>
          </p:cNvPr>
          <p:cNvSpPr/>
          <p:nvPr/>
        </p:nvSpPr>
        <p:spPr>
          <a:xfrm>
            <a:off x="10653254" y="3609810"/>
            <a:ext cx="105021" cy="10502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a:extLst>
              <a:ext uri="{FF2B5EF4-FFF2-40B4-BE49-F238E27FC236}">
                <a16:creationId xmlns:a16="http://schemas.microsoft.com/office/drawing/2014/main" id="{A0E81C40-C817-46DE-A3C1-41C173042A7A}"/>
              </a:ext>
            </a:extLst>
          </p:cNvPr>
          <p:cNvSpPr/>
          <p:nvPr/>
        </p:nvSpPr>
        <p:spPr>
          <a:xfrm>
            <a:off x="10525069" y="2261324"/>
            <a:ext cx="105021" cy="10502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9" name="Graphic 48" descr="School boy">
            <a:extLst>
              <a:ext uri="{FF2B5EF4-FFF2-40B4-BE49-F238E27FC236}">
                <a16:creationId xmlns:a16="http://schemas.microsoft.com/office/drawing/2014/main" id="{56E6D7AC-2A41-4D7F-8768-488D891DEE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46609" y="4051484"/>
            <a:ext cx="516155" cy="516155"/>
          </a:xfrm>
          <a:prstGeom prst="rect">
            <a:avLst/>
          </a:prstGeom>
        </p:spPr>
      </p:pic>
      <p:sp>
        <p:nvSpPr>
          <p:cNvPr id="62" name="TextBox 61">
            <a:extLst>
              <a:ext uri="{FF2B5EF4-FFF2-40B4-BE49-F238E27FC236}">
                <a16:creationId xmlns:a16="http://schemas.microsoft.com/office/drawing/2014/main" id="{EAD937BE-6230-434C-A441-EF4633D61B15}"/>
              </a:ext>
            </a:extLst>
          </p:cNvPr>
          <p:cNvSpPr txBox="1"/>
          <p:nvPr/>
        </p:nvSpPr>
        <p:spPr>
          <a:xfrm>
            <a:off x="1742964" y="4460176"/>
            <a:ext cx="497252" cy="461665"/>
          </a:xfrm>
          <a:prstGeom prst="rect">
            <a:avLst/>
          </a:prstGeom>
          <a:noFill/>
        </p:spPr>
        <p:txBody>
          <a:bodyPr wrap="none" rtlCol="0">
            <a:spAutoFit/>
          </a:bodyPr>
          <a:lstStyle/>
          <a:p>
            <a:pPr algn="ctr"/>
            <a:r>
              <a:rPr lang="en-GB" sz="1200" dirty="0">
                <a:solidFill>
                  <a:schemeClr val="accent2"/>
                </a:solidFill>
                <a:latin typeface="+mj-lt"/>
              </a:rPr>
              <a:t>MALE</a:t>
            </a:r>
          </a:p>
          <a:p>
            <a:pPr algn="ctr"/>
            <a:r>
              <a:rPr lang="en-GB" sz="1200" dirty="0">
                <a:solidFill>
                  <a:schemeClr val="accent2"/>
                </a:solidFill>
                <a:latin typeface="+mj-lt"/>
              </a:rPr>
              <a:t>0-16</a:t>
            </a:r>
          </a:p>
        </p:txBody>
      </p:sp>
      <p:pic>
        <p:nvPicPr>
          <p:cNvPr id="80" name="Graphic 79" descr="Female Profile">
            <a:extLst>
              <a:ext uri="{FF2B5EF4-FFF2-40B4-BE49-F238E27FC236}">
                <a16:creationId xmlns:a16="http://schemas.microsoft.com/office/drawing/2014/main" id="{5B23AAAF-EF7B-4248-B21C-5FFAB12C41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6414" y="4051484"/>
            <a:ext cx="469232" cy="469232"/>
          </a:xfrm>
          <a:prstGeom prst="rect">
            <a:avLst/>
          </a:prstGeom>
        </p:spPr>
      </p:pic>
      <p:sp>
        <p:nvSpPr>
          <p:cNvPr id="82" name="TextBox 81">
            <a:extLst>
              <a:ext uri="{FF2B5EF4-FFF2-40B4-BE49-F238E27FC236}">
                <a16:creationId xmlns:a16="http://schemas.microsoft.com/office/drawing/2014/main" id="{3D4364C9-8499-4C5B-A637-83A5BAAC7455}"/>
              </a:ext>
            </a:extLst>
          </p:cNvPr>
          <p:cNvSpPr txBox="1"/>
          <p:nvPr/>
        </p:nvSpPr>
        <p:spPr>
          <a:xfrm>
            <a:off x="1009887" y="4463986"/>
            <a:ext cx="622286" cy="461665"/>
          </a:xfrm>
          <a:prstGeom prst="rect">
            <a:avLst/>
          </a:prstGeom>
          <a:noFill/>
        </p:spPr>
        <p:txBody>
          <a:bodyPr wrap="none" rtlCol="0">
            <a:spAutoFit/>
          </a:bodyPr>
          <a:lstStyle/>
          <a:p>
            <a:pPr algn="ctr"/>
            <a:r>
              <a:rPr lang="en-GB" sz="1200" dirty="0">
                <a:solidFill>
                  <a:schemeClr val="accent1"/>
                </a:solidFill>
                <a:latin typeface="+mj-lt"/>
              </a:rPr>
              <a:t>FEMALE</a:t>
            </a:r>
          </a:p>
          <a:p>
            <a:pPr algn="ctr"/>
            <a:r>
              <a:rPr lang="en-GB" sz="1200" dirty="0">
                <a:solidFill>
                  <a:schemeClr val="accent1"/>
                </a:solidFill>
                <a:latin typeface="+mj-lt"/>
              </a:rPr>
              <a:t>0-16</a:t>
            </a:r>
          </a:p>
        </p:txBody>
      </p:sp>
      <p:pic>
        <p:nvPicPr>
          <p:cNvPr id="51" name="Picture 2" descr="Image result for amazon logo">
            <a:extLst>
              <a:ext uri="{FF2B5EF4-FFF2-40B4-BE49-F238E27FC236}">
                <a16:creationId xmlns:a16="http://schemas.microsoft.com/office/drawing/2014/main" id="{CB1B3047-25E4-4A72-B30D-7C86B07747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52137" y="242703"/>
            <a:ext cx="1748922" cy="982770"/>
          </a:xfrm>
          <a:prstGeom prst="rect">
            <a:avLst/>
          </a:prstGeom>
          <a:noFill/>
          <a:extLst>
            <a:ext uri="{909E8E84-426E-40DD-AFC4-6F175D3DCCD1}">
              <a14:hiddenFill xmlns:a14="http://schemas.microsoft.com/office/drawing/2010/main">
                <a:solidFill>
                  <a:srgbClr val="FFFFFF"/>
                </a:solidFill>
              </a14:hiddenFill>
            </a:ext>
          </a:extLst>
        </p:spPr>
      </p:pic>
      <p:pic>
        <p:nvPicPr>
          <p:cNvPr id="52" name="Graphic 51" descr="Envelope">
            <a:extLst>
              <a:ext uri="{FF2B5EF4-FFF2-40B4-BE49-F238E27FC236}">
                <a16:creationId xmlns:a16="http://schemas.microsoft.com/office/drawing/2014/main" id="{D7039774-244E-4E7C-9EFE-7E106113C39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97970" y="2848042"/>
            <a:ext cx="320492" cy="320492"/>
          </a:xfrm>
          <a:prstGeom prst="rect">
            <a:avLst/>
          </a:prstGeom>
        </p:spPr>
      </p:pic>
      <p:pic>
        <p:nvPicPr>
          <p:cNvPr id="53" name="Graphic 52" descr="Download">
            <a:extLst>
              <a:ext uri="{FF2B5EF4-FFF2-40B4-BE49-F238E27FC236}">
                <a16:creationId xmlns:a16="http://schemas.microsoft.com/office/drawing/2014/main" id="{C5C2FA4D-9E47-4147-BC12-3F5BD225ACB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55239" y="3094577"/>
            <a:ext cx="387795" cy="387795"/>
          </a:xfrm>
          <a:prstGeom prst="rect">
            <a:avLst/>
          </a:prstGeom>
        </p:spPr>
      </p:pic>
      <p:pic>
        <p:nvPicPr>
          <p:cNvPr id="55" name="Graphic 54" descr="Download">
            <a:extLst>
              <a:ext uri="{FF2B5EF4-FFF2-40B4-BE49-F238E27FC236}">
                <a16:creationId xmlns:a16="http://schemas.microsoft.com/office/drawing/2014/main" id="{0E2200BB-1570-4E6D-B2D6-2343B7D57E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555957" y="2780739"/>
            <a:ext cx="387795" cy="387795"/>
          </a:xfrm>
          <a:prstGeom prst="rect">
            <a:avLst/>
          </a:prstGeom>
        </p:spPr>
      </p:pic>
      <p:pic>
        <p:nvPicPr>
          <p:cNvPr id="56" name="Graphic 55" descr="Raised Hand">
            <a:extLst>
              <a:ext uri="{FF2B5EF4-FFF2-40B4-BE49-F238E27FC236}">
                <a16:creationId xmlns:a16="http://schemas.microsoft.com/office/drawing/2014/main" id="{5233DA3E-3B89-45AD-8A61-1E626100ABF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6200000" flipV="1">
            <a:off x="4219947" y="3150348"/>
            <a:ext cx="352541" cy="352541"/>
          </a:xfrm>
          <a:prstGeom prst="rect">
            <a:avLst/>
          </a:prstGeom>
        </p:spPr>
      </p:pic>
      <p:pic>
        <p:nvPicPr>
          <p:cNvPr id="63" name="Graphic 62" descr="Raised Hand">
            <a:extLst>
              <a:ext uri="{FF2B5EF4-FFF2-40B4-BE49-F238E27FC236}">
                <a16:creationId xmlns:a16="http://schemas.microsoft.com/office/drawing/2014/main" id="{D482750B-1B44-4C95-83E2-1D982B4F406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6200000" flipV="1">
            <a:off x="4216972" y="2821984"/>
            <a:ext cx="352541" cy="352541"/>
          </a:xfrm>
          <a:prstGeom prst="rect">
            <a:avLst/>
          </a:prstGeom>
        </p:spPr>
      </p:pic>
      <p:pic>
        <p:nvPicPr>
          <p:cNvPr id="64" name="Graphic 63" descr="Chat">
            <a:extLst>
              <a:ext uri="{FF2B5EF4-FFF2-40B4-BE49-F238E27FC236}">
                <a16:creationId xmlns:a16="http://schemas.microsoft.com/office/drawing/2014/main" id="{ED9B65CB-088C-48FB-A81F-98473528170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04832" y="2822473"/>
            <a:ext cx="426575" cy="426575"/>
          </a:xfrm>
          <a:prstGeom prst="rect">
            <a:avLst/>
          </a:prstGeom>
        </p:spPr>
      </p:pic>
      <p:pic>
        <p:nvPicPr>
          <p:cNvPr id="65" name="Graphic 64" descr="Chat">
            <a:extLst>
              <a:ext uri="{FF2B5EF4-FFF2-40B4-BE49-F238E27FC236}">
                <a16:creationId xmlns:a16="http://schemas.microsoft.com/office/drawing/2014/main" id="{42896C29-1F9A-485B-A2FE-5CADDA079DD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748841" y="3113839"/>
            <a:ext cx="426575" cy="426575"/>
          </a:xfrm>
          <a:prstGeom prst="rect">
            <a:avLst/>
          </a:prstGeom>
        </p:spPr>
      </p:pic>
      <p:pic>
        <p:nvPicPr>
          <p:cNvPr id="66" name="Graphic 65" descr="Share">
            <a:extLst>
              <a:ext uri="{FF2B5EF4-FFF2-40B4-BE49-F238E27FC236}">
                <a16:creationId xmlns:a16="http://schemas.microsoft.com/office/drawing/2014/main" id="{BFD4931E-E938-471A-AD27-FFCF37252E3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685105" y="2877178"/>
            <a:ext cx="291356" cy="291356"/>
          </a:xfrm>
          <a:prstGeom prst="rect">
            <a:avLst/>
          </a:prstGeom>
        </p:spPr>
      </p:pic>
      <p:pic>
        <p:nvPicPr>
          <p:cNvPr id="67" name="Graphic 66" descr="Eye">
            <a:extLst>
              <a:ext uri="{FF2B5EF4-FFF2-40B4-BE49-F238E27FC236}">
                <a16:creationId xmlns:a16="http://schemas.microsoft.com/office/drawing/2014/main" id="{8853B89D-A494-401D-B9CF-F9D2EF9DC9B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288770" y="3104624"/>
            <a:ext cx="387795" cy="387795"/>
          </a:xfrm>
          <a:prstGeom prst="rect">
            <a:avLst/>
          </a:prstGeom>
        </p:spPr>
      </p:pic>
      <p:pic>
        <p:nvPicPr>
          <p:cNvPr id="68" name="Graphic 67" descr="Open envelope">
            <a:extLst>
              <a:ext uri="{FF2B5EF4-FFF2-40B4-BE49-F238E27FC236}">
                <a16:creationId xmlns:a16="http://schemas.microsoft.com/office/drawing/2014/main" id="{35D81589-F0F5-4FA2-BD58-8484BAF1AB84}"/>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348605" y="2878170"/>
            <a:ext cx="264869" cy="264869"/>
          </a:xfrm>
          <a:prstGeom prst="rect">
            <a:avLst/>
          </a:prstGeom>
        </p:spPr>
      </p:pic>
      <p:pic>
        <p:nvPicPr>
          <p:cNvPr id="70" name="Graphic 69" descr="Chat">
            <a:extLst>
              <a:ext uri="{FF2B5EF4-FFF2-40B4-BE49-F238E27FC236}">
                <a16:creationId xmlns:a16="http://schemas.microsoft.com/office/drawing/2014/main" id="{2573ADB6-655F-466B-BDC6-6A413BBFE46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650217" y="3088408"/>
            <a:ext cx="426575" cy="426575"/>
          </a:xfrm>
          <a:prstGeom prst="rect">
            <a:avLst/>
          </a:prstGeom>
        </p:spPr>
      </p:pic>
      <p:pic>
        <p:nvPicPr>
          <p:cNvPr id="71" name="Picture 2" descr="http://ukmedia2.ebiquitymedia.com/?268701FBD60A820FD21C7D79EF1DB6CB5964BB5FDB72DAB1CF551CBBCD71174DC9A8505AAE8B11597075EA1069BA345624A712D9DA506FAE3E9C1EE0523707C6C95579D25FC6E809/N">
            <a:extLst>
              <a:ext uri="{FF2B5EF4-FFF2-40B4-BE49-F238E27FC236}">
                <a16:creationId xmlns:a16="http://schemas.microsoft.com/office/drawing/2014/main" id="{672BA45A-17D1-4C7B-ACB4-3771F094B67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974387" y="1928916"/>
            <a:ext cx="1105492" cy="2079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2" name="Picture 4" descr="http://ukmedia2.ebiquitymedia.com/?268701FBD60A820FD21C7D79EF1DB6CB5964BB5FDB72DAB1CF551CBBCD71174DC9A8505AAE8B11597075EA1069BA345624A712D9DA506FAE3E9C1EE0523707C673DB1094AB7D8E21/N">
            <a:extLst>
              <a:ext uri="{FF2B5EF4-FFF2-40B4-BE49-F238E27FC236}">
                <a16:creationId xmlns:a16="http://schemas.microsoft.com/office/drawing/2014/main" id="{A9570B8E-0997-4A2C-BE7F-F3C43F0616EC}"/>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271234" y="1928916"/>
            <a:ext cx="1113674" cy="2079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E7025575-226C-4499-B595-FBCA51BC6E3C}"/>
              </a:ext>
            </a:extLst>
          </p:cNvPr>
          <p:cNvSpPr txBox="1"/>
          <p:nvPr/>
        </p:nvSpPr>
        <p:spPr>
          <a:xfrm>
            <a:off x="9667469" y="5060839"/>
            <a:ext cx="1152880" cy="276999"/>
          </a:xfrm>
          <a:prstGeom prst="rect">
            <a:avLst/>
          </a:prstGeom>
          <a:noFill/>
        </p:spPr>
        <p:txBody>
          <a:bodyPr wrap="none" rtlCol="0">
            <a:spAutoFit/>
          </a:bodyPr>
          <a:lstStyle/>
          <a:p>
            <a:r>
              <a:rPr lang="en-GB" sz="1200" dirty="0">
                <a:latin typeface="+mj-lt"/>
              </a:rPr>
              <a:t>STI IN THE HOME</a:t>
            </a:r>
          </a:p>
        </p:txBody>
      </p:sp>
    </p:spTree>
    <p:extLst>
      <p:ext uri="{BB962C8B-B14F-4D97-AF65-F5344CB8AC3E}">
        <p14:creationId xmlns:p14="http://schemas.microsoft.com/office/powerpoint/2010/main" val="3192263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AC71F0-21C3-4646-82A0-32CDEE6FBA4C}"/>
              </a:ext>
            </a:extLst>
          </p:cNvPr>
          <p:cNvSpPr>
            <a:spLocks noGrp="1"/>
          </p:cNvSpPr>
          <p:nvPr>
            <p:ph type="body" sz="quarter" idx="11"/>
          </p:nvPr>
        </p:nvSpPr>
        <p:spPr/>
        <p:txBody>
          <a:bodyPr/>
          <a:lstStyle/>
          <a:p>
            <a:endParaRPr lang="en-GB" dirty="0"/>
          </a:p>
        </p:txBody>
      </p:sp>
      <p:sp>
        <p:nvSpPr>
          <p:cNvPr id="3" name="Text Placeholder 2">
            <a:extLst>
              <a:ext uri="{FF2B5EF4-FFF2-40B4-BE49-F238E27FC236}">
                <a16:creationId xmlns:a16="http://schemas.microsoft.com/office/drawing/2014/main" id="{FD80FA0C-6A1C-41B3-9EF9-726771E87FBB}"/>
              </a:ext>
            </a:extLst>
          </p:cNvPr>
          <p:cNvSpPr>
            <a:spLocks noGrp="1"/>
          </p:cNvSpPr>
          <p:nvPr>
            <p:ph type="body" sz="quarter" idx="12"/>
          </p:nvPr>
        </p:nvSpPr>
        <p:spPr/>
        <p:txBody>
          <a:bodyPr/>
          <a:lstStyle/>
          <a:p>
            <a:endParaRPr lang="en-GB" dirty="0"/>
          </a:p>
        </p:txBody>
      </p:sp>
      <p:sp>
        <p:nvSpPr>
          <p:cNvPr id="4" name="Text Placeholder 3">
            <a:extLst>
              <a:ext uri="{FF2B5EF4-FFF2-40B4-BE49-F238E27FC236}">
                <a16:creationId xmlns:a16="http://schemas.microsoft.com/office/drawing/2014/main" id="{DD4EC4D7-7612-4FB1-80AB-8DB023AFA3CF}"/>
              </a:ext>
            </a:extLst>
          </p:cNvPr>
          <p:cNvSpPr>
            <a:spLocks noGrp="1"/>
          </p:cNvSpPr>
          <p:nvPr>
            <p:ph type="body" sz="quarter" idx="13"/>
          </p:nvPr>
        </p:nvSpPr>
        <p:spPr/>
        <p:txBody>
          <a:bodyPr/>
          <a:lstStyle/>
          <a:p>
            <a:endParaRPr lang="en-GB" dirty="0"/>
          </a:p>
        </p:txBody>
      </p:sp>
      <p:sp>
        <p:nvSpPr>
          <p:cNvPr id="5" name="Text Placeholder 4">
            <a:extLst>
              <a:ext uri="{FF2B5EF4-FFF2-40B4-BE49-F238E27FC236}">
                <a16:creationId xmlns:a16="http://schemas.microsoft.com/office/drawing/2014/main" id="{952631A4-5429-4CB5-B812-1E683A35E3E7}"/>
              </a:ext>
            </a:extLst>
          </p:cNvPr>
          <p:cNvSpPr>
            <a:spLocks noGrp="1"/>
          </p:cNvSpPr>
          <p:nvPr>
            <p:ph type="body" sz="quarter" idx="14"/>
          </p:nvPr>
        </p:nvSpPr>
        <p:spPr/>
        <p:txBody>
          <a:bodyPr/>
          <a:lstStyle/>
          <a:p>
            <a:endParaRPr lang="en-GB" dirty="0"/>
          </a:p>
        </p:txBody>
      </p:sp>
      <p:sp>
        <p:nvSpPr>
          <p:cNvPr id="6" name="Rectangle 5">
            <a:extLst>
              <a:ext uri="{FF2B5EF4-FFF2-40B4-BE49-F238E27FC236}">
                <a16:creationId xmlns:a16="http://schemas.microsoft.com/office/drawing/2014/main" id="{609CAA7A-DC70-4C5F-A966-E9A12019D8A8}"/>
              </a:ext>
            </a:extLst>
          </p:cNvPr>
          <p:cNvSpPr/>
          <p:nvPr/>
        </p:nvSpPr>
        <p:spPr>
          <a:xfrm>
            <a:off x="2080260" y="5659717"/>
            <a:ext cx="1978413" cy="858047"/>
          </a:xfrm>
          <a:prstGeom prst="rect">
            <a:avLst/>
          </a:prstGeom>
          <a:solidFill>
            <a:schemeClr val="bg2">
              <a:lumMod val="75000"/>
            </a:schemeClr>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YOUR LOGO GOES HERE</a:t>
            </a:r>
          </a:p>
        </p:txBody>
      </p:sp>
    </p:spTree>
    <p:extLst>
      <p:ext uri="{BB962C8B-B14F-4D97-AF65-F5344CB8AC3E}">
        <p14:creationId xmlns:p14="http://schemas.microsoft.com/office/powerpoint/2010/main" val="1332943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3C8A5B-4A19-4DF9-95D9-C06D794EF1C5}"/>
              </a:ext>
            </a:extLst>
          </p:cNvPr>
          <p:cNvPicPr>
            <a:picLocks noChangeAspect="1"/>
          </p:cNvPicPr>
          <p:nvPr/>
        </p:nvPicPr>
        <p:blipFill>
          <a:blip r:embed="rId3"/>
          <a:stretch>
            <a:fillRect/>
          </a:stretch>
        </p:blipFill>
        <p:spPr>
          <a:xfrm>
            <a:off x="515938" y="1784344"/>
            <a:ext cx="5962956" cy="4445228"/>
          </a:xfrm>
          <a:prstGeom prst="rect">
            <a:avLst/>
          </a:prstGeom>
        </p:spPr>
      </p:pic>
      <p:sp>
        <p:nvSpPr>
          <p:cNvPr id="3" name="Title 2">
            <a:extLst>
              <a:ext uri="{FF2B5EF4-FFF2-40B4-BE49-F238E27FC236}">
                <a16:creationId xmlns:a16="http://schemas.microsoft.com/office/drawing/2014/main" id="{6FC8C97B-F50B-49FE-B93F-2A63B0E9D86B}"/>
              </a:ext>
            </a:extLst>
          </p:cNvPr>
          <p:cNvSpPr>
            <a:spLocks noGrp="1"/>
          </p:cNvSpPr>
          <p:nvPr>
            <p:ph type="title"/>
          </p:nvPr>
        </p:nvSpPr>
        <p:spPr/>
        <p:txBody>
          <a:bodyPr/>
          <a:lstStyle/>
          <a:p>
            <a:r>
              <a:rPr lang="en-GB" dirty="0"/>
              <a:t>The state of retail in the UK</a:t>
            </a:r>
          </a:p>
        </p:txBody>
      </p:sp>
      <p:sp>
        <p:nvSpPr>
          <p:cNvPr id="24" name="Slide Number Placeholder 2">
            <a:extLst>
              <a:ext uri="{FF2B5EF4-FFF2-40B4-BE49-F238E27FC236}">
                <a16:creationId xmlns:a16="http://schemas.microsoft.com/office/drawing/2014/main" id="{538354FE-922C-49B6-B0A6-9AB1C8F60F4B}"/>
              </a:ext>
            </a:extLst>
          </p:cNvPr>
          <p:cNvSpPr>
            <a:spLocks noGrp="1"/>
          </p:cNvSpPr>
          <p:nvPr>
            <p:ph type="sldNum" sz="quarter" idx="10"/>
          </p:nvPr>
        </p:nvSpPr>
        <p:spPr/>
        <p:txBody>
          <a:bodyPr/>
          <a:lstStyle/>
          <a:p>
            <a:fld id="{887360FE-02F5-4392-9C12-7D03F05745BB}" type="slidenum">
              <a:rPr lang="en-GB" smtClean="0"/>
              <a:pPr/>
              <a:t>2</a:t>
            </a:fld>
            <a:endParaRPr lang="en-GB" dirty="0"/>
          </a:p>
        </p:txBody>
      </p:sp>
      <p:sp>
        <p:nvSpPr>
          <p:cNvPr id="6" name="Text Placeholder 5">
            <a:extLst>
              <a:ext uri="{FF2B5EF4-FFF2-40B4-BE49-F238E27FC236}">
                <a16:creationId xmlns:a16="http://schemas.microsoft.com/office/drawing/2014/main" id="{417BD7A5-B41E-4B1C-8D27-A8FAB6C25664}"/>
              </a:ext>
            </a:extLst>
          </p:cNvPr>
          <p:cNvSpPr>
            <a:spLocks noGrp="1"/>
          </p:cNvSpPr>
          <p:nvPr>
            <p:ph type="body" sz="quarter" idx="11"/>
          </p:nvPr>
        </p:nvSpPr>
        <p:spPr/>
        <p:txBody>
          <a:bodyPr/>
          <a:lstStyle/>
          <a:p>
            <a:r>
              <a:rPr lang="en-GB" dirty="0"/>
              <a:t>The retail sector is having a hard time</a:t>
            </a:r>
          </a:p>
        </p:txBody>
      </p:sp>
      <p:sp>
        <p:nvSpPr>
          <p:cNvPr id="11" name="Text Placeholder 10">
            <a:extLst>
              <a:ext uri="{FF2B5EF4-FFF2-40B4-BE49-F238E27FC236}">
                <a16:creationId xmlns:a16="http://schemas.microsoft.com/office/drawing/2014/main" id="{15F8287D-89A6-4F00-9275-5BC6A3DA00C6}"/>
              </a:ext>
            </a:extLst>
          </p:cNvPr>
          <p:cNvSpPr>
            <a:spLocks noGrp="1"/>
          </p:cNvSpPr>
          <p:nvPr>
            <p:ph type="body" sz="quarter" idx="13"/>
          </p:nvPr>
        </p:nvSpPr>
        <p:spPr>
          <a:xfrm>
            <a:off x="6415200" y="2365416"/>
            <a:ext cx="5227200" cy="5381604"/>
          </a:xfrm>
        </p:spPr>
        <p:txBody>
          <a:bodyPr/>
          <a:lstStyle/>
          <a:p>
            <a:r>
              <a:rPr lang="en-US" dirty="0"/>
              <a:t>Total sales slipped by 0.1% in 2019, according to the British Retail Consortium (BRC) and advisory firm KPMG, the lowest since they began monitoring the sector in 1995</a:t>
            </a:r>
          </a:p>
          <a:p>
            <a:r>
              <a:rPr lang="en-US" dirty="0"/>
              <a:t>The downturn was influenced by a 0.9% fall in sales in the crucial final two months of the year when many retailers get most of their annual profits</a:t>
            </a:r>
          </a:p>
          <a:p>
            <a:r>
              <a:rPr lang="en-US" dirty="0"/>
              <a:t>That decline was partly driven by online sales rising by 2.6% in November and December</a:t>
            </a:r>
          </a:p>
          <a:p>
            <a:pPr marL="0" indent="0">
              <a:buNone/>
            </a:pPr>
            <a:endParaRPr lang="en-GB" dirty="0"/>
          </a:p>
        </p:txBody>
      </p:sp>
      <p:sp>
        <p:nvSpPr>
          <p:cNvPr id="10" name="Rectangle 9">
            <a:extLst>
              <a:ext uri="{FF2B5EF4-FFF2-40B4-BE49-F238E27FC236}">
                <a16:creationId xmlns:a16="http://schemas.microsoft.com/office/drawing/2014/main" id="{463DA67A-963D-4D06-8212-56355778213F}"/>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D34520F6-35B5-4E54-A028-E41A133EA5E1}"/>
              </a:ext>
            </a:extLst>
          </p:cNvPr>
          <p:cNvSpPr txBox="1"/>
          <p:nvPr/>
        </p:nvSpPr>
        <p:spPr>
          <a:xfrm>
            <a:off x="486000" y="6596123"/>
            <a:ext cx="3567002" cy="246221"/>
          </a:xfrm>
          <a:prstGeom prst="rect">
            <a:avLst/>
          </a:prstGeom>
          <a:noFill/>
        </p:spPr>
        <p:txBody>
          <a:bodyPr wrap="none" rtlCol="0">
            <a:spAutoFit/>
          </a:bodyPr>
          <a:lstStyle/>
          <a:p>
            <a:r>
              <a:rPr lang="en-GB" sz="1000" dirty="0"/>
              <a:t>Source: British Retail Consortium and KPMG</a:t>
            </a:r>
            <a:r>
              <a:rPr lang="en-GB" sz="1000"/>
              <a:t>, January 2020</a:t>
            </a:r>
            <a:endParaRPr lang="en-GB" sz="1000" dirty="0"/>
          </a:p>
        </p:txBody>
      </p:sp>
      <p:pic>
        <p:nvPicPr>
          <p:cNvPr id="1026" name="Picture 2" descr="https://i.guim.co.uk/img/media/095f7ca821f5b02dad1be683aac7d3b23aedf2b5/0_0_4256_2554/master/4256.jpg?width=700&amp;quality=85&amp;auto=format&amp;fit=max&amp;s=84dfae15ba7f91e54639534c673a48e3">
            <a:extLst>
              <a:ext uri="{FF2B5EF4-FFF2-40B4-BE49-F238E27FC236}">
                <a16:creationId xmlns:a16="http://schemas.microsoft.com/office/drawing/2014/main" id="{16EBCA2A-52FD-48D7-94D1-44BC5FF90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8800" y="144859"/>
            <a:ext cx="2827672" cy="1696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999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60BF737-5CC9-4115-8F30-1AAE5DD7AB30}"/>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Shape 17">
            <a:extLst>
              <a:ext uri="{FF2B5EF4-FFF2-40B4-BE49-F238E27FC236}">
                <a16:creationId xmlns:a16="http://schemas.microsoft.com/office/drawing/2014/main" id="{3A585768-4D10-4870-8B79-80623B9C21F3}"/>
              </a:ext>
            </a:extLst>
          </p:cNvPr>
          <p:cNvSpPr/>
          <p:nvPr/>
        </p:nvSpPr>
        <p:spPr>
          <a:xfrm rot="17196800">
            <a:off x="2090930" y="3289805"/>
            <a:ext cx="5502763" cy="1586378"/>
          </a:xfrm>
          <a:custGeom>
            <a:avLst/>
            <a:gdLst>
              <a:gd name="connsiteX0" fmla="*/ 0 w 12312263"/>
              <a:gd name="connsiteY0" fmla="*/ 2504270 h 2923590"/>
              <a:gd name="connsiteX1" fmla="*/ 2280213 w 12312263"/>
              <a:gd name="connsiteY1" fmla="*/ 2897809 h 2923590"/>
              <a:gd name="connsiteX2" fmla="*/ 3414532 w 12312263"/>
              <a:gd name="connsiteY2" fmla="*/ 1856087 h 2923590"/>
              <a:gd name="connsiteX3" fmla="*/ 5567423 w 12312263"/>
              <a:gd name="connsiteY3" fmla="*/ 2203328 h 2923590"/>
              <a:gd name="connsiteX4" fmla="*/ 6944810 w 12312263"/>
              <a:gd name="connsiteY4" fmla="*/ 1057434 h 2923590"/>
              <a:gd name="connsiteX5" fmla="*/ 8738886 w 12312263"/>
              <a:gd name="connsiteY5" fmla="*/ 987986 h 2923590"/>
              <a:gd name="connsiteX6" fmla="*/ 10012102 w 12312263"/>
              <a:gd name="connsiteY6" fmla="*/ 38862 h 2923590"/>
              <a:gd name="connsiteX7" fmla="*/ 11111697 w 12312263"/>
              <a:gd name="connsiteY7" fmla="*/ 235632 h 2923590"/>
              <a:gd name="connsiteX8" fmla="*/ 12199717 w 12312263"/>
              <a:gd name="connsiteY8" fmla="*/ 721768 h 2923590"/>
              <a:gd name="connsiteX9" fmla="*/ 12222866 w 12312263"/>
              <a:gd name="connsiteY9" fmla="*/ 733343 h 292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12263" h="2923590">
                <a:moveTo>
                  <a:pt x="0" y="2504270"/>
                </a:moveTo>
                <a:cubicBezTo>
                  <a:pt x="855562" y="2755054"/>
                  <a:pt x="1711124" y="3005839"/>
                  <a:pt x="2280213" y="2897809"/>
                </a:cubicBezTo>
                <a:cubicBezTo>
                  <a:pt x="2849302" y="2789779"/>
                  <a:pt x="2866664" y="1971834"/>
                  <a:pt x="3414532" y="1856087"/>
                </a:cubicBezTo>
                <a:cubicBezTo>
                  <a:pt x="3962400" y="1740340"/>
                  <a:pt x="4979043" y="2336437"/>
                  <a:pt x="5567423" y="2203328"/>
                </a:cubicBezTo>
                <a:cubicBezTo>
                  <a:pt x="6155803" y="2070219"/>
                  <a:pt x="6416233" y="1259991"/>
                  <a:pt x="6944810" y="1057434"/>
                </a:cubicBezTo>
                <a:cubicBezTo>
                  <a:pt x="7473387" y="854877"/>
                  <a:pt x="8227671" y="1157748"/>
                  <a:pt x="8738886" y="987986"/>
                </a:cubicBezTo>
                <a:cubicBezTo>
                  <a:pt x="9250101" y="818224"/>
                  <a:pt x="9616633" y="164254"/>
                  <a:pt x="10012102" y="38862"/>
                </a:cubicBezTo>
                <a:cubicBezTo>
                  <a:pt x="10407571" y="-86530"/>
                  <a:pt x="10747095" y="121814"/>
                  <a:pt x="11111697" y="235632"/>
                </a:cubicBezTo>
                <a:cubicBezTo>
                  <a:pt x="11476299" y="349450"/>
                  <a:pt x="12014522" y="638816"/>
                  <a:pt x="12199717" y="721768"/>
                </a:cubicBezTo>
                <a:cubicBezTo>
                  <a:pt x="12384912" y="804720"/>
                  <a:pt x="12303889" y="769031"/>
                  <a:pt x="12222866" y="733343"/>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Chart Placeholder 14">
            <a:extLst>
              <a:ext uri="{FF2B5EF4-FFF2-40B4-BE49-F238E27FC236}">
                <a16:creationId xmlns:a16="http://schemas.microsoft.com/office/drawing/2014/main" id="{976B10C0-0771-4C03-BFC2-AE135B85EA27}"/>
              </a:ext>
            </a:extLst>
          </p:cNvPr>
          <p:cNvGraphicFramePr>
            <a:graphicFrameLocks noGrp="1"/>
          </p:cNvGraphicFramePr>
          <p:nvPr>
            <p:ph type="chart" sz="quarter" idx="14"/>
            <p:extLst/>
          </p:nvPr>
        </p:nvGraphicFramePr>
        <p:xfrm>
          <a:off x="0" y="1534007"/>
          <a:ext cx="4648380" cy="271390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EA7C2690-7FFC-4A69-AC5A-9E50FD121E29}"/>
              </a:ext>
            </a:extLst>
          </p:cNvPr>
          <p:cNvSpPr>
            <a:spLocks noGrp="1"/>
          </p:cNvSpPr>
          <p:nvPr>
            <p:ph type="sldNum" sz="quarter" idx="10"/>
          </p:nvPr>
        </p:nvSpPr>
        <p:spPr/>
        <p:txBody>
          <a:bodyPr/>
          <a:lstStyle/>
          <a:p>
            <a:fld id="{887360FE-02F5-4392-9C12-7D03F05745BB}" type="slidenum">
              <a:rPr lang="en-GB" smtClean="0"/>
              <a:pPr/>
              <a:t>3</a:t>
            </a:fld>
            <a:endParaRPr lang="en-GB" dirty="0"/>
          </a:p>
        </p:txBody>
      </p:sp>
      <p:sp>
        <p:nvSpPr>
          <p:cNvPr id="10" name="Text Placeholder 9">
            <a:extLst>
              <a:ext uri="{FF2B5EF4-FFF2-40B4-BE49-F238E27FC236}">
                <a16:creationId xmlns:a16="http://schemas.microsoft.com/office/drawing/2014/main" id="{A801F3BB-5093-4F90-B7E5-EB6A404E858A}"/>
              </a:ext>
            </a:extLst>
          </p:cNvPr>
          <p:cNvSpPr>
            <a:spLocks noGrp="1"/>
          </p:cNvSpPr>
          <p:nvPr>
            <p:ph type="body" sz="quarter" idx="11"/>
          </p:nvPr>
        </p:nvSpPr>
        <p:spPr/>
        <p:txBody>
          <a:bodyPr/>
          <a:lstStyle/>
          <a:p>
            <a:r>
              <a:rPr lang="en-GB" dirty="0"/>
              <a:t>Has changed and trust cannot be relied on… it has to be earned</a:t>
            </a:r>
          </a:p>
        </p:txBody>
      </p:sp>
      <p:sp>
        <p:nvSpPr>
          <p:cNvPr id="16" name="TextBox 15">
            <a:extLst>
              <a:ext uri="{FF2B5EF4-FFF2-40B4-BE49-F238E27FC236}">
                <a16:creationId xmlns:a16="http://schemas.microsoft.com/office/drawing/2014/main" id="{6B15907F-551F-4C7E-BB28-A017D7A5B02A}"/>
              </a:ext>
            </a:extLst>
          </p:cNvPr>
          <p:cNvSpPr txBox="1"/>
          <p:nvPr/>
        </p:nvSpPr>
        <p:spPr>
          <a:xfrm>
            <a:off x="1122744" y="4247909"/>
            <a:ext cx="2673752" cy="1754326"/>
          </a:xfrm>
          <a:prstGeom prst="rect">
            <a:avLst/>
          </a:prstGeom>
          <a:noFill/>
        </p:spPr>
        <p:txBody>
          <a:bodyPr wrap="square" rtlCol="0">
            <a:spAutoFit/>
          </a:bodyPr>
          <a:lstStyle/>
          <a:p>
            <a:r>
              <a:rPr lang="en-US" b="1" dirty="0"/>
              <a:t>Claim to buy from brands they know even when they know they could be getting a cheaper deal elsewhere</a:t>
            </a:r>
            <a:endParaRPr lang="en-GB" b="1" dirty="0"/>
          </a:p>
        </p:txBody>
      </p:sp>
      <p:graphicFrame>
        <p:nvGraphicFramePr>
          <p:cNvPr id="17" name="Chart Placeholder 14">
            <a:extLst>
              <a:ext uri="{FF2B5EF4-FFF2-40B4-BE49-F238E27FC236}">
                <a16:creationId xmlns:a16="http://schemas.microsoft.com/office/drawing/2014/main" id="{6E1E6C4D-70A2-45FD-B9BA-950B9633A174}"/>
              </a:ext>
            </a:extLst>
          </p:cNvPr>
          <p:cNvGraphicFramePr>
            <a:graphicFrameLocks/>
          </p:cNvGraphicFramePr>
          <p:nvPr>
            <p:extLst/>
          </p:nvPr>
        </p:nvGraphicFramePr>
        <p:xfrm>
          <a:off x="4898020" y="1792825"/>
          <a:ext cx="3165673" cy="1848241"/>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241FEA9A-1BB7-40C5-960D-5A6732748315}"/>
              </a:ext>
            </a:extLst>
          </p:cNvPr>
          <p:cNvSpPr txBox="1"/>
          <p:nvPr/>
        </p:nvSpPr>
        <p:spPr>
          <a:xfrm>
            <a:off x="7222603" y="2395599"/>
            <a:ext cx="4419797" cy="646331"/>
          </a:xfrm>
          <a:prstGeom prst="rect">
            <a:avLst/>
          </a:prstGeom>
          <a:noFill/>
        </p:spPr>
        <p:txBody>
          <a:bodyPr wrap="square" rtlCol="0">
            <a:spAutoFit/>
          </a:bodyPr>
          <a:lstStyle/>
          <a:p>
            <a:r>
              <a:rPr lang="en-US" dirty="0"/>
              <a:t>Agree they are willing to spend time shopping around to get the best value</a:t>
            </a:r>
            <a:endParaRPr lang="en-GB" dirty="0"/>
          </a:p>
        </p:txBody>
      </p:sp>
      <p:graphicFrame>
        <p:nvGraphicFramePr>
          <p:cNvPr id="20" name="Chart Placeholder 14">
            <a:extLst>
              <a:ext uri="{FF2B5EF4-FFF2-40B4-BE49-F238E27FC236}">
                <a16:creationId xmlns:a16="http://schemas.microsoft.com/office/drawing/2014/main" id="{21ADAEEC-157B-4B87-AF50-96F725051A64}"/>
              </a:ext>
            </a:extLst>
          </p:cNvPr>
          <p:cNvGraphicFramePr>
            <a:graphicFrameLocks/>
          </p:cNvGraphicFramePr>
          <p:nvPr>
            <p:extLst/>
          </p:nvPr>
        </p:nvGraphicFramePr>
        <p:xfrm>
          <a:off x="4898020" y="3253162"/>
          <a:ext cx="3165673" cy="1848241"/>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1959708E-788C-48B9-9AF1-2BB804219528}"/>
              </a:ext>
            </a:extLst>
          </p:cNvPr>
          <p:cNvSpPr txBox="1"/>
          <p:nvPr/>
        </p:nvSpPr>
        <p:spPr>
          <a:xfrm>
            <a:off x="7222603" y="3717040"/>
            <a:ext cx="4421728" cy="923330"/>
          </a:xfrm>
          <a:prstGeom prst="rect">
            <a:avLst/>
          </a:prstGeom>
          <a:noFill/>
        </p:spPr>
        <p:txBody>
          <a:bodyPr wrap="square" rtlCol="0">
            <a:spAutoFit/>
          </a:bodyPr>
          <a:lstStyle/>
          <a:p>
            <a:r>
              <a:rPr lang="en-GB" dirty="0"/>
              <a:t>Said they would switch to a brand’s competitor within a week of having a negative experience</a:t>
            </a:r>
          </a:p>
        </p:txBody>
      </p:sp>
      <p:graphicFrame>
        <p:nvGraphicFramePr>
          <p:cNvPr id="22" name="Chart Placeholder 14">
            <a:extLst>
              <a:ext uri="{FF2B5EF4-FFF2-40B4-BE49-F238E27FC236}">
                <a16:creationId xmlns:a16="http://schemas.microsoft.com/office/drawing/2014/main" id="{D92110AB-BD80-4977-8106-F8F1EFD73C87}"/>
              </a:ext>
            </a:extLst>
          </p:cNvPr>
          <p:cNvGraphicFramePr>
            <a:graphicFrameLocks/>
          </p:cNvGraphicFramePr>
          <p:nvPr>
            <p:extLst/>
          </p:nvPr>
        </p:nvGraphicFramePr>
        <p:xfrm>
          <a:off x="4898020" y="4690347"/>
          <a:ext cx="3165673" cy="1848241"/>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5C662A25-A295-4FF4-97E9-3DBFA3E7E56C}"/>
              </a:ext>
            </a:extLst>
          </p:cNvPr>
          <p:cNvSpPr txBox="1"/>
          <p:nvPr/>
        </p:nvSpPr>
        <p:spPr>
          <a:xfrm>
            <a:off x="7222603" y="5119501"/>
            <a:ext cx="4423658" cy="923330"/>
          </a:xfrm>
          <a:prstGeom prst="rect">
            <a:avLst/>
          </a:prstGeom>
          <a:noFill/>
        </p:spPr>
        <p:txBody>
          <a:bodyPr wrap="square" rtlCol="0">
            <a:spAutoFit/>
          </a:bodyPr>
          <a:lstStyle/>
          <a:p>
            <a:r>
              <a:rPr lang="en-GB" dirty="0"/>
              <a:t>Would purchase elsewhere if their preferred method of delivery wasn’t available</a:t>
            </a:r>
          </a:p>
        </p:txBody>
      </p:sp>
      <p:sp>
        <p:nvSpPr>
          <p:cNvPr id="9" name="Title 8">
            <a:extLst>
              <a:ext uri="{FF2B5EF4-FFF2-40B4-BE49-F238E27FC236}">
                <a16:creationId xmlns:a16="http://schemas.microsoft.com/office/drawing/2014/main" id="{9CA06F82-0424-4ECE-96A8-AFC9ABD46AEE}"/>
              </a:ext>
            </a:extLst>
          </p:cNvPr>
          <p:cNvSpPr>
            <a:spLocks noGrp="1"/>
          </p:cNvSpPr>
          <p:nvPr>
            <p:ph type="title"/>
          </p:nvPr>
        </p:nvSpPr>
        <p:spPr/>
        <p:txBody>
          <a:bodyPr/>
          <a:lstStyle/>
          <a:p>
            <a:r>
              <a:rPr lang="en-GB" dirty="0"/>
              <a:t>Consumers’ shopping behaviour</a:t>
            </a:r>
          </a:p>
        </p:txBody>
      </p:sp>
      <p:sp>
        <p:nvSpPr>
          <p:cNvPr id="24" name="TextBox 23">
            <a:extLst>
              <a:ext uri="{FF2B5EF4-FFF2-40B4-BE49-F238E27FC236}">
                <a16:creationId xmlns:a16="http://schemas.microsoft.com/office/drawing/2014/main" id="{21855C4D-51DD-4904-9A4C-9C7D6C5B1C68}"/>
              </a:ext>
            </a:extLst>
          </p:cNvPr>
          <p:cNvSpPr txBox="1"/>
          <p:nvPr/>
        </p:nvSpPr>
        <p:spPr>
          <a:xfrm>
            <a:off x="448520" y="6623774"/>
            <a:ext cx="2191939" cy="261610"/>
          </a:xfrm>
          <a:prstGeom prst="rect">
            <a:avLst/>
          </a:prstGeom>
          <a:noFill/>
        </p:spPr>
        <p:txBody>
          <a:bodyPr wrap="none" rtlCol="0">
            <a:spAutoFit/>
          </a:bodyPr>
          <a:lstStyle/>
          <a:p>
            <a:r>
              <a:rPr lang="en-US" sz="1050" dirty="0">
                <a:latin typeface="Arial" panose="020B0604020202020204" pitchFamily="34" charset="0"/>
                <a:cs typeface="Arial" panose="020B0604020202020204" pitchFamily="34" charset="0"/>
              </a:rPr>
              <a:t>Source: DMA, Kibo, Vendasta H</a:t>
            </a:r>
          </a:p>
        </p:txBody>
      </p:sp>
      <p:sp>
        <p:nvSpPr>
          <p:cNvPr id="2" name="TextBox 1">
            <a:extLst>
              <a:ext uri="{FF2B5EF4-FFF2-40B4-BE49-F238E27FC236}">
                <a16:creationId xmlns:a16="http://schemas.microsoft.com/office/drawing/2014/main" id="{2E23D8EA-960D-4EC8-8A65-EE2C078801AD}"/>
              </a:ext>
            </a:extLst>
          </p:cNvPr>
          <p:cNvSpPr txBox="1"/>
          <p:nvPr/>
        </p:nvSpPr>
        <p:spPr>
          <a:xfrm>
            <a:off x="4457700" y="4183380"/>
            <a:ext cx="665567" cy="461665"/>
          </a:xfrm>
          <a:prstGeom prst="rect">
            <a:avLst/>
          </a:prstGeom>
          <a:noFill/>
        </p:spPr>
        <p:txBody>
          <a:bodyPr wrap="none" rtlCol="0">
            <a:spAutoFit/>
          </a:bodyPr>
          <a:lstStyle/>
          <a:p>
            <a:r>
              <a:rPr lang="en-GB" sz="2400" dirty="0">
                <a:solidFill>
                  <a:schemeClr val="accent1"/>
                </a:solidFill>
                <a:latin typeface="+mj-lt"/>
              </a:rPr>
              <a:t>BUT</a:t>
            </a:r>
          </a:p>
        </p:txBody>
      </p:sp>
    </p:spTree>
    <p:extLst>
      <p:ext uri="{BB962C8B-B14F-4D97-AF65-F5344CB8AC3E}">
        <p14:creationId xmlns:p14="http://schemas.microsoft.com/office/powerpoint/2010/main" val="199536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70FE8-87A9-4EFC-89DB-8BA5134A6401}"/>
              </a:ext>
            </a:extLst>
          </p:cNvPr>
          <p:cNvSpPr>
            <a:spLocks noGrp="1"/>
          </p:cNvSpPr>
          <p:nvPr>
            <p:ph type="title"/>
          </p:nvPr>
        </p:nvSpPr>
        <p:spPr/>
        <p:txBody>
          <a:bodyPr/>
          <a:lstStyle/>
          <a:p>
            <a:r>
              <a:rPr lang="en-GB" dirty="0"/>
              <a:t>Engagement rates with mail are high</a:t>
            </a:r>
          </a:p>
        </p:txBody>
      </p:sp>
      <p:sp>
        <p:nvSpPr>
          <p:cNvPr id="5" name="Slide Number Placeholder 4">
            <a:extLst>
              <a:ext uri="{FF2B5EF4-FFF2-40B4-BE49-F238E27FC236}">
                <a16:creationId xmlns:a16="http://schemas.microsoft.com/office/drawing/2014/main" id="{55973C36-4442-4055-BDBA-BB5B856DFD0C}"/>
              </a:ext>
            </a:extLst>
          </p:cNvPr>
          <p:cNvSpPr>
            <a:spLocks noGrp="1"/>
          </p:cNvSpPr>
          <p:nvPr>
            <p:ph type="sldNum" sz="quarter" idx="10"/>
          </p:nvPr>
        </p:nvSpPr>
        <p:spPr/>
        <p:txBody>
          <a:bodyPr/>
          <a:lstStyle/>
          <a:p>
            <a:fld id="{887360FE-02F5-4392-9C12-7D03F05745BB}" type="slidenum">
              <a:rPr lang="en-GB" smtClean="0"/>
              <a:pPr/>
              <a:t>4</a:t>
            </a:fld>
            <a:endParaRPr lang="en-GB" dirty="0"/>
          </a:p>
        </p:txBody>
      </p:sp>
      <p:sp>
        <p:nvSpPr>
          <p:cNvPr id="4" name="Text Placeholder 3">
            <a:extLst>
              <a:ext uri="{FF2B5EF4-FFF2-40B4-BE49-F238E27FC236}">
                <a16:creationId xmlns:a16="http://schemas.microsoft.com/office/drawing/2014/main" id="{4788687D-5997-4DAA-94FF-FB28A7C4180F}"/>
              </a:ext>
            </a:extLst>
          </p:cNvPr>
          <p:cNvSpPr>
            <a:spLocks noGrp="1"/>
          </p:cNvSpPr>
          <p:nvPr>
            <p:ph type="body" sz="quarter" idx="11"/>
          </p:nvPr>
        </p:nvSpPr>
        <p:spPr/>
        <p:txBody>
          <a:bodyPr/>
          <a:lstStyle/>
          <a:p>
            <a:r>
              <a:rPr lang="en-GB" dirty="0"/>
              <a:t>Across all retail sectors for addressed mail, but especially supermarkets</a:t>
            </a:r>
          </a:p>
          <a:p>
            <a:endParaRPr lang="en-GB" dirty="0"/>
          </a:p>
        </p:txBody>
      </p:sp>
      <p:sp>
        <p:nvSpPr>
          <p:cNvPr id="12" name="ENGAGED: % of mai...">
            <a:extLst>
              <a:ext uri="{FF2B5EF4-FFF2-40B4-BE49-F238E27FC236}">
                <a16:creationId xmlns:a16="http://schemas.microsoft.com/office/drawing/2014/main" id="{BB30D1FC-20F0-4BE3-98E6-7FC974BB1CE1}"/>
              </a:ext>
            </a:extLst>
          </p:cNvPr>
          <p:cNvSpPr/>
          <p:nvPr/>
        </p:nvSpPr>
        <p:spPr>
          <a:xfrm>
            <a:off x="505664" y="5531686"/>
            <a:ext cx="8299301" cy="742950"/>
          </a:xfrm>
          <a:prstGeom prst="rect">
            <a:avLst/>
          </a:prstGeom>
          <a:noFill/>
        </p:spPr>
        <p:txBody>
          <a:bodyPr lIns="0" tIns="0" rIns="0" bIns="0"/>
          <a:lstStyle/>
          <a:p>
            <a:pPr marL="0" lvl="1" indent="0"/>
            <a:r>
              <a:rPr sz="1200" i="0" u="none" strike="noStrike" dirty="0">
                <a:solidFill>
                  <a:srgbClr val="000000"/>
                </a:solidFill>
              </a:rPr>
              <a:t>ENGAGED: % of mail processed in some way including – opening, reading, sorting, put aside for later, filed, </a:t>
            </a:r>
            <a:r>
              <a:rPr lang="en-GB" sz="1200" i="0" u="none" strike="noStrike" dirty="0">
                <a:solidFill>
                  <a:srgbClr val="000000"/>
                </a:solidFill>
              </a:rPr>
              <a:t>put</a:t>
            </a:r>
            <a:r>
              <a:rPr sz="1200" i="0" u="none" strike="noStrike" dirty="0">
                <a:solidFill>
                  <a:srgbClr val="000000"/>
                </a:solidFill>
              </a:rPr>
              <a:t> on display, </a:t>
            </a:r>
            <a:r>
              <a:rPr lang="en-GB" sz="1200" dirty="0">
                <a:solidFill>
                  <a:srgbClr val="000000"/>
                </a:solidFill>
              </a:rPr>
              <a:t>put</a:t>
            </a:r>
            <a:r>
              <a:rPr sz="1200" i="0" u="none" strike="noStrike" dirty="0">
                <a:solidFill>
                  <a:srgbClr val="000000"/>
                </a:solidFill>
              </a:rPr>
              <a:t> in the usual place</a:t>
            </a:r>
            <a:r>
              <a:rPr lang="en-GB" sz="1200" i="0" u="none" strike="noStrike" dirty="0">
                <a:solidFill>
                  <a:srgbClr val="000000"/>
                </a:solidFill>
              </a:rPr>
              <a:t>.</a:t>
            </a:r>
          </a:p>
          <a:p>
            <a:pPr marL="0" lvl="1" indent="0"/>
            <a:endParaRPr sz="1200" dirty="0"/>
          </a:p>
          <a:p>
            <a:pPr marL="0" lvl="1" indent="0"/>
            <a:r>
              <a:rPr sz="1200" i="0" u="none" strike="noStrike" dirty="0">
                <a:solidFill>
                  <a:srgbClr val="000000"/>
                </a:solidFill>
              </a:rPr>
              <a:t>MINIMALLY PROCESSED: % of mail thrown away only</a:t>
            </a:r>
            <a:r>
              <a:rPr lang="en-GB" sz="1200" i="0" u="none" strike="noStrike" dirty="0">
                <a:solidFill>
                  <a:srgbClr val="000000"/>
                </a:solidFill>
              </a:rPr>
              <a:t>.</a:t>
            </a:r>
            <a:endParaRPr sz="1200" dirty="0"/>
          </a:p>
        </p:txBody>
      </p:sp>
      <p:grpSp>
        <p:nvGrpSpPr>
          <p:cNvPr id="3" name="Group 2">
            <a:extLst>
              <a:ext uri="{FF2B5EF4-FFF2-40B4-BE49-F238E27FC236}">
                <a16:creationId xmlns:a16="http://schemas.microsoft.com/office/drawing/2014/main" id="{8D189CD3-DD99-4F30-B740-166E7F4267F0}"/>
              </a:ext>
            </a:extLst>
          </p:cNvPr>
          <p:cNvGrpSpPr/>
          <p:nvPr/>
        </p:nvGrpSpPr>
        <p:grpSpPr>
          <a:xfrm>
            <a:off x="318649" y="2087682"/>
            <a:ext cx="11514958" cy="3608750"/>
            <a:chOff x="318649" y="1790502"/>
            <a:chExt cx="11514958" cy="3608750"/>
          </a:xfrm>
        </p:grpSpPr>
        <p:graphicFrame>
          <p:nvGraphicFramePr>
            <p:cNvPr id="13" name="Chart 12">
              <a:extLst>
                <a:ext uri="{FF2B5EF4-FFF2-40B4-BE49-F238E27FC236}">
                  <a16:creationId xmlns:a16="http://schemas.microsoft.com/office/drawing/2014/main" id="{9222E93F-982A-45F8-893C-1720A059B6DA}"/>
                </a:ext>
              </a:extLst>
            </p:cNvPr>
            <p:cNvGraphicFramePr/>
            <p:nvPr>
              <p:extLst/>
            </p:nvPr>
          </p:nvGraphicFramePr>
          <p:xfrm>
            <a:off x="3989147" y="1799252"/>
            <a:ext cx="4121019" cy="36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CB526F2A-AF9E-4720-803C-3524F49639A0}"/>
                </a:ext>
              </a:extLst>
            </p:cNvPr>
            <p:cNvGraphicFramePr/>
            <p:nvPr>
              <p:extLst/>
            </p:nvPr>
          </p:nvGraphicFramePr>
          <p:xfrm>
            <a:off x="318649" y="1790502"/>
            <a:ext cx="4377691"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005E8F42-5B5E-42B0-B393-734AF7B1FD0B}"/>
                </a:ext>
              </a:extLst>
            </p:cNvPr>
            <p:cNvSpPr txBox="1"/>
            <p:nvPr/>
          </p:nvSpPr>
          <p:spPr>
            <a:xfrm>
              <a:off x="3999193" y="3168740"/>
              <a:ext cx="4121018" cy="98488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Retailer </a:t>
              </a:r>
            </a:p>
            <a:p>
              <a:pPr algn="ctr"/>
              <a:r>
                <a:rPr lang="en-GB" sz="1600" b="1" dirty="0">
                  <a:latin typeface="Arial" panose="020B0604020202020204" pitchFamily="34" charset="0"/>
                  <a:cs typeface="Arial" panose="020B0604020202020204" pitchFamily="34" charset="0"/>
                </a:rPr>
                <a:t>(eg clothing / </a:t>
              </a:r>
            </a:p>
            <a:p>
              <a:pPr algn="ctr"/>
              <a:r>
                <a:rPr lang="en-GB" sz="1600" b="1" dirty="0">
                  <a:latin typeface="Arial" panose="020B0604020202020204" pitchFamily="34" charset="0"/>
                  <a:cs typeface="Arial" panose="020B0604020202020204" pitchFamily="34" charset="0"/>
                </a:rPr>
                <a:t>electrical)</a:t>
              </a:r>
            </a:p>
            <a:p>
              <a:pPr algn="ctr"/>
              <a:r>
                <a:rPr lang="en-GB" sz="1000" dirty="0">
                  <a:latin typeface="Arial" panose="020B0604020202020204" pitchFamily="34" charset="0"/>
                  <a:cs typeface="Arial" panose="020B0604020202020204" pitchFamily="34" charset="0"/>
                </a:rPr>
                <a:t>n=7,757</a:t>
              </a:r>
              <a:endParaRPr lang="en-GB"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19C08B9-C567-4F4F-A896-8FCF3CF96DDA}"/>
                </a:ext>
              </a:extLst>
            </p:cNvPr>
            <p:cNvSpPr txBox="1"/>
            <p:nvPr/>
          </p:nvSpPr>
          <p:spPr>
            <a:xfrm>
              <a:off x="1736631" y="3222329"/>
              <a:ext cx="1536655" cy="73866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Mail order / online retailer</a:t>
              </a:r>
            </a:p>
            <a:p>
              <a:pPr algn="ctr"/>
              <a:r>
                <a:rPr lang="en-GB" sz="1000" dirty="0">
                  <a:latin typeface="Arial" panose="020B0604020202020204" pitchFamily="34" charset="0"/>
                  <a:cs typeface="Arial" panose="020B0604020202020204" pitchFamily="34" charset="0"/>
                </a:rPr>
                <a:t>n=5,952</a:t>
              </a:r>
              <a:endParaRPr lang="en-GB" sz="1600" dirty="0">
                <a:latin typeface="Arial" panose="020B0604020202020204" pitchFamily="34" charset="0"/>
                <a:cs typeface="Arial" panose="020B0604020202020204" pitchFamily="34" charset="0"/>
              </a:endParaRPr>
            </a:p>
          </p:txBody>
        </p:sp>
        <p:graphicFrame>
          <p:nvGraphicFramePr>
            <p:cNvPr id="15" name="Chart 14">
              <a:extLst>
                <a:ext uri="{FF2B5EF4-FFF2-40B4-BE49-F238E27FC236}">
                  <a16:creationId xmlns:a16="http://schemas.microsoft.com/office/drawing/2014/main" id="{115150DB-68EA-4197-992D-062DE27743B6}"/>
                </a:ext>
              </a:extLst>
            </p:cNvPr>
            <p:cNvGraphicFramePr/>
            <p:nvPr>
              <p:extLst/>
            </p:nvPr>
          </p:nvGraphicFramePr>
          <p:xfrm>
            <a:off x="7574313" y="1794992"/>
            <a:ext cx="4121019" cy="36000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4BE42BF0-4F11-4741-BDAC-FBCD34B0ED3D}"/>
                </a:ext>
              </a:extLst>
            </p:cNvPr>
            <p:cNvSpPr txBox="1"/>
            <p:nvPr/>
          </p:nvSpPr>
          <p:spPr>
            <a:xfrm>
              <a:off x="7455916" y="3083197"/>
              <a:ext cx="4377691" cy="98488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Supermarket </a:t>
              </a:r>
            </a:p>
            <a:p>
              <a:pPr algn="ctr"/>
              <a:r>
                <a:rPr lang="en-GB" sz="1600" b="1" dirty="0">
                  <a:latin typeface="Arial" panose="020B0604020202020204" pitchFamily="34" charset="0"/>
                  <a:cs typeface="Arial" panose="020B0604020202020204" pitchFamily="34" charset="0"/>
                </a:rPr>
                <a:t>or </a:t>
              </a:r>
            </a:p>
            <a:p>
              <a:pPr algn="ctr"/>
              <a:r>
                <a:rPr lang="en-GB" sz="1600" b="1" dirty="0">
                  <a:latin typeface="Arial" panose="020B0604020202020204" pitchFamily="34" charset="0"/>
                  <a:cs typeface="Arial" panose="020B0604020202020204" pitchFamily="34" charset="0"/>
                </a:rPr>
                <a:t>grocery store</a:t>
              </a:r>
            </a:p>
            <a:p>
              <a:pPr algn="ctr"/>
              <a:r>
                <a:rPr lang="en-GB" sz="1000" dirty="0">
                  <a:latin typeface="Arial" panose="020B0604020202020204" pitchFamily="34" charset="0"/>
                  <a:cs typeface="Arial" panose="020B0604020202020204" pitchFamily="34" charset="0"/>
                </a:rPr>
                <a:t>n=3,230</a:t>
              </a:r>
            </a:p>
          </p:txBody>
        </p:sp>
      </p:grpSp>
      <p:grpSp>
        <p:nvGrpSpPr>
          <p:cNvPr id="18" name="Group 17">
            <a:extLst>
              <a:ext uri="{FF2B5EF4-FFF2-40B4-BE49-F238E27FC236}">
                <a16:creationId xmlns:a16="http://schemas.microsoft.com/office/drawing/2014/main" id="{B01E4996-292F-4F95-ACF6-1B84923A0962}"/>
              </a:ext>
            </a:extLst>
          </p:cNvPr>
          <p:cNvGrpSpPr/>
          <p:nvPr/>
        </p:nvGrpSpPr>
        <p:grpSpPr>
          <a:xfrm>
            <a:off x="505664" y="1866613"/>
            <a:ext cx="1980978" cy="614287"/>
            <a:chOff x="8844927" y="1665434"/>
            <a:chExt cx="1980978" cy="614287"/>
          </a:xfrm>
        </p:grpSpPr>
        <p:sp>
          <p:nvSpPr>
            <p:cNvPr id="19" name="Rectangle 18">
              <a:extLst>
                <a:ext uri="{FF2B5EF4-FFF2-40B4-BE49-F238E27FC236}">
                  <a16:creationId xmlns:a16="http://schemas.microsoft.com/office/drawing/2014/main" id="{89E56EC4-8F08-40E9-B208-23BF72EED683}"/>
                </a:ext>
              </a:extLst>
            </p:cNvPr>
            <p:cNvSpPr/>
            <p:nvPr/>
          </p:nvSpPr>
          <p:spPr>
            <a:xfrm>
              <a:off x="8844927" y="1713920"/>
              <a:ext cx="205477" cy="21080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 name="Rectangle 19">
              <a:extLst>
                <a:ext uri="{FF2B5EF4-FFF2-40B4-BE49-F238E27FC236}">
                  <a16:creationId xmlns:a16="http://schemas.microsoft.com/office/drawing/2014/main" id="{AD40C9EC-5238-4174-B48E-11565EE6E15E}"/>
                </a:ext>
              </a:extLst>
            </p:cNvPr>
            <p:cNvSpPr/>
            <p:nvPr/>
          </p:nvSpPr>
          <p:spPr>
            <a:xfrm>
              <a:off x="8844927" y="1999542"/>
              <a:ext cx="205477" cy="210805"/>
            </a:xfrm>
            <a:prstGeom prst="rect">
              <a:avLst/>
            </a:prstGeom>
            <a:solidFill>
              <a:schemeClr val="accent3"/>
            </a:solidFill>
            <a:ln>
              <a:solidFill>
                <a:schemeClr val="accent3"/>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400" dirty="0"/>
            </a:p>
          </p:txBody>
        </p:sp>
        <p:sp>
          <p:nvSpPr>
            <p:cNvPr id="21" name="TextBox 20">
              <a:extLst>
                <a:ext uri="{FF2B5EF4-FFF2-40B4-BE49-F238E27FC236}">
                  <a16:creationId xmlns:a16="http://schemas.microsoft.com/office/drawing/2014/main" id="{FAA37D8C-1BCB-458D-8FC8-6CFEBEFA52D7}"/>
                </a:ext>
              </a:extLst>
            </p:cNvPr>
            <p:cNvSpPr txBox="1"/>
            <p:nvPr/>
          </p:nvSpPr>
          <p:spPr>
            <a:xfrm>
              <a:off x="9020710" y="1665434"/>
              <a:ext cx="901209" cy="307777"/>
            </a:xfrm>
            <a:prstGeom prst="rect">
              <a:avLst/>
            </a:prstGeom>
            <a:noFill/>
          </p:spPr>
          <p:txBody>
            <a:bodyPr wrap="none" rtlCol="0">
              <a:spAutoFit/>
            </a:bodyPr>
            <a:lstStyle/>
            <a:p>
              <a:r>
                <a:rPr lang="en-GB" sz="1400" dirty="0">
                  <a:solidFill>
                    <a:schemeClr val="tx2"/>
                  </a:solidFill>
                </a:rPr>
                <a:t>Engaged</a:t>
              </a:r>
            </a:p>
          </p:txBody>
        </p:sp>
        <p:sp>
          <p:nvSpPr>
            <p:cNvPr id="22" name="TextBox 21">
              <a:extLst>
                <a:ext uri="{FF2B5EF4-FFF2-40B4-BE49-F238E27FC236}">
                  <a16:creationId xmlns:a16="http://schemas.microsoft.com/office/drawing/2014/main" id="{F7172E28-2025-4451-95AD-21E918EE2C46}"/>
                </a:ext>
              </a:extLst>
            </p:cNvPr>
            <p:cNvSpPr txBox="1"/>
            <p:nvPr/>
          </p:nvSpPr>
          <p:spPr>
            <a:xfrm>
              <a:off x="9019000" y="1971944"/>
              <a:ext cx="1806905" cy="307777"/>
            </a:xfrm>
            <a:prstGeom prst="rect">
              <a:avLst/>
            </a:prstGeom>
            <a:noFill/>
          </p:spPr>
          <p:txBody>
            <a:bodyPr wrap="none" rtlCol="0">
              <a:spAutoFit/>
            </a:bodyPr>
            <a:lstStyle/>
            <a:p>
              <a:r>
                <a:rPr lang="en-GB" sz="1400" dirty="0">
                  <a:solidFill>
                    <a:schemeClr val="tx2"/>
                  </a:solidFill>
                </a:rPr>
                <a:t>Minimally processed</a:t>
              </a:r>
            </a:p>
          </p:txBody>
        </p:sp>
      </p:grpSp>
      <p:sp>
        <p:nvSpPr>
          <p:cNvPr id="25" name="Rectangle 24">
            <a:extLst>
              <a:ext uri="{FF2B5EF4-FFF2-40B4-BE49-F238E27FC236}">
                <a16:creationId xmlns:a16="http://schemas.microsoft.com/office/drawing/2014/main" id="{33BCBDBF-16E2-4232-93AE-153AA20FD8D4}"/>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E2A221BC-CE7F-45FB-B3C8-2B1013909211}"/>
              </a:ext>
            </a:extLst>
          </p:cNvPr>
          <p:cNvSpPr txBox="1"/>
          <p:nvPr/>
        </p:nvSpPr>
        <p:spPr>
          <a:xfrm>
            <a:off x="409000" y="6611779"/>
            <a:ext cx="5763144"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Source: Addressed mail, JICMAIL Q2 2017 – Q1 2019. Retail Engagement</a:t>
            </a:r>
          </a:p>
        </p:txBody>
      </p:sp>
    </p:spTree>
    <p:extLst>
      <p:ext uri="{BB962C8B-B14F-4D97-AF65-F5344CB8AC3E}">
        <p14:creationId xmlns:p14="http://schemas.microsoft.com/office/powerpoint/2010/main" val="72780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89AC9D63-AE98-47D5-AD0B-1AACCCC49856}"/>
              </a:ext>
            </a:extLst>
          </p:cNvPr>
          <p:cNvGraphicFramePr>
            <a:graphicFrameLocks noGrp="1"/>
          </p:cNvGraphicFramePr>
          <p:nvPr>
            <p:ph type="chart" sz="quarter" idx="14"/>
            <p:extLst>
              <p:ext uri="{D42A27DB-BD31-4B8C-83A1-F6EECF244321}">
                <p14:modId xmlns:p14="http://schemas.microsoft.com/office/powerpoint/2010/main" val="3505609462"/>
              </p:ext>
            </p:extLst>
          </p:nvPr>
        </p:nvGraphicFramePr>
        <p:xfrm>
          <a:off x="455613" y="1815547"/>
          <a:ext cx="8675135" cy="420639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CF66B9EF-20C2-4B5F-90E7-D9E827C396EC}"/>
              </a:ext>
            </a:extLst>
          </p:cNvPr>
          <p:cNvSpPr>
            <a:spLocks noGrp="1"/>
          </p:cNvSpPr>
          <p:nvPr>
            <p:ph type="title"/>
          </p:nvPr>
        </p:nvSpPr>
        <p:spPr/>
        <p:txBody>
          <a:bodyPr/>
          <a:lstStyle/>
          <a:p>
            <a:r>
              <a:rPr lang="en-GB" dirty="0"/>
              <a:t>All types of retail mail are interacted with</a:t>
            </a:r>
          </a:p>
        </p:txBody>
      </p:sp>
      <p:sp>
        <p:nvSpPr>
          <p:cNvPr id="3" name="Slide Number Placeholder 2">
            <a:extLst>
              <a:ext uri="{FF2B5EF4-FFF2-40B4-BE49-F238E27FC236}">
                <a16:creationId xmlns:a16="http://schemas.microsoft.com/office/drawing/2014/main" id="{DCB7E9DA-6091-48F1-88D6-D8B9D975C79B}"/>
              </a:ext>
            </a:extLst>
          </p:cNvPr>
          <p:cNvSpPr>
            <a:spLocks noGrp="1"/>
          </p:cNvSpPr>
          <p:nvPr>
            <p:ph type="sldNum" sz="quarter" idx="10"/>
          </p:nvPr>
        </p:nvSpPr>
        <p:spPr/>
        <p:txBody>
          <a:bodyPr/>
          <a:lstStyle/>
          <a:p>
            <a:fld id="{887360FE-02F5-4392-9C12-7D03F05745BB}" type="slidenum">
              <a:rPr lang="en-GB" smtClean="0"/>
              <a:pPr/>
              <a:t>5</a:t>
            </a:fld>
            <a:endParaRPr lang="en-GB" dirty="0"/>
          </a:p>
        </p:txBody>
      </p:sp>
      <p:sp>
        <p:nvSpPr>
          <p:cNvPr id="7" name="Text Placeholder 6">
            <a:extLst>
              <a:ext uri="{FF2B5EF4-FFF2-40B4-BE49-F238E27FC236}">
                <a16:creationId xmlns:a16="http://schemas.microsoft.com/office/drawing/2014/main" id="{3A6DFA07-E584-4A0A-BEDA-91D48EC638D0}"/>
              </a:ext>
            </a:extLst>
          </p:cNvPr>
          <p:cNvSpPr>
            <a:spLocks noGrp="1"/>
          </p:cNvSpPr>
          <p:nvPr>
            <p:ph type="body" sz="quarter" idx="11"/>
          </p:nvPr>
        </p:nvSpPr>
        <p:spPr/>
        <p:txBody>
          <a:bodyPr/>
          <a:lstStyle/>
          <a:p>
            <a:pPr>
              <a:spcBef>
                <a:spcPts val="0"/>
              </a:spcBef>
            </a:pPr>
            <a:r>
              <a:rPr lang="en-GB" dirty="0"/>
              <a:t>People typically returning to a piece more than four times</a:t>
            </a:r>
          </a:p>
          <a:p>
            <a:pPr>
              <a:spcBef>
                <a:spcPts val="0"/>
              </a:spcBef>
            </a:pPr>
            <a:r>
              <a:rPr lang="en-GB" dirty="0"/>
              <a:t>For every 100 packs mailed another 10 people will engage with it</a:t>
            </a:r>
          </a:p>
          <a:p>
            <a:pPr>
              <a:spcBef>
                <a:spcPts val="0"/>
              </a:spcBef>
            </a:pPr>
            <a:endParaRPr lang="en-GB" dirty="0"/>
          </a:p>
        </p:txBody>
      </p:sp>
      <p:sp>
        <p:nvSpPr>
          <p:cNvPr id="12" name="TextBox 11">
            <a:extLst>
              <a:ext uri="{FF2B5EF4-FFF2-40B4-BE49-F238E27FC236}">
                <a16:creationId xmlns:a16="http://schemas.microsoft.com/office/drawing/2014/main" id="{58C5513B-AA0C-4232-8357-A570B6FC1EEB}"/>
              </a:ext>
            </a:extLst>
          </p:cNvPr>
          <p:cNvSpPr txBox="1"/>
          <p:nvPr/>
        </p:nvSpPr>
        <p:spPr>
          <a:xfrm>
            <a:off x="446571" y="6594864"/>
            <a:ext cx="4647426" cy="246221"/>
          </a:xfrm>
          <a:prstGeom prst="rect">
            <a:avLst/>
          </a:prstGeom>
          <a:noFill/>
        </p:spPr>
        <p:txBody>
          <a:bodyPr wrap="none" rtlCol="0">
            <a:spAutoFit/>
          </a:bodyPr>
          <a:lstStyle/>
          <a:p>
            <a:r>
              <a:rPr lang="en-GB" sz="1000" dirty="0"/>
              <a:t>Source:  Kantar TNS, JICMAIL, Addressed/Business Mail, Q2 2017 – Q1 2019</a:t>
            </a:r>
          </a:p>
        </p:txBody>
      </p:sp>
      <p:sp>
        <p:nvSpPr>
          <p:cNvPr id="13" name="TextBox 12">
            <a:extLst>
              <a:ext uri="{FF2B5EF4-FFF2-40B4-BE49-F238E27FC236}">
                <a16:creationId xmlns:a16="http://schemas.microsoft.com/office/drawing/2014/main" id="{9EC73368-21B7-4FED-8B9C-044DDB3B1ED4}"/>
              </a:ext>
            </a:extLst>
          </p:cNvPr>
          <p:cNvSpPr txBox="1"/>
          <p:nvPr/>
        </p:nvSpPr>
        <p:spPr>
          <a:xfrm>
            <a:off x="1910935" y="5965385"/>
            <a:ext cx="670376" cy="246221"/>
          </a:xfrm>
          <a:prstGeom prst="rect">
            <a:avLst/>
          </a:prstGeom>
          <a:noFill/>
        </p:spPr>
        <p:txBody>
          <a:bodyPr wrap="none" rtlCol="0">
            <a:spAutoFit/>
          </a:bodyPr>
          <a:lstStyle/>
          <a:p>
            <a:r>
              <a:rPr lang="en-GB" sz="1000" dirty="0"/>
              <a:t>N=6,909</a:t>
            </a:r>
          </a:p>
        </p:txBody>
      </p:sp>
      <p:sp>
        <p:nvSpPr>
          <p:cNvPr id="14" name="TextBox 13">
            <a:extLst>
              <a:ext uri="{FF2B5EF4-FFF2-40B4-BE49-F238E27FC236}">
                <a16:creationId xmlns:a16="http://schemas.microsoft.com/office/drawing/2014/main" id="{7667DD08-9FCB-4B5D-B99E-B5779C60C989}"/>
              </a:ext>
            </a:extLst>
          </p:cNvPr>
          <p:cNvSpPr txBox="1"/>
          <p:nvPr/>
        </p:nvSpPr>
        <p:spPr>
          <a:xfrm>
            <a:off x="4621011" y="5958761"/>
            <a:ext cx="670376" cy="246221"/>
          </a:xfrm>
          <a:prstGeom prst="rect">
            <a:avLst/>
          </a:prstGeom>
          <a:noFill/>
        </p:spPr>
        <p:txBody>
          <a:bodyPr wrap="none" rtlCol="0">
            <a:spAutoFit/>
          </a:bodyPr>
          <a:lstStyle/>
          <a:p>
            <a:r>
              <a:rPr lang="en-GB" sz="1000" dirty="0"/>
              <a:t>N=8,505</a:t>
            </a:r>
          </a:p>
        </p:txBody>
      </p:sp>
      <p:sp>
        <p:nvSpPr>
          <p:cNvPr id="15" name="TextBox 14">
            <a:extLst>
              <a:ext uri="{FF2B5EF4-FFF2-40B4-BE49-F238E27FC236}">
                <a16:creationId xmlns:a16="http://schemas.microsoft.com/office/drawing/2014/main" id="{5DEC7EFE-9F90-4BDE-BB29-F429C89D2782}"/>
              </a:ext>
            </a:extLst>
          </p:cNvPr>
          <p:cNvSpPr txBox="1"/>
          <p:nvPr/>
        </p:nvSpPr>
        <p:spPr>
          <a:xfrm>
            <a:off x="7304580" y="5938884"/>
            <a:ext cx="670376" cy="246221"/>
          </a:xfrm>
          <a:prstGeom prst="rect">
            <a:avLst/>
          </a:prstGeom>
          <a:noFill/>
        </p:spPr>
        <p:txBody>
          <a:bodyPr wrap="none" rtlCol="0">
            <a:spAutoFit/>
          </a:bodyPr>
          <a:lstStyle/>
          <a:p>
            <a:r>
              <a:rPr lang="en-GB" sz="1000" dirty="0"/>
              <a:t>N=3,603</a:t>
            </a:r>
          </a:p>
        </p:txBody>
      </p:sp>
      <p:sp>
        <p:nvSpPr>
          <p:cNvPr id="16" name="Rectangle 15">
            <a:extLst>
              <a:ext uri="{FF2B5EF4-FFF2-40B4-BE49-F238E27FC236}">
                <a16:creationId xmlns:a16="http://schemas.microsoft.com/office/drawing/2014/main" id="{C2BE1622-5FD2-402E-B9A7-5CEAB673BFD7}"/>
              </a:ext>
            </a:extLst>
          </p:cNvPr>
          <p:cNvSpPr/>
          <p:nvPr/>
        </p:nvSpPr>
        <p:spPr>
          <a:xfrm>
            <a:off x="9456785" y="2398643"/>
            <a:ext cx="2216174" cy="331304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These are the physical actions people take with mail:  opening, reading, putting aside, filing, doing something with the information.</a:t>
            </a:r>
          </a:p>
        </p:txBody>
      </p:sp>
    </p:spTree>
    <p:extLst>
      <p:ext uri="{BB962C8B-B14F-4D97-AF65-F5344CB8AC3E}">
        <p14:creationId xmlns:p14="http://schemas.microsoft.com/office/powerpoint/2010/main" val="2033662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0ACE9A-0A1D-43F7-A896-DD2AEC62DCDC}"/>
              </a:ext>
            </a:extLst>
          </p:cNvPr>
          <p:cNvSpPr>
            <a:spLocks noGrp="1"/>
          </p:cNvSpPr>
          <p:nvPr>
            <p:ph type="title"/>
          </p:nvPr>
        </p:nvSpPr>
        <p:spPr/>
        <p:txBody>
          <a:bodyPr/>
          <a:lstStyle/>
          <a:p>
            <a:r>
              <a:rPr lang="en-GB" dirty="0"/>
              <a:t>Retail mail drives commercial action</a:t>
            </a:r>
          </a:p>
        </p:txBody>
      </p:sp>
      <p:sp>
        <p:nvSpPr>
          <p:cNvPr id="4" name="Slide Number Placeholder 3">
            <a:extLst>
              <a:ext uri="{FF2B5EF4-FFF2-40B4-BE49-F238E27FC236}">
                <a16:creationId xmlns:a16="http://schemas.microsoft.com/office/drawing/2014/main" id="{CF992220-C471-463D-AECF-BCA419D70877}"/>
              </a:ext>
            </a:extLst>
          </p:cNvPr>
          <p:cNvSpPr>
            <a:spLocks noGrp="1"/>
          </p:cNvSpPr>
          <p:nvPr>
            <p:ph type="sldNum" sz="quarter" idx="10"/>
          </p:nvPr>
        </p:nvSpPr>
        <p:spPr/>
        <p:txBody>
          <a:bodyPr/>
          <a:lstStyle/>
          <a:p>
            <a:fld id="{887360FE-02F5-4392-9C12-7D03F05745BB}" type="slidenum">
              <a:rPr lang="en-GB" smtClean="0"/>
              <a:pPr/>
              <a:t>6</a:t>
            </a:fld>
            <a:endParaRPr lang="en-GB" dirty="0"/>
          </a:p>
        </p:txBody>
      </p:sp>
      <p:sp>
        <p:nvSpPr>
          <p:cNvPr id="7" name="Text Placeholder 6">
            <a:extLst>
              <a:ext uri="{FF2B5EF4-FFF2-40B4-BE49-F238E27FC236}">
                <a16:creationId xmlns:a16="http://schemas.microsoft.com/office/drawing/2014/main" id="{9310B4E7-F81D-4C92-B902-CE8AE9D872A5}"/>
              </a:ext>
            </a:extLst>
          </p:cNvPr>
          <p:cNvSpPr>
            <a:spLocks noGrp="1"/>
          </p:cNvSpPr>
          <p:nvPr>
            <p:ph type="body" sz="quarter" idx="11"/>
          </p:nvPr>
        </p:nvSpPr>
        <p:spPr/>
        <p:txBody>
          <a:bodyPr/>
          <a:lstStyle/>
          <a:p>
            <a:r>
              <a:rPr lang="en-GB" dirty="0"/>
              <a:t>The average for mail driving commercial actions is that 32% of all people across all sectors go on to do something commercial with their mail</a:t>
            </a:r>
          </a:p>
        </p:txBody>
      </p:sp>
      <p:graphicFrame>
        <p:nvGraphicFramePr>
          <p:cNvPr id="9" name="Chart Placeholder 14">
            <a:extLst>
              <a:ext uri="{FF2B5EF4-FFF2-40B4-BE49-F238E27FC236}">
                <a16:creationId xmlns:a16="http://schemas.microsoft.com/office/drawing/2014/main" id="{8C00A3FB-6378-47CE-BCC4-65B82F821B43}"/>
              </a:ext>
            </a:extLst>
          </p:cNvPr>
          <p:cNvGraphicFramePr>
            <a:graphicFrameLocks/>
          </p:cNvGraphicFramePr>
          <p:nvPr>
            <p:extLst>
              <p:ext uri="{D42A27DB-BD31-4B8C-83A1-F6EECF244321}">
                <p14:modId xmlns:p14="http://schemas.microsoft.com/office/powerpoint/2010/main" val="2603852466"/>
              </p:ext>
            </p:extLst>
          </p:nvPr>
        </p:nvGraphicFramePr>
        <p:xfrm>
          <a:off x="468630" y="2459837"/>
          <a:ext cx="4648380" cy="27139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Placeholder 14">
            <a:extLst>
              <a:ext uri="{FF2B5EF4-FFF2-40B4-BE49-F238E27FC236}">
                <a16:creationId xmlns:a16="http://schemas.microsoft.com/office/drawing/2014/main" id="{951FD3EA-85D5-4296-A60B-F826B338F357}"/>
              </a:ext>
            </a:extLst>
          </p:cNvPr>
          <p:cNvGraphicFramePr>
            <a:graphicFrameLocks/>
          </p:cNvGraphicFramePr>
          <p:nvPr>
            <p:extLst>
              <p:ext uri="{D42A27DB-BD31-4B8C-83A1-F6EECF244321}">
                <p14:modId xmlns:p14="http://schemas.microsoft.com/office/powerpoint/2010/main" val="2111233219"/>
              </p:ext>
            </p:extLst>
          </p:nvPr>
        </p:nvGraphicFramePr>
        <p:xfrm>
          <a:off x="3752850" y="2463647"/>
          <a:ext cx="4648380" cy="27139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Placeholder 14">
            <a:extLst>
              <a:ext uri="{FF2B5EF4-FFF2-40B4-BE49-F238E27FC236}">
                <a16:creationId xmlns:a16="http://schemas.microsoft.com/office/drawing/2014/main" id="{52899C0C-9A3A-432E-97DF-A25298374AA8}"/>
              </a:ext>
            </a:extLst>
          </p:cNvPr>
          <p:cNvGraphicFramePr>
            <a:graphicFrameLocks/>
          </p:cNvGraphicFramePr>
          <p:nvPr>
            <p:extLst>
              <p:ext uri="{D42A27DB-BD31-4B8C-83A1-F6EECF244321}">
                <p14:modId xmlns:p14="http://schemas.microsoft.com/office/powerpoint/2010/main" val="1509543907"/>
              </p:ext>
            </p:extLst>
          </p:nvPr>
        </p:nvGraphicFramePr>
        <p:xfrm>
          <a:off x="6911340" y="2467457"/>
          <a:ext cx="4648380" cy="2713902"/>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AE24401C-4B0F-443B-918A-380C2DFEBDA9}"/>
              </a:ext>
            </a:extLst>
          </p:cNvPr>
          <p:cNvSpPr txBox="1"/>
          <p:nvPr/>
        </p:nvSpPr>
        <p:spPr>
          <a:xfrm>
            <a:off x="2011680" y="4975619"/>
            <a:ext cx="1569660" cy="646331"/>
          </a:xfrm>
          <a:prstGeom prst="rect">
            <a:avLst/>
          </a:prstGeom>
          <a:noFill/>
        </p:spPr>
        <p:txBody>
          <a:bodyPr wrap="none" rtlCol="0">
            <a:spAutoFit/>
          </a:bodyPr>
          <a:lstStyle/>
          <a:p>
            <a:pPr algn="ctr"/>
            <a:r>
              <a:rPr lang="en-GB" dirty="0"/>
              <a:t>Mail order / </a:t>
            </a:r>
          </a:p>
          <a:p>
            <a:pPr algn="ctr"/>
            <a:r>
              <a:rPr lang="en-GB" dirty="0"/>
              <a:t>online retailer</a:t>
            </a:r>
          </a:p>
        </p:txBody>
      </p:sp>
      <p:sp>
        <p:nvSpPr>
          <p:cNvPr id="13" name="TextBox 12">
            <a:extLst>
              <a:ext uri="{FF2B5EF4-FFF2-40B4-BE49-F238E27FC236}">
                <a16:creationId xmlns:a16="http://schemas.microsoft.com/office/drawing/2014/main" id="{382BB9FC-4216-4C68-A578-46D54046822B}"/>
              </a:ext>
            </a:extLst>
          </p:cNvPr>
          <p:cNvSpPr txBox="1"/>
          <p:nvPr/>
        </p:nvSpPr>
        <p:spPr>
          <a:xfrm>
            <a:off x="4895850" y="4975619"/>
            <a:ext cx="2531462" cy="646331"/>
          </a:xfrm>
          <a:prstGeom prst="rect">
            <a:avLst/>
          </a:prstGeom>
          <a:noFill/>
        </p:spPr>
        <p:txBody>
          <a:bodyPr wrap="none" rtlCol="0">
            <a:spAutoFit/>
          </a:bodyPr>
          <a:lstStyle/>
          <a:p>
            <a:pPr algn="ctr"/>
            <a:r>
              <a:rPr lang="en-GB" dirty="0"/>
              <a:t>Retailer </a:t>
            </a:r>
          </a:p>
          <a:p>
            <a:pPr algn="ctr"/>
            <a:r>
              <a:rPr lang="en-GB" dirty="0"/>
              <a:t>e.g. clothing / electrical</a:t>
            </a:r>
          </a:p>
        </p:txBody>
      </p:sp>
      <p:sp>
        <p:nvSpPr>
          <p:cNvPr id="14" name="TextBox 13">
            <a:extLst>
              <a:ext uri="{FF2B5EF4-FFF2-40B4-BE49-F238E27FC236}">
                <a16:creationId xmlns:a16="http://schemas.microsoft.com/office/drawing/2014/main" id="{08135D00-0320-435B-AE75-D30C4BBF506D}"/>
              </a:ext>
            </a:extLst>
          </p:cNvPr>
          <p:cNvSpPr txBox="1"/>
          <p:nvPr/>
        </p:nvSpPr>
        <p:spPr>
          <a:xfrm>
            <a:off x="8591550" y="4975619"/>
            <a:ext cx="1505540" cy="369332"/>
          </a:xfrm>
          <a:prstGeom prst="rect">
            <a:avLst/>
          </a:prstGeom>
          <a:noFill/>
        </p:spPr>
        <p:txBody>
          <a:bodyPr wrap="none" rtlCol="0">
            <a:spAutoFit/>
          </a:bodyPr>
          <a:lstStyle/>
          <a:p>
            <a:r>
              <a:rPr lang="en-GB" dirty="0"/>
              <a:t>Supermarket</a:t>
            </a:r>
          </a:p>
        </p:txBody>
      </p:sp>
    </p:spTree>
    <p:extLst>
      <p:ext uri="{BB962C8B-B14F-4D97-AF65-F5344CB8AC3E}">
        <p14:creationId xmlns:p14="http://schemas.microsoft.com/office/powerpoint/2010/main" val="3256135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45A9E15C-15F4-4ECA-88C9-6E78ABAF10DF}"/>
              </a:ext>
            </a:extLst>
          </p:cNvPr>
          <p:cNvGraphicFramePr>
            <a:graphicFrameLocks noGrp="1"/>
          </p:cNvGraphicFramePr>
          <p:nvPr>
            <p:ph type="chart" sz="quarter" idx="14"/>
            <p:extLst>
              <p:ext uri="{D42A27DB-BD31-4B8C-83A1-F6EECF244321}">
                <p14:modId xmlns:p14="http://schemas.microsoft.com/office/powerpoint/2010/main" val="2960830353"/>
              </p:ext>
            </p:extLst>
          </p:nvPr>
        </p:nvGraphicFramePr>
        <p:xfrm>
          <a:off x="359916" y="2139037"/>
          <a:ext cx="11187112" cy="4408377"/>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DB3D02C-CDDD-4FA8-8E92-D0162629D81C}"/>
              </a:ext>
            </a:extLst>
          </p:cNvPr>
          <p:cNvSpPr>
            <a:spLocks noGrp="1"/>
          </p:cNvSpPr>
          <p:nvPr>
            <p:ph type="title"/>
          </p:nvPr>
        </p:nvSpPr>
        <p:spPr/>
        <p:txBody>
          <a:bodyPr/>
          <a:lstStyle/>
          <a:p>
            <a:r>
              <a:rPr lang="en-GB" dirty="0"/>
              <a:t>What commercial actions are the taking?</a:t>
            </a:r>
          </a:p>
        </p:txBody>
      </p:sp>
      <p:sp>
        <p:nvSpPr>
          <p:cNvPr id="3" name="Slide Number Placeholder 2">
            <a:extLst>
              <a:ext uri="{FF2B5EF4-FFF2-40B4-BE49-F238E27FC236}">
                <a16:creationId xmlns:a16="http://schemas.microsoft.com/office/drawing/2014/main" id="{8F6FBD2E-5B14-49C2-A89E-21783E0B1E3D}"/>
              </a:ext>
            </a:extLst>
          </p:cNvPr>
          <p:cNvSpPr>
            <a:spLocks noGrp="1"/>
          </p:cNvSpPr>
          <p:nvPr>
            <p:ph type="sldNum" sz="quarter" idx="10"/>
          </p:nvPr>
        </p:nvSpPr>
        <p:spPr/>
        <p:txBody>
          <a:bodyPr/>
          <a:lstStyle/>
          <a:p>
            <a:fld id="{887360FE-02F5-4392-9C12-7D03F05745BB}" type="slidenum">
              <a:rPr lang="en-GB" smtClean="0"/>
              <a:pPr/>
              <a:t>7</a:t>
            </a:fld>
            <a:endParaRPr lang="en-GB" dirty="0"/>
          </a:p>
        </p:txBody>
      </p:sp>
      <p:sp>
        <p:nvSpPr>
          <p:cNvPr id="7" name="Text Placeholder 6">
            <a:extLst>
              <a:ext uri="{FF2B5EF4-FFF2-40B4-BE49-F238E27FC236}">
                <a16:creationId xmlns:a16="http://schemas.microsoft.com/office/drawing/2014/main" id="{A7EEAD67-7876-4E68-BCC8-8450649F40E9}"/>
              </a:ext>
            </a:extLst>
          </p:cNvPr>
          <p:cNvSpPr>
            <a:spLocks noGrp="1"/>
          </p:cNvSpPr>
          <p:nvPr>
            <p:ph type="body" sz="quarter" idx="11"/>
          </p:nvPr>
        </p:nvSpPr>
        <p:spPr/>
        <p:txBody>
          <a:bodyPr/>
          <a:lstStyle/>
          <a:p>
            <a:pPr>
              <a:spcBef>
                <a:spcPts val="0"/>
              </a:spcBef>
            </a:pPr>
            <a:r>
              <a:rPr lang="en-GB" dirty="0"/>
              <a:t>These are the main types of mail content they are engaging with</a:t>
            </a:r>
          </a:p>
        </p:txBody>
      </p:sp>
      <p:sp>
        <p:nvSpPr>
          <p:cNvPr id="5" name="TextBox 4">
            <a:extLst>
              <a:ext uri="{FF2B5EF4-FFF2-40B4-BE49-F238E27FC236}">
                <a16:creationId xmlns:a16="http://schemas.microsoft.com/office/drawing/2014/main" id="{E8773E69-D8F9-4693-B847-36593E98959C}"/>
              </a:ext>
            </a:extLst>
          </p:cNvPr>
          <p:cNvSpPr txBox="1"/>
          <p:nvPr/>
        </p:nvSpPr>
        <p:spPr>
          <a:xfrm>
            <a:off x="870249" y="2876768"/>
            <a:ext cx="1612877" cy="523220"/>
          </a:xfrm>
          <a:prstGeom prst="rect">
            <a:avLst/>
          </a:prstGeom>
          <a:noFill/>
        </p:spPr>
        <p:txBody>
          <a:bodyPr wrap="none" rtlCol="0">
            <a:spAutoFit/>
          </a:bodyPr>
          <a:lstStyle/>
          <a:p>
            <a:r>
              <a:rPr lang="en-GB" sz="1400" dirty="0">
                <a:solidFill>
                  <a:schemeClr val="accent1"/>
                </a:solidFill>
              </a:rPr>
              <a:t>AVERAGE ALL </a:t>
            </a:r>
          </a:p>
          <a:p>
            <a:r>
              <a:rPr lang="en-GB" sz="1400" dirty="0">
                <a:solidFill>
                  <a:schemeClr val="accent1"/>
                </a:solidFill>
              </a:rPr>
              <a:t>SECTORS = 32%</a:t>
            </a:r>
          </a:p>
        </p:txBody>
      </p:sp>
      <p:sp>
        <p:nvSpPr>
          <p:cNvPr id="8" name="TextBox 7">
            <a:extLst>
              <a:ext uri="{FF2B5EF4-FFF2-40B4-BE49-F238E27FC236}">
                <a16:creationId xmlns:a16="http://schemas.microsoft.com/office/drawing/2014/main" id="{33BBDFA6-C322-485D-9F8C-481DDC28C1AB}"/>
              </a:ext>
            </a:extLst>
          </p:cNvPr>
          <p:cNvSpPr txBox="1"/>
          <p:nvPr/>
        </p:nvSpPr>
        <p:spPr>
          <a:xfrm>
            <a:off x="457179" y="1860698"/>
            <a:ext cx="367408" cy="338554"/>
          </a:xfrm>
          <a:prstGeom prst="rect">
            <a:avLst/>
          </a:prstGeom>
          <a:noFill/>
        </p:spPr>
        <p:txBody>
          <a:bodyPr wrap="none" rtlCol="0">
            <a:spAutoFit/>
          </a:bodyPr>
          <a:lstStyle/>
          <a:p>
            <a:r>
              <a:rPr lang="en-GB" sz="1600" dirty="0">
                <a:solidFill>
                  <a:schemeClr val="tx2"/>
                </a:solidFill>
              </a:rPr>
              <a:t>%</a:t>
            </a:r>
          </a:p>
        </p:txBody>
      </p:sp>
      <p:sp>
        <p:nvSpPr>
          <p:cNvPr id="10" name="Rectangle 9">
            <a:extLst>
              <a:ext uri="{FF2B5EF4-FFF2-40B4-BE49-F238E27FC236}">
                <a16:creationId xmlns:a16="http://schemas.microsoft.com/office/drawing/2014/main" id="{F7C0C31C-851B-4FB4-B785-BCA1640EB244}"/>
              </a:ext>
            </a:extLst>
          </p:cNvPr>
          <p:cNvSpPr/>
          <p:nvPr/>
        </p:nvSpPr>
        <p:spPr>
          <a:xfrm>
            <a:off x="0" y="6583680"/>
            <a:ext cx="1645920" cy="274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E1CC066F-A5FA-4B81-BC48-0D535B27D8A3}"/>
              </a:ext>
            </a:extLst>
          </p:cNvPr>
          <p:cNvSpPr txBox="1"/>
          <p:nvPr/>
        </p:nvSpPr>
        <p:spPr>
          <a:xfrm>
            <a:off x="446571" y="6594864"/>
            <a:ext cx="4612160" cy="246221"/>
          </a:xfrm>
          <a:prstGeom prst="rect">
            <a:avLst/>
          </a:prstGeom>
          <a:noFill/>
        </p:spPr>
        <p:txBody>
          <a:bodyPr wrap="none" rtlCol="0">
            <a:spAutoFit/>
          </a:bodyPr>
          <a:lstStyle/>
          <a:p>
            <a:r>
              <a:rPr lang="en-GB" sz="1000" dirty="0"/>
              <a:t>Source:  Kantar TNS, JICMAIL, Addressed/Business Mail, Q2 2017 – Q1 2019</a:t>
            </a:r>
          </a:p>
        </p:txBody>
      </p:sp>
      <p:sp>
        <p:nvSpPr>
          <p:cNvPr id="2" name="TextBox 1">
            <a:extLst>
              <a:ext uri="{FF2B5EF4-FFF2-40B4-BE49-F238E27FC236}">
                <a16:creationId xmlns:a16="http://schemas.microsoft.com/office/drawing/2014/main" id="{1B687B31-DCF3-42F4-9E8C-2CA36066CE5B}"/>
              </a:ext>
            </a:extLst>
          </p:cNvPr>
          <p:cNvSpPr txBox="1"/>
          <p:nvPr/>
        </p:nvSpPr>
        <p:spPr>
          <a:xfrm>
            <a:off x="994410" y="5275580"/>
            <a:ext cx="502061" cy="246221"/>
          </a:xfrm>
          <a:prstGeom prst="rect">
            <a:avLst/>
          </a:prstGeom>
          <a:noFill/>
        </p:spPr>
        <p:txBody>
          <a:bodyPr wrap="none" rtlCol="0">
            <a:spAutoFit/>
          </a:bodyPr>
          <a:lstStyle/>
          <a:p>
            <a:r>
              <a:rPr lang="en-GB" sz="1000" dirty="0">
                <a:solidFill>
                  <a:schemeClr val="bg1">
                    <a:lumMod val="85000"/>
                  </a:schemeClr>
                </a:solidFill>
              </a:rPr>
              <a:t>4,633</a:t>
            </a:r>
          </a:p>
        </p:txBody>
      </p:sp>
      <p:sp>
        <p:nvSpPr>
          <p:cNvPr id="13" name="TextBox 12">
            <a:extLst>
              <a:ext uri="{FF2B5EF4-FFF2-40B4-BE49-F238E27FC236}">
                <a16:creationId xmlns:a16="http://schemas.microsoft.com/office/drawing/2014/main" id="{8BBF8979-88D2-40AF-B3E2-53E191AFBF3B}"/>
              </a:ext>
            </a:extLst>
          </p:cNvPr>
          <p:cNvSpPr txBox="1"/>
          <p:nvPr/>
        </p:nvSpPr>
        <p:spPr>
          <a:xfrm>
            <a:off x="1466850" y="5275580"/>
            <a:ext cx="502061" cy="246221"/>
          </a:xfrm>
          <a:prstGeom prst="rect">
            <a:avLst/>
          </a:prstGeom>
          <a:noFill/>
        </p:spPr>
        <p:txBody>
          <a:bodyPr wrap="none" rtlCol="0">
            <a:spAutoFit/>
          </a:bodyPr>
          <a:lstStyle/>
          <a:p>
            <a:r>
              <a:rPr lang="en-GB" sz="1000" dirty="0">
                <a:solidFill>
                  <a:schemeClr val="bg1">
                    <a:lumMod val="85000"/>
                  </a:schemeClr>
                </a:solidFill>
              </a:rPr>
              <a:t>5,079</a:t>
            </a:r>
          </a:p>
        </p:txBody>
      </p:sp>
      <p:sp>
        <p:nvSpPr>
          <p:cNvPr id="14" name="TextBox 13">
            <a:extLst>
              <a:ext uri="{FF2B5EF4-FFF2-40B4-BE49-F238E27FC236}">
                <a16:creationId xmlns:a16="http://schemas.microsoft.com/office/drawing/2014/main" id="{651BA47E-EE3A-4D4D-A14C-3A13EFD755E3}"/>
              </a:ext>
            </a:extLst>
          </p:cNvPr>
          <p:cNvSpPr txBox="1"/>
          <p:nvPr/>
        </p:nvSpPr>
        <p:spPr>
          <a:xfrm>
            <a:off x="1996440" y="5275580"/>
            <a:ext cx="396262" cy="246221"/>
          </a:xfrm>
          <a:prstGeom prst="rect">
            <a:avLst/>
          </a:prstGeom>
          <a:noFill/>
        </p:spPr>
        <p:txBody>
          <a:bodyPr wrap="none" rtlCol="0">
            <a:spAutoFit/>
          </a:bodyPr>
          <a:lstStyle/>
          <a:p>
            <a:r>
              <a:rPr lang="en-GB" sz="1000" dirty="0">
                <a:solidFill>
                  <a:schemeClr val="bg1">
                    <a:lumMod val="85000"/>
                  </a:schemeClr>
                </a:solidFill>
              </a:rPr>
              <a:t>868</a:t>
            </a:r>
          </a:p>
        </p:txBody>
      </p:sp>
      <p:sp>
        <p:nvSpPr>
          <p:cNvPr id="15" name="TextBox 14">
            <a:extLst>
              <a:ext uri="{FF2B5EF4-FFF2-40B4-BE49-F238E27FC236}">
                <a16:creationId xmlns:a16="http://schemas.microsoft.com/office/drawing/2014/main" id="{684F6482-F50F-4195-AE35-74609885F333}"/>
              </a:ext>
            </a:extLst>
          </p:cNvPr>
          <p:cNvSpPr txBox="1"/>
          <p:nvPr/>
        </p:nvSpPr>
        <p:spPr>
          <a:xfrm>
            <a:off x="2766060" y="5275580"/>
            <a:ext cx="502061" cy="246221"/>
          </a:xfrm>
          <a:prstGeom prst="rect">
            <a:avLst/>
          </a:prstGeom>
          <a:noFill/>
        </p:spPr>
        <p:txBody>
          <a:bodyPr wrap="none" rtlCol="0">
            <a:spAutoFit/>
          </a:bodyPr>
          <a:lstStyle/>
          <a:p>
            <a:r>
              <a:rPr lang="en-GB" sz="1000" dirty="0">
                <a:solidFill>
                  <a:schemeClr val="bg1">
                    <a:lumMod val="85000"/>
                  </a:schemeClr>
                </a:solidFill>
              </a:rPr>
              <a:t>1,749</a:t>
            </a:r>
          </a:p>
        </p:txBody>
      </p:sp>
      <p:sp>
        <p:nvSpPr>
          <p:cNvPr id="16" name="TextBox 15">
            <a:extLst>
              <a:ext uri="{FF2B5EF4-FFF2-40B4-BE49-F238E27FC236}">
                <a16:creationId xmlns:a16="http://schemas.microsoft.com/office/drawing/2014/main" id="{CF053908-37DB-4694-8275-FC4542AA9A45}"/>
              </a:ext>
            </a:extLst>
          </p:cNvPr>
          <p:cNvSpPr txBox="1"/>
          <p:nvPr/>
        </p:nvSpPr>
        <p:spPr>
          <a:xfrm>
            <a:off x="3249930" y="5275580"/>
            <a:ext cx="502061" cy="246221"/>
          </a:xfrm>
          <a:prstGeom prst="rect">
            <a:avLst/>
          </a:prstGeom>
          <a:noFill/>
        </p:spPr>
        <p:txBody>
          <a:bodyPr wrap="none" rtlCol="0">
            <a:spAutoFit/>
          </a:bodyPr>
          <a:lstStyle/>
          <a:p>
            <a:r>
              <a:rPr lang="en-GB" sz="1000" dirty="0">
                <a:solidFill>
                  <a:schemeClr val="bg1">
                    <a:lumMod val="85000"/>
                  </a:schemeClr>
                </a:solidFill>
              </a:rPr>
              <a:t>2,525</a:t>
            </a:r>
          </a:p>
        </p:txBody>
      </p:sp>
      <p:sp>
        <p:nvSpPr>
          <p:cNvPr id="17" name="TextBox 16">
            <a:extLst>
              <a:ext uri="{FF2B5EF4-FFF2-40B4-BE49-F238E27FC236}">
                <a16:creationId xmlns:a16="http://schemas.microsoft.com/office/drawing/2014/main" id="{CC9286A8-BC9D-4F99-87D9-EC1DB235DA9C}"/>
              </a:ext>
            </a:extLst>
          </p:cNvPr>
          <p:cNvSpPr txBox="1"/>
          <p:nvPr/>
        </p:nvSpPr>
        <p:spPr>
          <a:xfrm>
            <a:off x="3710940" y="5275580"/>
            <a:ext cx="502061" cy="246221"/>
          </a:xfrm>
          <a:prstGeom prst="rect">
            <a:avLst/>
          </a:prstGeom>
          <a:noFill/>
        </p:spPr>
        <p:txBody>
          <a:bodyPr wrap="none" rtlCol="0">
            <a:spAutoFit/>
          </a:bodyPr>
          <a:lstStyle/>
          <a:p>
            <a:r>
              <a:rPr lang="en-GB" sz="1000" dirty="0">
                <a:solidFill>
                  <a:schemeClr val="bg1">
                    <a:lumMod val="85000"/>
                  </a:schemeClr>
                </a:solidFill>
              </a:rPr>
              <a:t>1,038</a:t>
            </a:r>
          </a:p>
        </p:txBody>
      </p:sp>
      <p:sp>
        <p:nvSpPr>
          <p:cNvPr id="18" name="TextBox 17">
            <a:extLst>
              <a:ext uri="{FF2B5EF4-FFF2-40B4-BE49-F238E27FC236}">
                <a16:creationId xmlns:a16="http://schemas.microsoft.com/office/drawing/2014/main" id="{33D228E0-6CCD-4211-A59D-C90DFEF5FD66}"/>
              </a:ext>
            </a:extLst>
          </p:cNvPr>
          <p:cNvSpPr txBox="1"/>
          <p:nvPr/>
        </p:nvSpPr>
        <p:spPr>
          <a:xfrm>
            <a:off x="4560570" y="5275580"/>
            <a:ext cx="396262" cy="246221"/>
          </a:xfrm>
          <a:prstGeom prst="rect">
            <a:avLst/>
          </a:prstGeom>
          <a:noFill/>
        </p:spPr>
        <p:txBody>
          <a:bodyPr wrap="none" rtlCol="0">
            <a:spAutoFit/>
          </a:bodyPr>
          <a:lstStyle/>
          <a:p>
            <a:r>
              <a:rPr lang="en-GB" sz="1000" dirty="0">
                <a:solidFill>
                  <a:schemeClr val="bg1">
                    <a:lumMod val="85000"/>
                  </a:schemeClr>
                </a:solidFill>
              </a:rPr>
              <a:t>668</a:t>
            </a:r>
          </a:p>
        </p:txBody>
      </p:sp>
      <p:sp>
        <p:nvSpPr>
          <p:cNvPr id="19" name="TextBox 18">
            <a:extLst>
              <a:ext uri="{FF2B5EF4-FFF2-40B4-BE49-F238E27FC236}">
                <a16:creationId xmlns:a16="http://schemas.microsoft.com/office/drawing/2014/main" id="{40F7925A-749A-42A4-970F-EAD532BF8AB7}"/>
              </a:ext>
            </a:extLst>
          </p:cNvPr>
          <p:cNvSpPr txBox="1"/>
          <p:nvPr/>
        </p:nvSpPr>
        <p:spPr>
          <a:xfrm>
            <a:off x="5005070" y="5275580"/>
            <a:ext cx="502061" cy="246221"/>
          </a:xfrm>
          <a:prstGeom prst="rect">
            <a:avLst/>
          </a:prstGeom>
          <a:noFill/>
        </p:spPr>
        <p:txBody>
          <a:bodyPr wrap="none" rtlCol="0">
            <a:spAutoFit/>
          </a:bodyPr>
          <a:lstStyle/>
          <a:p>
            <a:r>
              <a:rPr lang="en-GB" sz="1000" dirty="0">
                <a:solidFill>
                  <a:schemeClr val="bg1">
                    <a:lumMod val="85000"/>
                  </a:schemeClr>
                </a:solidFill>
              </a:rPr>
              <a:t>2,034</a:t>
            </a:r>
          </a:p>
        </p:txBody>
      </p:sp>
      <p:sp>
        <p:nvSpPr>
          <p:cNvPr id="20" name="TextBox 19">
            <a:extLst>
              <a:ext uri="{FF2B5EF4-FFF2-40B4-BE49-F238E27FC236}">
                <a16:creationId xmlns:a16="http://schemas.microsoft.com/office/drawing/2014/main" id="{E3B72045-DBEF-4ED4-ACAC-C650903B7666}"/>
              </a:ext>
            </a:extLst>
          </p:cNvPr>
          <p:cNvSpPr txBox="1"/>
          <p:nvPr/>
        </p:nvSpPr>
        <p:spPr>
          <a:xfrm>
            <a:off x="5455920" y="5275580"/>
            <a:ext cx="502061" cy="246221"/>
          </a:xfrm>
          <a:prstGeom prst="rect">
            <a:avLst/>
          </a:prstGeom>
          <a:noFill/>
        </p:spPr>
        <p:txBody>
          <a:bodyPr wrap="none" rtlCol="0">
            <a:spAutoFit/>
          </a:bodyPr>
          <a:lstStyle/>
          <a:p>
            <a:r>
              <a:rPr lang="en-GB" sz="1000" dirty="0">
                <a:solidFill>
                  <a:schemeClr val="bg1">
                    <a:lumMod val="85000"/>
                  </a:schemeClr>
                </a:solidFill>
              </a:rPr>
              <a:t>2,206</a:t>
            </a:r>
          </a:p>
        </p:txBody>
      </p:sp>
      <p:sp>
        <p:nvSpPr>
          <p:cNvPr id="21" name="TextBox 20">
            <a:extLst>
              <a:ext uri="{FF2B5EF4-FFF2-40B4-BE49-F238E27FC236}">
                <a16:creationId xmlns:a16="http://schemas.microsoft.com/office/drawing/2014/main" id="{4A536F01-57BF-474D-8EA5-3CA5E977B51E}"/>
              </a:ext>
            </a:extLst>
          </p:cNvPr>
          <p:cNvSpPr txBox="1"/>
          <p:nvPr/>
        </p:nvSpPr>
        <p:spPr>
          <a:xfrm>
            <a:off x="6319520" y="5275580"/>
            <a:ext cx="396262" cy="246221"/>
          </a:xfrm>
          <a:prstGeom prst="rect">
            <a:avLst/>
          </a:prstGeom>
          <a:noFill/>
        </p:spPr>
        <p:txBody>
          <a:bodyPr wrap="none" rtlCol="0">
            <a:spAutoFit/>
          </a:bodyPr>
          <a:lstStyle/>
          <a:p>
            <a:r>
              <a:rPr lang="en-GB" sz="1000" dirty="0">
                <a:solidFill>
                  <a:schemeClr val="bg1">
                    <a:lumMod val="85000"/>
                  </a:schemeClr>
                </a:solidFill>
              </a:rPr>
              <a:t>344</a:t>
            </a:r>
          </a:p>
        </p:txBody>
      </p:sp>
      <p:sp>
        <p:nvSpPr>
          <p:cNvPr id="22" name="TextBox 21">
            <a:extLst>
              <a:ext uri="{FF2B5EF4-FFF2-40B4-BE49-F238E27FC236}">
                <a16:creationId xmlns:a16="http://schemas.microsoft.com/office/drawing/2014/main" id="{0D5351BD-9EAD-4E92-8DAC-5A7B31E2DCD3}"/>
              </a:ext>
            </a:extLst>
          </p:cNvPr>
          <p:cNvSpPr txBox="1"/>
          <p:nvPr/>
        </p:nvSpPr>
        <p:spPr>
          <a:xfrm>
            <a:off x="6821170" y="5275580"/>
            <a:ext cx="396262" cy="246221"/>
          </a:xfrm>
          <a:prstGeom prst="rect">
            <a:avLst/>
          </a:prstGeom>
          <a:noFill/>
        </p:spPr>
        <p:txBody>
          <a:bodyPr wrap="none" rtlCol="0">
            <a:spAutoFit/>
          </a:bodyPr>
          <a:lstStyle/>
          <a:p>
            <a:r>
              <a:rPr lang="en-GB" sz="1000" dirty="0">
                <a:solidFill>
                  <a:schemeClr val="bg1">
                    <a:lumMod val="85000"/>
                  </a:schemeClr>
                </a:solidFill>
              </a:rPr>
              <a:t>369</a:t>
            </a:r>
          </a:p>
        </p:txBody>
      </p:sp>
      <p:sp>
        <p:nvSpPr>
          <p:cNvPr id="23" name="TextBox 22">
            <a:extLst>
              <a:ext uri="{FF2B5EF4-FFF2-40B4-BE49-F238E27FC236}">
                <a16:creationId xmlns:a16="http://schemas.microsoft.com/office/drawing/2014/main" id="{E7D2475A-DBDE-4DB0-BA09-93F799D09AE0}"/>
              </a:ext>
            </a:extLst>
          </p:cNvPr>
          <p:cNvSpPr txBox="1"/>
          <p:nvPr/>
        </p:nvSpPr>
        <p:spPr>
          <a:xfrm>
            <a:off x="7329170" y="5275580"/>
            <a:ext cx="396262" cy="246221"/>
          </a:xfrm>
          <a:prstGeom prst="rect">
            <a:avLst/>
          </a:prstGeom>
          <a:noFill/>
        </p:spPr>
        <p:txBody>
          <a:bodyPr wrap="none" rtlCol="0">
            <a:spAutoFit/>
          </a:bodyPr>
          <a:lstStyle/>
          <a:p>
            <a:r>
              <a:rPr lang="en-GB" sz="1000" dirty="0">
                <a:solidFill>
                  <a:schemeClr val="bg1">
                    <a:lumMod val="85000"/>
                  </a:schemeClr>
                </a:solidFill>
              </a:rPr>
              <a:t>172</a:t>
            </a:r>
          </a:p>
        </p:txBody>
      </p:sp>
      <p:sp>
        <p:nvSpPr>
          <p:cNvPr id="24" name="TextBox 23">
            <a:extLst>
              <a:ext uri="{FF2B5EF4-FFF2-40B4-BE49-F238E27FC236}">
                <a16:creationId xmlns:a16="http://schemas.microsoft.com/office/drawing/2014/main" id="{BC7BA771-9CDC-43E3-A2B8-4D7C77ADEB85}"/>
              </a:ext>
            </a:extLst>
          </p:cNvPr>
          <p:cNvSpPr txBox="1"/>
          <p:nvPr/>
        </p:nvSpPr>
        <p:spPr>
          <a:xfrm>
            <a:off x="8129270" y="5275580"/>
            <a:ext cx="396262" cy="246221"/>
          </a:xfrm>
          <a:prstGeom prst="rect">
            <a:avLst/>
          </a:prstGeom>
          <a:noFill/>
        </p:spPr>
        <p:txBody>
          <a:bodyPr wrap="none" rtlCol="0">
            <a:spAutoFit/>
          </a:bodyPr>
          <a:lstStyle/>
          <a:p>
            <a:r>
              <a:rPr lang="en-GB" sz="1000" dirty="0">
                <a:solidFill>
                  <a:schemeClr val="bg1">
                    <a:lumMod val="85000"/>
                  </a:schemeClr>
                </a:solidFill>
              </a:rPr>
              <a:t>673</a:t>
            </a:r>
          </a:p>
        </p:txBody>
      </p:sp>
      <p:sp>
        <p:nvSpPr>
          <p:cNvPr id="25" name="TextBox 24">
            <a:extLst>
              <a:ext uri="{FF2B5EF4-FFF2-40B4-BE49-F238E27FC236}">
                <a16:creationId xmlns:a16="http://schemas.microsoft.com/office/drawing/2014/main" id="{4187B0B5-022C-4CC4-B2BA-FC289EB5155C}"/>
              </a:ext>
            </a:extLst>
          </p:cNvPr>
          <p:cNvSpPr txBox="1"/>
          <p:nvPr/>
        </p:nvSpPr>
        <p:spPr>
          <a:xfrm>
            <a:off x="8561070" y="5275580"/>
            <a:ext cx="396262" cy="246221"/>
          </a:xfrm>
          <a:prstGeom prst="rect">
            <a:avLst/>
          </a:prstGeom>
          <a:noFill/>
        </p:spPr>
        <p:txBody>
          <a:bodyPr wrap="none" rtlCol="0">
            <a:spAutoFit/>
          </a:bodyPr>
          <a:lstStyle/>
          <a:p>
            <a:r>
              <a:rPr lang="en-GB" sz="1000" dirty="0">
                <a:solidFill>
                  <a:schemeClr val="bg1">
                    <a:lumMod val="85000"/>
                  </a:schemeClr>
                </a:solidFill>
              </a:rPr>
              <a:t>379</a:t>
            </a:r>
          </a:p>
        </p:txBody>
      </p:sp>
      <p:sp>
        <p:nvSpPr>
          <p:cNvPr id="26" name="TextBox 25">
            <a:extLst>
              <a:ext uri="{FF2B5EF4-FFF2-40B4-BE49-F238E27FC236}">
                <a16:creationId xmlns:a16="http://schemas.microsoft.com/office/drawing/2014/main" id="{7BB40B04-A544-4536-B0F2-FEB46F31ABBF}"/>
              </a:ext>
            </a:extLst>
          </p:cNvPr>
          <p:cNvSpPr txBox="1"/>
          <p:nvPr/>
        </p:nvSpPr>
        <p:spPr>
          <a:xfrm>
            <a:off x="9037320" y="5275580"/>
            <a:ext cx="325730" cy="246221"/>
          </a:xfrm>
          <a:prstGeom prst="rect">
            <a:avLst/>
          </a:prstGeom>
          <a:noFill/>
        </p:spPr>
        <p:txBody>
          <a:bodyPr wrap="none" rtlCol="0">
            <a:spAutoFit/>
          </a:bodyPr>
          <a:lstStyle/>
          <a:p>
            <a:r>
              <a:rPr lang="en-GB" sz="1000" dirty="0">
                <a:solidFill>
                  <a:schemeClr val="bg1">
                    <a:lumMod val="85000"/>
                  </a:schemeClr>
                </a:solidFill>
              </a:rPr>
              <a:t>76</a:t>
            </a:r>
          </a:p>
        </p:txBody>
      </p:sp>
      <p:sp>
        <p:nvSpPr>
          <p:cNvPr id="27" name="TextBox 26">
            <a:extLst>
              <a:ext uri="{FF2B5EF4-FFF2-40B4-BE49-F238E27FC236}">
                <a16:creationId xmlns:a16="http://schemas.microsoft.com/office/drawing/2014/main" id="{52A7CE5E-BD42-46D7-8C4F-09CAD2B60B6D}"/>
              </a:ext>
            </a:extLst>
          </p:cNvPr>
          <p:cNvSpPr txBox="1"/>
          <p:nvPr/>
        </p:nvSpPr>
        <p:spPr>
          <a:xfrm>
            <a:off x="9850120" y="5275580"/>
            <a:ext cx="325730" cy="246221"/>
          </a:xfrm>
          <a:prstGeom prst="rect">
            <a:avLst/>
          </a:prstGeom>
          <a:noFill/>
        </p:spPr>
        <p:txBody>
          <a:bodyPr wrap="none" rtlCol="0">
            <a:spAutoFit/>
          </a:bodyPr>
          <a:lstStyle/>
          <a:p>
            <a:r>
              <a:rPr lang="en-GB" sz="1000" dirty="0">
                <a:solidFill>
                  <a:schemeClr val="bg1">
                    <a:lumMod val="85000"/>
                  </a:schemeClr>
                </a:solidFill>
              </a:rPr>
              <a:t>63</a:t>
            </a:r>
          </a:p>
        </p:txBody>
      </p:sp>
      <p:sp>
        <p:nvSpPr>
          <p:cNvPr id="28" name="TextBox 27">
            <a:extLst>
              <a:ext uri="{FF2B5EF4-FFF2-40B4-BE49-F238E27FC236}">
                <a16:creationId xmlns:a16="http://schemas.microsoft.com/office/drawing/2014/main" id="{3EB716BE-6EA8-4DCA-B59D-66501FA4D25D}"/>
              </a:ext>
            </a:extLst>
          </p:cNvPr>
          <p:cNvSpPr txBox="1"/>
          <p:nvPr/>
        </p:nvSpPr>
        <p:spPr>
          <a:xfrm>
            <a:off x="10377170" y="5275580"/>
            <a:ext cx="396262" cy="246221"/>
          </a:xfrm>
          <a:prstGeom prst="rect">
            <a:avLst/>
          </a:prstGeom>
          <a:noFill/>
        </p:spPr>
        <p:txBody>
          <a:bodyPr wrap="none" rtlCol="0">
            <a:spAutoFit/>
          </a:bodyPr>
          <a:lstStyle/>
          <a:p>
            <a:r>
              <a:rPr lang="en-GB" sz="1000" dirty="0">
                <a:solidFill>
                  <a:schemeClr val="bg1">
                    <a:lumMod val="85000"/>
                  </a:schemeClr>
                </a:solidFill>
              </a:rPr>
              <a:t>247</a:t>
            </a:r>
          </a:p>
        </p:txBody>
      </p:sp>
      <p:sp>
        <p:nvSpPr>
          <p:cNvPr id="29" name="TextBox 28">
            <a:extLst>
              <a:ext uri="{FF2B5EF4-FFF2-40B4-BE49-F238E27FC236}">
                <a16:creationId xmlns:a16="http://schemas.microsoft.com/office/drawing/2014/main" id="{7E7A4B83-44D6-4FBE-B6E1-6EA60C43CF2D}"/>
              </a:ext>
            </a:extLst>
          </p:cNvPr>
          <p:cNvSpPr txBox="1"/>
          <p:nvPr/>
        </p:nvSpPr>
        <p:spPr>
          <a:xfrm>
            <a:off x="10853420" y="5275580"/>
            <a:ext cx="396262" cy="246221"/>
          </a:xfrm>
          <a:prstGeom prst="rect">
            <a:avLst/>
          </a:prstGeom>
          <a:noFill/>
        </p:spPr>
        <p:txBody>
          <a:bodyPr wrap="none" rtlCol="0">
            <a:spAutoFit/>
          </a:bodyPr>
          <a:lstStyle/>
          <a:p>
            <a:r>
              <a:rPr lang="en-GB" sz="1000" dirty="0">
                <a:solidFill>
                  <a:schemeClr val="bg1">
                    <a:lumMod val="85000"/>
                  </a:schemeClr>
                </a:solidFill>
              </a:rPr>
              <a:t>495</a:t>
            </a:r>
          </a:p>
        </p:txBody>
      </p:sp>
      <p:cxnSp>
        <p:nvCxnSpPr>
          <p:cNvPr id="35" name="Straight Connector 34">
            <a:extLst>
              <a:ext uri="{FF2B5EF4-FFF2-40B4-BE49-F238E27FC236}">
                <a16:creationId xmlns:a16="http://schemas.microsoft.com/office/drawing/2014/main" id="{5D79911F-B438-44AE-8447-885F9BF14D4A}"/>
              </a:ext>
            </a:extLst>
          </p:cNvPr>
          <p:cNvCxnSpPr/>
          <p:nvPr/>
        </p:nvCxnSpPr>
        <p:spPr>
          <a:xfrm>
            <a:off x="754105" y="4137660"/>
            <a:ext cx="1074475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65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EF9F33-1A8A-4359-8CA5-56C32726FFA2}"/>
              </a:ext>
            </a:extLst>
          </p:cNvPr>
          <p:cNvSpPr>
            <a:spLocks noGrp="1"/>
          </p:cNvSpPr>
          <p:nvPr>
            <p:ph type="title"/>
          </p:nvPr>
        </p:nvSpPr>
        <p:spPr/>
        <p:txBody>
          <a:bodyPr/>
          <a:lstStyle/>
          <a:p>
            <a:r>
              <a:rPr lang="en-GB" dirty="0"/>
              <a:t>Which ages receive mail</a:t>
            </a:r>
          </a:p>
        </p:txBody>
      </p:sp>
      <p:sp>
        <p:nvSpPr>
          <p:cNvPr id="12" name="Text Placeholder 11">
            <a:extLst>
              <a:ext uri="{FF2B5EF4-FFF2-40B4-BE49-F238E27FC236}">
                <a16:creationId xmlns:a16="http://schemas.microsoft.com/office/drawing/2014/main" id="{7BC78DE7-6304-4021-8F59-A2C9EA068300}"/>
              </a:ext>
            </a:extLst>
          </p:cNvPr>
          <p:cNvSpPr>
            <a:spLocks noGrp="1"/>
          </p:cNvSpPr>
          <p:nvPr>
            <p:ph type="body" sz="quarter" idx="11"/>
          </p:nvPr>
        </p:nvSpPr>
        <p:spPr/>
        <p:txBody>
          <a:bodyPr/>
          <a:lstStyle/>
          <a:p>
            <a:r>
              <a:rPr lang="en-GB" dirty="0"/>
              <a:t>Number of mailing packs received by age group each week</a:t>
            </a:r>
          </a:p>
        </p:txBody>
      </p:sp>
      <p:graphicFrame>
        <p:nvGraphicFramePr>
          <p:cNvPr id="10" name="Chart Placeholder 9">
            <a:extLst>
              <a:ext uri="{FF2B5EF4-FFF2-40B4-BE49-F238E27FC236}">
                <a16:creationId xmlns:a16="http://schemas.microsoft.com/office/drawing/2014/main" id="{BD5C4314-8ACA-4543-A04A-8E104BCEB6B3}"/>
              </a:ext>
            </a:extLst>
          </p:cNvPr>
          <p:cNvGraphicFramePr>
            <a:graphicFrameLocks noGrp="1"/>
          </p:cNvGraphicFramePr>
          <p:nvPr>
            <p:ph type="chart" sz="quarter" idx="4294967295"/>
            <p:extLst/>
          </p:nvPr>
        </p:nvGraphicFramePr>
        <p:xfrm>
          <a:off x="393406" y="2034141"/>
          <a:ext cx="11525250" cy="451326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827FA5CA-2EF5-47B4-B4CC-AF10F525BA5F}"/>
              </a:ext>
            </a:extLst>
          </p:cNvPr>
          <p:cNvCxnSpPr/>
          <p:nvPr/>
        </p:nvCxnSpPr>
        <p:spPr>
          <a:xfrm>
            <a:off x="786808" y="4348707"/>
            <a:ext cx="1101533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Callout: Bent Line 3">
            <a:extLst>
              <a:ext uri="{FF2B5EF4-FFF2-40B4-BE49-F238E27FC236}">
                <a16:creationId xmlns:a16="http://schemas.microsoft.com/office/drawing/2014/main" id="{26BE98B8-269D-4DCC-8871-239FEDF37599}"/>
              </a:ext>
            </a:extLst>
          </p:cNvPr>
          <p:cNvSpPr/>
          <p:nvPr/>
        </p:nvSpPr>
        <p:spPr>
          <a:xfrm>
            <a:off x="2488019" y="2604294"/>
            <a:ext cx="3402418" cy="990636"/>
          </a:xfrm>
          <a:prstGeom prst="borderCallout2">
            <a:avLst>
              <a:gd name="adj1" fmla="val 18750"/>
              <a:gd name="adj2" fmla="val -8333"/>
              <a:gd name="adj3" fmla="val 18750"/>
              <a:gd name="adj4" fmla="val -16667"/>
              <a:gd name="adj5" fmla="val 177790"/>
              <a:gd name="adj6" fmla="val -221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Anything above 120 is significantly over-index and 80 under-index</a:t>
            </a:r>
          </a:p>
        </p:txBody>
      </p:sp>
      <p:sp>
        <p:nvSpPr>
          <p:cNvPr id="9" name="TextBox 8">
            <a:extLst>
              <a:ext uri="{FF2B5EF4-FFF2-40B4-BE49-F238E27FC236}">
                <a16:creationId xmlns:a16="http://schemas.microsoft.com/office/drawing/2014/main" id="{BAC9F694-1326-4B82-937C-B0E050EB739D}"/>
              </a:ext>
            </a:extLst>
          </p:cNvPr>
          <p:cNvSpPr txBox="1"/>
          <p:nvPr/>
        </p:nvSpPr>
        <p:spPr>
          <a:xfrm>
            <a:off x="425305" y="6594864"/>
            <a:ext cx="5888150" cy="246221"/>
          </a:xfrm>
          <a:prstGeom prst="rect">
            <a:avLst/>
          </a:prstGeom>
          <a:noFill/>
        </p:spPr>
        <p:txBody>
          <a:bodyPr wrap="none" rtlCol="0">
            <a:spAutoFit/>
          </a:bodyPr>
          <a:lstStyle/>
          <a:p>
            <a:r>
              <a:rPr lang="en-GB" sz="1000" dirty="0"/>
              <a:t>Source:  GB TGI 2018 Q4 (July 2017-June 2018) – GB TGI + JICMAIL 2018 Q2 Fusion.  Base 24,587</a:t>
            </a:r>
          </a:p>
        </p:txBody>
      </p:sp>
      <p:sp>
        <p:nvSpPr>
          <p:cNvPr id="13" name="Text Placeholder 12">
            <a:extLst>
              <a:ext uri="{FF2B5EF4-FFF2-40B4-BE49-F238E27FC236}">
                <a16:creationId xmlns:a16="http://schemas.microsoft.com/office/drawing/2014/main" id="{7C346608-D27E-4C23-B3DA-657D01F0B201}"/>
              </a:ext>
            </a:extLst>
          </p:cNvPr>
          <p:cNvSpPr>
            <a:spLocks noGrp="1"/>
          </p:cNvSpPr>
          <p:nvPr>
            <p:ph type="body" sz="quarter" idx="12"/>
          </p:nvPr>
        </p:nvSpPr>
        <p:spPr>
          <a:xfrm>
            <a:off x="486000" y="1504180"/>
            <a:ext cx="11186959" cy="921935"/>
          </a:xfrm>
        </p:spPr>
        <p:txBody>
          <a:bodyPr/>
          <a:lstStyle/>
          <a:p>
            <a:pPr>
              <a:spcAft>
                <a:spcPts val="0"/>
              </a:spcAft>
            </a:pPr>
            <a:r>
              <a:rPr lang="en-GB" sz="1600" dirty="0"/>
              <a:t>If you are under 30 you are much more likely to be receiving no mail or just 1-2 pieces of mail a week.  But by the age of 25-29 this starts to change as you get more established in your own household</a:t>
            </a:r>
          </a:p>
          <a:p>
            <a:pPr>
              <a:spcAft>
                <a:spcPts val="0"/>
              </a:spcAft>
            </a:pPr>
            <a:r>
              <a:rPr lang="en-GB" sz="1600" dirty="0"/>
              <a:t>In the older cohort you are much more likely to receive more than 15-19 for those over the age of 75.  You have been at your address much longer (20 years +) and have deeper brand connections</a:t>
            </a:r>
          </a:p>
        </p:txBody>
      </p:sp>
      <p:sp>
        <p:nvSpPr>
          <p:cNvPr id="11" name="Slide Number Placeholder 3">
            <a:extLst>
              <a:ext uri="{FF2B5EF4-FFF2-40B4-BE49-F238E27FC236}">
                <a16:creationId xmlns:a16="http://schemas.microsoft.com/office/drawing/2014/main" id="{B0824984-760E-427B-A0A9-8B5FF04B9C14}"/>
              </a:ext>
            </a:extLst>
          </p:cNvPr>
          <p:cNvSpPr>
            <a:spLocks noGrp="1"/>
          </p:cNvSpPr>
          <p:nvPr>
            <p:ph type="sldNum" sz="quarter" idx="10"/>
          </p:nvPr>
        </p:nvSpPr>
        <p:spPr>
          <a:xfrm>
            <a:off x="11246983" y="6444000"/>
            <a:ext cx="425976" cy="179579"/>
          </a:xfrm>
        </p:spPr>
        <p:txBody>
          <a:bodyPr/>
          <a:lstStyle/>
          <a:p>
            <a:fld id="{887360FE-02F5-4392-9C12-7D03F05745BB}" type="slidenum">
              <a:rPr lang="en-GB" smtClean="0"/>
              <a:pPr/>
              <a:t>8</a:t>
            </a:fld>
            <a:endParaRPr lang="en-GB" dirty="0"/>
          </a:p>
        </p:txBody>
      </p:sp>
    </p:spTree>
    <p:extLst>
      <p:ext uri="{BB962C8B-B14F-4D97-AF65-F5344CB8AC3E}">
        <p14:creationId xmlns:p14="http://schemas.microsoft.com/office/powerpoint/2010/main" val="379198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Placeholder 10">
            <a:extLst>
              <a:ext uri="{FF2B5EF4-FFF2-40B4-BE49-F238E27FC236}">
                <a16:creationId xmlns:a16="http://schemas.microsoft.com/office/drawing/2014/main" id="{45A9E15C-15F4-4ECA-88C9-6E78ABAF10DF}"/>
              </a:ext>
            </a:extLst>
          </p:cNvPr>
          <p:cNvGraphicFramePr>
            <a:graphicFrameLocks noGrp="1"/>
          </p:cNvGraphicFramePr>
          <p:nvPr>
            <p:ph type="chart" sz="quarter" idx="14"/>
            <p:extLst/>
          </p:nvPr>
        </p:nvGraphicFramePr>
        <p:xfrm>
          <a:off x="455613" y="2594357"/>
          <a:ext cx="11187112" cy="401685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a:extLst>
              <a:ext uri="{FF2B5EF4-FFF2-40B4-BE49-F238E27FC236}">
                <a16:creationId xmlns:a16="http://schemas.microsoft.com/office/drawing/2014/main" id="{2DB3D02C-CDDD-4FA8-8E92-D0162629D81C}"/>
              </a:ext>
            </a:extLst>
          </p:cNvPr>
          <p:cNvSpPr>
            <a:spLocks noGrp="1"/>
          </p:cNvSpPr>
          <p:nvPr>
            <p:ph type="title"/>
          </p:nvPr>
        </p:nvSpPr>
        <p:spPr/>
        <p:txBody>
          <a:bodyPr/>
          <a:lstStyle/>
          <a:p>
            <a:r>
              <a:rPr lang="en-GB" dirty="0"/>
              <a:t>What do they do with it</a:t>
            </a:r>
          </a:p>
        </p:txBody>
      </p:sp>
      <p:sp>
        <p:nvSpPr>
          <p:cNvPr id="3" name="Slide Number Placeholder 2">
            <a:extLst>
              <a:ext uri="{FF2B5EF4-FFF2-40B4-BE49-F238E27FC236}">
                <a16:creationId xmlns:a16="http://schemas.microsoft.com/office/drawing/2014/main" id="{8F6FBD2E-5B14-49C2-A89E-21783E0B1E3D}"/>
              </a:ext>
            </a:extLst>
          </p:cNvPr>
          <p:cNvSpPr>
            <a:spLocks noGrp="1"/>
          </p:cNvSpPr>
          <p:nvPr>
            <p:ph type="sldNum" sz="quarter" idx="10"/>
          </p:nvPr>
        </p:nvSpPr>
        <p:spPr/>
        <p:txBody>
          <a:bodyPr/>
          <a:lstStyle/>
          <a:p>
            <a:fld id="{887360FE-02F5-4392-9C12-7D03F05745BB}" type="slidenum">
              <a:rPr lang="en-GB" smtClean="0"/>
              <a:pPr/>
              <a:t>9</a:t>
            </a:fld>
            <a:endParaRPr lang="en-GB" dirty="0"/>
          </a:p>
        </p:txBody>
      </p:sp>
      <p:sp>
        <p:nvSpPr>
          <p:cNvPr id="7" name="Text Placeholder 6">
            <a:extLst>
              <a:ext uri="{FF2B5EF4-FFF2-40B4-BE49-F238E27FC236}">
                <a16:creationId xmlns:a16="http://schemas.microsoft.com/office/drawing/2014/main" id="{A7EEAD67-7876-4E68-BCC8-8450649F40E9}"/>
              </a:ext>
            </a:extLst>
          </p:cNvPr>
          <p:cNvSpPr>
            <a:spLocks noGrp="1"/>
          </p:cNvSpPr>
          <p:nvPr>
            <p:ph type="body" sz="quarter" idx="11"/>
          </p:nvPr>
        </p:nvSpPr>
        <p:spPr/>
        <p:txBody>
          <a:bodyPr/>
          <a:lstStyle/>
          <a:p>
            <a:r>
              <a:rPr lang="en-GB" dirty="0"/>
              <a:t>What different age groups do with their mail</a:t>
            </a:r>
          </a:p>
        </p:txBody>
      </p:sp>
      <p:sp>
        <p:nvSpPr>
          <p:cNvPr id="13" name="Text Placeholder 12">
            <a:extLst>
              <a:ext uri="{FF2B5EF4-FFF2-40B4-BE49-F238E27FC236}">
                <a16:creationId xmlns:a16="http://schemas.microsoft.com/office/drawing/2014/main" id="{C4D6303B-050A-414F-9201-64D5D86EE27F}"/>
              </a:ext>
            </a:extLst>
          </p:cNvPr>
          <p:cNvSpPr txBox="1">
            <a:spLocks/>
          </p:cNvSpPr>
          <p:nvPr/>
        </p:nvSpPr>
        <p:spPr>
          <a:xfrm>
            <a:off x="486000" y="1419121"/>
            <a:ext cx="11186959" cy="9219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buClr>
                <a:schemeClr val="bg1">
                  <a:lumMod val="50000"/>
                </a:schemeClr>
              </a:buClr>
              <a:buSzPct val="120000"/>
              <a:buFont typeface="Arial" panose="020B0604020202020204" pitchFamily="34" charset="0"/>
              <a:buChar char="■"/>
            </a:pPr>
            <a:r>
              <a:rPr lang="en-GB" sz="1600" dirty="0">
                <a:solidFill>
                  <a:srgbClr val="000000"/>
                </a:solidFill>
                <a:latin typeface="Arial" panose="020B0604020202020204" pitchFamily="34" charset="0"/>
                <a:cs typeface="Arial" panose="020B0604020202020204" pitchFamily="34" charset="0"/>
              </a:rPr>
              <a:t>The younger age groups interact with mail in a broadly similar way to older groups but are more likely to put off dealing with it by putting it aside to look at later and significantly more likely to take it out of the house</a:t>
            </a:r>
          </a:p>
          <a:p>
            <a:pPr marL="457200" indent="-457200">
              <a:lnSpc>
                <a:spcPct val="100000"/>
              </a:lnSpc>
              <a:spcBef>
                <a:spcPts val="0"/>
              </a:spcBef>
              <a:buClr>
                <a:schemeClr val="bg1">
                  <a:lumMod val="50000"/>
                </a:schemeClr>
              </a:buClr>
              <a:buSzPct val="120000"/>
              <a:buFont typeface="Arial" panose="020B0604020202020204" pitchFamily="34" charset="0"/>
              <a:buChar char="■"/>
            </a:pPr>
            <a:r>
              <a:rPr lang="en-GB" sz="1600" dirty="0">
                <a:solidFill>
                  <a:srgbClr val="000000"/>
                </a:solidFill>
                <a:latin typeface="Arial" panose="020B0604020202020204" pitchFamily="34" charset="0"/>
                <a:cs typeface="Arial" panose="020B0604020202020204" pitchFamily="34" charset="0"/>
              </a:rPr>
              <a:t>The older group look like they deal with their mail more decisively with more recycling and less putting aside</a:t>
            </a:r>
          </a:p>
        </p:txBody>
      </p:sp>
      <p:cxnSp>
        <p:nvCxnSpPr>
          <p:cNvPr id="8" name="Straight Connector 7">
            <a:extLst>
              <a:ext uri="{FF2B5EF4-FFF2-40B4-BE49-F238E27FC236}">
                <a16:creationId xmlns:a16="http://schemas.microsoft.com/office/drawing/2014/main" id="{EB564489-09D0-4C7A-AB06-BE8159351CC7}"/>
              </a:ext>
            </a:extLst>
          </p:cNvPr>
          <p:cNvCxnSpPr/>
          <p:nvPr/>
        </p:nvCxnSpPr>
        <p:spPr>
          <a:xfrm>
            <a:off x="744276" y="3434301"/>
            <a:ext cx="1101533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B77A6A8-F1C5-444A-840D-3186D5E46EC5}"/>
              </a:ext>
            </a:extLst>
          </p:cNvPr>
          <p:cNvSpPr txBox="1"/>
          <p:nvPr/>
        </p:nvSpPr>
        <p:spPr>
          <a:xfrm>
            <a:off x="446571" y="6594864"/>
            <a:ext cx="5888150" cy="246221"/>
          </a:xfrm>
          <a:prstGeom prst="rect">
            <a:avLst/>
          </a:prstGeom>
          <a:noFill/>
        </p:spPr>
        <p:txBody>
          <a:bodyPr wrap="none" rtlCol="0">
            <a:spAutoFit/>
          </a:bodyPr>
          <a:lstStyle/>
          <a:p>
            <a:r>
              <a:rPr lang="en-GB" sz="1000" dirty="0"/>
              <a:t>Source:  GB TGI 2018 Q4 (July 2017-June 2018) – GB TGI + JICMAIL 2018 Q2 Fusion.  Base 24,587</a:t>
            </a:r>
          </a:p>
        </p:txBody>
      </p:sp>
    </p:spTree>
    <p:extLst>
      <p:ext uri="{BB962C8B-B14F-4D97-AF65-F5344CB8AC3E}">
        <p14:creationId xmlns:p14="http://schemas.microsoft.com/office/powerpoint/2010/main" val="992344948"/>
      </p:ext>
    </p:extLst>
  </p:cSld>
  <p:clrMapOvr>
    <a:masterClrMapping/>
  </p:clrMapOvr>
</p:sld>
</file>

<file path=ppt/theme/theme1.xml><?xml version="1.0" encoding="utf-8"?>
<a:theme xmlns:a="http://schemas.openxmlformats.org/drawingml/2006/main" name="Office Theme">
  <a:themeElements>
    <a:clrScheme name="Royal Mail MarketReach">
      <a:dk1>
        <a:sysClr val="windowText" lastClr="000000"/>
      </a:dk1>
      <a:lt1>
        <a:sysClr val="window" lastClr="FFFFFF"/>
      </a:lt1>
      <a:dk2>
        <a:srgbClr val="7F7F7F"/>
      </a:dk2>
      <a:lt2>
        <a:srgbClr val="FFFFFF"/>
      </a:lt2>
      <a:accent1>
        <a:srgbClr val="E20C18"/>
      </a:accent1>
      <a:accent2>
        <a:srgbClr val="1BACE4"/>
      </a:accent2>
      <a:accent3>
        <a:srgbClr val="EF7E05"/>
      </a:accent3>
      <a:accent4>
        <a:srgbClr val="95C121"/>
      </a:accent4>
      <a:accent5>
        <a:srgbClr val="82CBD4"/>
      </a:accent5>
      <a:accent6>
        <a:srgbClr val="FDC304"/>
      </a:accent6>
      <a:hlink>
        <a:srgbClr val="000000"/>
      </a:hlink>
      <a:folHlink>
        <a:srgbClr val="000000"/>
      </a:folHlink>
    </a:clrScheme>
    <a:fontScheme name="Royal Mail MarketReach">
      <a:majorFont>
        <a:latin typeface="Impac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2700</Words>
  <Application>Microsoft Office PowerPoint</Application>
  <PresentationFormat>Widescreen</PresentationFormat>
  <Paragraphs>296</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Guardian Text Egyptian Web</vt:lpstr>
      <vt:lpstr>Impact</vt:lpstr>
      <vt:lpstr>Office Theme</vt:lpstr>
      <vt:lpstr>How retail mail engages customers at every level</vt:lpstr>
      <vt:lpstr>The state of retail in the UK</vt:lpstr>
      <vt:lpstr>Consumers’ shopping behaviour</vt:lpstr>
      <vt:lpstr>Engagement rates with mail are high</vt:lpstr>
      <vt:lpstr>All types of retail mail are interacted with</vt:lpstr>
      <vt:lpstr>Retail mail drives commercial action</vt:lpstr>
      <vt:lpstr>What commercial actions are the taking?</vt:lpstr>
      <vt:lpstr>Which ages receive mail</vt:lpstr>
      <vt:lpstr>What do they do with it</vt:lpstr>
      <vt:lpstr>PowerPoint Presentation</vt:lpstr>
      <vt:lpstr>Exclusive invitation</vt:lpstr>
      <vt:lpstr>welcome pack engages</vt:lpstr>
      <vt:lpstr>A big flurry gets an upgrade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2018-10-03T11:19:32Z</dcterms:created>
  <dcterms:modified xsi:type="dcterms:W3CDTF">2020-03-09T13:41:03Z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0f36f3-41a5-4f45-a6a2-e224f336accd_Enabled">
    <vt:lpwstr>True</vt:lpwstr>
  </property>
  <property fmtid="{D5CDD505-2E9C-101B-9397-08002B2CF9AE}" pid="3" name="MSIP_Label_980f36f3-41a5-4f45-a6a2-e224f336accd_SiteId">
    <vt:lpwstr>7a082108-90dd-41ac-be41-9b8feabee2da</vt:lpwstr>
  </property>
  <property fmtid="{D5CDD505-2E9C-101B-9397-08002B2CF9AE}" pid="4" name="MSIP_Label_980f36f3-41a5-4f45-a6a2-e224f336accd_Owner">
    <vt:lpwstr>sophie.grender@royalmail.com</vt:lpwstr>
  </property>
  <property fmtid="{D5CDD505-2E9C-101B-9397-08002B2CF9AE}" pid="5" name="MSIP_Label_980f36f3-41a5-4f45-a6a2-e224f336accd_SetDate">
    <vt:lpwstr>2020-02-04T16:03:18.0593586Z</vt:lpwstr>
  </property>
  <property fmtid="{D5CDD505-2E9C-101B-9397-08002B2CF9AE}" pid="6" name="MSIP_Label_980f36f3-41a5-4f45-a6a2-e224f336accd_Name">
    <vt:lpwstr>Internal</vt:lpwstr>
  </property>
  <property fmtid="{D5CDD505-2E9C-101B-9397-08002B2CF9AE}" pid="7" name="MSIP_Label_980f36f3-41a5-4f45-a6a2-e224f336accd_Application">
    <vt:lpwstr>Microsoft Azure Information Protection</vt:lpwstr>
  </property>
  <property fmtid="{D5CDD505-2E9C-101B-9397-08002B2CF9AE}" pid="8" name="MSIP_Label_980f36f3-41a5-4f45-a6a2-e224f336accd_Extended_MSFT_Method">
    <vt:lpwstr>Automatic</vt:lpwstr>
  </property>
  <property fmtid="{D5CDD505-2E9C-101B-9397-08002B2CF9AE}" pid="9" name="Sensitivity">
    <vt:lpwstr>Internal</vt:lpwstr>
  </property>
</Properties>
</file>