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11"/>
  </p:notesMasterIdLst>
  <p:sldIdLst>
    <p:sldId id="272" r:id="rId5"/>
    <p:sldId id="289" r:id="rId6"/>
    <p:sldId id="291" r:id="rId7"/>
    <p:sldId id="292" r:id="rId8"/>
    <p:sldId id="293" r:id="rId9"/>
    <p:sldId id="294" r:id="rId1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ike Griffin" initials="MG" lastIdx="2" clrIdx="0">
    <p:extLst>
      <p:ext uri="{19B8F6BF-5375-455C-9EA6-DF929625EA0E}">
        <p15:presenceInfo xmlns:p15="http://schemas.microsoft.com/office/powerpoint/2012/main" userId="S::mike.griffin@royalmail.com::9e25984f-250f-4f83-bfd7-a39b086f8736" providerId="AD"/>
      </p:ext>
    </p:extLst>
  </p:cmAuthor>
  <p:cmAuthor id="2" name="Heather Middleton" initials="HM" lastIdx="2" clrIdx="1">
    <p:extLst>
      <p:ext uri="{19B8F6BF-5375-455C-9EA6-DF929625EA0E}">
        <p15:presenceInfo xmlns:p15="http://schemas.microsoft.com/office/powerpoint/2012/main" userId="S::heather.middleton@royalmail.com::6e34c848-5e29-439d-9a87-7cab8f059fca"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7870" autoAdjust="0"/>
  </p:normalViewPr>
  <p:slideViewPr>
    <p:cSldViewPr snapToGrid="0">
      <p:cViewPr>
        <p:scale>
          <a:sx n="54" d="100"/>
          <a:sy n="54" d="100"/>
        </p:scale>
        <p:origin x="244" y="2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presProps" Target="presProp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commentAuthors" Target="commentAuthors.xml"/><Relationship Id="rId2" Type="http://schemas.openxmlformats.org/officeDocument/2006/relationships/customXml" Target="../customXml/item2.xml"/><Relationship Id="rId16"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theme" Target="theme/theme1.xml"/><Relationship Id="rId10" Type="http://schemas.openxmlformats.org/officeDocument/2006/relationships/slide" Target="slides/slide6.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0447AB9-D712-4B24-9B0D-409F91D81DFA}" type="datetimeFigureOut">
              <a:rPr lang="en-GB" smtClean="0"/>
              <a:t>14/03/2022</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EBFAD57-3268-48B5-A0ED-EA90F767DE12}" type="slidenum">
              <a:rPr lang="en-GB" smtClean="0"/>
              <a:t>‹#›</a:t>
            </a:fld>
            <a:endParaRPr lang="en-GB"/>
          </a:p>
        </p:txBody>
      </p:sp>
    </p:spTree>
    <p:extLst>
      <p:ext uri="{BB962C8B-B14F-4D97-AF65-F5344CB8AC3E}">
        <p14:creationId xmlns:p14="http://schemas.microsoft.com/office/powerpoint/2010/main" val="2607960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3EBFAD57-3268-48B5-A0ED-EA90F767DE12}" type="slidenum">
              <a:rPr lang="en-GB" smtClean="0"/>
              <a:t>2</a:t>
            </a:fld>
            <a:endParaRPr lang="en-GB"/>
          </a:p>
        </p:txBody>
      </p:sp>
    </p:spTree>
    <p:extLst>
      <p:ext uri="{BB962C8B-B14F-4D97-AF65-F5344CB8AC3E}">
        <p14:creationId xmlns:p14="http://schemas.microsoft.com/office/powerpoint/2010/main" val="5224657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3EBFAD57-3268-48B5-A0ED-EA90F767DE12}" type="slidenum">
              <a:rPr lang="en-GB" smtClean="0"/>
              <a:t>3</a:t>
            </a:fld>
            <a:endParaRPr lang="en-GB"/>
          </a:p>
        </p:txBody>
      </p:sp>
    </p:spTree>
    <p:extLst>
      <p:ext uri="{BB962C8B-B14F-4D97-AF65-F5344CB8AC3E}">
        <p14:creationId xmlns:p14="http://schemas.microsoft.com/office/powerpoint/2010/main" val="178269221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820397" y="3908875"/>
            <a:ext cx="10556687" cy="990000"/>
          </a:xfrm>
        </p:spPr>
        <p:txBody>
          <a:bodyPr/>
          <a:lstStyle>
            <a:lvl1pPr algn="l">
              <a:defRPr sz="5400" b="1">
                <a:solidFill>
                  <a:schemeClr val="accent1"/>
                </a:solidFill>
                <a:latin typeface="+mj-lt"/>
              </a:defRPr>
            </a:lvl1pPr>
          </a:lstStyle>
          <a:p>
            <a:r>
              <a:rPr lang="en-US"/>
              <a:t>Click to edit Master title style</a:t>
            </a:r>
            <a:endParaRPr lang="en-GB"/>
          </a:p>
        </p:txBody>
      </p:sp>
      <p:sp>
        <p:nvSpPr>
          <p:cNvPr id="3" name="Subtitle 2"/>
          <p:cNvSpPr>
            <a:spLocks noGrp="1"/>
          </p:cNvSpPr>
          <p:nvPr>
            <p:ph type="subTitle" idx="1"/>
          </p:nvPr>
        </p:nvSpPr>
        <p:spPr>
          <a:xfrm>
            <a:off x="820395" y="4939469"/>
            <a:ext cx="10556687" cy="319347"/>
          </a:xfrm>
        </p:spPr>
        <p:txBody>
          <a:bodyPr>
            <a:noAutofit/>
          </a:bodyPr>
          <a:lstStyle>
            <a:lvl1pPr marL="0" indent="0" algn="l">
              <a:spcBef>
                <a:spcPts val="0"/>
              </a:spcBef>
              <a:buNone/>
              <a:defRPr sz="2400" b="0">
                <a:solidFill>
                  <a:schemeClr val="tx1"/>
                </a:solidFill>
                <a:latin typeface="+mn-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23" name="TextBox 22" descr="CONFIDENTIAL_TAG_0xFFEE"/>
          <p:cNvSpPr txBox="1"/>
          <p:nvPr/>
        </p:nvSpPr>
        <p:spPr>
          <a:xfrm>
            <a:off x="531285" y="6340443"/>
            <a:ext cx="4253121" cy="276999"/>
          </a:xfrm>
          <a:prstGeom prst="rect">
            <a:avLst/>
          </a:prstGeom>
        </p:spPr>
        <p:txBody>
          <a:bodyPr vert="horz" lIns="0" tIns="0" rIns="0" bIns="0" rtlCol="0" anchor="t" anchorCtr="0">
            <a:normAutofit/>
          </a:bodyPr>
          <a:lstStyle/>
          <a:p>
            <a:pPr algn="l"/>
            <a:r>
              <a:rPr lang="en-GB" sz="1200" b="0" i="0" u="none">
                <a:solidFill>
                  <a:schemeClr val="bg1">
                    <a:lumMod val="50000"/>
                  </a:schemeClr>
                </a:solidFill>
                <a:latin typeface="Calibri" panose="020F0502020204030204" pitchFamily="34" charset="0"/>
              </a:rPr>
              <a:t>CONFIDENTIAL</a:t>
            </a:r>
          </a:p>
        </p:txBody>
      </p:sp>
      <p:sp>
        <p:nvSpPr>
          <p:cNvPr id="6" name="Rectangle 5">
            <a:extLst>
              <a:ext uri="{FF2B5EF4-FFF2-40B4-BE49-F238E27FC236}">
                <a16:creationId xmlns:a16="http://schemas.microsoft.com/office/drawing/2014/main" id="{772435B0-714A-4869-AA9A-033F5AB78D77}"/>
              </a:ext>
            </a:extLst>
          </p:cNvPr>
          <p:cNvSpPr/>
          <p:nvPr/>
        </p:nvSpPr>
        <p:spPr>
          <a:xfrm>
            <a:off x="0" y="5984876"/>
            <a:ext cx="12192000" cy="873125"/>
          </a:xfrm>
          <a:prstGeom prst="rect">
            <a:avLst/>
          </a:prstGeom>
          <a:solidFill>
            <a:srgbClr val="DA1926"/>
          </a:solidFill>
          <a:ln>
            <a:no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180000" tIns="180000" rIns="180000" bIns="180000" numCol="1" spcCol="0" rtlCol="0" fromWordArt="0" anchor="t" anchorCtr="0" forceAA="0" compatLnSpc="1">
            <a:prstTxWarp prst="textNoShape">
              <a:avLst/>
            </a:prstTxWarp>
            <a:noAutofit/>
          </a:bodyPr>
          <a:lstStyle/>
          <a:p>
            <a:pPr algn="l">
              <a:spcAft>
                <a:spcPts val="600"/>
              </a:spcAft>
            </a:pPr>
            <a:endParaRPr lang="en-GB" sz="1400" err="1"/>
          </a:p>
        </p:txBody>
      </p:sp>
      <p:cxnSp>
        <p:nvCxnSpPr>
          <p:cNvPr id="22" name="Straight Connector 21">
            <a:extLst>
              <a:ext uri="{FF2B5EF4-FFF2-40B4-BE49-F238E27FC236}">
                <a16:creationId xmlns:a16="http://schemas.microsoft.com/office/drawing/2014/main" id="{94D53F9E-3758-45DB-8DE0-E174C2579146}"/>
              </a:ext>
            </a:extLst>
          </p:cNvPr>
          <p:cNvCxnSpPr/>
          <p:nvPr/>
        </p:nvCxnSpPr>
        <p:spPr>
          <a:xfrm>
            <a:off x="-10879" y="5934808"/>
            <a:ext cx="12192000" cy="0"/>
          </a:xfrm>
          <a:prstGeom prst="line">
            <a:avLst/>
          </a:prstGeom>
          <a:ln w="12700"/>
        </p:spPr>
        <p:style>
          <a:lnRef idx="1">
            <a:schemeClr val="accent1"/>
          </a:lnRef>
          <a:fillRef idx="0">
            <a:schemeClr val="accent1"/>
          </a:fillRef>
          <a:effectRef idx="0">
            <a:schemeClr val="accent1"/>
          </a:effectRef>
          <a:fontRef idx="minor">
            <a:schemeClr val="tx1"/>
          </a:fontRef>
        </p:style>
      </p:cxnSp>
      <p:grpSp>
        <p:nvGrpSpPr>
          <p:cNvPr id="24" name="Group 23">
            <a:extLst>
              <a:ext uri="{FF2B5EF4-FFF2-40B4-BE49-F238E27FC236}">
                <a16:creationId xmlns:a16="http://schemas.microsoft.com/office/drawing/2014/main" id="{F73C71FE-0052-4CD6-B71F-6C7F228E90BE}"/>
              </a:ext>
            </a:extLst>
          </p:cNvPr>
          <p:cNvGrpSpPr/>
          <p:nvPr/>
        </p:nvGrpSpPr>
        <p:grpSpPr>
          <a:xfrm>
            <a:off x="9516358" y="6270836"/>
            <a:ext cx="1875119" cy="232995"/>
            <a:chOff x="4330700" y="3700463"/>
            <a:chExt cx="3602038" cy="550862"/>
          </a:xfrm>
          <a:solidFill>
            <a:schemeClr val="bg1"/>
          </a:solidFill>
        </p:grpSpPr>
        <p:sp>
          <p:nvSpPr>
            <p:cNvPr id="25" name="Freeform 5">
              <a:extLst>
                <a:ext uri="{FF2B5EF4-FFF2-40B4-BE49-F238E27FC236}">
                  <a16:creationId xmlns:a16="http://schemas.microsoft.com/office/drawing/2014/main" id="{1A5460E8-97D7-4942-AE1A-CE6154933AC8}"/>
                </a:ext>
              </a:extLst>
            </p:cNvPr>
            <p:cNvSpPr>
              <a:spLocks noEditPoints="1"/>
            </p:cNvSpPr>
            <p:nvPr userDrawn="1"/>
          </p:nvSpPr>
          <p:spPr bwMode="auto">
            <a:xfrm>
              <a:off x="4330700" y="3708400"/>
              <a:ext cx="292100" cy="438150"/>
            </a:xfrm>
            <a:custGeom>
              <a:avLst/>
              <a:gdLst>
                <a:gd name="T0" fmla="*/ 106 w 106"/>
                <a:gd name="T1" fmla="*/ 146 h 158"/>
                <a:gd name="T2" fmla="*/ 103 w 106"/>
                <a:gd name="T3" fmla="*/ 152 h 158"/>
                <a:gd name="T4" fmla="*/ 97 w 106"/>
                <a:gd name="T5" fmla="*/ 157 h 158"/>
                <a:gd name="T6" fmla="*/ 90 w 106"/>
                <a:gd name="T7" fmla="*/ 158 h 158"/>
                <a:gd name="T8" fmla="*/ 83 w 106"/>
                <a:gd name="T9" fmla="*/ 156 h 158"/>
                <a:gd name="T10" fmla="*/ 77 w 106"/>
                <a:gd name="T11" fmla="*/ 149 h 158"/>
                <a:gd name="T12" fmla="*/ 64 w 106"/>
                <a:gd name="T13" fmla="*/ 122 h 158"/>
                <a:gd name="T14" fmla="*/ 49 w 106"/>
                <a:gd name="T15" fmla="*/ 96 h 158"/>
                <a:gd name="T16" fmla="*/ 29 w 106"/>
                <a:gd name="T17" fmla="*/ 96 h 158"/>
                <a:gd name="T18" fmla="*/ 29 w 106"/>
                <a:gd name="T19" fmla="*/ 143 h 158"/>
                <a:gd name="T20" fmla="*/ 25 w 106"/>
                <a:gd name="T21" fmla="*/ 154 h 158"/>
                <a:gd name="T22" fmla="*/ 14 w 106"/>
                <a:gd name="T23" fmla="*/ 158 h 158"/>
                <a:gd name="T24" fmla="*/ 4 w 106"/>
                <a:gd name="T25" fmla="*/ 154 h 158"/>
                <a:gd name="T26" fmla="*/ 0 w 106"/>
                <a:gd name="T27" fmla="*/ 143 h 158"/>
                <a:gd name="T28" fmla="*/ 0 w 106"/>
                <a:gd name="T29" fmla="*/ 15 h 158"/>
                <a:gd name="T30" fmla="*/ 4 w 106"/>
                <a:gd name="T31" fmla="*/ 5 h 158"/>
                <a:gd name="T32" fmla="*/ 14 w 106"/>
                <a:gd name="T33" fmla="*/ 0 h 158"/>
                <a:gd name="T34" fmla="*/ 55 w 106"/>
                <a:gd name="T35" fmla="*/ 0 h 158"/>
                <a:gd name="T36" fmla="*/ 92 w 106"/>
                <a:gd name="T37" fmla="*/ 12 h 158"/>
                <a:gd name="T38" fmla="*/ 104 w 106"/>
                <a:gd name="T39" fmla="*/ 44 h 158"/>
                <a:gd name="T40" fmla="*/ 104 w 106"/>
                <a:gd name="T41" fmla="*/ 52 h 158"/>
                <a:gd name="T42" fmla="*/ 98 w 106"/>
                <a:gd name="T43" fmla="*/ 75 h 158"/>
                <a:gd name="T44" fmla="*/ 80 w 106"/>
                <a:gd name="T45" fmla="*/ 90 h 158"/>
                <a:gd name="T46" fmla="*/ 93 w 106"/>
                <a:gd name="T47" fmla="*/ 113 h 158"/>
                <a:gd name="T48" fmla="*/ 104 w 106"/>
                <a:gd name="T49" fmla="*/ 137 h 158"/>
                <a:gd name="T50" fmla="*/ 106 w 106"/>
                <a:gd name="T51" fmla="*/ 146 h 158"/>
                <a:gd name="T52" fmla="*/ 75 w 106"/>
                <a:gd name="T53" fmla="*/ 44 h 158"/>
                <a:gd name="T54" fmla="*/ 54 w 106"/>
                <a:gd name="T55" fmla="*/ 28 h 158"/>
                <a:gd name="T56" fmla="*/ 29 w 106"/>
                <a:gd name="T57" fmla="*/ 28 h 158"/>
                <a:gd name="T58" fmla="*/ 29 w 106"/>
                <a:gd name="T59" fmla="*/ 69 h 158"/>
                <a:gd name="T60" fmla="*/ 53 w 106"/>
                <a:gd name="T61" fmla="*/ 69 h 158"/>
                <a:gd name="T62" fmla="*/ 68 w 106"/>
                <a:gd name="T63" fmla="*/ 65 h 158"/>
                <a:gd name="T64" fmla="*/ 75 w 106"/>
                <a:gd name="T65" fmla="*/ 52 h 158"/>
                <a:gd name="T66" fmla="*/ 75 w 106"/>
                <a:gd name="T67" fmla="*/ 44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06" h="158">
                  <a:moveTo>
                    <a:pt x="106" y="146"/>
                  </a:moveTo>
                  <a:cubicBezTo>
                    <a:pt x="105" y="148"/>
                    <a:pt x="105" y="150"/>
                    <a:pt x="103" y="152"/>
                  </a:cubicBezTo>
                  <a:cubicBezTo>
                    <a:pt x="102" y="154"/>
                    <a:pt x="100" y="156"/>
                    <a:pt x="97" y="157"/>
                  </a:cubicBezTo>
                  <a:cubicBezTo>
                    <a:pt x="95" y="158"/>
                    <a:pt x="93" y="158"/>
                    <a:pt x="90" y="158"/>
                  </a:cubicBezTo>
                  <a:cubicBezTo>
                    <a:pt x="88" y="158"/>
                    <a:pt x="86" y="158"/>
                    <a:pt x="83" y="156"/>
                  </a:cubicBezTo>
                  <a:cubicBezTo>
                    <a:pt x="81" y="155"/>
                    <a:pt x="79" y="153"/>
                    <a:pt x="77" y="149"/>
                  </a:cubicBezTo>
                  <a:cubicBezTo>
                    <a:pt x="73" y="140"/>
                    <a:pt x="69" y="131"/>
                    <a:pt x="64" y="122"/>
                  </a:cubicBezTo>
                  <a:cubicBezTo>
                    <a:pt x="59" y="113"/>
                    <a:pt x="54" y="105"/>
                    <a:pt x="49" y="96"/>
                  </a:cubicBezTo>
                  <a:cubicBezTo>
                    <a:pt x="29" y="96"/>
                    <a:pt x="29" y="96"/>
                    <a:pt x="29" y="96"/>
                  </a:cubicBezTo>
                  <a:cubicBezTo>
                    <a:pt x="29" y="143"/>
                    <a:pt x="29" y="143"/>
                    <a:pt x="29" y="143"/>
                  </a:cubicBezTo>
                  <a:cubicBezTo>
                    <a:pt x="29" y="148"/>
                    <a:pt x="27" y="151"/>
                    <a:pt x="25" y="154"/>
                  </a:cubicBezTo>
                  <a:cubicBezTo>
                    <a:pt x="22" y="157"/>
                    <a:pt x="18" y="158"/>
                    <a:pt x="14" y="158"/>
                  </a:cubicBezTo>
                  <a:cubicBezTo>
                    <a:pt x="10" y="158"/>
                    <a:pt x="6" y="157"/>
                    <a:pt x="4" y="154"/>
                  </a:cubicBezTo>
                  <a:cubicBezTo>
                    <a:pt x="1" y="151"/>
                    <a:pt x="0" y="148"/>
                    <a:pt x="0" y="143"/>
                  </a:cubicBezTo>
                  <a:cubicBezTo>
                    <a:pt x="0" y="15"/>
                    <a:pt x="0" y="15"/>
                    <a:pt x="0" y="15"/>
                  </a:cubicBezTo>
                  <a:cubicBezTo>
                    <a:pt x="0" y="11"/>
                    <a:pt x="1" y="7"/>
                    <a:pt x="4" y="5"/>
                  </a:cubicBezTo>
                  <a:cubicBezTo>
                    <a:pt x="6" y="2"/>
                    <a:pt x="10" y="0"/>
                    <a:pt x="14" y="0"/>
                  </a:cubicBezTo>
                  <a:cubicBezTo>
                    <a:pt x="55" y="0"/>
                    <a:pt x="55" y="0"/>
                    <a:pt x="55" y="0"/>
                  </a:cubicBezTo>
                  <a:cubicBezTo>
                    <a:pt x="71" y="0"/>
                    <a:pt x="84" y="4"/>
                    <a:pt x="92" y="12"/>
                  </a:cubicBezTo>
                  <a:cubicBezTo>
                    <a:pt x="100" y="19"/>
                    <a:pt x="104" y="30"/>
                    <a:pt x="104" y="44"/>
                  </a:cubicBezTo>
                  <a:cubicBezTo>
                    <a:pt x="104" y="52"/>
                    <a:pt x="104" y="52"/>
                    <a:pt x="104" y="52"/>
                  </a:cubicBezTo>
                  <a:cubicBezTo>
                    <a:pt x="104" y="61"/>
                    <a:pt x="102" y="69"/>
                    <a:pt x="98" y="75"/>
                  </a:cubicBezTo>
                  <a:cubicBezTo>
                    <a:pt x="93" y="82"/>
                    <a:pt x="87" y="87"/>
                    <a:pt x="80" y="90"/>
                  </a:cubicBezTo>
                  <a:cubicBezTo>
                    <a:pt x="84" y="98"/>
                    <a:pt x="88" y="106"/>
                    <a:pt x="93" y="113"/>
                  </a:cubicBezTo>
                  <a:cubicBezTo>
                    <a:pt x="97" y="121"/>
                    <a:pt x="101" y="129"/>
                    <a:pt x="104" y="137"/>
                  </a:cubicBezTo>
                  <a:cubicBezTo>
                    <a:pt x="106" y="140"/>
                    <a:pt x="106" y="143"/>
                    <a:pt x="106" y="146"/>
                  </a:cubicBezTo>
                  <a:close/>
                  <a:moveTo>
                    <a:pt x="75" y="44"/>
                  </a:moveTo>
                  <a:cubicBezTo>
                    <a:pt x="75" y="33"/>
                    <a:pt x="68" y="28"/>
                    <a:pt x="54" y="28"/>
                  </a:cubicBezTo>
                  <a:cubicBezTo>
                    <a:pt x="29" y="28"/>
                    <a:pt x="29" y="28"/>
                    <a:pt x="29" y="28"/>
                  </a:cubicBezTo>
                  <a:cubicBezTo>
                    <a:pt x="29" y="69"/>
                    <a:pt x="29" y="69"/>
                    <a:pt x="29" y="69"/>
                  </a:cubicBezTo>
                  <a:cubicBezTo>
                    <a:pt x="53" y="69"/>
                    <a:pt x="53" y="69"/>
                    <a:pt x="53" y="69"/>
                  </a:cubicBezTo>
                  <a:cubicBezTo>
                    <a:pt x="59" y="69"/>
                    <a:pt x="64" y="67"/>
                    <a:pt x="68" y="65"/>
                  </a:cubicBezTo>
                  <a:cubicBezTo>
                    <a:pt x="73" y="62"/>
                    <a:pt x="75" y="58"/>
                    <a:pt x="75" y="52"/>
                  </a:cubicBezTo>
                  <a:lnTo>
                    <a:pt x="75"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p>
              <a:endParaRPr lang="en-GB" sz="1662"/>
            </a:p>
          </p:txBody>
        </p:sp>
        <p:sp>
          <p:nvSpPr>
            <p:cNvPr id="26" name="Freeform 6">
              <a:extLst>
                <a:ext uri="{FF2B5EF4-FFF2-40B4-BE49-F238E27FC236}">
                  <a16:creationId xmlns:a16="http://schemas.microsoft.com/office/drawing/2014/main" id="{94813D78-D0F2-49C6-B9E6-C70917D9955D}"/>
                </a:ext>
              </a:extLst>
            </p:cNvPr>
            <p:cNvSpPr>
              <a:spLocks noEditPoints="1"/>
            </p:cNvSpPr>
            <p:nvPr userDrawn="1"/>
          </p:nvSpPr>
          <p:spPr bwMode="auto">
            <a:xfrm>
              <a:off x="4679950" y="3830638"/>
              <a:ext cx="254000" cy="315912"/>
            </a:xfrm>
            <a:custGeom>
              <a:avLst/>
              <a:gdLst>
                <a:gd name="T0" fmla="*/ 89 w 92"/>
                <a:gd name="T1" fmla="*/ 86 h 114"/>
                <a:gd name="T2" fmla="*/ 81 w 92"/>
                <a:gd name="T3" fmla="*/ 100 h 114"/>
                <a:gd name="T4" fmla="*/ 66 w 92"/>
                <a:gd name="T5" fmla="*/ 110 h 114"/>
                <a:gd name="T6" fmla="*/ 46 w 92"/>
                <a:gd name="T7" fmla="*/ 114 h 114"/>
                <a:gd name="T8" fmla="*/ 25 w 92"/>
                <a:gd name="T9" fmla="*/ 110 h 114"/>
                <a:gd name="T10" fmla="*/ 11 w 92"/>
                <a:gd name="T11" fmla="*/ 100 h 114"/>
                <a:gd name="T12" fmla="*/ 2 w 92"/>
                <a:gd name="T13" fmla="*/ 86 h 114"/>
                <a:gd name="T14" fmla="*/ 0 w 92"/>
                <a:gd name="T15" fmla="*/ 68 h 114"/>
                <a:gd name="T16" fmla="*/ 0 w 92"/>
                <a:gd name="T17" fmla="*/ 45 h 114"/>
                <a:gd name="T18" fmla="*/ 2 w 92"/>
                <a:gd name="T19" fmla="*/ 28 h 114"/>
                <a:gd name="T20" fmla="*/ 11 w 92"/>
                <a:gd name="T21" fmla="*/ 13 h 114"/>
                <a:gd name="T22" fmla="*/ 25 w 92"/>
                <a:gd name="T23" fmla="*/ 3 h 114"/>
                <a:gd name="T24" fmla="*/ 46 w 92"/>
                <a:gd name="T25" fmla="*/ 0 h 114"/>
                <a:gd name="T26" fmla="*/ 66 w 92"/>
                <a:gd name="T27" fmla="*/ 3 h 114"/>
                <a:gd name="T28" fmla="*/ 81 w 92"/>
                <a:gd name="T29" fmla="*/ 13 h 114"/>
                <a:gd name="T30" fmla="*/ 89 w 92"/>
                <a:gd name="T31" fmla="*/ 28 h 114"/>
                <a:gd name="T32" fmla="*/ 92 w 92"/>
                <a:gd name="T33" fmla="*/ 45 h 114"/>
                <a:gd name="T34" fmla="*/ 92 w 92"/>
                <a:gd name="T35" fmla="*/ 68 h 114"/>
                <a:gd name="T36" fmla="*/ 89 w 92"/>
                <a:gd name="T37" fmla="*/ 86 h 114"/>
                <a:gd name="T38" fmla="*/ 63 w 92"/>
                <a:gd name="T39" fmla="*/ 46 h 114"/>
                <a:gd name="T40" fmla="*/ 59 w 92"/>
                <a:gd name="T41" fmla="*/ 31 h 114"/>
                <a:gd name="T42" fmla="*/ 46 w 92"/>
                <a:gd name="T43" fmla="*/ 26 h 114"/>
                <a:gd name="T44" fmla="*/ 33 w 92"/>
                <a:gd name="T45" fmla="*/ 31 h 114"/>
                <a:gd name="T46" fmla="*/ 29 w 92"/>
                <a:gd name="T47" fmla="*/ 46 h 114"/>
                <a:gd name="T48" fmla="*/ 29 w 92"/>
                <a:gd name="T49" fmla="*/ 68 h 114"/>
                <a:gd name="T50" fmla="*/ 33 w 92"/>
                <a:gd name="T51" fmla="*/ 83 h 114"/>
                <a:gd name="T52" fmla="*/ 46 w 92"/>
                <a:gd name="T53" fmla="*/ 88 h 114"/>
                <a:gd name="T54" fmla="*/ 59 w 92"/>
                <a:gd name="T55" fmla="*/ 83 h 114"/>
                <a:gd name="T56" fmla="*/ 63 w 92"/>
                <a:gd name="T57" fmla="*/ 68 h 114"/>
                <a:gd name="T58" fmla="*/ 63 w 92"/>
                <a:gd name="T59" fmla="*/ 46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92" h="114">
                  <a:moveTo>
                    <a:pt x="89" y="86"/>
                  </a:moveTo>
                  <a:cubicBezTo>
                    <a:pt x="87" y="91"/>
                    <a:pt x="84" y="96"/>
                    <a:pt x="81" y="100"/>
                  </a:cubicBezTo>
                  <a:cubicBezTo>
                    <a:pt x="77" y="104"/>
                    <a:pt x="72" y="108"/>
                    <a:pt x="66" y="110"/>
                  </a:cubicBezTo>
                  <a:cubicBezTo>
                    <a:pt x="61" y="112"/>
                    <a:pt x="54" y="114"/>
                    <a:pt x="46" y="114"/>
                  </a:cubicBezTo>
                  <a:cubicBezTo>
                    <a:pt x="38" y="114"/>
                    <a:pt x="31" y="112"/>
                    <a:pt x="25" y="110"/>
                  </a:cubicBezTo>
                  <a:cubicBezTo>
                    <a:pt x="19" y="108"/>
                    <a:pt x="14" y="104"/>
                    <a:pt x="11" y="100"/>
                  </a:cubicBezTo>
                  <a:cubicBezTo>
                    <a:pt x="7" y="96"/>
                    <a:pt x="4" y="91"/>
                    <a:pt x="2" y="86"/>
                  </a:cubicBezTo>
                  <a:cubicBezTo>
                    <a:pt x="1" y="80"/>
                    <a:pt x="0" y="74"/>
                    <a:pt x="0" y="68"/>
                  </a:cubicBezTo>
                  <a:cubicBezTo>
                    <a:pt x="0" y="45"/>
                    <a:pt x="0" y="45"/>
                    <a:pt x="0" y="45"/>
                  </a:cubicBezTo>
                  <a:cubicBezTo>
                    <a:pt x="0" y="39"/>
                    <a:pt x="1" y="33"/>
                    <a:pt x="2" y="28"/>
                  </a:cubicBezTo>
                  <a:cubicBezTo>
                    <a:pt x="4" y="22"/>
                    <a:pt x="7" y="17"/>
                    <a:pt x="11" y="13"/>
                  </a:cubicBezTo>
                  <a:cubicBezTo>
                    <a:pt x="14" y="9"/>
                    <a:pt x="19" y="6"/>
                    <a:pt x="25" y="3"/>
                  </a:cubicBezTo>
                  <a:cubicBezTo>
                    <a:pt x="31" y="1"/>
                    <a:pt x="38" y="0"/>
                    <a:pt x="46" y="0"/>
                  </a:cubicBezTo>
                  <a:cubicBezTo>
                    <a:pt x="54" y="0"/>
                    <a:pt x="61" y="1"/>
                    <a:pt x="66" y="3"/>
                  </a:cubicBezTo>
                  <a:cubicBezTo>
                    <a:pt x="72" y="6"/>
                    <a:pt x="77" y="9"/>
                    <a:pt x="81" y="13"/>
                  </a:cubicBezTo>
                  <a:cubicBezTo>
                    <a:pt x="84" y="17"/>
                    <a:pt x="87" y="22"/>
                    <a:pt x="89" y="28"/>
                  </a:cubicBezTo>
                  <a:cubicBezTo>
                    <a:pt x="91" y="33"/>
                    <a:pt x="92" y="39"/>
                    <a:pt x="92" y="45"/>
                  </a:cubicBezTo>
                  <a:cubicBezTo>
                    <a:pt x="92" y="68"/>
                    <a:pt x="92" y="68"/>
                    <a:pt x="92" y="68"/>
                  </a:cubicBezTo>
                  <a:cubicBezTo>
                    <a:pt x="92" y="74"/>
                    <a:pt x="91" y="80"/>
                    <a:pt x="89" y="86"/>
                  </a:cubicBezTo>
                  <a:close/>
                  <a:moveTo>
                    <a:pt x="63" y="46"/>
                  </a:moveTo>
                  <a:cubicBezTo>
                    <a:pt x="63" y="39"/>
                    <a:pt x="61" y="34"/>
                    <a:pt x="59" y="31"/>
                  </a:cubicBezTo>
                  <a:cubicBezTo>
                    <a:pt x="56" y="28"/>
                    <a:pt x="52" y="26"/>
                    <a:pt x="46" y="26"/>
                  </a:cubicBezTo>
                  <a:cubicBezTo>
                    <a:pt x="40" y="26"/>
                    <a:pt x="36" y="28"/>
                    <a:pt x="33" y="31"/>
                  </a:cubicBezTo>
                  <a:cubicBezTo>
                    <a:pt x="30" y="34"/>
                    <a:pt x="29" y="39"/>
                    <a:pt x="29" y="46"/>
                  </a:cubicBezTo>
                  <a:cubicBezTo>
                    <a:pt x="29" y="68"/>
                    <a:pt x="29" y="68"/>
                    <a:pt x="29" y="68"/>
                  </a:cubicBezTo>
                  <a:cubicBezTo>
                    <a:pt x="29" y="74"/>
                    <a:pt x="30" y="79"/>
                    <a:pt x="33" y="83"/>
                  </a:cubicBezTo>
                  <a:cubicBezTo>
                    <a:pt x="36" y="86"/>
                    <a:pt x="40" y="88"/>
                    <a:pt x="46" y="88"/>
                  </a:cubicBezTo>
                  <a:cubicBezTo>
                    <a:pt x="52" y="88"/>
                    <a:pt x="56" y="86"/>
                    <a:pt x="59" y="83"/>
                  </a:cubicBezTo>
                  <a:cubicBezTo>
                    <a:pt x="61" y="79"/>
                    <a:pt x="63" y="74"/>
                    <a:pt x="63" y="68"/>
                  </a:cubicBezTo>
                  <a:lnTo>
                    <a:pt x="63"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p>
              <a:endParaRPr lang="en-GB" sz="1662"/>
            </a:p>
          </p:txBody>
        </p:sp>
        <p:sp>
          <p:nvSpPr>
            <p:cNvPr id="27" name="Freeform 7">
              <a:extLst>
                <a:ext uri="{FF2B5EF4-FFF2-40B4-BE49-F238E27FC236}">
                  <a16:creationId xmlns:a16="http://schemas.microsoft.com/office/drawing/2014/main" id="{B71908F1-DDE5-4EB0-8531-863D2981799B}"/>
                </a:ext>
              </a:extLst>
            </p:cNvPr>
            <p:cNvSpPr>
              <a:spLocks/>
            </p:cNvSpPr>
            <p:nvPr userDrawn="1"/>
          </p:nvSpPr>
          <p:spPr bwMode="auto">
            <a:xfrm>
              <a:off x="4962525" y="3830638"/>
              <a:ext cx="271463" cy="420687"/>
            </a:xfrm>
            <a:custGeom>
              <a:avLst/>
              <a:gdLst>
                <a:gd name="T0" fmla="*/ 70 w 99"/>
                <a:gd name="T1" fmla="*/ 96 h 152"/>
                <a:gd name="T2" fmla="*/ 60 w 99"/>
                <a:gd name="T3" fmla="*/ 120 h 152"/>
                <a:gd name="T4" fmla="*/ 49 w 99"/>
                <a:gd name="T5" fmla="*/ 136 h 152"/>
                <a:gd name="T6" fmla="*/ 34 w 99"/>
                <a:gd name="T7" fmla="*/ 147 h 152"/>
                <a:gd name="T8" fmla="*/ 16 w 99"/>
                <a:gd name="T9" fmla="*/ 151 h 152"/>
                <a:gd name="T10" fmla="*/ 4 w 99"/>
                <a:gd name="T11" fmla="*/ 148 h 152"/>
                <a:gd name="T12" fmla="*/ 0 w 99"/>
                <a:gd name="T13" fmla="*/ 138 h 152"/>
                <a:gd name="T14" fmla="*/ 3 w 99"/>
                <a:gd name="T15" fmla="*/ 128 h 152"/>
                <a:gd name="T16" fmla="*/ 13 w 99"/>
                <a:gd name="T17" fmla="*/ 124 h 152"/>
                <a:gd name="T18" fmla="*/ 26 w 99"/>
                <a:gd name="T19" fmla="*/ 120 h 152"/>
                <a:gd name="T20" fmla="*/ 38 w 99"/>
                <a:gd name="T21" fmla="*/ 108 h 152"/>
                <a:gd name="T22" fmla="*/ 28 w 99"/>
                <a:gd name="T23" fmla="*/ 84 h 152"/>
                <a:gd name="T24" fmla="*/ 19 w 99"/>
                <a:gd name="T25" fmla="*/ 59 h 152"/>
                <a:gd name="T26" fmla="*/ 11 w 99"/>
                <a:gd name="T27" fmla="*/ 36 h 152"/>
                <a:gd name="T28" fmla="*/ 5 w 99"/>
                <a:gd name="T29" fmla="*/ 17 h 152"/>
                <a:gd name="T30" fmla="*/ 4 w 99"/>
                <a:gd name="T31" fmla="*/ 10 h 152"/>
                <a:gd name="T32" fmla="*/ 7 w 99"/>
                <a:gd name="T33" fmla="*/ 5 h 152"/>
                <a:gd name="T34" fmla="*/ 12 w 99"/>
                <a:gd name="T35" fmla="*/ 1 h 152"/>
                <a:gd name="T36" fmla="*/ 18 w 99"/>
                <a:gd name="T37" fmla="*/ 0 h 152"/>
                <a:gd name="T38" fmla="*/ 26 w 99"/>
                <a:gd name="T39" fmla="*/ 2 h 152"/>
                <a:gd name="T40" fmla="*/ 31 w 99"/>
                <a:gd name="T41" fmla="*/ 10 h 152"/>
                <a:gd name="T42" fmla="*/ 40 w 99"/>
                <a:gd name="T43" fmla="*/ 38 h 152"/>
                <a:gd name="T44" fmla="*/ 51 w 99"/>
                <a:gd name="T45" fmla="*/ 72 h 152"/>
                <a:gd name="T46" fmla="*/ 71 w 99"/>
                <a:gd name="T47" fmla="*/ 10 h 152"/>
                <a:gd name="T48" fmla="*/ 76 w 99"/>
                <a:gd name="T49" fmla="*/ 2 h 152"/>
                <a:gd name="T50" fmla="*/ 84 w 99"/>
                <a:gd name="T51" fmla="*/ 0 h 152"/>
                <a:gd name="T52" fmla="*/ 91 w 99"/>
                <a:gd name="T53" fmla="*/ 1 h 152"/>
                <a:gd name="T54" fmla="*/ 96 w 99"/>
                <a:gd name="T55" fmla="*/ 5 h 152"/>
                <a:gd name="T56" fmla="*/ 98 w 99"/>
                <a:gd name="T57" fmla="*/ 11 h 152"/>
                <a:gd name="T58" fmla="*/ 98 w 99"/>
                <a:gd name="T59" fmla="*/ 19 h 152"/>
                <a:gd name="T60" fmla="*/ 70 w 99"/>
                <a:gd name="T61" fmla="*/ 96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99" h="152">
                  <a:moveTo>
                    <a:pt x="70" y="96"/>
                  </a:moveTo>
                  <a:cubicBezTo>
                    <a:pt x="67" y="105"/>
                    <a:pt x="64" y="113"/>
                    <a:pt x="60" y="120"/>
                  </a:cubicBezTo>
                  <a:cubicBezTo>
                    <a:pt x="57" y="126"/>
                    <a:pt x="53" y="132"/>
                    <a:pt x="49" y="136"/>
                  </a:cubicBezTo>
                  <a:cubicBezTo>
                    <a:pt x="44" y="141"/>
                    <a:pt x="39" y="144"/>
                    <a:pt x="34" y="147"/>
                  </a:cubicBezTo>
                  <a:cubicBezTo>
                    <a:pt x="29" y="149"/>
                    <a:pt x="23" y="151"/>
                    <a:pt x="16" y="151"/>
                  </a:cubicBezTo>
                  <a:cubicBezTo>
                    <a:pt x="11" y="152"/>
                    <a:pt x="7" y="151"/>
                    <a:pt x="4" y="148"/>
                  </a:cubicBezTo>
                  <a:cubicBezTo>
                    <a:pt x="1" y="145"/>
                    <a:pt x="0" y="141"/>
                    <a:pt x="0" y="138"/>
                  </a:cubicBezTo>
                  <a:cubicBezTo>
                    <a:pt x="0" y="134"/>
                    <a:pt x="1" y="131"/>
                    <a:pt x="3" y="128"/>
                  </a:cubicBezTo>
                  <a:cubicBezTo>
                    <a:pt x="5" y="125"/>
                    <a:pt x="8" y="124"/>
                    <a:pt x="13" y="124"/>
                  </a:cubicBezTo>
                  <a:cubicBezTo>
                    <a:pt x="17" y="123"/>
                    <a:pt x="21" y="122"/>
                    <a:pt x="26" y="120"/>
                  </a:cubicBezTo>
                  <a:cubicBezTo>
                    <a:pt x="30" y="118"/>
                    <a:pt x="34" y="114"/>
                    <a:pt x="38" y="108"/>
                  </a:cubicBezTo>
                  <a:cubicBezTo>
                    <a:pt x="35" y="100"/>
                    <a:pt x="32" y="92"/>
                    <a:pt x="28" y="84"/>
                  </a:cubicBezTo>
                  <a:cubicBezTo>
                    <a:pt x="25" y="75"/>
                    <a:pt x="22" y="67"/>
                    <a:pt x="19" y="59"/>
                  </a:cubicBezTo>
                  <a:cubicBezTo>
                    <a:pt x="16" y="51"/>
                    <a:pt x="13" y="43"/>
                    <a:pt x="11" y="36"/>
                  </a:cubicBezTo>
                  <a:cubicBezTo>
                    <a:pt x="8" y="29"/>
                    <a:pt x="6" y="23"/>
                    <a:pt x="5" y="17"/>
                  </a:cubicBezTo>
                  <a:cubicBezTo>
                    <a:pt x="4" y="15"/>
                    <a:pt x="4" y="12"/>
                    <a:pt x="4" y="10"/>
                  </a:cubicBezTo>
                  <a:cubicBezTo>
                    <a:pt x="5" y="8"/>
                    <a:pt x="6" y="6"/>
                    <a:pt x="7" y="5"/>
                  </a:cubicBezTo>
                  <a:cubicBezTo>
                    <a:pt x="8" y="3"/>
                    <a:pt x="10" y="2"/>
                    <a:pt x="12" y="1"/>
                  </a:cubicBezTo>
                  <a:cubicBezTo>
                    <a:pt x="14" y="0"/>
                    <a:pt x="16" y="0"/>
                    <a:pt x="18" y="0"/>
                  </a:cubicBezTo>
                  <a:cubicBezTo>
                    <a:pt x="21" y="0"/>
                    <a:pt x="24" y="1"/>
                    <a:pt x="26" y="2"/>
                  </a:cubicBezTo>
                  <a:cubicBezTo>
                    <a:pt x="28" y="4"/>
                    <a:pt x="30" y="6"/>
                    <a:pt x="31" y="10"/>
                  </a:cubicBezTo>
                  <a:cubicBezTo>
                    <a:pt x="33" y="17"/>
                    <a:pt x="36" y="27"/>
                    <a:pt x="40" y="38"/>
                  </a:cubicBezTo>
                  <a:cubicBezTo>
                    <a:pt x="43" y="49"/>
                    <a:pt x="47" y="60"/>
                    <a:pt x="51" y="72"/>
                  </a:cubicBezTo>
                  <a:cubicBezTo>
                    <a:pt x="71" y="10"/>
                    <a:pt x="71" y="10"/>
                    <a:pt x="71" y="10"/>
                  </a:cubicBezTo>
                  <a:cubicBezTo>
                    <a:pt x="72" y="6"/>
                    <a:pt x="74" y="4"/>
                    <a:pt x="76" y="2"/>
                  </a:cubicBezTo>
                  <a:cubicBezTo>
                    <a:pt x="79" y="1"/>
                    <a:pt x="82" y="0"/>
                    <a:pt x="84" y="0"/>
                  </a:cubicBezTo>
                  <a:cubicBezTo>
                    <a:pt x="87" y="0"/>
                    <a:pt x="89" y="0"/>
                    <a:pt x="91" y="1"/>
                  </a:cubicBezTo>
                  <a:cubicBezTo>
                    <a:pt x="93" y="2"/>
                    <a:pt x="94" y="3"/>
                    <a:pt x="96" y="5"/>
                  </a:cubicBezTo>
                  <a:cubicBezTo>
                    <a:pt x="97" y="7"/>
                    <a:pt x="98" y="9"/>
                    <a:pt x="98" y="11"/>
                  </a:cubicBezTo>
                  <a:cubicBezTo>
                    <a:pt x="99" y="14"/>
                    <a:pt x="99" y="16"/>
                    <a:pt x="98" y="19"/>
                  </a:cubicBezTo>
                  <a:lnTo>
                    <a:pt x="70" y="9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p>
              <a:endParaRPr lang="en-GB" sz="1662"/>
            </a:p>
          </p:txBody>
        </p:sp>
        <p:sp>
          <p:nvSpPr>
            <p:cNvPr id="28" name="Freeform 8">
              <a:extLst>
                <a:ext uri="{FF2B5EF4-FFF2-40B4-BE49-F238E27FC236}">
                  <a16:creationId xmlns:a16="http://schemas.microsoft.com/office/drawing/2014/main" id="{210E43E9-256F-4DC8-A113-BB4F56695B4D}"/>
                </a:ext>
              </a:extLst>
            </p:cNvPr>
            <p:cNvSpPr>
              <a:spLocks noEditPoints="1"/>
            </p:cNvSpPr>
            <p:nvPr userDrawn="1"/>
          </p:nvSpPr>
          <p:spPr bwMode="auto">
            <a:xfrm>
              <a:off x="5265738" y="3830638"/>
              <a:ext cx="271463" cy="315912"/>
            </a:xfrm>
            <a:custGeom>
              <a:avLst/>
              <a:gdLst>
                <a:gd name="T0" fmla="*/ 96 w 99"/>
                <a:gd name="T1" fmla="*/ 111 h 114"/>
                <a:gd name="T2" fmla="*/ 85 w 99"/>
                <a:gd name="T3" fmla="*/ 114 h 114"/>
                <a:gd name="T4" fmla="*/ 77 w 99"/>
                <a:gd name="T5" fmla="*/ 112 h 114"/>
                <a:gd name="T6" fmla="*/ 72 w 99"/>
                <a:gd name="T7" fmla="*/ 109 h 114"/>
                <a:gd name="T8" fmla="*/ 67 w 99"/>
                <a:gd name="T9" fmla="*/ 105 h 114"/>
                <a:gd name="T10" fmla="*/ 53 w 99"/>
                <a:gd name="T11" fmla="*/ 112 h 114"/>
                <a:gd name="T12" fmla="*/ 38 w 99"/>
                <a:gd name="T13" fmla="*/ 114 h 114"/>
                <a:gd name="T14" fmla="*/ 9 w 99"/>
                <a:gd name="T15" fmla="*/ 104 h 114"/>
                <a:gd name="T16" fmla="*/ 0 w 99"/>
                <a:gd name="T17" fmla="*/ 80 h 114"/>
                <a:gd name="T18" fmla="*/ 0 w 99"/>
                <a:gd name="T19" fmla="*/ 79 h 114"/>
                <a:gd name="T20" fmla="*/ 10 w 99"/>
                <a:gd name="T21" fmla="*/ 55 h 114"/>
                <a:gd name="T22" fmla="*/ 42 w 99"/>
                <a:gd name="T23" fmla="*/ 46 h 114"/>
                <a:gd name="T24" fmla="*/ 61 w 99"/>
                <a:gd name="T25" fmla="*/ 46 h 114"/>
                <a:gd name="T26" fmla="*/ 61 w 99"/>
                <a:gd name="T27" fmla="*/ 42 h 114"/>
                <a:gd name="T28" fmla="*/ 58 w 99"/>
                <a:gd name="T29" fmla="*/ 28 h 114"/>
                <a:gd name="T30" fmla="*/ 45 w 99"/>
                <a:gd name="T31" fmla="*/ 23 h 114"/>
                <a:gd name="T32" fmla="*/ 33 w 99"/>
                <a:gd name="T33" fmla="*/ 24 h 114"/>
                <a:gd name="T34" fmla="*/ 25 w 99"/>
                <a:gd name="T35" fmla="*/ 27 h 114"/>
                <a:gd name="T36" fmla="*/ 16 w 99"/>
                <a:gd name="T37" fmla="*/ 29 h 114"/>
                <a:gd name="T38" fmla="*/ 9 w 99"/>
                <a:gd name="T39" fmla="*/ 23 h 114"/>
                <a:gd name="T40" fmla="*/ 7 w 99"/>
                <a:gd name="T41" fmla="*/ 15 h 114"/>
                <a:gd name="T42" fmla="*/ 13 w 99"/>
                <a:gd name="T43" fmla="*/ 8 h 114"/>
                <a:gd name="T44" fmla="*/ 29 w 99"/>
                <a:gd name="T45" fmla="*/ 1 h 114"/>
                <a:gd name="T46" fmla="*/ 47 w 99"/>
                <a:gd name="T47" fmla="*/ 0 h 114"/>
                <a:gd name="T48" fmla="*/ 67 w 99"/>
                <a:gd name="T49" fmla="*/ 2 h 114"/>
                <a:gd name="T50" fmla="*/ 80 w 99"/>
                <a:gd name="T51" fmla="*/ 11 h 114"/>
                <a:gd name="T52" fmla="*/ 88 w 99"/>
                <a:gd name="T53" fmla="*/ 25 h 114"/>
                <a:gd name="T54" fmla="*/ 90 w 99"/>
                <a:gd name="T55" fmla="*/ 46 h 114"/>
                <a:gd name="T56" fmla="*/ 90 w 99"/>
                <a:gd name="T57" fmla="*/ 81 h 114"/>
                <a:gd name="T58" fmla="*/ 91 w 99"/>
                <a:gd name="T59" fmla="*/ 89 h 114"/>
                <a:gd name="T60" fmla="*/ 95 w 99"/>
                <a:gd name="T61" fmla="*/ 93 h 114"/>
                <a:gd name="T62" fmla="*/ 98 w 99"/>
                <a:gd name="T63" fmla="*/ 97 h 114"/>
                <a:gd name="T64" fmla="*/ 99 w 99"/>
                <a:gd name="T65" fmla="*/ 102 h 114"/>
                <a:gd name="T66" fmla="*/ 96 w 99"/>
                <a:gd name="T67" fmla="*/ 111 h 114"/>
                <a:gd name="T68" fmla="*/ 61 w 99"/>
                <a:gd name="T69" fmla="*/ 67 h 114"/>
                <a:gd name="T70" fmla="*/ 45 w 99"/>
                <a:gd name="T71" fmla="*/ 67 h 114"/>
                <a:gd name="T72" fmla="*/ 32 w 99"/>
                <a:gd name="T73" fmla="*/ 70 h 114"/>
                <a:gd name="T74" fmla="*/ 28 w 99"/>
                <a:gd name="T75" fmla="*/ 79 h 114"/>
                <a:gd name="T76" fmla="*/ 28 w 99"/>
                <a:gd name="T77" fmla="*/ 81 h 114"/>
                <a:gd name="T78" fmla="*/ 32 w 99"/>
                <a:gd name="T79" fmla="*/ 90 h 114"/>
                <a:gd name="T80" fmla="*/ 44 w 99"/>
                <a:gd name="T81" fmla="*/ 93 h 114"/>
                <a:gd name="T82" fmla="*/ 56 w 99"/>
                <a:gd name="T83" fmla="*/ 89 h 114"/>
                <a:gd name="T84" fmla="*/ 61 w 99"/>
                <a:gd name="T85" fmla="*/ 76 h 114"/>
                <a:gd name="T86" fmla="*/ 61 w 99"/>
                <a:gd name="T87" fmla="*/ 6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99" h="114">
                  <a:moveTo>
                    <a:pt x="96" y="111"/>
                  </a:moveTo>
                  <a:cubicBezTo>
                    <a:pt x="93" y="113"/>
                    <a:pt x="89" y="114"/>
                    <a:pt x="85" y="114"/>
                  </a:cubicBezTo>
                  <a:cubicBezTo>
                    <a:pt x="82" y="114"/>
                    <a:pt x="80" y="113"/>
                    <a:pt x="77" y="112"/>
                  </a:cubicBezTo>
                  <a:cubicBezTo>
                    <a:pt x="75" y="111"/>
                    <a:pt x="73" y="110"/>
                    <a:pt x="72" y="109"/>
                  </a:cubicBezTo>
                  <a:cubicBezTo>
                    <a:pt x="70" y="108"/>
                    <a:pt x="69" y="107"/>
                    <a:pt x="67" y="105"/>
                  </a:cubicBezTo>
                  <a:cubicBezTo>
                    <a:pt x="63" y="108"/>
                    <a:pt x="59" y="111"/>
                    <a:pt x="53" y="112"/>
                  </a:cubicBezTo>
                  <a:cubicBezTo>
                    <a:pt x="48" y="113"/>
                    <a:pt x="43" y="114"/>
                    <a:pt x="38" y="114"/>
                  </a:cubicBezTo>
                  <a:cubicBezTo>
                    <a:pt x="25" y="114"/>
                    <a:pt x="15" y="111"/>
                    <a:pt x="9" y="104"/>
                  </a:cubicBezTo>
                  <a:cubicBezTo>
                    <a:pt x="3" y="98"/>
                    <a:pt x="0" y="90"/>
                    <a:pt x="0" y="80"/>
                  </a:cubicBezTo>
                  <a:cubicBezTo>
                    <a:pt x="0" y="79"/>
                    <a:pt x="0" y="79"/>
                    <a:pt x="0" y="79"/>
                  </a:cubicBezTo>
                  <a:cubicBezTo>
                    <a:pt x="0" y="69"/>
                    <a:pt x="3" y="61"/>
                    <a:pt x="10" y="55"/>
                  </a:cubicBezTo>
                  <a:cubicBezTo>
                    <a:pt x="18" y="49"/>
                    <a:pt x="28" y="46"/>
                    <a:pt x="42" y="46"/>
                  </a:cubicBezTo>
                  <a:cubicBezTo>
                    <a:pt x="61" y="46"/>
                    <a:pt x="61" y="46"/>
                    <a:pt x="61" y="46"/>
                  </a:cubicBezTo>
                  <a:cubicBezTo>
                    <a:pt x="61" y="42"/>
                    <a:pt x="61" y="42"/>
                    <a:pt x="61" y="42"/>
                  </a:cubicBezTo>
                  <a:cubicBezTo>
                    <a:pt x="61" y="36"/>
                    <a:pt x="60" y="31"/>
                    <a:pt x="58" y="28"/>
                  </a:cubicBezTo>
                  <a:cubicBezTo>
                    <a:pt x="56" y="24"/>
                    <a:pt x="51" y="23"/>
                    <a:pt x="45" y="23"/>
                  </a:cubicBezTo>
                  <a:cubicBezTo>
                    <a:pt x="40" y="23"/>
                    <a:pt x="36" y="23"/>
                    <a:pt x="33" y="24"/>
                  </a:cubicBezTo>
                  <a:cubicBezTo>
                    <a:pt x="31" y="25"/>
                    <a:pt x="28" y="26"/>
                    <a:pt x="25" y="27"/>
                  </a:cubicBezTo>
                  <a:cubicBezTo>
                    <a:pt x="22" y="29"/>
                    <a:pt x="19" y="30"/>
                    <a:pt x="16" y="29"/>
                  </a:cubicBezTo>
                  <a:cubicBezTo>
                    <a:pt x="13" y="27"/>
                    <a:pt x="11" y="26"/>
                    <a:pt x="9" y="23"/>
                  </a:cubicBezTo>
                  <a:cubicBezTo>
                    <a:pt x="8" y="21"/>
                    <a:pt x="7" y="18"/>
                    <a:pt x="7" y="15"/>
                  </a:cubicBezTo>
                  <a:cubicBezTo>
                    <a:pt x="8" y="12"/>
                    <a:pt x="10" y="10"/>
                    <a:pt x="13" y="8"/>
                  </a:cubicBezTo>
                  <a:cubicBezTo>
                    <a:pt x="18" y="5"/>
                    <a:pt x="23" y="3"/>
                    <a:pt x="29" y="1"/>
                  </a:cubicBezTo>
                  <a:cubicBezTo>
                    <a:pt x="35" y="0"/>
                    <a:pt x="41" y="0"/>
                    <a:pt x="47" y="0"/>
                  </a:cubicBezTo>
                  <a:cubicBezTo>
                    <a:pt x="55" y="0"/>
                    <a:pt x="61" y="1"/>
                    <a:pt x="67" y="2"/>
                  </a:cubicBezTo>
                  <a:cubicBezTo>
                    <a:pt x="72" y="4"/>
                    <a:pt x="77" y="7"/>
                    <a:pt x="80" y="11"/>
                  </a:cubicBezTo>
                  <a:cubicBezTo>
                    <a:pt x="83" y="14"/>
                    <a:pt x="86" y="19"/>
                    <a:pt x="88" y="25"/>
                  </a:cubicBezTo>
                  <a:cubicBezTo>
                    <a:pt x="89" y="31"/>
                    <a:pt x="90" y="38"/>
                    <a:pt x="90" y="46"/>
                  </a:cubicBezTo>
                  <a:cubicBezTo>
                    <a:pt x="90" y="81"/>
                    <a:pt x="90" y="81"/>
                    <a:pt x="90" y="81"/>
                  </a:cubicBezTo>
                  <a:cubicBezTo>
                    <a:pt x="90" y="85"/>
                    <a:pt x="90" y="88"/>
                    <a:pt x="91" y="89"/>
                  </a:cubicBezTo>
                  <a:cubicBezTo>
                    <a:pt x="93" y="90"/>
                    <a:pt x="94" y="92"/>
                    <a:pt x="95" y="93"/>
                  </a:cubicBezTo>
                  <a:cubicBezTo>
                    <a:pt x="97" y="94"/>
                    <a:pt x="98" y="95"/>
                    <a:pt x="98" y="97"/>
                  </a:cubicBezTo>
                  <a:cubicBezTo>
                    <a:pt x="99" y="98"/>
                    <a:pt x="99" y="100"/>
                    <a:pt x="99" y="102"/>
                  </a:cubicBezTo>
                  <a:cubicBezTo>
                    <a:pt x="99" y="106"/>
                    <a:pt x="98" y="109"/>
                    <a:pt x="96" y="111"/>
                  </a:cubicBezTo>
                  <a:close/>
                  <a:moveTo>
                    <a:pt x="61" y="67"/>
                  </a:moveTo>
                  <a:cubicBezTo>
                    <a:pt x="45" y="67"/>
                    <a:pt x="45" y="67"/>
                    <a:pt x="45" y="67"/>
                  </a:cubicBezTo>
                  <a:cubicBezTo>
                    <a:pt x="39" y="67"/>
                    <a:pt x="34" y="68"/>
                    <a:pt x="32" y="70"/>
                  </a:cubicBezTo>
                  <a:cubicBezTo>
                    <a:pt x="29" y="73"/>
                    <a:pt x="28" y="76"/>
                    <a:pt x="28" y="79"/>
                  </a:cubicBezTo>
                  <a:cubicBezTo>
                    <a:pt x="28" y="81"/>
                    <a:pt x="28" y="81"/>
                    <a:pt x="28" y="81"/>
                  </a:cubicBezTo>
                  <a:cubicBezTo>
                    <a:pt x="28" y="85"/>
                    <a:pt x="30" y="88"/>
                    <a:pt x="32" y="90"/>
                  </a:cubicBezTo>
                  <a:cubicBezTo>
                    <a:pt x="35" y="92"/>
                    <a:pt x="39" y="93"/>
                    <a:pt x="44" y="93"/>
                  </a:cubicBezTo>
                  <a:cubicBezTo>
                    <a:pt x="49" y="93"/>
                    <a:pt x="53" y="92"/>
                    <a:pt x="56" y="89"/>
                  </a:cubicBezTo>
                  <a:cubicBezTo>
                    <a:pt x="59" y="86"/>
                    <a:pt x="61" y="82"/>
                    <a:pt x="61" y="76"/>
                  </a:cubicBezTo>
                  <a:lnTo>
                    <a:pt x="61" y="6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p>
              <a:endParaRPr lang="en-GB" sz="1662"/>
            </a:p>
          </p:txBody>
        </p:sp>
        <p:sp>
          <p:nvSpPr>
            <p:cNvPr id="29" name="Freeform 9">
              <a:extLst>
                <a:ext uri="{FF2B5EF4-FFF2-40B4-BE49-F238E27FC236}">
                  <a16:creationId xmlns:a16="http://schemas.microsoft.com/office/drawing/2014/main" id="{04B228A1-0DD0-4A34-8275-92ACCBE4A457}"/>
                </a:ext>
              </a:extLst>
            </p:cNvPr>
            <p:cNvSpPr>
              <a:spLocks/>
            </p:cNvSpPr>
            <p:nvPr userDrawn="1"/>
          </p:nvSpPr>
          <p:spPr bwMode="auto">
            <a:xfrm>
              <a:off x="5592763" y="3711575"/>
              <a:ext cx="111125" cy="434975"/>
            </a:xfrm>
            <a:custGeom>
              <a:avLst/>
              <a:gdLst>
                <a:gd name="T0" fmla="*/ 36 w 40"/>
                <a:gd name="T1" fmla="*/ 154 h 157"/>
                <a:gd name="T2" fmla="*/ 25 w 40"/>
                <a:gd name="T3" fmla="*/ 157 h 157"/>
                <a:gd name="T4" fmla="*/ 18 w 40"/>
                <a:gd name="T5" fmla="*/ 155 h 157"/>
                <a:gd name="T6" fmla="*/ 12 w 40"/>
                <a:gd name="T7" fmla="*/ 152 h 157"/>
                <a:gd name="T8" fmla="*/ 4 w 40"/>
                <a:gd name="T9" fmla="*/ 142 h 157"/>
                <a:gd name="T10" fmla="*/ 0 w 40"/>
                <a:gd name="T11" fmla="*/ 127 h 157"/>
                <a:gd name="T12" fmla="*/ 0 w 40"/>
                <a:gd name="T13" fmla="*/ 15 h 157"/>
                <a:gd name="T14" fmla="*/ 5 w 40"/>
                <a:gd name="T15" fmla="*/ 5 h 157"/>
                <a:gd name="T16" fmla="*/ 15 w 40"/>
                <a:gd name="T17" fmla="*/ 0 h 157"/>
                <a:gd name="T18" fmla="*/ 25 w 40"/>
                <a:gd name="T19" fmla="*/ 5 h 157"/>
                <a:gd name="T20" fmla="*/ 29 w 40"/>
                <a:gd name="T21" fmla="*/ 15 h 157"/>
                <a:gd name="T22" fmla="*/ 29 w 40"/>
                <a:gd name="T23" fmla="*/ 124 h 157"/>
                <a:gd name="T24" fmla="*/ 31 w 40"/>
                <a:gd name="T25" fmla="*/ 132 h 157"/>
                <a:gd name="T26" fmla="*/ 36 w 40"/>
                <a:gd name="T27" fmla="*/ 136 h 157"/>
                <a:gd name="T28" fmla="*/ 39 w 40"/>
                <a:gd name="T29" fmla="*/ 140 h 157"/>
                <a:gd name="T30" fmla="*/ 40 w 40"/>
                <a:gd name="T31" fmla="*/ 145 h 157"/>
                <a:gd name="T32" fmla="*/ 36 w 40"/>
                <a:gd name="T33" fmla="*/ 154 h 1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0" h="157">
                  <a:moveTo>
                    <a:pt x="36" y="154"/>
                  </a:moveTo>
                  <a:cubicBezTo>
                    <a:pt x="33" y="156"/>
                    <a:pt x="29" y="157"/>
                    <a:pt x="25" y="157"/>
                  </a:cubicBezTo>
                  <a:cubicBezTo>
                    <a:pt x="23" y="157"/>
                    <a:pt x="21" y="156"/>
                    <a:pt x="18" y="155"/>
                  </a:cubicBezTo>
                  <a:cubicBezTo>
                    <a:pt x="16" y="155"/>
                    <a:pt x="14" y="153"/>
                    <a:pt x="12" y="152"/>
                  </a:cubicBezTo>
                  <a:cubicBezTo>
                    <a:pt x="8" y="149"/>
                    <a:pt x="6" y="146"/>
                    <a:pt x="4" y="142"/>
                  </a:cubicBezTo>
                  <a:cubicBezTo>
                    <a:pt x="1" y="138"/>
                    <a:pt x="0" y="133"/>
                    <a:pt x="0" y="127"/>
                  </a:cubicBezTo>
                  <a:cubicBezTo>
                    <a:pt x="0" y="15"/>
                    <a:pt x="0" y="15"/>
                    <a:pt x="0" y="15"/>
                  </a:cubicBezTo>
                  <a:cubicBezTo>
                    <a:pt x="0" y="11"/>
                    <a:pt x="2" y="7"/>
                    <a:pt x="5" y="5"/>
                  </a:cubicBezTo>
                  <a:cubicBezTo>
                    <a:pt x="8" y="2"/>
                    <a:pt x="11" y="0"/>
                    <a:pt x="15" y="0"/>
                  </a:cubicBezTo>
                  <a:cubicBezTo>
                    <a:pt x="19" y="0"/>
                    <a:pt x="22" y="2"/>
                    <a:pt x="25" y="5"/>
                  </a:cubicBezTo>
                  <a:cubicBezTo>
                    <a:pt x="28" y="7"/>
                    <a:pt x="29" y="11"/>
                    <a:pt x="29" y="15"/>
                  </a:cubicBezTo>
                  <a:cubicBezTo>
                    <a:pt x="29" y="124"/>
                    <a:pt x="29" y="124"/>
                    <a:pt x="29" y="124"/>
                  </a:cubicBezTo>
                  <a:cubicBezTo>
                    <a:pt x="29" y="128"/>
                    <a:pt x="30" y="131"/>
                    <a:pt x="31" y="132"/>
                  </a:cubicBezTo>
                  <a:cubicBezTo>
                    <a:pt x="32" y="133"/>
                    <a:pt x="34" y="135"/>
                    <a:pt x="36" y="136"/>
                  </a:cubicBezTo>
                  <a:cubicBezTo>
                    <a:pt x="37" y="137"/>
                    <a:pt x="38" y="138"/>
                    <a:pt x="39" y="140"/>
                  </a:cubicBezTo>
                  <a:cubicBezTo>
                    <a:pt x="39" y="141"/>
                    <a:pt x="40" y="143"/>
                    <a:pt x="40" y="145"/>
                  </a:cubicBezTo>
                  <a:cubicBezTo>
                    <a:pt x="40" y="149"/>
                    <a:pt x="38" y="152"/>
                    <a:pt x="36" y="15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p>
              <a:endParaRPr lang="en-GB" sz="1662"/>
            </a:p>
          </p:txBody>
        </p:sp>
        <p:sp>
          <p:nvSpPr>
            <p:cNvPr id="30" name="Freeform 10">
              <a:extLst>
                <a:ext uri="{FF2B5EF4-FFF2-40B4-BE49-F238E27FC236}">
                  <a16:creationId xmlns:a16="http://schemas.microsoft.com/office/drawing/2014/main" id="{5BDE233F-ED10-49B9-BCB2-15E1DB554EAF}"/>
                </a:ext>
              </a:extLst>
            </p:cNvPr>
            <p:cNvSpPr>
              <a:spLocks/>
            </p:cNvSpPr>
            <p:nvPr userDrawn="1"/>
          </p:nvSpPr>
          <p:spPr bwMode="auto">
            <a:xfrm>
              <a:off x="5948363" y="3703638"/>
              <a:ext cx="382588" cy="442912"/>
            </a:xfrm>
            <a:custGeom>
              <a:avLst/>
              <a:gdLst>
                <a:gd name="T0" fmla="*/ 139 w 139"/>
                <a:gd name="T1" fmla="*/ 147 h 160"/>
                <a:gd name="T2" fmla="*/ 135 w 139"/>
                <a:gd name="T3" fmla="*/ 156 h 160"/>
                <a:gd name="T4" fmla="*/ 125 w 139"/>
                <a:gd name="T5" fmla="*/ 160 h 160"/>
                <a:gd name="T6" fmla="*/ 116 w 139"/>
                <a:gd name="T7" fmla="*/ 156 h 160"/>
                <a:gd name="T8" fmla="*/ 112 w 139"/>
                <a:gd name="T9" fmla="*/ 147 h 160"/>
                <a:gd name="T10" fmla="*/ 112 w 139"/>
                <a:gd name="T11" fmla="*/ 65 h 160"/>
                <a:gd name="T12" fmla="*/ 83 w 139"/>
                <a:gd name="T13" fmla="*/ 126 h 160"/>
                <a:gd name="T14" fmla="*/ 77 w 139"/>
                <a:gd name="T15" fmla="*/ 132 h 160"/>
                <a:gd name="T16" fmla="*/ 69 w 139"/>
                <a:gd name="T17" fmla="*/ 135 h 160"/>
                <a:gd name="T18" fmla="*/ 62 w 139"/>
                <a:gd name="T19" fmla="*/ 132 h 160"/>
                <a:gd name="T20" fmla="*/ 56 w 139"/>
                <a:gd name="T21" fmla="*/ 126 h 160"/>
                <a:gd name="T22" fmla="*/ 27 w 139"/>
                <a:gd name="T23" fmla="*/ 65 h 160"/>
                <a:gd name="T24" fmla="*/ 27 w 139"/>
                <a:gd name="T25" fmla="*/ 147 h 160"/>
                <a:gd name="T26" fmla="*/ 23 w 139"/>
                <a:gd name="T27" fmla="*/ 156 h 160"/>
                <a:gd name="T28" fmla="*/ 14 w 139"/>
                <a:gd name="T29" fmla="*/ 160 h 160"/>
                <a:gd name="T30" fmla="*/ 4 w 139"/>
                <a:gd name="T31" fmla="*/ 156 h 160"/>
                <a:gd name="T32" fmla="*/ 0 w 139"/>
                <a:gd name="T33" fmla="*/ 147 h 160"/>
                <a:gd name="T34" fmla="*/ 0 w 139"/>
                <a:gd name="T35" fmla="*/ 14 h 160"/>
                <a:gd name="T36" fmla="*/ 4 w 139"/>
                <a:gd name="T37" fmla="*/ 4 h 160"/>
                <a:gd name="T38" fmla="*/ 14 w 139"/>
                <a:gd name="T39" fmla="*/ 0 h 160"/>
                <a:gd name="T40" fmla="*/ 23 w 139"/>
                <a:gd name="T41" fmla="*/ 2 h 160"/>
                <a:gd name="T42" fmla="*/ 28 w 139"/>
                <a:gd name="T43" fmla="*/ 9 h 160"/>
                <a:gd name="T44" fmla="*/ 70 w 139"/>
                <a:gd name="T45" fmla="*/ 93 h 160"/>
                <a:gd name="T46" fmla="*/ 111 w 139"/>
                <a:gd name="T47" fmla="*/ 8 h 160"/>
                <a:gd name="T48" fmla="*/ 117 w 139"/>
                <a:gd name="T49" fmla="*/ 2 h 160"/>
                <a:gd name="T50" fmla="*/ 125 w 139"/>
                <a:gd name="T51" fmla="*/ 0 h 160"/>
                <a:gd name="T52" fmla="*/ 135 w 139"/>
                <a:gd name="T53" fmla="*/ 4 h 160"/>
                <a:gd name="T54" fmla="*/ 139 w 139"/>
                <a:gd name="T55" fmla="*/ 14 h 160"/>
                <a:gd name="T56" fmla="*/ 139 w 139"/>
                <a:gd name="T57" fmla="*/ 147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39" h="160">
                  <a:moveTo>
                    <a:pt x="139" y="147"/>
                  </a:moveTo>
                  <a:cubicBezTo>
                    <a:pt x="139" y="150"/>
                    <a:pt x="138" y="153"/>
                    <a:pt x="135" y="156"/>
                  </a:cubicBezTo>
                  <a:cubicBezTo>
                    <a:pt x="132" y="159"/>
                    <a:pt x="129" y="160"/>
                    <a:pt x="125" y="160"/>
                  </a:cubicBezTo>
                  <a:cubicBezTo>
                    <a:pt x="122" y="160"/>
                    <a:pt x="118" y="159"/>
                    <a:pt x="116" y="156"/>
                  </a:cubicBezTo>
                  <a:cubicBezTo>
                    <a:pt x="113" y="153"/>
                    <a:pt x="112" y="150"/>
                    <a:pt x="112" y="147"/>
                  </a:cubicBezTo>
                  <a:cubicBezTo>
                    <a:pt x="112" y="65"/>
                    <a:pt x="112" y="65"/>
                    <a:pt x="112" y="65"/>
                  </a:cubicBezTo>
                  <a:cubicBezTo>
                    <a:pt x="83" y="126"/>
                    <a:pt x="83" y="126"/>
                    <a:pt x="83" y="126"/>
                  </a:cubicBezTo>
                  <a:cubicBezTo>
                    <a:pt x="81" y="129"/>
                    <a:pt x="79" y="131"/>
                    <a:pt x="77" y="132"/>
                  </a:cubicBezTo>
                  <a:cubicBezTo>
                    <a:pt x="75" y="134"/>
                    <a:pt x="72" y="135"/>
                    <a:pt x="69" y="135"/>
                  </a:cubicBezTo>
                  <a:cubicBezTo>
                    <a:pt x="67" y="135"/>
                    <a:pt x="64" y="134"/>
                    <a:pt x="62" y="132"/>
                  </a:cubicBezTo>
                  <a:cubicBezTo>
                    <a:pt x="59" y="131"/>
                    <a:pt x="58" y="129"/>
                    <a:pt x="56" y="126"/>
                  </a:cubicBezTo>
                  <a:cubicBezTo>
                    <a:pt x="27" y="65"/>
                    <a:pt x="27" y="65"/>
                    <a:pt x="27" y="65"/>
                  </a:cubicBezTo>
                  <a:cubicBezTo>
                    <a:pt x="27" y="147"/>
                    <a:pt x="27" y="147"/>
                    <a:pt x="27" y="147"/>
                  </a:cubicBezTo>
                  <a:cubicBezTo>
                    <a:pt x="27" y="150"/>
                    <a:pt x="26" y="154"/>
                    <a:pt x="23" y="156"/>
                  </a:cubicBezTo>
                  <a:cubicBezTo>
                    <a:pt x="20" y="159"/>
                    <a:pt x="17" y="160"/>
                    <a:pt x="14" y="160"/>
                  </a:cubicBezTo>
                  <a:cubicBezTo>
                    <a:pt x="10" y="160"/>
                    <a:pt x="7" y="159"/>
                    <a:pt x="4" y="156"/>
                  </a:cubicBezTo>
                  <a:cubicBezTo>
                    <a:pt x="1" y="154"/>
                    <a:pt x="0" y="150"/>
                    <a:pt x="0" y="147"/>
                  </a:cubicBezTo>
                  <a:cubicBezTo>
                    <a:pt x="0" y="14"/>
                    <a:pt x="0" y="14"/>
                    <a:pt x="0" y="14"/>
                  </a:cubicBezTo>
                  <a:cubicBezTo>
                    <a:pt x="0" y="10"/>
                    <a:pt x="1" y="7"/>
                    <a:pt x="4" y="4"/>
                  </a:cubicBezTo>
                  <a:cubicBezTo>
                    <a:pt x="7" y="2"/>
                    <a:pt x="10" y="0"/>
                    <a:pt x="14" y="0"/>
                  </a:cubicBezTo>
                  <a:cubicBezTo>
                    <a:pt x="18" y="0"/>
                    <a:pt x="21" y="1"/>
                    <a:pt x="23" y="2"/>
                  </a:cubicBezTo>
                  <a:cubicBezTo>
                    <a:pt x="25" y="4"/>
                    <a:pt x="27" y="6"/>
                    <a:pt x="28" y="9"/>
                  </a:cubicBezTo>
                  <a:cubicBezTo>
                    <a:pt x="70" y="93"/>
                    <a:pt x="70" y="93"/>
                    <a:pt x="70" y="93"/>
                  </a:cubicBezTo>
                  <a:cubicBezTo>
                    <a:pt x="111" y="8"/>
                    <a:pt x="111" y="8"/>
                    <a:pt x="111" y="8"/>
                  </a:cubicBezTo>
                  <a:cubicBezTo>
                    <a:pt x="113" y="5"/>
                    <a:pt x="115" y="3"/>
                    <a:pt x="117" y="2"/>
                  </a:cubicBezTo>
                  <a:cubicBezTo>
                    <a:pt x="120" y="1"/>
                    <a:pt x="122" y="0"/>
                    <a:pt x="125" y="0"/>
                  </a:cubicBezTo>
                  <a:cubicBezTo>
                    <a:pt x="129" y="0"/>
                    <a:pt x="132" y="2"/>
                    <a:pt x="135" y="4"/>
                  </a:cubicBezTo>
                  <a:cubicBezTo>
                    <a:pt x="138" y="7"/>
                    <a:pt x="139" y="10"/>
                    <a:pt x="139" y="14"/>
                  </a:cubicBezTo>
                  <a:lnTo>
                    <a:pt x="139" y="14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p>
              <a:endParaRPr lang="en-GB" sz="1662"/>
            </a:p>
          </p:txBody>
        </p:sp>
        <p:sp>
          <p:nvSpPr>
            <p:cNvPr id="31" name="Freeform 11">
              <a:extLst>
                <a:ext uri="{FF2B5EF4-FFF2-40B4-BE49-F238E27FC236}">
                  <a16:creationId xmlns:a16="http://schemas.microsoft.com/office/drawing/2014/main" id="{8F0AB221-0583-48F6-8634-0FA433A1CAC3}"/>
                </a:ext>
              </a:extLst>
            </p:cNvPr>
            <p:cNvSpPr>
              <a:spLocks noEditPoints="1"/>
            </p:cNvSpPr>
            <p:nvPr userDrawn="1"/>
          </p:nvSpPr>
          <p:spPr bwMode="auto">
            <a:xfrm>
              <a:off x="6397625" y="3830638"/>
              <a:ext cx="276225" cy="315912"/>
            </a:xfrm>
            <a:custGeom>
              <a:avLst/>
              <a:gdLst>
                <a:gd name="T0" fmla="*/ 96 w 100"/>
                <a:gd name="T1" fmla="*/ 111 h 114"/>
                <a:gd name="T2" fmla="*/ 85 w 100"/>
                <a:gd name="T3" fmla="*/ 114 h 114"/>
                <a:gd name="T4" fmla="*/ 78 w 100"/>
                <a:gd name="T5" fmla="*/ 112 h 114"/>
                <a:gd name="T6" fmla="*/ 72 w 100"/>
                <a:gd name="T7" fmla="*/ 109 h 114"/>
                <a:gd name="T8" fmla="*/ 68 w 100"/>
                <a:gd name="T9" fmla="*/ 105 h 114"/>
                <a:gd name="T10" fmla="*/ 54 w 100"/>
                <a:gd name="T11" fmla="*/ 112 h 114"/>
                <a:gd name="T12" fmla="*/ 39 w 100"/>
                <a:gd name="T13" fmla="*/ 114 h 114"/>
                <a:gd name="T14" fmla="*/ 10 w 100"/>
                <a:gd name="T15" fmla="*/ 104 h 114"/>
                <a:gd name="T16" fmla="*/ 0 w 100"/>
                <a:gd name="T17" fmla="*/ 80 h 114"/>
                <a:gd name="T18" fmla="*/ 0 w 100"/>
                <a:gd name="T19" fmla="*/ 79 h 114"/>
                <a:gd name="T20" fmla="*/ 11 w 100"/>
                <a:gd name="T21" fmla="*/ 55 h 114"/>
                <a:gd name="T22" fmla="*/ 42 w 100"/>
                <a:gd name="T23" fmla="*/ 46 h 114"/>
                <a:gd name="T24" fmla="*/ 62 w 100"/>
                <a:gd name="T25" fmla="*/ 46 h 114"/>
                <a:gd name="T26" fmla="*/ 62 w 100"/>
                <a:gd name="T27" fmla="*/ 42 h 114"/>
                <a:gd name="T28" fmla="*/ 58 w 100"/>
                <a:gd name="T29" fmla="*/ 28 h 114"/>
                <a:gd name="T30" fmla="*/ 45 w 100"/>
                <a:gd name="T31" fmla="*/ 23 h 114"/>
                <a:gd name="T32" fmla="*/ 34 w 100"/>
                <a:gd name="T33" fmla="*/ 24 h 114"/>
                <a:gd name="T34" fmla="*/ 26 w 100"/>
                <a:gd name="T35" fmla="*/ 27 h 114"/>
                <a:gd name="T36" fmla="*/ 16 w 100"/>
                <a:gd name="T37" fmla="*/ 29 h 114"/>
                <a:gd name="T38" fmla="*/ 10 w 100"/>
                <a:gd name="T39" fmla="*/ 23 h 114"/>
                <a:gd name="T40" fmla="*/ 8 w 100"/>
                <a:gd name="T41" fmla="*/ 15 h 114"/>
                <a:gd name="T42" fmla="*/ 14 w 100"/>
                <a:gd name="T43" fmla="*/ 8 h 114"/>
                <a:gd name="T44" fmla="*/ 30 w 100"/>
                <a:gd name="T45" fmla="*/ 1 h 114"/>
                <a:gd name="T46" fmla="*/ 48 w 100"/>
                <a:gd name="T47" fmla="*/ 0 h 114"/>
                <a:gd name="T48" fmla="*/ 67 w 100"/>
                <a:gd name="T49" fmla="*/ 2 h 114"/>
                <a:gd name="T50" fmla="*/ 81 w 100"/>
                <a:gd name="T51" fmla="*/ 11 h 114"/>
                <a:gd name="T52" fmla="*/ 88 w 100"/>
                <a:gd name="T53" fmla="*/ 25 h 114"/>
                <a:gd name="T54" fmla="*/ 90 w 100"/>
                <a:gd name="T55" fmla="*/ 46 h 114"/>
                <a:gd name="T56" fmla="*/ 90 w 100"/>
                <a:gd name="T57" fmla="*/ 81 h 114"/>
                <a:gd name="T58" fmla="*/ 92 w 100"/>
                <a:gd name="T59" fmla="*/ 89 h 114"/>
                <a:gd name="T60" fmla="*/ 96 w 100"/>
                <a:gd name="T61" fmla="*/ 93 h 114"/>
                <a:gd name="T62" fmla="*/ 99 w 100"/>
                <a:gd name="T63" fmla="*/ 97 h 114"/>
                <a:gd name="T64" fmla="*/ 100 w 100"/>
                <a:gd name="T65" fmla="*/ 102 h 114"/>
                <a:gd name="T66" fmla="*/ 96 w 100"/>
                <a:gd name="T67" fmla="*/ 111 h 114"/>
                <a:gd name="T68" fmla="*/ 62 w 100"/>
                <a:gd name="T69" fmla="*/ 67 h 114"/>
                <a:gd name="T70" fmla="*/ 46 w 100"/>
                <a:gd name="T71" fmla="*/ 67 h 114"/>
                <a:gd name="T72" fmla="*/ 33 w 100"/>
                <a:gd name="T73" fmla="*/ 70 h 114"/>
                <a:gd name="T74" fmla="*/ 29 w 100"/>
                <a:gd name="T75" fmla="*/ 79 h 114"/>
                <a:gd name="T76" fmla="*/ 29 w 100"/>
                <a:gd name="T77" fmla="*/ 81 h 114"/>
                <a:gd name="T78" fmla="*/ 33 w 100"/>
                <a:gd name="T79" fmla="*/ 90 h 114"/>
                <a:gd name="T80" fmla="*/ 45 w 100"/>
                <a:gd name="T81" fmla="*/ 93 h 114"/>
                <a:gd name="T82" fmla="*/ 57 w 100"/>
                <a:gd name="T83" fmla="*/ 89 h 114"/>
                <a:gd name="T84" fmla="*/ 62 w 100"/>
                <a:gd name="T85" fmla="*/ 76 h 114"/>
                <a:gd name="T86" fmla="*/ 62 w 100"/>
                <a:gd name="T87" fmla="*/ 6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00" h="114">
                  <a:moveTo>
                    <a:pt x="96" y="111"/>
                  </a:moveTo>
                  <a:cubicBezTo>
                    <a:pt x="93" y="113"/>
                    <a:pt x="90" y="114"/>
                    <a:pt x="85" y="114"/>
                  </a:cubicBezTo>
                  <a:cubicBezTo>
                    <a:pt x="83" y="114"/>
                    <a:pt x="80" y="113"/>
                    <a:pt x="78" y="112"/>
                  </a:cubicBezTo>
                  <a:cubicBezTo>
                    <a:pt x="76" y="111"/>
                    <a:pt x="74" y="110"/>
                    <a:pt x="72" y="109"/>
                  </a:cubicBezTo>
                  <a:cubicBezTo>
                    <a:pt x="71" y="108"/>
                    <a:pt x="69" y="107"/>
                    <a:pt x="68" y="105"/>
                  </a:cubicBezTo>
                  <a:cubicBezTo>
                    <a:pt x="64" y="108"/>
                    <a:pt x="59" y="111"/>
                    <a:pt x="54" y="112"/>
                  </a:cubicBezTo>
                  <a:cubicBezTo>
                    <a:pt x="48" y="113"/>
                    <a:pt x="43" y="114"/>
                    <a:pt x="39" y="114"/>
                  </a:cubicBezTo>
                  <a:cubicBezTo>
                    <a:pt x="26" y="114"/>
                    <a:pt x="16" y="111"/>
                    <a:pt x="10" y="104"/>
                  </a:cubicBezTo>
                  <a:cubicBezTo>
                    <a:pt x="3" y="98"/>
                    <a:pt x="0" y="90"/>
                    <a:pt x="0" y="80"/>
                  </a:cubicBezTo>
                  <a:cubicBezTo>
                    <a:pt x="0" y="79"/>
                    <a:pt x="0" y="79"/>
                    <a:pt x="0" y="79"/>
                  </a:cubicBezTo>
                  <a:cubicBezTo>
                    <a:pt x="0" y="69"/>
                    <a:pt x="4" y="61"/>
                    <a:pt x="11" y="55"/>
                  </a:cubicBezTo>
                  <a:cubicBezTo>
                    <a:pt x="18" y="49"/>
                    <a:pt x="29" y="46"/>
                    <a:pt x="42" y="46"/>
                  </a:cubicBezTo>
                  <a:cubicBezTo>
                    <a:pt x="62" y="46"/>
                    <a:pt x="62" y="46"/>
                    <a:pt x="62" y="46"/>
                  </a:cubicBezTo>
                  <a:cubicBezTo>
                    <a:pt x="62" y="42"/>
                    <a:pt x="62" y="42"/>
                    <a:pt x="62" y="42"/>
                  </a:cubicBezTo>
                  <a:cubicBezTo>
                    <a:pt x="62" y="36"/>
                    <a:pt x="60" y="31"/>
                    <a:pt x="58" y="28"/>
                  </a:cubicBezTo>
                  <a:cubicBezTo>
                    <a:pt x="56" y="24"/>
                    <a:pt x="52" y="23"/>
                    <a:pt x="45" y="23"/>
                  </a:cubicBezTo>
                  <a:cubicBezTo>
                    <a:pt x="41" y="23"/>
                    <a:pt x="37" y="23"/>
                    <a:pt x="34" y="24"/>
                  </a:cubicBezTo>
                  <a:cubicBezTo>
                    <a:pt x="31" y="25"/>
                    <a:pt x="28" y="26"/>
                    <a:pt x="26" y="27"/>
                  </a:cubicBezTo>
                  <a:cubicBezTo>
                    <a:pt x="22" y="29"/>
                    <a:pt x="19" y="30"/>
                    <a:pt x="16" y="29"/>
                  </a:cubicBezTo>
                  <a:cubicBezTo>
                    <a:pt x="13" y="27"/>
                    <a:pt x="11" y="26"/>
                    <a:pt x="10" y="23"/>
                  </a:cubicBezTo>
                  <a:cubicBezTo>
                    <a:pt x="8" y="21"/>
                    <a:pt x="8" y="18"/>
                    <a:pt x="8" y="15"/>
                  </a:cubicBezTo>
                  <a:cubicBezTo>
                    <a:pt x="8" y="12"/>
                    <a:pt x="10" y="10"/>
                    <a:pt x="14" y="8"/>
                  </a:cubicBezTo>
                  <a:cubicBezTo>
                    <a:pt x="18" y="5"/>
                    <a:pt x="24" y="3"/>
                    <a:pt x="30" y="1"/>
                  </a:cubicBezTo>
                  <a:cubicBezTo>
                    <a:pt x="36" y="0"/>
                    <a:pt x="42" y="0"/>
                    <a:pt x="48" y="0"/>
                  </a:cubicBezTo>
                  <a:cubicBezTo>
                    <a:pt x="55" y="0"/>
                    <a:pt x="62" y="1"/>
                    <a:pt x="67" y="2"/>
                  </a:cubicBezTo>
                  <a:cubicBezTo>
                    <a:pt x="73" y="4"/>
                    <a:pt x="77" y="7"/>
                    <a:pt x="81" y="11"/>
                  </a:cubicBezTo>
                  <a:cubicBezTo>
                    <a:pt x="84" y="14"/>
                    <a:pt x="86" y="19"/>
                    <a:pt x="88" y="25"/>
                  </a:cubicBezTo>
                  <a:cubicBezTo>
                    <a:pt x="90" y="31"/>
                    <a:pt x="90" y="38"/>
                    <a:pt x="90" y="46"/>
                  </a:cubicBezTo>
                  <a:cubicBezTo>
                    <a:pt x="90" y="81"/>
                    <a:pt x="90" y="81"/>
                    <a:pt x="90" y="81"/>
                  </a:cubicBezTo>
                  <a:cubicBezTo>
                    <a:pt x="90" y="85"/>
                    <a:pt x="91" y="88"/>
                    <a:pt x="92" y="89"/>
                  </a:cubicBezTo>
                  <a:cubicBezTo>
                    <a:pt x="93" y="90"/>
                    <a:pt x="94" y="92"/>
                    <a:pt x="96" y="93"/>
                  </a:cubicBezTo>
                  <a:cubicBezTo>
                    <a:pt x="97" y="94"/>
                    <a:pt x="98" y="95"/>
                    <a:pt x="99" y="97"/>
                  </a:cubicBezTo>
                  <a:cubicBezTo>
                    <a:pt x="100" y="98"/>
                    <a:pt x="100" y="100"/>
                    <a:pt x="100" y="102"/>
                  </a:cubicBezTo>
                  <a:cubicBezTo>
                    <a:pt x="100" y="106"/>
                    <a:pt x="99" y="109"/>
                    <a:pt x="96" y="111"/>
                  </a:cubicBezTo>
                  <a:close/>
                  <a:moveTo>
                    <a:pt x="62" y="67"/>
                  </a:moveTo>
                  <a:cubicBezTo>
                    <a:pt x="46" y="67"/>
                    <a:pt x="46" y="67"/>
                    <a:pt x="46" y="67"/>
                  </a:cubicBezTo>
                  <a:cubicBezTo>
                    <a:pt x="39" y="67"/>
                    <a:pt x="35" y="68"/>
                    <a:pt x="33" y="70"/>
                  </a:cubicBezTo>
                  <a:cubicBezTo>
                    <a:pt x="30" y="73"/>
                    <a:pt x="29" y="76"/>
                    <a:pt x="29" y="79"/>
                  </a:cubicBezTo>
                  <a:cubicBezTo>
                    <a:pt x="29" y="81"/>
                    <a:pt x="29" y="81"/>
                    <a:pt x="29" y="81"/>
                  </a:cubicBezTo>
                  <a:cubicBezTo>
                    <a:pt x="29" y="85"/>
                    <a:pt x="30" y="88"/>
                    <a:pt x="33" y="90"/>
                  </a:cubicBezTo>
                  <a:cubicBezTo>
                    <a:pt x="35" y="92"/>
                    <a:pt x="39" y="93"/>
                    <a:pt x="45" y="93"/>
                  </a:cubicBezTo>
                  <a:cubicBezTo>
                    <a:pt x="50" y="93"/>
                    <a:pt x="54" y="92"/>
                    <a:pt x="57" y="89"/>
                  </a:cubicBezTo>
                  <a:cubicBezTo>
                    <a:pt x="60" y="86"/>
                    <a:pt x="62" y="82"/>
                    <a:pt x="62" y="76"/>
                  </a:cubicBezTo>
                  <a:lnTo>
                    <a:pt x="62" y="6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p>
              <a:endParaRPr lang="en-GB" sz="1662"/>
            </a:p>
          </p:txBody>
        </p:sp>
        <p:sp>
          <p:nvSpPr>
            <p:cNvPr id="32" name="Freeform 12">
              <a:extLst>
                <a:ext uri="{FF2B5EF4-FFF2-40B4-BE49-F238E27FC236}">
                  <a16:creationId xmlns:a16="http://schemas.microsoft.com/office/drawing/2014/main" id="{5A2A3F07-3F41-42F8-99FE-22F49B91F518}"/>
                </a:ext>
              </a:extLst>
            </p:cNvPr>
            <p:cNvSpPr>
              <a:spLocks noEditPoints="1"/>
            </p:cNvSpPr>
            <p:nvPr userDrawn="1"/>
          </p:nvSpPr>
          <p:spPr bwMode="auto">
            <a:xfrm>
              <a:off x="6726238" y="3700463"/>
              <a:ext cx="87313" cy="446087"/>
            </a:xfrm>
            <a:custGeom>
              <a:avLst/>
              <a:gdLst>
                <a:gd name="T0" fmla="*/ 28 w 32"/>
                <a:gd name="T1" fmla="*/ 28 h 161"/>
                <a:gd name="T2" fmla="*/ 16 w 32"/>
                <a:gd name="T3" fmla="*/ 32 h 161"/>
                <a:gd name="T4" fmla="*/ 5 w 32"/>
                <a:gd name="T5" fmla="*/ 28 h 161"/>
                <a:gd name="T6" fmla="*/ 0 w 32"/>
                <a:gd name="T7" fmla="*/ 16 h 161"/>
                <a:gd name="T8" fmla="*/ 5 w 32"/>
                <a:gd name="T9" fmla="*/ 5 h 161"/>
                <a:gd name="T10" fmla="*/ 16 w 32"/>
                <a:gd name="T11" fmla="*/ 0 h 161"/>
                <a:gd name="T12" fmla="*/ 28 w 32"/>
                <a:gd name="T13" fmla="*/ 5 h 161"/>
                <a:gd name="T14" fmla="*/ 32 w 32"/>
                <a:gd name="T15" fmla="*/ 16 h 161"/>
                <a:gd name="T16" fmla="*/ 28 w 32"/>
                <a:gd name="T17" fmla="*/ 28 h 161"/>
                <a:gd name="T18" fmla="*/ 27 w 32"/>
                <a:gd name="T19" fmla="*/ 156 h 161"/>
                <a:gd name="T20" fmla="*/ 16 w 32"/>
                <a:gd name="T21" fmla="*/ 161 h 161"/>
                <a:gd name="T22" fmla="*/ 6 w 32"/>
                <a:gd name="T23" fmla="*/ 156 h 161"/>
                <a:gd name="T24" fmla="*/ 2 w 32"/>
                <a:gd name="T25" fmla="*/ 146 h 161"/>
                <a:gd name="T26" fmla="*/ 2 w 32"/>
                <a:gd name="T27" fmla="*/ 61 h 161"/>
                <a:gd name="T28" fmla="*/ 6 w 32"/>
                <a:gd name="T29" fmla="*/ 51 h 161"/>
                <a:gd name="T30" fmla="*/ 16 w 32"/>
                <a:gd name="T31" fmla="*/ 47 h 161"/>
                <a:gd name="T32" fmla="*/ 27 w 32"/>
                <a:gd name="T33" fmla="*/ 51 h 161"/>
                <a:gd name="T34" fmla="*/ 31 w 32"/>
                <a:gd name="T35" fmla="*/ 61 h 161"/>
                <a:gd name="T36" fmla="*/ 31 w 32"/>
                <a:gd name="T37" fmla="*/ 146 h 161"/>
                <a:gd name="T38" fmla="*/ 27 w 32"/>
                <a:gd name="T39" fmla="*/ 156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2" h="161">
                  <a:moveTo>
                    <a:pt x="28" y="28"/>
                  </a:moveTo>
                  <a:cubicBezTo>
                    <a:pt x="25" y="31"/>
                    <a:pt x="21" y="32"/>
                    <a:pt x="16" y="32"/>
                  </a:cubicBezTo>
                  <a:cubicBezTo>
                    <a:pt x="12" y="32"/>
                    <a:pt x="8" y="31"/>
                    <a:pt x="5" y="28"/>
                  </a:cubicBezTo>
                  <a:cubicBezTo>
                    <a:pt x="2" y="25"/>
                    <a:pt x="0" y="21"/>
                    <a:pt x="0" y="16"/>
                  </a:cubicBezTo>
                  <a:cubicBezTo>
                    <a:pt x="0" y="12"/>
                    <a:pt x="2" y="8"/>
                    <a:pt x="5" y="5"/>
                  </a:cubicBezTo>
                  <a:cubicBezTo>
                    <a:pt x="8" y="2"/>
                    <a:pt x="12" y="0"/>
                    <a:pt x="16" y="0"/>
                  </a:cubicBezTo>
                  <a:cubicBezTo>
                    <a:pt x="21" y="0"/>
                    <a:pt x="25" y="2"/>
                    <a:pt x="28" y="5"/>
                  </a:cubicBezTo>
                  <a:cubicBezTo>
                    <a:pt x="31" y="8"/>
                    <a:pt x="32" y="12"/>
                    <a:pt x="32" y="16"/>
                  </a:cubicBezTo>
                  <a:cubicBezTo>
                    <a:pt x="32" y="21"/>
                    <a:pt x="31" y="25"/>
                    <a:pt x="28" y="28"/>
                  </a:cubicBezTo>
                  <a:close/>
                  <a:moveTo>
                    <a:pt x="27" y="156"/>
                  </a:moveTo>
                  <a:cubicBezTo>
                    <a:pt x="24" y="159"/>
                    <a:pt x="20" y="161"/>
                    <a:pt x="16" y="161"/>
                  </a:cubicBezTo>
                  <a:cubicBezTo>
                    <a:pt x="12" y="161"/>
                    <a:pt x="9" y="159"/>
                    <a:pt x="6" y="156"/>
                  </a:cubicBezTo>
                  <a:cubicBezTo>
                    <a:pt x="3" y="154"/>
                    <a:pt x="2" y="150"/>
                    <a:pt x="2" y="146"/>
                  </a:cubicBezTo>
                  <a:cubicBezTo>
                    <a:pt x="2" y="61"/>
                    <a:pt x="2" y="61"/>
                    <a:pt x="2" y="61"/>
                  </a:cubicBezTo>
                  <a:cubicBezTo>
                    <a:pt x="2" y="57"/>
                    <a:pt x="3" y="54"/>
                    <a:pt x="6" y="51"/>
                  </a:cubicBezTo>
                  <a:cubicBezTo>
                    <a:pt x="9" y="48"/>
                    <a:pt x="12" y="47"/>
                    <a:pt x="16" y="47"/>
                  </a:cubicBezTo>
                  <a:cubicBezTo>
                    <a:pt x="20" y="47"/>
                    <a:pt x="24" y="48"/>
                    <a:pt x="27" y="51"/>
                  </a:cubicBezTo>
                  <a:cubicBezTo>
                    <a:pt x="29" y="54"/>
                    <a:pt x="31" y="57"/>
                    <a:pt x="31" y="61"/>
                  </a:cubicBezTo>
                  <a:cubicBezTo>
                    <a:pt x="31" y="146"/>
                    <a:pt x="31" y="146"/>
                    <a:pt x="31" y="146"/>
                  </a:cubicBezTo>
                  <a:cubicBezTo>
                    <a:pt x="31" y="150"/>
                    <a:pt x="29" y="154"/>
                    <a:pt x="27" y="15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p>
              <a:endParaRPr lang="en-GB" sz="1662"/>
            </a:p>
          </p:txBody>
        </p:sp>
        <p:sp>
          <p:nvSpPr>
            <p:cNvPr id="33" name="Freeform 13">
              <a:extLst>
                <a:ext uri="{FF2B5EF4-FFF2-40B4-BE49-F238E27FC236}">
                  <a16:creationId xmlns:a16="http://schemas.microsoft.com/office/drawing/2014/main" id="{D9C1EDA5-7DEB-4D03-B0F6-0C7213479761}"/>
                </a:ext>
              </a:extLst>
            </p:cNvPr>
            <p:cNvSpPr>
              <a:spLocks/>
            </p:cNvSpPr>
            <p:nvPr userDrawn="1"/>
          </p:nvSpPr>
          <p:spPr bwMode="auto">
            <a:xfrm>
              <a:off x="6884988" y="3711575"/>
              <a:ext cx="111125" cy="434975"/>
            </a:xfrm>
            <a:custGeom>
              <a:avLst/>
              <a:gdLst>
                <a:gd name="T0" fmla="*/ 36 w 40"/>
                <a:gd name="T1" fmla="*/ 154 h 157"/>
                <a:gd name="T2" fmla="*/ 25 w 40"/>
                <a:gd name="T3" fmla="*/ 157 h 157"/>
                <a:gd name="T4" fmla="*/ 18 w 40"/>
                <a:gd name="T5" fmla="*/ 155 h 157"/>
                <a:gd name="T6" fmla="*/ 12 w 40"/>
                <a:gd name="T7" fmla="*/ 152 h 157"/>
                <a:gd name="T8" fmla="*/ 4 w 40"/>
                <a:gd name="T9" fmla="*/ 142 h 157"/>
                <a:gd name="T10" fmla="*/ 0 w 40"/>
                <a:gd name="T11" fmla="*/ 127 h 157"/>
                <a:gd name="T12" fmla="*/ 0 w 40"/>
                <a:gd name="T13" fmla="*/ 15 h 157"/>
                <a:gd name="T14" fmla="*/ 5 w 40"/>
                <a:gd name="T15" fmla="*/ 5 h 157"/>
                <a:gd name="T16" fmla="*/ 15 w 40"/>
                <a:gd name="T17" fmla="*/ 0 h 157"/>
                <a:gd name="T18" fmla="*/ 25 w 40"/>
                <a:gd name="T19" fmla="*/ 5 h 157"/>
                <a:gd name="T20" fmla="*/ 29 w 40"/>
                <a:gd name="T21" fmla="*/ 15 h 157"/>
                <a:gd name="T22" fmla="*/ 29 w 40"/>
                <a:gd name="T23" fmla="*/ 124 h 157"/>
                <a:gd name="T24" fmla="*/ 31 w 40"/>
                <a:gd name="T25" fmla="*/ 132 h 157"/>
                <a:gd name="T26" fmla="*/ 36 w 40"/>
                <a:gd name="T27" fmla="*/ 136 h 157"/>
                <a:gd name="T28" fmla="*/ 39 w 40"/>
                <a:gd name="T29" fmla="*/ 140 h 157"/>
                <a:gd name="T30" fmla="*/ 40 w 40"/>
                <a:gd name="T31" fmla="*/ 145 h 157"/>
                <a:gd name="T32" fmla="*/ 36 w 40"/>
                <a:gd name="T33" fmla="*/ 154 h 1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0" h="157">
                  <a:moveTo>
                    <a:pt x="36" y="154"/>
                  </a:moveTo>
                  <a:cubicBezTo>
                    <a:pt x="33" y="156"/>
                    <a:pt x="29" y="157"/>
                    <a:pt x="25" y="157"/>
                  </a:cubicBezTo>
                  <a:cubicBezTo>
                    <a:pt x="23" y="157"/>
                    <a:pt x="21" y="156"/>
                    <a:pt x="18" y="155"/>
                  </a:cubicBezTo>
                  <a:cubicBezTo>
                    <a:pt x="16" y="155"/>
                    <a:pt x="14" y="153"/>
                    <a:pt x="12" y="152"/>
                  </a:cubicBezTo>
                  <a:cubicBezTo>
                    <a:pt x="8" y="149"/>
                    <a:pt x="6" y="146"/>
                    <a:pt x="4" y="142"/>
                  </a:cubicBezTo>
                  <a:cubicBezTo>
                    <a:pt x="1" y="138"/>
                    <a:pt x="0" y="133"/>
                    <a:pt x="0" y="127"/>
                  </a:cubicBezTo>
                  <a:cubicBezTo>
                    <a:pt x="0" y="15"/>
                    <a:pt x="0" y="15"/>
                    <a:pt x="0" y="15"/>
                  </a:cubicBezTo>
                  <a:cubicBezTo>
                    <a:pt x="0" y="11"/>
                    <a:pt x="2" y="7"/>
                    <a:pt x="5" y="5"/>
                  </a:cubicBezTo>
                  <a:cubicBezTo>
                    <a:pt x="7" y="2"/>
                    <a:pt x="11" y="0"/>
                    <a:pt x="15" y="0"/>
                  </a:cubicBezTo>
                  <a:cubicBezTo>
                    <a:pt x="19" y="0"/>
                    <a:pt x="22" y="2"/>
                    <a:pt x="25" y="5"/>
                  </a:cubicBezTo>
                  <a:cubicBezTo>
                    <a:pt x="28" y="7"/>
                    <a:pt x="29" y="11"/>
                    <a:pt x="29" y="15"/>
                  </a:cubicBezTo>
                  <a:cubicBezTo>
                    <a:pt x="29" y="124"/>
                    <a:pt x="29" y="124"/>
                    <a:pt x="29" y="124"/>
                  </a:cubicBezTo>
                  <a:cubicBezTo>
                    <a:pt x="29" y="128"/>
                    <a:pt x="30" y="131"/>
                    <a:pt x="31" y="132"/>
                  </a:cubicBezTo>
                  <a:cubicBezTo>
                    <a:pt x="32" y="133"/>
                    <a:pt x="34" y="135"/>
                    <a:pt x="36" y="136"/>
                  </a:cubicBezTo>
                  <a:cubicBezTo>
                    <a:pt x="37" y="137"/>
                    <a:pt x="38" y="138"/>
                    <a:pt x="39" y="140"/>
                  </a:cubicBezTo>
                  <a:cubicBezTo>
                    <a:pt x="39" y="141"/>
                    <a:pt x="40" y="143"/>
                    <a:pt x="40" y="145"/>
                  </a:cubicBezTo>
                  <a:cubicBezTo>
                    <a:pt x="40" y="149"/>
                    <a:pt x="38" y="152"/>
                    <a:pt x="36" y="15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p>
              <a:endParaRPr lang="en-GB" sz="1662"/>
            </a:p>
          </p:txBody>
        </p:sp>
        <p:sp>
          <p:nvSpPr>
            <p:cNvPr id="34" name="Freeform 14">
              <a:extLst>
                <a:ext uri="{FF2B5EF4-FFF2-40B4-BE49-F238E27FC236}">
                  <a16:creationId xmlns:a16="http://schemas.microsoft.com/office/drawing/2014/main" id="{CB7BC9EA-E13C-4F1D-B8EA-9DCF923C047E}"/>
                </a:ext>
              </a:extLst>
            </p:cNvPr>
            <p:cNvSpPr>
              <a:spLocks noEditPoints="1"/>
            </p:cNvSpPr>
            <p:nvPr userDrawn="1"/>
          </p:nvSpPr>
          <p:spPr bwMode="auto">
            <a:xfrm>
              <a:off x="7213600" y="3830638"/>
              <a:ext cx="274638" cy="417512"/>
            </a:xfrm>
            <a:custGeom>
              <a:avLst/>
              <a:gdLst>
                <a:gd name="T0" fmla="*/ 98 w 100"/>
                <a:gd name="T1" fmla="*/ 84 h 151"/>
                <a:gd name="T2" fmla="*/ 91 w 100"/>
                <a:gd name="T3" fmla="*/ 100 h 151"/>
                <a:gd name="T4" fmla="*/ 79 w 100"/>
                <a:gd name="T5" fmla="*/ 110 h 151"/>
                <a:gd name="T6" fmla="*/ 61 w 100"/>
                <a:gd name="T7" fmla="*/ 114 h 151"/>
                <a:gd name="T8" fmla="*/ 49 w 100"/>
                <a:gd name="T9" fmla="*/ 112 h 151"/>
                <a:gd name="T10" fmla="*/ 38 w 100"/>
                <a:gd name="T11" fmla="*/ 107 h 151"/>
                <a:gd name="T12" fmla="*/ 38 w 100"/>
                <a:gd name="T13" fmla="*/ 137 h 151"/>
                <a:gd name="T14" fmla="*/ 34 w 100"/>
                <a:gd name="T15" fmla="*/ 147 h 151"/>
                <a:gd name="T16" fmla="*/ 24 w 100"/>
                <a:gd name="T17" fmla="*/ 151 h 151"/>
                <a:gd name="T18" fmla="*/ 14 w 100"/>
                <a:gd name="T19" fmla="*/ 147 h 151"/>
                <a:gd name="T20" fmla="*/ 10 w 100"/>
                <a:gd name="T21" fmla="*/ 137 h 151"/>
                <a:gd name="T22" fmla="*/ 10 w 100"/>
                <a:gd name="T23" fmla="*/ 32 h 151"/>
                <a:gd name="T24" fmla="*/ 8 w 100"/>
                <a:gd name="T25" fmla="*/ 25 h 151"/>
                <a:gd name="T26" fmla="*/ 4 w 100"/>
                <a:gd name="T27" fmla="*/ 20 h 151"/>
                <a:gd name="T28" fmla="*/ 1 w 100"/>
                <a:gd name="T29" fmla="*/ 17 h 151"/>
                <a:gd name="T30" fmla="*/ 0 w 100"/>
                <a:gd name="T31" fmla="*/ 12 h 151"/>
                <a:gd name="T32" fmla="*/ 4 w 100"/>
                <a:gd name="T33" fmla="*/ 3 h 151"/>
                <a:gd name="T34" fmla="*/ 14 w 100"/>
                <a:gd name="T35" fmla="*/ 0 h 151"/>
                <a:gd name="T36" fmla="*/ 21 w 100"/>
                <a:gd name="T37" fmla="*/ 1 h 151"/>
                <a:gd name="T38" fmla="*/ 28 w 100"/>
                <a:gd name="T39" fmla="*/ 4 h 151"/>
                <a:gd name="T40" fmla="*/ 32 w 100"/>
                <a:gd name="T41" fmla="*/ 8 h 151"/>
                <a:gd name="T42" fmla="*/ 45 w 100"/>
                <a:gd name="T43" fmla="*/ 2 h 151"/>
                <a:gd name="T44" fmla="*/ 59 w 100"/>
                <a:gd name="T45" fmla="*/ 0 h 151"/>
                <a:gd name="T46" fmla="*/ 90 w 100"/>
                <a:gd name="T47" fmla="*/ 11 h 151"/>
                <a:gd name="T48" fmla="*/ 100 w 100"/>
                <a:gd name="T49" fmla="*/ 46 h 151"/>
                <a:gd name="T50" fmla="*/ 100 w 100"/>
                <a:gd name="T51" fmla="*/ 63 h 151"/>
                <a:gd name="T52" fmla="*/ 98 w 100"/>
                <a:gd name="T53" fmla="*/ 84 h 151"/>
                <a:gd name="T54" fmla="*/ 71 w 100"/>
                <a:gd name="T55" fmla="*/ 43 h 151"/>
                <a:gd name="T56" fmla="*/ 67 w 100"/>
                <a:gd name="T57" fmla="*/ 29 h 151"/>
                <a:gd name="T58" fmla="*/ 54 w 100"/>
                <a:gd name="T59" fmla="*/ 24 h 151"/>
                <a:gd name="T60" fmla="*/ 46 w 100"/>
                <a:gd name="T61" fmla="*/ 26 h 151"/>
                <a:gd name="T62" fmla="*/ 38 w 100"/>
                <a:gd name="T63" fmla="*/ 30 h 151"/>
                <a:gd name="T64" fmla="*/ 38 w 100"/>
                <a:gd name="T65" fmla="*/ 83 h 151"/>
                <a:gd name="T66" fmla="*/ 46 w 100"/>
                <a:gd name="T67" fmla="*/ 88 h 151"/>
                <a:gd name="T68" fmla="*/ 54 w 100"/>
                <a:gd name="T69" fmla="*/ 89 h 151"/>
                <a:gd name="T70" fmla="*/ 68 w 100"/>
                <a:gd name="T71" fmla="*/ 84 h 151"/>
                <a:gd name="T72" fmla="*/ 71 w 100"/>
                <a:gd name="T73" fmla="*/ 68 h 151"/>
                <a:gd name="T74" fmla="*/ 71 w 100"/>
                <a:gd name="T75" fmla="*/ 43 h 1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00" h="151">
                  <a:moveTo>
                    <a:pt x="98" y="84"/>
                  </a:moveTo>
                  <a:cubicBezTo>
                    <a:pt x="97" y="90"/>
                    <a:pt x="94" y="96"/>
                    <a:pt x="91" y="100"/>
                  </a:cubicBezTo>
                  <a:cubicBezTo>
                    <a:pt x="88" y="105"/>
                    <a:pt x="84" y="108"/>
                    <a:pt x="79" y="110"/>
                  </a:cubicBezTo>
                  <a:cubicBezTo>
                    <a:pt x="74" y="112"/>
                    <a:pt x="68" y="114"/>
                    <a:pt x="61" y="114"/>
                  </a:cubicBezTo>
                  <a:cubicBezTo>
                    <a:pt x="57" y="114"/>
                    <a:pt x="53" y="113"/>
                    <a:pt x="49" y="112"/>
                  </a:cubicBezTo>
                  <a:cubicBezTo>
                    <a:pt x="45" y="111"/>
                    <a:pt x="41" y="109"/>
                    <a:pt x="38" y="107"/>
                  </a:cubicBezTo>
                  <a:cubicBezTo>
                    <a:pt x="38" y="137"/>
                    <a:pt x="38" y="137"/>
                    <a:pt x="38" y="137"/>
                  </a:cubicBezTo>
                  <a:cubicBezTo>
                    <a:pt x="38" y="141"/>
                    <a:pt x="37" y="145"/>
                    <a:pt x="34" y="147"/>
                  </a:cubicBezTo>
                  <a:cubicBezTo>
                    <a:pt x="31" y="150"/>
                    <a:pt x="28" y="151"/>
                    <a:pt x="24" y="151"/>
                  </a:cubicBezTo>
                  <a:cubicBezTo>
                    <a:pt x="20" y="151"/>
                    <a:pt x="17" y="150"/>
                    <a:pt x="14" y="147"/>
                  </a:cubicBezTo>
                  <a:cubicBezTo>
                    <a:pt x="11" y="145"/>
                    <a:pt x="10" y="141"/>
                    <a:pt x="10" y="137"/>
                  </a:cubicBezTo>
                  <a:cubicBezTo>
                    <a:pt x="10" y="32"/>
                    <a:pt x="10" y="32"/>
                    <a:pt x="10" y="32"/>
                  </a:cubicBezTo>
                  <a:cubicBezTo>
                    <a:pt x="10" y="29"/>
                    <a:pt x="9" y="26"/>
                    <a:pt x="8" y="25"/>
                  </a:cubicBezTo>
                  <a:cubicBezTo>
                    <a:pt x="7" y="23"/>
                    <a:pt x="6" y="22"/>
                    <a:pt x="4" y="20"/>
                  </a:cubicBezTo>
                  <a:cubicBezTo>
                    <a:pt x="3" y="19"/>
                    <a:pt x="2" y="18"/>
                    <a:pt x="1" y="17"/>
                  </a:cubicBezTo>
                  <a:cubicBezTo>
                    <a:pt x="0" y="15"/>
                    <a:pt x="0" y="14"/>
                    <a:pt x="0" y="12"/>
                  </a:cubicBezTo>
                  <a:cubicBezTo>
                    <a:pt x="0" y="8"/>
                    <a:pt x="1" y="5"/>
                    <a:pt x="4" y="3"/>
                  </a:cubicBezTo>
                  <a:cubicBezTo>
                    <a:pt x="7" y="1"/>
                    <a:pt x="10" y="0"/>
                    <a:pt x="14" y="0"/>
                  </a:cubicBezTo>
                  <a:cubicBezTo>
                    <a:pt x="17" y="0"/>
                    <a:pt x="19" y="0"/>
                    <a:pt x="21" y="1"/>
                  </a:cubicBezTo>
                  <a:cubicBezTo>
                    <a:pt x="24" y="2"/>
                    <a:pt x="26" y="3"/>
                    <a:pt x="28" y="4"/>
                  </a:cubicBezTo>
                  <a:cubicBezTo>
                    <a:pt x="29" y="5"/>
                    <a:pt x="31" y="7"/>
                    <a:pt x="32" y="8"/>
                  </a:cubicBezTo>
                  <a:cubicBezTo>
                    <a:pt x="36" y="6"/>
                    <a:pt x="40" y="4"/>
                    <a:pt x="45" y="2"/>
                  </a:cubicBezTo>
                  <a:cubicBezTo>
                    <a:pt x="49" y="1"/>
                    <a:pt x="54" y="0"/>
                    <a:pt x="59" y="0"/>
                  </a:cubicBezTo>
                  <a:cubicBezTo>
                    <a:pt x="73" y="0"/>
                    <a:pt x="83" y="4"/>
                    <a:pt x="90" y="11"/>
                  </a:cubicBezTo>
                  <a:cubicBezTo>
                    <a:pt x="97" y="19"/>
                    <a:pt x="100" y="31"/>
                    <a:pt x="100" y="46"/>
                  </a:cubicBezTo>
                  <a:cubicBezTo>
                    <a:pt x="100" y="63"/>
                    <a:pt x="100" y="63"/>
                    <a:pt x="100" y="63"/>
                  </a:cubicBezTo>
                  <a:cubicBezTo>
                    <a:pt x="100" y="71"/>
                    <a:pt x="99" y="78"/>
                    <a:pt x="98" y="84"/>
                  </a:cubicBezTo>
                  <a:close/>
                  <a:moveTo>
                    <a:pt x="71" y="43"/>
                  </a:moveTo>
                  <a:cubicBezTo>
                    <a:pt x="71" y="37"/>
                    <a:pt x="70" y="32"/>
                    <a:pt x="67" y="29"/>
                  </a:cubicBezTo>
                  <a:cubicBezTo>
                    <a:pt x="65" y="26"/>
                    <a:pt x="60" y="24"/>
                    <a:pt x="54" y="24"/>
                  </a:cubicBezTo>
                  <a:cubicBezTo>
                    <a:pt x="51" y="24"/>
                    <a:pt x="49" y="25"/>
                    <a:pt x="46" y="26"/>
                  </a:cubicBezTo>
                  <a:cubicBezTo>
                    <a:pt x="43" y="27"/>
                    <a:pt x="41" y="28"/>
                    <a:pt x="38" y="30"/>
                  </a:cubicBezTo>
                  <a:cubicBezTo>
                    <a:pt x="38" y="83"/>
                    <a:pt x="38" y="83"/>
                    <a:pt x="38" y="83"/>
                  </a:cubicBezTo>
                  <a:cubicBezTo>
                    <a:pt x="41" y="85"/>
                    <a:pt x="43" y="86"/>
                    <a:pt x="46" y="88"/>
                  </a:cubicBezTo>
                  <a:cubicBezTo>
                    <a:pt x="49" y="89"/>
                    <a:pt x="52" y="89"/>
                    <a:pt x="54" y="89"/>
                  </a:cubicBezTo>
                  <a:cubicBezTo>
                    <a:pt x="61" y="89"/>
                    <a:pt x="65" y="88"/>
                    <a:pt x="68" y="84"/>
                  </a:cubicBezTo>
                  <a:cubicBezTo>
                    <a:pt x="70" y="80"/>
                    <a:pt x="71" y="75"/>
                    <a:pt x="71" y="68"/>
                  </a:cubicBezTo>
                  <a:lnTo>
                    <a:pt x="71" y="4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p>
              <a:endParaRPr lang="en-GB" sz="1662"/>
            </a:p>
          </p:txBody>
        </p:sp>
        <p:sp>
          <p:nvSpPr>
            <p:cNvPr id="35" name="Freeform 15">
              <a:extLst>
                <a:ext uri="{FF2B5EF4-FFF2-40B4-BE49-F238E27FC236}">
                  <a16:creationId xmlns:a16="http://schemas.microsoft.com/office/drawing/2014/main" id="{8FAF02A8-964F-448C-92CC-89871315C2B5}"/>
                </a:ext>
              </a:extLst>
            </p:cNvPr>
            <p:cNvSpPr>
              <a:spLocks/>
            </p:cNvSpPr>
            <p:nvPr userDrawn="1"/>
          </p:nvSpPr>
          <p:spPr bwMode="auto">
            <a:xfrm>
              <a:off x="7554913" y="3711575"/>
              <a:ext cx="111125" cy="434975"/>
            </a:xfrm>
            <a:custGeom>
              <a:avLst/>
              <a:gdLst>
                <a:gd name="T0" fmla="*/ 36 w 40"/>
                <a:gd name="T1" fmla="*/ 154 h 157"/>
                <a:gd name="T2" fmla="*/ 25 w 40"/>
                <a:gd name="T3" fmla="*/ 157 h 157"/>
                <a:gd name="T4" fmla="*/ 18 w 40"/>
                <a:gd name="T5" fmla="*/ 155 h 157"/>
                <a:gd name="T6" fmla="*/ 12 w 40"/>
                <a:gd name="T7" fmla="*/ 152 h 157"/>
                <a:gd name="T8" fmla="*/ 4 w 40"/>
                <a:gd name="T9" fmla="*/ 142 h 157"/>
                <a:gd name="T10" fmla="*/ 0 w 40"/>
                <a:gd name="T11" fmla="*/ 127 h 157"/>
                <a:gd name="T12" fmla="*/ 0 w 40"/>
                <a:gd name="T13" fmla="*/ 15 h 157"/>
                <a:gd name="T14" fmla="*/ 5 w 40"/>
                <a:gd name="T15" fmla="*/ 5 h 157"/>
                <a:gd name="T16" fmla="*/ 15 w 40"/>
                <a:gd name="T17" fmla="*/ 0 h 157"/>
                <a:gd name="T18" fmla="*/ 25 w 40"/>
                <a:gd name="T19" fmla="*/ 5 h 157"/>
                <a:gd name="T20" fmla="*/ 29 w 40"/>
                <a:gd name="T21" fmla="*/ 15 h 157"/>
                <a:gd name="T22" fmla="*/ 29 w 40"/>
                <a:gd name="T23" fmla="*/ 124 h 157"/>
                <a:gd name="T24" fmla="*/ 31 w 40"/>
                <a:gd name="T25" fmla="*/ 132 h 157"/>
                <a:gd name="T26" fmla="*/ 36 w 40"/>
                <a:gd name="T27" fmla="*/ 136 h 157"/>
                <a:gd name="T28" fmla="*/ 39 w 40"/>
                <a:gd name="T29" fmla="*/ 140 h 157"/>
                <a:gd name="T30" fmla="*/ 40 w 40"/>
                <a:gd name="T31" fmla="*/ 145 h 157"/>
                <a:gd name="T32" fmla="*/ 36 w 40"/>
                <a:gd name="T33" fmla="*/ 154 h 1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0" h="157">
                  <a:moveTo>
                    <a:pt x="36" y="154"/>
                  </a:moveTo>
                  <a:cubicBezTo>
                    <a:pt x="33" y="156"/>
                    <a:pt x="29" y="157"/>
                    <a:pt x="25" y="157"/>
                  </a:cubicBezTo>
                  <a:cubicBezTo>
                    <a:pt x="23" y="157"/>
                    <a:pt x="21" y="156"/>
                    <a:pt x="18" y="155"/>
                  </a:cubicBezTo>
                  <a:cubicBezTo>
                    <a:pt x="16" y="155"/>
                    <a:pt x="14" y="153"/>
                    <a:pt x="12" y="152"/>
                  </a:cubicBezTo>
                  <a:cubicBezTo>
                    <a:pt x="8" y="149"/>
                    <a:pt x="6" y="146"/>
                    <a:pt x="4" y="142"/>
                  </a:cubicBezTo>
                  <a:cubicBezTo>
                    <a:pt x="2" y="138"/>
                    <a:pt x="0" y="133"/>
                    <a:pt x="0" y="127"/>
                  </a:cubicBezTo>
                  <a:cubicBezTo>
                    <a:pt x="0" y="15"/>
                    <a:pt x="0" y="15"/>
                    <a:pt x="0" y="15"/>
                  </a:cubicBezTo>
                  <a:cubicBezTo>
                    <a:pt x="0" y="11"/>
                    <a:pt x="2" y="7"/>
                    <a:pt x="5" y="5"/>
                  </a:cubicBezTo>
                  <a:cubicBezTo>
                    <a:pt x="8" y="2"/>
                    <a:pt x="11" y="0"/>
                    <a:pt x="15" y="0"/>
                  </a:cubicBezTo>
                  <a:cubicBezTo>
                    <a:pt x="19" y="0"/>
                    <a:pt x="22" y="2"/>
                    <a:pt x="25" y="5"/>
                  </a:cubicBezTo>
                  <a:cubicBezTo>
                    <a:pt x="28" y="7"/>
                    <a:pt x="29" y="11"/>
                    <a:pt x="29" y="15"/>
                  </a:cubicBezTo>
                  <a:cubicBezTo>
                    <a:pt x="29" y="124"/>
                    <a:pt x="29" y="124"/>
                    <a:pt x="29" y="124"/>
                  </a:cubicBezTo>
                  <a:cubicBezTo>
                    <a:pt x="29" y="128"/>
                    <a:pt x="30" y="131"/>
                    <a:pt x="31" y="132"/>
                  </a:cubicBezTo>
                  <a:cubicBezTo>
                    <a:pt x="33" y="133"/>
                    <a:pt x="34" y="135"/>
                    <a:pt x="36" y="136"/>
                  </a:cubicBezTo>
                  <a:cubicBezTo>
                    <a:pt x="37" y="137"/>
                    <a:pt x="38" y="138"/>
                    <a:pt x="39" y="140"/>
                  </a:cubicBezTo>
                  <a:cubicBezTo>
                    <a:pt x="39" y="141"/>
                    <a:pt x="40" y="143"/>
                    <a:pt x="40" y="145"/>
                  </a:cubicBezTo>
                  <a:cubicBezTo>
                    <a:pt x="40" y="149"/>
                    <a:pt x="38" y="152"/>
                    <a:pt x="36" y="15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p>
              <a:endParaRPr lang="en-GB" sz="1662"/>
            </a:p>
          </p:txBody>
        </p:sp>
        <p:sp>
          <p:nvSpPr>
            <p:cNvPr id="36" name="Freeform 16">
              <a:extLst>
                <a:ext uri="{FF2B5EF4-FFF2-40B4-BE49-F238E27FC236}">
                  <a16:creationId xmlns:a16="http://schemas.microsoft.com/office/drawing/2014/main" id="{18232E2C-6C84-4DF0-87DF-407914DBF016}"/>
                </a:ext>
              </a:extLst>
            </p:cNvPr>
            <p:cNvSpPr>
              <a:spLocks/>
            </p:cNvSpPr>
            <p:nvPr userDrawn="1"/>
          </p:nvSpPr>
          <p:spPr bwMode="auto">
            <a:xfrm>
              <a:off x="7712075" y="3830638"/>
              <a:ext cx="220663" cy="315912"/>
            </a:xfrm>
            <a:custGeom>
              <a:avLst/>
              <a:gdLst>
                <a:gd name="T0" fmla="*/ 73 w 80"/>
                <a:gd name="T1" fmla="*/ 27 h 114"/>
                <a:gd name="T2" fmla="*/ 64 w 80"/>
                <a:gd name="T3" fmla="*/ 27 h 114"/>
                <a:gd name="T4" fmla="*/ 57 w 80"/>
                <a:gd name="T5" fmla="*/ 24 h 114"/>
                <a:gd name="T6" fmla="*/ 48 w 80"/>
                <a:gd name="T7" fmla="*/ 23 h 114"/>
                <a:gd name="T8" fmla="*/ 34 w 80"/>
                <a:gd name="T9" fmla="*/ 29 h 114"/>
                <a:gd name="T10" fmla="*/ 29 w 80"/>
                <a:gd name="T11" fmla="*/ 47 h 114"/>
                <a:gd name="T12" fmla="*/ 29 w 80"/>
                <a:gd name="T13" fmla="*/ 67 h 114"/>
                <a:gd name="T14" fmla="*/ 34 w 80"/>
                <a:gd name="T15" fmla="*/ 84 h 114"/>
                <a:gd name="T16" fmla="*/ 47 w 80"/>
                <a:gd name="T17" fmla="*/ 90 h 114"/>
                <a:gd name="T18" fmla="*/ 55 w 80"/>
                <a:gd name="T19" fmla="*/ 89 h 114"/>
                <a:gd name="T20" fmla="*/ 64 w 80"/>
                <a:gd name="T21" fmla="*/ 86 h 114"/>
                <a:gd name="T22" fmla="*/ 73 w 80"/>
                <a:gd name="T23" fmla="*/ 86 h 114"/>
                <a:gd name="T24" fmla="*/ 79 w 80"/>
                <a:gd name="T25" fmla="*/ 93 h 114"/>
                <a:gd name="T26" fmla="*/ 78 w 80"/>
                <a:gd name="T27" fmla="*/ 102 h 114"/>
                <a:gd name="T28" fmla="*/ 73 w 80"/>
                <a:gd name="T29" fmla="*/ 108 h 114"/>
                <a:gd name="T30" fmla="*/ 59 w 80"/>
                <a:gd name="T31" fmla="*/ 112 h 114"/>
                <a:gd name="T32" fmla="*/ 45 w 80"/>
                <a:gd name="T33" fmla="*/ 114 h 114"/>
                <a:gd name="T34" fmla="*/ 25 w 80"/>
                <a:gd name="T35" fmla="*/ 110 h 114"/>
                <a:gd name="T36" fmla="*/ 11 w 80"/>
                <a:gd name="T37" fmla="*/ 100 h 114"/>
                <a:gd name="T38" fmla="*/ 3 w 80"/>
                <a:gd name="T39" fmla="*/ 84 h 114"/>
                <a:gd name="T40" fmla="*/ 0 w 80"/>
                <a:gd name="T41" fmla="*/ 65 h 114"/>
                <a:gd name="T42" fmla="*/ 0 w 80"/>
                <a:gd name="T43" fmla="*/ 50 h 114"/>
                <a:gd name="T44" fmla="*/ 3 w 80"/>
                <a:gd name="T45" fmla="*/ 31 h 114"/>
                <a:gd name="T46" fmla="*/ 12 w 80"/>
                <a:gd name="T47" fmla="*/ 14 h 114"/>
                <a:gd name="T48" fmla="*/ 26 w 80"/>
                <a:gd name="T49" fmla="*/ 4 h 114"/>
                <a:gd name="T50" fmla="*/ 45 w 80"/>
                <a:gd name="T51" fmla="*/ 0 h 114"/>
                <a:gd name="T52" fmla="*/ 60 w 80"/>
                <a:gd name="T53" fmla="*/ 1 h 114"/>
                <a:gd name="T54" fmla="*/ 73 w 80"/>
                <a:gd name="T55" fmla="*/ 6 h 114"/>
                <a:gd name="T56" fmla="*/ 79 w 80"/>
                <a:gd name="T57" fmla="*/ 12 h 114"/>
                <a:gd name="T58" fmla="*/ 79 w 80"/>
                <a:gd name="T59" fmla="*/ 21 h 114"/>
                <a:gd name="T60" fmla="*/ 73 w 80"/>
                <a:gd name="T61"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80" h="114">
                  <a:moveTo>
                    <a:pt x="73" y="27"/>
                  </a:moveTo>
                  <a:cubicBezTo>
                    <a:pt x="70" y="28"/>
                    <a:pt x="67" y="28"/>
                    <a:pt x="64" y="27"/>
                  </a:cubicBezTo>
                  <a:cubicBezTo>
                    <a:pt x="62" y="26"/>
                    <a:pt x="60" y="25"/>
                    <a:pt x="57" y="24"/>
                  </a:cubicBezTo>
                  <a:cubicBezTo>
                    <a:pt x="55" y="24"/>
                    <a:pt x="52" y="23"/>
                    <a:pt x="48" y="23"/>
                  </a:cubicBezTo>
                  <a:cubicBezTo>
                    <a:pt x="42" y="23"/>
                    <a:pt x="37" y="25"/>
                    <a:pt x="34" y="29"/>
                  </a:cubicBezTo>
                  <a:cubicBezTo>
                    <a:pt x="31" y="34"/>
                    <a:pt x="29" y="39"/>
                    <a:pt x="29" y="47"/>
                  </a:cubicBezTo>
                  <a:cubicBezTo>
                    <a:pt x="29" y="67"/>
                    <a:pt x="29" y="67"/>
                    <a:pt x="29" y="67"/>
                  </a:cubicBezTo>
                  <a:cubicBezTo>
                    <a:pt x="29" y="74"/>
                    <a:pt x="31" y="80"/>
                    <a:pt x="34" y="84"/>
                  </a:cubicBezTo>
                  <a:cubicBezTo>
                    <a:pt x="37" y="88"/>
                    <a:pt x="41" y="90"/>
                    <a:pt x="47" y="90"/>
                  </a:cubicBezTo>
                  <a:cubicBezTo>
                    <a:pt x="50" y="90"/>
                    <a:pt x="52" y="90"/>
                    <a:pt x="55" y="89"/>
                  </a:cubicBezTo>
                  <a:cubicBezTo>
                    <a:pt x="58" y="89"/>
                    <a:pt x="61" y="88"/>
                    <a:pt x="64" y="86"/>
                  </a:cubicBezTo>
                  <a:cubicBezTo>
                    <a:pt x="67" y="85"/>
                    <a:pt x="70" y="85"/>
                    <a:pt x="73" y="86"/>
                  </a:cubicBezTo>
                  <a:cubicBezTo>
                    <a:pt x="76" y="88"/>
                    <a:pt x="78" y="90"/>
                    <a:pt x="79" y="93"/>
                  </a:cubicBezTo>
                  <a:cubicBezTo>
                    <a:pt x="80" y="96"/>
                    <a:pt x="80" y="99"/>
                    <a:pt x="78" y="102"/>
                  </a:cubicBezTo>
                  <a:cubicBezTo>
                    <a:pt x="77" y="104"/>
                    <a:pt x="75" y="106"/>
                    <a:pt x="73" y="108"/>
                  </a:cubicBezTo>
                  <a:cubicBezTo>
                    <a:pt x="68" y="110"/>
                    <a:pt x="64" y="112"/>
                    <a:pt x="59" y="112"/>
                  </a:cubicBezTo>
                  <a:cubicBezTo>
                    <a:pt x="54" y="113"/>
                    <a:pt x="50" y="114"/>
                    <a:pt x="45" y="114"/>
                  </a:cubicBezTo>
                  <a:cubicBezTo>
                    <a:pt x="37" y="114"/>
                    <a:pt x="30" y="112"/>
                    <a:pt x="25" y="110"/>
                  </a:cubicBezTo>
                  <a:cubicBezTo>
                    <a:pt x="19" y="108"/>
                    <a:pt x="14" y="104"/>
                    <a:pt x="11" y="100"/>
                  </a:cubicBezTo>
                  <a:cubicBezTo>
                    <a:pt x="7" y="95"/>
                    <a:pt x="5" y="90"/>
                    <a:pt x="3" y="84"/>
                  </a:cubicBezTo>
                  <a:cubicBezTo>
                    <a:pt x="1" y="78"/>
                    <a:pt x="0" y="72"/>
                    <a:pt x="0" y="65"/>
                  </a:cubicBezTo>
                  <a:cubicBezTo>
                    <a:pt x="0" y="50"/>
                    <a:pt x="0" y="50"/>
                    <a:pt x="0" y="50"/>
                  </a:cubicBezTo>
                  <a:cubicBezTo>
                    <a:pt x="0" y="43"/>
                    <a:pt x="1" y="37"/>
                    <a:pt x="3" y="31"/>
                  </a:cubicBezTo>
                  <a:cubicBezTo>
                    <a:pt x="5" y="24"/>
                    <a:pt x="8" y="19"/>
                    <a:pt x="12" y="14"/>
                  </a:cubicBezTo>
                  <a:cubicBezTo>
                    <a:pt x="15" y="10"/>
                    <a:pt x="20" y="6"/>
                    <a:pt x="26" y="4"/>
                  </a:cubicBezTo>
                  <a:cubicBezTo>
                    <a:pt x="31" y="1"/>
                    <a:pt x="38" y="0"/>
                    <a:pt x="45" y="0"/>
                  </a:cubicBezTo>
                  <a:cubicBezTo>
                    <a:pt x="50" y="0"/>
                    <a:pt x="54" y="0"/>
                    <a:pt x="60" y="1"/>
                  </a:cubicBezTo>
                  <a:cubicBezTo>
                    <a:pt x="65" y="2"/>
                    <a:pt x="69" y="4"/>
                    <a:pt x="73" y="6"/>
                  </a:cubicBezTo>
                  <a:cubicBezTo>
                    <a:pt x="76" y="8"/>
                    <a:pt x="78" y="10"/>
                    <a:pt x="79" y="12"/>
                  </a:cubicBezTo>
                  <a:cubicBezTo>
                    <a:pt x="80" y="14"/>
                    <a:pt x="80" y="17"/>
                    <a:pt x="79" y="21"/>
                  </a:cubicBezTo>
                  <a:cubicBezTo>
                    <a:pt x="78" y="24"/>
                    <a:pt x="76" y="26"/>
                    <a:pt x="73"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p>
              <a:endParaRPr lang="en-GB" sz="1662"/>
            </a:p>
          </p:txBody>
        </p:sp>
      </p:grpSp>
    </p:spTree>
    <p:extLst>
      <p:ext uri="{BB962C8B-B14F-4D97-AF65-F5344CB8AC3E}">
        <p14:creationId xmlns:p14="http://schemas.microsoft.com/office/powerpoint/2010/main" val="24320305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itle" preserve="1">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820397" y="766667"/>
            <a:ext cx="10556687" cy="990000"/>
          </a:xfrm>
        </p:spPr>
        <p:txBody>
          <a:bodyPr anchor="b"/>
          <a:lstStyle>
            <a:lvl1pPr algn="l">
              <a:defRPr sz="5400" b="1">
                <a:solidFill>
                  <a:schemeClr val="accent1"/>
                </a:solidFill>
                <a:latin typeface="+mj-lt"/>
              </a:defRPr>
            </a:lvl1pPr>
          </a:lstStyle>
          <a:p>
            <a:r>
              <a:rPr lang="en-US"/>
              <a:t>Click to edit Master title style</a:t>
            </a:r>
            <a:endParaRPr lang="en-GB"/>
          </a:p>
        </p:txBody>
      </p:sp>
      <p:sp>
        <p:nvSpPr>
          <p:cNvPr id="3" name="Subtitle 2"/>
          <p:cNvSpPr>
            <a:spLocks noGrp="1"/>
          </p:cNvSpPr>
          <p:nvPr>
            <p:ph type="subTitle" idx="1"/>
          </p:nvPr>
        </p:nvSpPr>
        <p:spPr>
          <a:xfrm>
            <a:off x="820395" y="1797261"/>
            <a:ext cx="10556687" cy="319347"/>
          </a:xfrm>
        </p:spPr>
        <p:txBody>
          <a:bodyPr lIns="36000" anchor="b">
            <a:noAutofit/>
          </a:bodyPr>
          <a:lstStyle>
            <a:lvl1pPr marL="0" indent="0" algn="l">
              <a:spcBef>
                <a:spcPts val="0"/>
              </a:spcBef>
              <a:buNone/>
              <a:defRPr sz="2400" b="0">
                <a:solidFill>
                  <a:schemeClr val="tx1"/>
                </a:solidFill>
                <a:latin typeface="+mn-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23" name="TextBox 22" descr="CONFIDENTIAL_TAG_0xFFEE"/>
          <p:cNvSpPr txBox="1"/>
          <p:nvPr/>
        </p:nvSpPr>
        <p:spPr>
          <a:xfrm>
            <a:off x="531285" y="6340443"/>
            <a:ext cx="4253121" cy="276999"/>
          </a:xfrm>
          <a:prstGeom prst="rect">
            <a:avLst/>
          </a:prstGeom>
        </p:spPr>
        <p:txBody>
          <a:bodyPr vert="horz" lIns="0" tIns="0" rIns="0" bIns="0" rtlCol="0" anchor="t" anchorCtr="0">
            <a:normAutofit/>
          </a:bodyPr>
          <a:lstStyle/>
          <a:p>
            <a:pPr algn="l"/>
            <a:r>
              <a:rPr lang="en-GB" sz="1200" b="0" i="0" u="none">
                <a:solidFill>
                  <a:schemeClr val="bg1">
                    <a:lumMod val="50000"/>
                  </a:schemeClr>
                </a:solidFill>
                <a:latin typeface="Calibri" panose="020F0502020204030204" pitchFamily="34" charset="0"/>
              </a:rPr>
              <a:t>CONFIDENTIAL</a:t>
            </a:r>
          </a:p>
        </p:txBody>
      </p:sp>
      <p:sp>
        <p:nvSpPr>
          <p:cNvPr id="6" name="Rectangle 5">
            <a:extLst>
              <a:ext uri="{FF2B5EF4-FFF2-40B4-BE49-F238E27FC236}">
                <a16:creationId xmlns:a16="http://schemas.microsoft.com/office/drawing/2014/main" id="{772435B0-714A-4869-AA9A-033F5AB78D77}"/>
              </a:ext>
            </a:extLst>
          </p:cNvPr>
          <p:cNvSpPr/>
          <p:nvPr/>
        </p:nvSpPr>
        <p:spPr>
          <a:xfrm>
            <a:off x="0" y="5984876"/>
            <a:ext cx="12192000" cy="873125"/>
          </a:xfrm>
          <a:prstGeom prst="rect">
            <a:avLst/>
          </a:prstGeom>
          <a:solidFill>
            <a:srgbClr val="DA1926"/>
          </a:solidFill>
          <a:ln>
            <a:no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180000" tIns="180000" rIns="180000" bIns="180000" numCol="1" spcCol="0" rtlCol="0" fromWordArt="0" anchor="t" anchorCtr="0" forceAA="0" compatLnSpc="1">
            <a:prstTxWarp prst="textNoShape">
              <a:avLst/>
            </a:prstTxWarp>
            <a:noAutofit/>
          </a:bodyPr>
          <a:lstStyle/>
          <a:p>
            <a:pPr algn="l">
              <a:spcAft>
                <a:spcPts val="600"/>
              </a:spcAft>
            </a:pPr>
            <a:endParaRPr lang="en-GB" sz="1400" err="1"/>
          </a:p>
        </p:txBody>
      </p:sp>
      <p:cxnSp>
        <p:nvCxnSpPr>
          <p:cNvPr id="22" name="Straight Connector 21">
            <a:extLst>
              <a:ext uri="{FF2B5EF4-FFF2-40B4-BE49-F238E27FC236}">
                <a16:creationId xmlns:a16="http://schemas.microsoft.com/office/drawing/2014/main" id="{94D53F9E-3758-45DB-8DE0-E174C2579146}"/>
              </a:ext>
            </a:extLst>
          </p:cNvPr>
          <p:cNvCxnSpPr/>
          <p:nvPr/>
        </p:nvCxnSpPr>
        <p:spPr>
          <a:xfrm>
            <a:off x="-10879" y="5934808"/>
            <a:ext cx="12192000" cy="0"/>
          </a:xfrm>
          <a:prstGeom prst="line">
            <a:avLst/>
          </a:prstGeom>
          <a:ln w="12700"/>
        </p:spPr>
        <p:style>
          <a:lnRef idx="1">
            <a:schemeClr val="accent1"/>
          </a:lnRef>
          <a:fillRef idx="0">
            <a:schemeClr val="accent1"/>
          </a:fillRef>
          <a:effectRef idx="0">
            <a:schemeClr val="accent1"/>
          </a:effectRef>
          <a:fontRef idx="minor">
            <a:schemeClr val="tx1"/>
          </a:fontRef>
        </p:style>
      </p:cxnSp>
      <p:grpSp>
        <p:nvGrpSpPr>
          <p:cNvPr id="24" name="Group 23">
            <a:extLst>
              <a:ext uri="{FF2B5EF4-FFF2-40B4-BE49-F238E27FC236}">
                <a16:creationId xmlns:a16="http://schemas.microsoft.com/office/drawing/2014/main" id="{F73C71FE-0052-4CD6-B71F-6C7F228E90BE}"/>
              </a:ext>
            </a:extLst>
          </p:cNvPr>
          <p:cNvGrpSpPr/>
          <p:nvPr/>
        </p:nvGrpSpPr>
        <p:grpSpPr>
          <a:xfrm>
            <a:off x="9516358" y="6270836"/>
            <a:ext cx="1875119" cy="232995"/>
            <a:chOff x="4330700" y="3700463"/>
            <a:chExt cx="3602038" cy="550862"/>
          </a:xfrm>
          <a:solidFill>
            <a:schemeClr val="bg1"/>
          </a:solidFill>
        </p:grpSpPr>
        <p:sp>
          <p:nvSpPr>
            <p:cNvPr id="25" name="Freeform 5">
              <a:extLst>
                <a:ext uri="{FF2B5EF4-FFF2-40B4-BE49-F238E27FC236}">
                  <a16:creationId xmlns:a16="http://schemas.microsoft.com/office/drawing/2014/main" id="{1A5460E8-97D7-4942-AE1A-CE6154933AC8}"/>
                </a:ext>
              </a:extLst>
            </p:cNvPr>
            <p:cNvSpPr>
              <a:spLocks noEditPoints="1"/>
            </p:cNvSpPr>
            <p:nvPr userDrawn="1"/>
          </p:nvSpPr>
          <p:spPr bwMode="auto">
            <a:xfrm>
              <a:off x="4330700" y="3708400"/>
              <a:ext cx="292100" cy="438150"/>
            </a:xfrm>
            <a:custGeom>
              <a:avLst/>
              <a:gdLst>
                <a:gd name="T0" fmla="*/ 106 w 106"/>
                <a:gd name="T1" fmla="*/ 146 h 158"/>
                <a:gd name="T2" fmla="*/ 103 w 106"/>
                <a:gd name="T3" fmla="*/ 152 h 158"/>
                <a:gd name="T4" fmla="*/ 97 w 106"/>
                <a:gd name="T5" fmla="*/ 157 h 158"/>
                <a:gd name="T6" fmla="*/ 90 w 106"/>
                <a:gd name="T7" fmla="*/ 158 h 158"/>
                <a:gd name="T8" fmla="*/ 83 w 106"/>
                <a:gd name="T9" fmla="*/ 156 h 158"/>
                <a:gd name="T10" fmla="*/ 77 w 106"/>
                <a:gd name="T11" fmla="*/ 149 h 158"/>
                <a:gd name="T12" fmla="*/ 64 w 106"/>
                <a:gd name="T13" fmla="*/ 122 h 158"/>
                <a:gd name="T14" fmla="*/ 49 w 106"/>
                <a:gd name="T15" fmla="*/ 96 h 158"/>
                <a:gd name="T16" fmla="*/ 29 w 106"/>
                <a:gd name="T17" fmla="*/ 96 h 158"/>
                <a:gd name="T18" fmla="*/ 29 w 106"/>
                <a:gd name="T19" fmla="*/ 143 h 158"/>
                <a:gd name="T20" fmla="*/ 25 w 106"/>
                <a:gd name="T21" fmla="*/ 154 h 158"/>
                <a:gd name="T22" fmla="*/ 14 w 106"/>
                <a:gd name="T23" fmla="*/ 158 h 158"/>
                <a:gd name="T24" fmla="*/ 4 w 106"/>
                <a:gd name="T25" fmla="*/ 154 h 158"/>
                <a:gd name="T26" fmla="*/ 0 w 106"/>
                <a:gd name="T27" fmla="*/ 143 h 158"/>
                <a:gd name="T28" fmla="*/ 0 w 106"/>
                <a:gd name="T29" fmla="*/ 15 h 158"/>
                <a:gd name="T30" fmla="*/ 4 w 106"/>
                <a:gd name="T31" fmla="*/ 5 h 158"/>
                <a:gd name="T32" fmla="*/ 14 w 106"/>
                <a:gd name="T33" fmla="*/ 0 h 158"/>
                <a:gd name="T34" fmla="*/ 55 w 106"/>
                <a:gd name="T35" fmla="*/ 0 h 158"/>
                <a:gd name="T36" fmla="*/ 92 w 106"/>
                <a:gd name="T37" fmla="*/ 12 h 158"/>
                <a:gd name="T38" fmla="*/ 104 w 106"/>
                <a:gd name="T39" fmla="*/ 44 h 158"/>
                <a:gd name="T40" fmla="*/ 104 w 106"/>
                <a:gd name="T41" fmla="*/ 52 h 158"/>
                <a:gd name="T42" fmla="*/ 98 w 106"/>
                <a:gd name="T43" fmla="*/ 75 h 158"/>
                <a:gd name="T44" fmla="*/ 80 w 106"/>
                <a:gd name="T45" fmla="*/ 90 h 158"/>
                <a:gd name="T46" fmla="*/ 93 w 106"/>
                <a:gd name="T47" fmla="*/ 113 h 158"/>
                <a:gd name="T48" fmla="*/ 104 w 106"/>
                <a:gd name="T49" fmla="*/ 137 h 158"/>
                <a:gd name="T50" fmla="*/ 106 w 106"/>
                <a:gd name="T51" fmla="*/ 146 h 158"/>
                <a:gd name="T52" fmla="*/ 75 w 106"/>
                <a:gd name="T53" fmla="*/ 44 h 158"/>
                <a:gd name="T54" fmla="*/ 54 w 106"/>
                <a:gd name="T55" fmla="*/ 28 h 158"/>
                <a:gd name="T56" fmla="*/ 29 w 106"/>
                <a:gd name="T57" fmla="*/ 28 h 158"/>
                <a:gd name="T58" fmla="*/ 29 w 106"/>
                <a:gd name="T59" fmla="*/ 69 h 158"/>
                <a:gd name="T60" fmla="*/ 53 w 106"/>
                <a:gd name="T61" fmla="*/ 69 h 158"/>
                <a:gd name="T62" fmla="*/ 68 w 106"/>
                <a:gd name="T63" fmla="*/ 65 h 158"/>
                <a:gd name="T64" fmla="*/ 75 w 106"/>
                <a:gd name="T65" fmla="*/ 52 h 158"/>
                <a:gd name="T66" fmla="*/ 75 w 106"/>
                <a:gd name="T67" fmla="*/ 44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06" h="158">
                  <a:moveTo>
                    <a:pt x="106" y="146"/>
                  </a:moveTo>
                  <a:cubicBezTo>
                    <a:pt x="105" y="148"/>
                    <a:pt x="105" y="150"/>
                    <a:pt x="103" y="152"/>
                  </a:cubicBezTo>
                  <a:cubicBezTo>
                    <a:pt x="102" y="154"/>
                    <a:pt x="100" y="156"/>
                    <a:pt x="97" y="157"/>
                  </a:cubicBezTo>
                  <a:cubicBezTo>
                    <a:pt x="95" y="158"/>
                    <a:pt x="93" y="158"/>
                    <a:pt x="90" y="158"/>
                  </a:cubicBezTo>
                  <a:cubicBezTo>
                    <a:pt x="88" y="158"/>
                    <a:pt x="86" y="158"/>
                    <a:pt x="83" y="156"/>
                  </a:cubicBezTo>
                  <a:cubicBezTo>
                    <a:pt x="81" y="155"/>
                    <a:pt x="79" y="153"/>
                    <a:pt x="77" y="149"/>
                  </a:cubicBezTo>
                  <a:cubicBezTo>
                    <a:pt x="73" y="140"/>
                    <a:pt x="69" y="131"/>
                    <a:pt x="64" y="122"/>
                  </a:cubicBezTo>
                  <a:cubicBezTo>
                    <a:pt x="59" y="113"/>
                    <a:pt x="54" y="105"/>
                    <a:pt x="49" y="96"/>
                  </a:cubicBezTo>
                  <a:cubicBezTo>
                    <a:pt x="29" y="96"/>
                    <a:pt x="29" y="96"/>
                    <a:pt x="29" y="96"/>
                  </a:cubicBezTo>
                  <a:cubicBezTo>
                    <a:pt x="29" y="143"/>
                    <a:pt x="29" y="143"/>
                    <a:pt x="29" y="143"/>
                  </a:cubicBezTo>
                  <a:cubicBezTo>
                    <a:pt x="29" y="148"/>
                    <a:pt x="27" y="151"/>
                    <a:pt x="25" y="154"/>
                  </a:cubicBezTo>
                  <a:cubicBezTo>
                    <a:pt x="22" y="157"/>
                    <a:pt x="18" y="158"/>
                    <a:pt x="14" y="158"/>
                  </a:cubicBezTo>
                  <a:cubicBezTo>
                    <a:pt x="10" y="158"/>
                    <a:pt x="6" y="157"/>
                    <a:pt x="4" y="154"/>
                  </a:cubicBezTo>
                  <a:cubicBezTo>
                    <a:pt x="1" y="151"/>
                    <a:pt x="0" y="148"/>
                    <a:pt x="0" y="143"/>
                  </a:cubicBezTo>
                  <a:cubicBezTo>
                    <a:pt x="0" y="15"/>
                    <a:pt x="0" y="15"/>
                    <a:pt x="0" y="15"/>
                  </a:cubicBezTo>
                  <a:cubicBezTo>
                    <a:pt x="0" y="11"/>
                    <a:pt x="1" y="7"/>
                    <a:pt x="4" y="5"/>
                  </a:cubicBezTo>
                  <a:cubicBezTo>
                    <a:pt x="6" y="2"/>
                    <a:pt x="10" y="0"/>
                    <a:pt x="14" y="0"/>
                  </a:cubicBezTo>
                  <a:cubicBezTo>
                    <a:pt x="55" y="0"/>
                    <a:pt x="55" y="0"/>
                    <a:pt x="55" y="0"/>
                  </a:cubicBezTo>
                  <a:cubicBezTo>
                    <a:pt x="71" y="0"/>
                    <a:pt x="84" y="4"/>
                    <a:pt x="92" y="12"/>
                  </a:cubicBezTo>
                  <a:cubicBezTo>
                    <a:pt x="100" y="19"/>
                    <a:pt x="104" y="30"/>
                    <a:pt x="104" y="44"/>
                  </a:cubicBezTo>
                  <a:cubicBezTo>
                    <a:pt x="104" y="52"/>
                    <a:pt x="104" y="52"/>
                    <a:pt x="104" y="52"/>
                  </a:cubicBezTo>
                  <a:cubicBezTo>
                    <a:pt x="104" y="61"/>
                    <a:pt x="102" y="69"/>
                    <a:pt x="98" y="75"/>
                  </a:cubicBezTo>
                  <a:cubicBezTo>
                    <a:pt x="93" y="82"/>
                    <a:pt x="87" y="87"/>
                    <a:pt x="80" y="90"/>
                  </a:cubicBezTo>
                  <a:cubicBezTo>
                    <a:pt x="84" y="98"/>
                    <a:pt x="88" y="106"/>
                    <a:pt x="93" y="113"/>
                  </a:cubicBezTo>
                  <a:cubicBezTo>
                    <a:pt x="97" y="121"/>
                    <a:pt x="101" y="129"/>
                    <a:pt x="104" y="137"/>
                  </a:cubicBezTo>
                  <a:cubicBezTo>
                    <a:pt x="106" y="140"/>
                    <a:pt x="106" y="143"/>
                    <a:pt x="106" y="146"/>
                  </a:cubicBezTo>
                  <a:close/>
                  <a:moveTo>
                    <a:pt x="75" y="44"/>
                  </a:moveTo>
                  <a:cubicBezTo>
                    <a:pt x="75" y="33"/>
                    <a:pt x="68" y="28"/>
                    <a:pt x="54" y="28"/>
                  </a:cubicBezTo>
                  <a:cubicBezTo>
                    <a:pt x="29" y="28"/>
                    <a:pt x="29" y="28"/>
                    <a:pt x="29" y="28"/>
                  </a:cubicBezTo>
                  <a:cubicBezTo>
                    <a:pt x="29" y="69"/>
                    <a:pt x="29" y="69"/>
                    <a:pt x="29" y="69"/>
                  </a:cubicBezTo>
                  <a:cubicBezTo>
                    <a:pt x="53" y="69"/>
                    <a:pt x="53" y="69"/>
                    <a:pt x="53" y="69"/>
                  </a:cubicBezTo>
                  <a:cubicBezTo>
                    <a:pt x="59" y="69"/>
                    <a:pt x="64" y="67"/>
                    <a:pt x="68" y="65"/>
                  </a:cubicBezTo>
                  <a:cubicBezTo>
                    <a:pt x="73" y="62"/>
                    <a:pt x="75" y="58"/>
                    <a:pt x="75" y="52"/>
                  </a:cubicBezTo>
                  <a:lnTo>
                    <a:pt x="75"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p>
              <a:endParaRPr lang="en-GB" sz="1662"/>
            </a:p>
          </p:txBody>
        </p:sp>
        <p:sp>
          <p:nvSpPr>
            <p:cNvPr id="26" name="Freeform 6">
              <a:extLst>
                <a:ext uri="{FF2B5EF4-FFF2-40B4-BE49-F238E27FC236}">
                  <a16:creationId xmlns:a16="http://schemas.microsoft.com/office/drawing/2014/main" id="{94813D78-D0F2-49C6-B9E6-C70917D9955D}"/>
                </a:ext>
              </a:extLst>
            </p:cNvPr>
            <p:cNvSpPr>
              <a:spLocks noEditPoints="1"/>
            </p:cNvSpPr>
            <p:nvPr userDrawn="1"/>
          </p:nvSpPr>
          <p:spPr bwMode="auto">
            <a:xfrm>
              <a:off x="4679950" y="3830638"/>
              <a:ext cx="254000" cy="315912"/>
            </a:xfrm>
            <a:custGeom>
              <a:avLst/>
              <a:gdLst>
                <a:gd name="T0" fmla="*/ 89 w 92"/>
                <a:gd name="T1" fmla="*/ 86 h 114"/>
                <a:gd name="T2" fmla="*/ 81 w 92"/>
                <a:gd name="T3" fmla="*/ 100 h 114"/>
                <a:gd name="T4" fmla="*/ 66 w 92"/>
                <a:gd name="T5" fmla="*/ 110 h 114"/>
                <a:gd name="T6" fmla="*/ 46 w 92"/>
                <a:gd name="T7" fmla="*/ 114 h 114"/>
                <a:gd name="T8" fmla="*/ 25 w 92"/>
                <a:gd name="T9" fmla="*/ 110 h 114"/>
                <a:gd name="T10" fmla="*/ 11 w 92"/>
                <a:gd name="T11" fmla="*/ 100 h 114"/>
                <a:gd name="T12" fmla="*/ 2 w 92"/>
                <a:gd name="T13" fmla="*/ 86 h 114"/>
                <a:gd name="T14" fmla="*/ 0 w 92"/>
                <a:gd name="T15" fmla="*/ 68 h 114"/>
                <a:gd name="T16" fmla="*/ 0 w 92"/>
                <a:gd name="T17" fmla="*/ 45 h 114"/>
                <a:gd name="T18" fmla="*/ 2 w 92"/>
                <a:gd name="T19" fmla="*/ 28 h 114"/>
                <a:gd name="T20" fmla="*/ 11 w 92"/>
                <a:gd name="T21" fmla="*/ 13 h 114"/>
                <a:gd name="T22" fmla="*/ 25 w 92"/>
                <a:gd name="T23" fmla="*/ 3 h 114"/>
                <a:gd name="T24" fmla="*/ 46 w 92"/>
                <a:gd name="T25" fmla="*/ 0 h 114"/>
                <a:gd name="T26" fmla="*/ 66 w 92"/>
                <a:gd name="T27" fmla="*/ 3 h 114"/>
                <a:gd name="T28" fmla="*/ 81 w 92"/>
                <a:gd name="T29" fmla="*/ 13 h 114"/>
                <a:gd name="T30" fmla="*/ 89 w 92"/>
                <a:gd name="T31" fmla="*/ 28 h 114"/>
                <a:gd name="T32" fmla="*/ 92 w 92"/>
                <a:gd name="T33" fmla="*/ 45 h 114"/>
                <a:gd name="T34" fmla="*/ 92 w 92"/>
                <a:gd name="T35" fmla="*/ 68 h 114"/>
                <a:gd name="T36" fmla="*/ 89 w 92"/>
                <a:gd name="T37" fmla="*/ 86 h 114"/>
                <a:gd name="T38" fmla="*/ 63 w 92"/>
                <a:gd name="T39" fmla="*/ 46 h 114"/>
                <a:gd name="T40" fmla="*/ 59 w 92"/>
                <a:gd name="T41" fmla="*/ 31 h 114"/>
                <a:gd name="T42" fmla="*/ 46 w 92"/>
                <a:gd name="T43" fmla="*/ 26 h 114"/>
                <a:gd name="T44" fmla="*/ 33 w 92"/>
                <a:gd name="T45" fmla="*/ 31 h 114"/>
                <a:gd name="T46" fmla="*/ 29 w 92"/>
                <a:gd name="T47" fmla="*/ 46 h 114"/>
                <a:gd name="T48" fmla="*/ 29 w 92"/>
                <a:gd name="T49" fmla="*/ 68 h 114"/>
                <a:gd name="T50" fmla="*/ 33 w 92"/>
                <a:gd name="T51" fmla="*/ 83 h 114"/>
                <a:gd name="T52" fmla="*/ 46 w 92"/>
                <a:gd name="T53" fmla="*/ 88 h 114"/>
                <a:gd name="T54" fmla="*/ 59 w 92"/>
                <a:gd name="T55" fmla="*/ 83 h 114"/>
                <a:gd name="T56" fmla="*/ 63 w 92"/>
                <a:gd name="T57" fmla="*/ 68 h 114"/>
                <a:gd name="T58" fmla="*/ 63 w 92"/>
                <a:gd name="T59" fmla="*/ 46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92" h="114">
                  <a:moveTo>
                    <a:pt x="89" y="86"/>
                  </a:moveTo>
                  <a:cubicBezTo>
                    <a:pt x="87" y="91"/>
                    <a:pt x="84" y="96"/>
                    <a:pt x="81" y="100"/>
                  </a:cubicBezTo>
                  <a:cubicBezTo>
                    <a:pt x="77" y="104"/>
                    <a:pt x="72" y="108"/>
                    <a:pt x="66" y="110"/>
                  </a:cubicBezTo>
                  <a:cubicBezTo>
                    <a:pt x="61" y="112"/>
                    <a:pt x="54" y="114"/>
                    <a:pt x="46" y="114"/>
                  </a:cubicBezTo>
                  <a:cubicBezTo>
                    <a:pt x="38" y="114"/>
                    <a:pt x="31" y="112"/>
                    <a:pt x="25" y="110"/>
                  </a:cubicBezTo>
                  <a:cubicBezTo>
                    <a:pt x="19" y="108"/>
                    <a:pt x="14" y="104"/>
                    <a:pt x="11" y="100"/>
                  </a:cubicBezTo>
                  <a:cubicBezTo>
                    <a:pt x="7" y="96"/>
                    <a:pt x="4" y="91"/>
                    <a:pt x="2" y="86"/>
                  </a:cubicBezTo>
                  <a:cubicBezTo>
                    <a:pt x="1" y="80"/>
                    <a:pt x="0" y="74"/>
                    <a:pt x="0" y="68"/>
                  </a:cubicBezTo>
                  <a:cubicBezTo>
                    <a:pt x="0" y="45"/>
                    <a:pt x="0" y="45"/>
                    <a:pt x="0" y="45"/>
                  </a:cubicBezTo>
                  <a:cubicBezTo>
                    <a:pt x="0" y="39"/>
                    <a:pt x="1" y="33"/>
                    <a:pt x="2" y="28"/>
                  </a:cubicBezTo>
                  <a:cubicBezTo>
                    <a:pt x="4" y="22"/>
                    <a:pt x="7" y="17"/>
                    <a:pt x="11" y="13"/>
                  </a:cubicBezTo>
                  <a:cubicBezTo>
                    <a:pt x="14" y="9"/>
                    <a:pt x="19" y="6"/>
                    <a:pt x="25" y="3"/>
                  </a:cubicBezTo>
                  <a:cubicBezTo>
                    <a:pt x="31" y="1"/>
                    <a:pt x="38" y="0"/>
                    <a:pt x="46" y="0"/>
                  </a:cubicBezTo>
                  <a:cubicBezTo>
                    <a:pt x="54" y="0"/>
                    <a:pt x="61" y="1"/>
                    <a:pt x="66" y="3"/>
                  </a:cubicBezTo>
                  <a:cubicBezTo>
                    <a:pt x="72" y="6"/>
                    <a:pt x="77" y="9"/>
                    <a:pt x="81" y="13"/>
                  </a:cubicBezTo>
                  <a:cubicBezTo>
                    <a:pt x="84" y="17"/>
                    <a:pt x="87" y="22"/>
                    <a:pt x="89" y="28"/>
                  </a:cubicBezTo>
                  <a:cubicBezTo>
                    <a:pt x="91" y="33"/>
                    <a:pt x="92" y="39"/>
                    <a:pt x="92" y="45"/>
                  </a:cubicBezTo>
                  <a:cubicBezTo>
                    <a:pt x="92" y="68"/>
                    <a:pt x="92" y="68"/>
                    <a:pt x="92" y="68"/>
                  </a:cubicBezTo>
                  <a:cubicBezTo>
                    <a:pt x="92" y="74"/>
                    <a:pt x="91" y="80"/>
                    <a:pt x="89" y="86"/>
                  </a:cubicBezTo>
                  <a:close/>
                  <a:moveTo>
                    <a:pt x="63" y="46"/>
                  </a:moveTo>
                  <a:cubicBezTo>
                    <a:pt x="63" y="39"/>
                    <a:pt x="61" y="34"/>
                    <a:pt x="59" y="31"/>
                  </a:cubicBezTo>
                  <a:cubicBezTo>
                    <a:pt x="56" y="28"/>
                    <a:pt x="52" y="26"/>
                    <a:pt x="46" y="26"/>
                  </a:cubicBezTo>
                  <a:cubicBezTo>
                    <a:pt x="40" y="26"/>
                    <a:pt x="36" y="28"/>
                    <a:pt x="33" y="31"/>
                  </a:cubicBezTo>
                  <a:cubicBezTo>
                    <a:pt x="30" y="34"/>
                    <a:pt x="29" y="39"/>
                    <a:pt x="29" y="46"/>
                  </a:cubicBezTo>
                  <a:cubicBezTo>
                    <a:pt x="29" y="68"/>
                    <a:pt x="29" y="68"/>
                    <a:pt x="29" y="68"/>
                  </a:cubicBezTo>
                  <a:cubicBezTo>
                    <a:pt x="29" y="74"/>
                    <a:pt x="30" y="79"/>
                    <a:pt x="33" y="83"/>
                  </a:cubicBezTo>
                  <a:cubicBezTo>
                    <a:pt x="36" y="86"/>
                    <a:pt x="40" y="88"/>
                    <a:pt x="46" y="88"/>
                  </a:cubicBezTo>
                  <a:cubicBezTo>
                    <a:pt x="52" y="88"/>
                    <a:pt x="56" y="86"/>
                    <a:pt x="59" y="83"/>
                  </a:cubicBezTo>
                  <a:cubicBezTo>
                    <a:pt x="61" y="79"/>
                    <a:pt x="63" y="74"/>
                    <a:pt x="63" y="68"/>
                  </a:cubicBezTo>
                  <a:lnTo>
                    <a:pt x="63"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p>
              <a:endParaRPr lang="en-GB" sz="1662"/>
            </a:p>
          </p:txBody>
        </p:sp>
        <p:sp>
          <p:nvSpPr>
            <p:cNvPr id="27" name="Freeform 7">
              <a:extLst>
                <a:ext uri="{FF2B5EF4-FFF2-40B4-BE49-F238E27FC236}">
                  <a16:creationId xmlns:a16="http://schemas.microsoft.com/office/drawing/2014/main" id="{B71908F1-DDE5-4EB0-8531-863D2981799B}"/>
                </a:ext>
              </a:extLst>
            </p:cNvPr>
            <p:cNvSpPr>
              <a:spLocks/>
            </p:cNvSpPr>
            <p:nvPr userDrawn="1"/>
          </p:nvSpPr>
          <p:spPr bwMode="auto">
            <a:xfrm>
              <a:off x="4962525" y="3830638"/>
              <a:ext cx="271463" cy="420687"/>
            </a:xfrm>
            <a:custGeom>
              <a:avLst/>
              <a:gdLst>
                <a:gd name="T0" fmla="*/ 70 w 99"/>
                <a:gd name="T1" fmla="*/ 96 h 152"/>
                <a:gd name="T2" fmla="*/ 60 w 99"/>
                <a:gd name="T3" fmla="*/ 120 h 152"/>
                <a:gd name="T4" fmla="*/ 49 w 99"/>
                <a:gd name="T5" fmla="*/ 136 h 152"/>
                <a:gd name="T6" fmla="*/ 34 w 99"/>
                <a:gd name="T7" fmla="*/ 147 h 152"/>
                <a:gd name="T8" fmla="*/ 16 w 99"/>
                <a:gd name="T9" fmla="*/ 151 h 152"/>
                <a:gd name="T10" fmla="*/ 4 w 99"/>
                <a:gd name="T11" fmla="*/ 148 h 152"/>
                <a:gd name="T12" fmla="*/ 0 w 99"/>
                <a:gd name="T13" fmla="*/ 138 h 152"/>
                <a:gd name="T14" fmla="*/ 3 w 99"/>
                <a:gd name="T15" fmla="*/ 128 h 152"/>
                <a:gd name="T16" fmla="*/ 13 w 99"/>
                <a:gd name="T17" fmla="*/ 124 h 152"/>
                <a:gd name="T18" fmla="*/ 26 w 99"/>
                <a:gd name="T19" fmla="*/ 120 h 152"/>
                <a:gd name="T20" fmla="*/ 38 w 99"/>
                <a:gd name="T21" fmla="*/ 108 h 152"/>
                <a:gd name="T22" fmla="*/ 28 w 99"/>
                <a:gd name="T23" fmla="*/ 84 h 152"/>
                <a:gd name="T24" fmla="*/ 19 w 99"/>
                <a:gd name="T25" fmla="*/ 59 h 152"/>
                <a:gd name="T26" fmla="*/ 11 w 99"/>
                <a:gd name="T27" fmla="*/ 36 h 152"/>
                <a:gd name="T28" fmla="*/ 5 w 99"/>
                <a:gd name="T29" fmla="*/ 17 h 152"/>
                <a:gd name="T30" fmla="*/ 4 w 99"/>
                <a:gd name="T31" fmla="*/ 10 h 152"/>
                <a:gd name="T32" fmla="*/ 7 w 99"/>
                <a:gd name="T33" fmla="*/ 5 h 152"/>
                <a:gd name="T34" fmla="*/ 12 w 99"/>
                <a:gd name="T35" fmla="*/ 1 h 152"/>
                <a:gd name="T36" fmla="*/ 18 w 99"/>
                <a:gd name="T37" fmla="*/ 0 h 152"/>
                <a:gd name="T38" fmla="*/ 26 w 99"/>
                <a:gd name="T39" fmla="*/ 2 h 152"/>
                <a:gd name="T40" fmla="*/ 31 w 99"/>
                <a:gd name="T41" fmla="*/ 10 h 152"/>
                <a:gd name="T42" fmla="*/ 40 w 99"/>
                <a:gd name="T43" fmla="*/ 38 h 152"/>
                <a:gd name="T44" fmla="*/ 51 w 99"/>
                <a:gd name="T45" fmla="*/ 72 h 152"/>
                <a:gd name="T46" fmla="*/ 71 w 99"/>
                <a:gd name="T47" fmla="*/ 10 h 152"/>
                <a:gd name="T48" fmla="*/ 76 w 99"/>
                <a:gd name="T49" fmla="*/ 2 h 152"/>
                <a:gd name="T50" fmla="*/ 84 w 99"/>
                <a:gd name="T51" fmla="*/ 0 h 152"/>
                <a:gd name="T52" fmla="*/ 91 w 99"/>
                <a:gd name="T53" fmla="*/ 1 h 152"/>
                <a:gd name="T54" fmla="*/ 96 w 99"/>
                <a:gd name="T55" fmla="*/ 5 h 152"/>
                <a:gd name="T56" fmla="*/ 98 w 99"/>
                <a:gd name="T57" fmla="*/ 11 h 152"/>
                <a:gd name="T58" fmla="*/ 98 w 99"/>
                <a:gd name="T59" fmla="*/ 19 h 152"/>
                <a:gd name="T60" fmla="*/ 70 w 99"/>
                <a:gd name="T61" fmla="*/ 96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99" h="152">
                  <a:moveTo>
                    <a:pt x="70" y="96"/>
                  </a:moveTo>
                  <a:cubicBezTo>
                    <a:pt x="67" y="105"/>
                    <a:pt x="64" y="113"/>
                    <a:pt x="60" y="120"/>
                  </a:cubicBezTo>
                  <a:cubicBezTo>
                    <a:pt x="57" y="126"/>
                    <a:pt x="53" y="132"/>
                    <a:pt x="49" y="136"/>
                  </a:cubicBezTo>
                  <a:cubicBezTo>
                    <a:pt x="44" y="141"/>
                    <a:pt x="39" y="144"/>
                    <a:pt x="34" y="147"/>
                  </a:cubicBezTo>
                  <a:cubicBezTo>
                    <a:pt x="29" y="149"/>
                    <a:pt x="23" y="151"/>
                    <a:pt x="16" y="151"/>
                  </a:cubicBezTo>
                  <a:cubicBezTo>
                    <a:pt x="11" y="152"/>
                    <a:pt x="7" y="151"/>
                    <a:pt x="4" y="148"/>
                  </a:cubicBezTo>
                  <a:cubicBezTo>
                    <a:pt x="1" y="145"/>
                    <a:pt x="0" y="141"/>
                    <a:pt x="0" y="138"/>
                  </a:cubicBezTo>
                  <a:cubicBezTo>
                    <a:pt x="0" y="134"/>
                    <a:pt x="1" y="131"/>
                    <a:pt x="3" y="128"/>
                  </a:cubicBezTo>
                  <a:cubicBezTo>
                    <a:pt x="5" y="125"/>
                    <a:pt x="8" y="124"/>
                    <a:pt x="13" y="124"/>
                  </a:cubicBezTo>
                  <a:cubicBezTo>
                    <a:pt x="17" y="123"/>
                    <a:pt x="21" y="122"/>
                    <a:pt x="26" y="120"/>
                  </a:cubicBezTo>
                  <a:cubicBezTo>
                    <a:pt x="30" y="118"/>
                    <a:pt x="34" y="114"/>
                    <a:pt x="38" y="108"/>
                  </a:cubicBezTo>
                  <a:cubicBezTo>
                    <a:pt x="35" y="100"/>
                    <a:pt x="32" y="92"/>
                    <a:pt x="28" y="84"/>
                  </a:cubicBezTo>
                  <a:cubicBezTo>
                    <a:pt x="25" y="75"/>
                    <a:pt x="22" y="67"/>
                    <a:pt x="19" y="59"/>
                  </a:cubicBezTo>
                  <a:cubicBezTo>
                    <a:pt x="16" y="51"/>
                    <a:pt x="13" y="43"/>
                    <a:pt x="11" y="36"/>
                  </a:cubicBezTo>
                  <a:cubicBezTo>
                    <a:pt x="8" y="29"/>
                    <a:pt x="6" y="23"/>
                    <a:pt x="5" y="17"/>
                  </a:cubicBezTo>
                  <a:cubicBezTo>
                    <a:pt x="4" y="15"/>
                    <a:pt x="4" y="12"/>
                    <a:pt x="4" y="10"/>
                  </a:cubicBezTo>
                  <a:cubicBezTo>
                    <a:pt x="5" y="8"/>
                    <a:pt x="6" y="6"/>
                    <a:pt x="7" y="5"/>
                  </a:cubicBezTo>
                  <a:cubicBezTo>
                    <a:pt x="8" y="3"/>
                    <a:pt x="10" y="2"/>
                    <a:pt x="12" y="1"/>
                  </a:cubicBezTo>
                  <a:cubicBezTo>
                    <a:pt x="14" y="0"/>
                    <a:pt x="16" y="0"/>
                    <a:pt x="18" y="0"/>
                  </a:cubicBezTo>
                  <a:cubicBezTo>
                    <a:pt x="21" y="0"/>
                    <a:pt x="24" y="1"/>
                    <a:pt x="26" y="2"/>
                  </a:cubicBezTo>
                  <a:cubicBezTo>
                    <a:pt x="28" y="4"/>
                    <a:pt x="30" y="6"/>
                    <a:pt x="31" y="10"/>
                  </a:cubicBezTo>
                  <a:cubicBezTo>
                    <a:pt x="33" y="17"/>
                    <a:pt x="36" y="27"/>
                    <a:pt x="40" y="38"/>
                  </a:cubicBezTo>
                  <a:cubicBezTo>
                    <a:pt x="43" y="49"/>
                    <a:pt x="47" y="60"/>
                    <a:pt x="51" y="72"/>
                  </a:cubicBezTo>
                  <a:cubicBezTo>
                    <a:pt x="71" y="10"/>
                    <a:pt x="71" y="10"/>
                    <a:pt x="71" y="10"/>
                  </a:cubicBezTo>
                  <a:cubicBezTo>
                    <a:pt x="72" y="6"/>
                    <a:pt x="74" y="4"/>
                    <a:pt x="76" y="2"/>
                  </a:cubicBezTo>
                  <a:cubicBezTo>
                    <a:pt x="79" y="1"/>
                    <a:pt x="82" y="0"/>
                    <a:pt x="84" y="0"/>
                  </a:cubicBezTo>
                  <a:cubicBezTo>
                    <a:pt x="87" y="0"/>
                    <a:pt x="89" y="0"/>
                    <a:pt x="91" y="1"/>
                  </a:cubicBezTo>
                  <a:cubicBezTo>
                    <a:pt x="93" y="2"/>
                    <a:pt x="94" y="3"/>
                    <a:pt x="96" y="5"/>
                  </a:cubicBezTo>
                  <a:cubicBezTo>
                    <a:pt x="97" y="7"/>
                    <a:pt x="98" y="9"/>
                    <a:pt x="98" y="11"/>
                  </a:cubicBezTo>
                  <a:cubicBezTo>
                    <a:pt x="99" y="14"/>
                    <a:pt x="99" y="16"/>
                    <a:pt x="98" y="19"/>
                  </a:cubicBezTo>
                  <a:lnTo>
                    <a:pt x="70" y="9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p>
              <a:endParaRPr lang="en-GB" sz="1662"/>
            </a:p>
          </p:txBody>
        </p:sp>
        <p:sp>
          <p:nvSpPr>
            <p:cNvPr id="28" name="Freeform 8">
              <a:extLst>
                <a:ext uri="{FF2B5EF4-FFF2-40B4-BE49-F238E27FC236}">
                  <a16:creationId xmlns:a16="http://schemas.microsoft.com/office/drawing/2014/main" id="{210E43E9-256F-4DC8-A113-BB4F56695B4D}"/>
                </a:ext>
              </a:extLst>
            </p:cNvPr>
            <p:cNvSpPr>
              <a:spLocks noEditPoints="1"/>
            </p:cNvSpPr>
            <p:nvPr userDrawn="1"/>
          </p:nvSpPr>
          <p:spPr bwMode="auto">
            <a:xfrm>
              <a:off x="5265738" y="3830638"/>
              <a:ext cx="271463" cy="315912"/>
            </a:xfrm>
            <a:custGeom>
              <a:avLst/>
              <a:gdLst>
                <a:gd name="T0" fmla="*/ 96 w 99"/>
                <a:gd name="T1" fmla="*/ 111 h 114"/>
                <a:gd name="T2" fmla="*/ 85 w 99"/>
                <a:gd name="T3" fmla="*/ 114 h 114"/>
                <a:gd name="T4" fmla="*/ 77 w 99"/>
                <a:gd name="T5" fmla="*/ 112 h 114"/>
                <a:gd name="T6" fmla="*/ 72 w 99"/>
                <a:gd name="T7" fmla="*/ 109 h 114"/>
                <a:gd name="T8" fmla="*/ 67 w 99"/>
                <a:gd name="T9" fmla="*/ 105 h 114"/>
                <a:gd name="T10" fmla="*/ 53 w 99"/>
                <a:gd name="T11" fmla="*/ 112 h 114"/>
                <a:gd name="T12" fmla="*/ 38 w 99"/>
                <a:gd name="T13" fmla="*/ 114 h 114"/>
                <a:gd name="T14" fmla="*/ 9 w 99"/>
                <a:gd name="T15" fmla="*/ 104 h 114"/>
                <a:gd name="T16" fmla="*/ 0 w 99"/>
                <a:gd name="T17" fmla="*/ 80 h 114"/>
                <a:gd name="T18" fmla="*/ 0 w 99"/>
                <a:gd name="T19" fmla="*/ 79 h 114"/>
                <a:gd name="T20" fmla="*/ 10 w 99"/>
                <a:gd name="T21" fmla="*/ 55 h 114"/>
                <a:gd name="T22" fmla="*/ 42 w 99"/>
                <a:gd name="T23" fmla="*/ 46 h 114"/>
                <a:gd name="T24" fmla="*/ 61 w 99"/>
                <a:gd name="T25" fmla="*/ 46 h 114"/>
                <a:gd name="T26" fmla="*/ 61 w 99"/>
                <a:gd name="T27" fmla="*/ 42 h 114"/>
                <a:gd name="T28" fmla="*/ 58 w 99"/>
                <a:gd name="T29" fmla="*/ 28 h 114"/>
                <a:gd name="T30" fmla="*/ 45 w 99"/>
                <a:gd name="T31" fmla="*/ 23 h 114"/>
                <a:gd name="T32" fmla="*/ 33 w 99"/>
                <a:gd name="T33" fmla="*/ 24 h 114"/>
                <a:gd name="T34" fmla="*/ 25 w 99"/>
                <a:gd name="T35" fmla="*/ 27 h 114"/>
                <a:gd name="T36" fmla="*/ 16 w 99"/>
                <a:gd name="T37" fmla="*/ 29 h 114"/>
                <a:gd name="T38" fmla="*/ 9 w 99"/>
                <a:gd name="T39" fmla="*/ 23 h 114"/>
                <a:gd name="T40" fmla="*/ 7 w 99"/>
                <a:gd name="T41" fmla="*/ 15 h 114"/>
                <a:gd name="T42" fmla="*/ 13 w 99"/>
                <a:gd name="T43" fmla="*/ 8 h 114"/>
                <a:gd name="T44" fmla="*/ 29 w 99"/>
                <a:gd name="T45" fmla="*/ 1 h 114"/>
                <a:gd name="T46" fmla="*/ 47 w 99"/>
                <a:gd name="T47" fmla="*/ 0 h 114"/>
                <a:gd name="T48" fmla="*/ 67 w 99"/>
                <a:gd name="T49" fmla="*/ 2 h 114"/>
                <a:gd name="T50" fmla="*/ 80 w 99"/>
                <a:gd name="T51" fmla="*/ 11 h 114"/>
                <a:gd name="T52" fmla="*/ 88 w 99"/>
                <a:gd name="T53" fmla="*/ 25 h 114"/>
                <a:gd name="T54" fmla="*/ 90 w 99"/>
                <a:gd name="T55" fmla="*/ 46 h 114"/>
                <a:gd name="T56" fmla="*/ 90 w 99"/>
                <a:gd name="T57" fmla="*/ 81 h 114"/>
                <a:gd name="T58" fmla="*/ 91 w 99"/>
                <a:gd name="T59" fmla="*/ 89 h 114"/>
                <a:gd name="T60" fmla="*/ 95 w 99"/>
                <a:gd name="T61" fmla="*/ 93 h 114"/>
                <a:gd name="T62" fmla="*/ 98 w 99"/>
                <a:gd name="T63" fmla="*/ 97 h 114"/>
                <a:gd name="T64" fmla="*/ 99 w 99"/>
                <a:gd name="T65" fmla="*/ 102 h 114"/>
                <a:gd name="T66" fmla="*/ 96 w 99"/>
                <a:gd name="T67" fmla="*/ 111 h 114"/>
                <a:gd name="T68" fmla="*/ 61 w 99"/>
                <a:gd name="T69" fmla="*/ 67 h 114"/>
                <a:gd name="T70" fmla="*/ 45 w 99"/>
                <a:gd name="T71" fmla="*/ 67 h 114"/>
                <a:gd name="T72" fmla="*/ 32 w 99"/>
                <a:gd name="T73" fmla="*/ 70 h 114"/>
                <a:gd name="T74" fmla="*/ 28 w 99"/>
                <a:gd name="T75" fmla="*/ 79 h 114"/>
                <a:gd name="T76" fmla="*/ 28 w 99"/>
                <a:gd name="T77" fmla="*/ 81 h 114"/>
                <a:gd name="T78" fmla="*/ 32 w 99"/>
                <a:gd name="T79" fmla="*/ 90 h 114"/>
                <a:gd name="T80" fmla="*/ 44 w 99"/>
                <a:gd name="T81" fmla="*/ 93 h 114"/>
                <a:gd name="T82" fmla="*/ 56 w 99"/>
                <a:gd name="T83" fmla="*/ 89 h 114"/>
                <a:gd name="T84" fmla="*/ 61 w 99"/>
                <a:gd name="T85" fmla="*/ 76 h 114"/>
                <a:gd name="T86" fmla="*/ 61 w 99"/>
                <a:gd name="T87" fmla="*/ 6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99" h="114">
                  <a:moveTo>
                    <a:pt x="96" y="111"/>
                  </a:moveTo>
                  <a:cubicBezTo>
                    <a:pt x="93" y="113"/>
                    <a:pt x="89" y="114"/>
                    <a:pt x="85" y="114"/>
                  </a:cubicBezTo>
                  <a:cubicBezTo>
                    <a:pt x="82" y="114"/>
                    <a:pt x="80" y="113"/>
                    <a:pt x="77" y="112"/>
                  </a:cubicBezTo>
                  <a:cubicBezTo>
                    <a:pt x="75" y="111"/>
                    <a:pt x="73" y="110"/>
                    <a:pt x="72" y="109"/>
                  </a:cubicBezTo>
                  <a:cubicBezTo>
                    <a:pt x="70" y="108"/>
                    <a:pt x="69" y="107"/>
                    <a:pt x="67" y="105"/>
                  </a:cubicBezTo>
                  <a:cubicBezTo>
                    <a:pt x="63" y="108"/>
                    <a:pt x="59" y="111"/>
                    <a:pt x="53" y="112"/>
                  </a:cubicBezTo>
                  <a:cubicBezTo>
                    <a:pt x="48" y="113"/>
                    <a:pt x="43" y="114"/>
                    <a:pt x="38" y="114"/>
                  </a:cubicBezTo>
                  <a:cubicBezTo>
                    <a:pt x="25" y="114"/>
                    <a:pt x="15" y="111"/>
                    <a:pt x="9" y="104"/>
                  </a:cubicBezTo>
                  <a:cubicBezTo>
                    <a:pt x="3" y="98"/>
                    <a:pt x="0" y="90"/>
                    <a:pt x="0" y="80"/>
                  </a:cubicBezTo>
                  <a:cubicBezTo>
                    <a:pt x="0" y="79"/>
                    <a:pt x="0" y="79"/>
                    <a:pt x="0" y="79"/>
                  </a:cubicBezTo>
                  <a:cubicBezTo>
                    <a:pt x="0" y="69"/>
                    <a:pt x="3" y="61"/>
                    <a:pt x="10" y="55"/>
                  </a:cubicBezTo>
                  <a:cubicBezTo>
                    <a:pt x="18" y="49"/>
                    <a:pt x="28" y="46"/>
                    <a:pt x="42" y="46"/>
                  </a:cubicBezTo>
                  <a:cubicBezTo>
                    <a:pt x="61" y="46"/>
                    <a:pt x="61" y="46"/>
                    <a:pt x="61" y="46"/>
                  </a:cubicBezTo>
                  <a:cubicBezTo>
                    <a:pt x="61" y="42"/>
                    <a:pt x="61" y="42"/>
                    <a:pt x="61" y="42"/>
                  </a:cubicBezTo>
                  <a:cubicBezTo>
                    <a:pt x="61" y="36"/>
                    <a:pt x="60" y="31"/>
                    <a:pt x="58" y="28"/>
                  </a:cubicBezTo>
                  <a:cubicBezTo>
                    <a:pt x="56" y="24"/>
                    <a:pt x="51" y="23"/>
                    <a:pt x="45" y="23"/>
                  </a:cubicBezTo>
                  <a:cubicBezTo>
                    <a:pt x="40" y="23"/>
                    <a:pt x="36" y="23"/>
                    <a:pt x="33" y="24"/>
                  </a:cubicBezTo>
                  <a:cubicBezTo>
                    <a:pt x="31" y="25"/>
                    <a:pt x="28" y="26"/>
                    <a:pt x="25" y="27"/>
                  </a:cubicBezTo>
                  <a:cubicBezTo>
                    <a:pt x="22" y="29"/>
                    <a:pt x="19" y="30"/>
                    <a:pt x="16" y="29"/>
                  </a:cubicBezTo>
                  <a:cubicBezTo>
                    <a:pt x="13" y="27"/>
                    <a:pt x="11" y="26"/>
                    <a:pt x="9" y="23"/>
                  </a:cubicBezTo>
                  <a:cubicBezTo>
                    <a:pt x="8" y="21"/>
                    <a:pt x="7" y="18"/>
                    <a:pt x="7" y="15"/>
                  </a:cubicBezTo>
                  <a:cubicBezTo>
                    <a:pt x="8" y="12"/>
                    <a:pt x="10" y="10"/>
                    <a:pt x="13" y="8"/>
                  </a:cubicBezTo>
                  <a:cubicBezTo>
                    <a:pt x="18" y="5"/>
                    <a:pt x="23" y="3"/>
                    <a:pt x="29" y="1"/>
                  </a:cubicBezTo>
                  <a:cubicBezTo>
                    <a:pt x="35" y="0"/>
                    <a:pt x="41" y="0"/>
                    <a:pt x="47" y="0"/>
                  </a:cubicBezTo>
                  <a:cubicBezTo>
                    <a:pt x="55" y="0"/>
                    <a:pt x="61" y="1"/>
                    <a:pt x="67" y="2"/>
                  </a:cubicBezTo>
                  <a:cubicBezTo>
                    <a:pt x="72" y="4"/>
                    <a:pt x="77" y="7"/>
                    <a:pt x="80" y="11"/>
                  </a:cubicBezTo>
                  <a:cubicBezTo>
                    <a:pt x="83" y="14"/>
                    <a:pt x="86" y="19"/>
                    <a:pt x="88" y="25"/>
                  </a:cubicBezTo>
                  <a:cubicBezTo>
                    <a:pt x="89" y="31"/>
                    <a:pt x="90" y="38"/>
                    <a:pt x="90" y="46"/>
                  </a:cubicBezTo>
                  <a:cubicBezTo>
                    <a:pt x="90" y="81"/>
                    <a:pt x="90" y="81"/>
                    <a:pt x="90" y="81"/>
                  </a:cubicBezTo>
                  <a:cubicBezTo>
                    <a:pt x="90" y="85"/>
                    <a:pt x="90" y="88"/>
                    <a:pt x="91" y="89"/>
                  </a:cubicBezTo>
                  <a:cubicBezTo>
                    <a:pt x="93" y="90"/>
                    <a:pt x="94" y="92"/>
                    <a:pt x="95" y="93"/>
                  </a:cubicBezTo>
                  <a:cubicBezTo>
                    <a:pt x="97" y="94"/>
                    <a:pt x="98" y="95"/>
                    <a:pt x="98" y="97"/>
                  </a:cubicBezTo>
                  <a:cubicBezTo>
                    <a:pt x="99" y="98"/>
                    <a:pt x="99" y="100"/>
                    <a:pt x="99" y="102"/>
                  </a:cubicBezTo>
                  <a:cubicBezTo>
                    <a:pt x="99" y="106"/>
                    <a:pt x="98" y="109"/>
                    <a:pt x="96" y="111"/>
                  </a:cubicBezTo>
                  <a:close/>
                  <a:moveTo>
                    <a:pt x="61" y="67"/>
                  </a:moveTo>
                  <a:cubicBezTo>
                    <a:pt x="45" y="67"/>
                    <a:pt x="45" y="67"/>
                    <a:pt x="45" y="67"/>
                  </a:cubicBezTo>
                  <a:cubicBezTo>
                    <a:pt x="39" y="67"/>
                    <a:pt x="34" y="68"/>
                    <a:pt x="32" y="70"/>
                  </a:cubicBezTo>
                  <a:cubicBezTo>
                    <a:pt x="29" y="73"/>
                    <a:pt x="28" y="76"/>
                    <a:pt x="28" y="79"/>
                  </a:cubicBezTo>
                  <a:cubicBezTo>
                    <a:pt x="28" y="81"/>
                    <a:pt x="28" y="81"/>
                    <a:pt x="28" y="81"/>
                  </a:cubicBezTo>
                  <a:cubicBezTo>
                    <a:pt x="28" y="85"/>
                    <a:pt x="30" y="88"/>
                    <a:pt x="32" y="90"/>
                  </a:cubicBezTo>
                  <a:cubicBezTo>
                    <a:pt x="35" y="92"/>
                    <a:pt x="39" y="93"/>
                    <a:pt x="44" y="93"/>
                  </a:cubicBezTo>
                  <a:cubicBezTo>
                    <a:pt x="49" y="93"/>
                    <a:pt x="53" y="92"/>
                    <a:pt x="56" y="89"/>
                  </a:cubicBezTo>
                  <a:cubicBezTo>
                    <a:pt x="59" y="86"/>
                    <a:pt x="61" y="82"/>
                    <a:pt x="61" y="76"/>
                  </a:cubicBezTo>
                  <a:lnTo>
                    <a:pt x="61" y="6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p>
              <a:endParaRPr lang="en-GB" sz="1662"/>
            </a:p>
          </p:txBody>
        </p:sp>
        <p:sp>
          <p:nvSpPr>
            <p:cNvPr id="29" name="Freeform 9">
              <a:extLst>
                <a:ext uri="{FF2B5EF4-FFF2-40B4-BE49-F238E27FC236}">
                  <a16:creationId xmlns:a16="http://schemas.microsoft.com/office/drawing/2014/main" id="{04B228A1-0DD0-4A34-8275-92ACCBE4A457}"/>
                </a:ext>
              </a:extLst>
            </p:cNvPr>
            <p:cNvSpPr>
              <a:spLocks/>
            </p:cNvSpPr>
            <p:nvPr userDrawn="1"/>
          </p:nvSpPr>
          <p:spPr bwMode="auto">
            <a:xfrm>
              <a:off x="5592763" y="3711575"/>
              <a:ext cx="111125" cy="434975"/>
            </a:xfrm>
            <a:custGeom>
              <a:avLst/>
              <a:gdLst>
                <a:gd name="T0" fmla="*/ 36 w 40"/>
                <a:gd name="T1" fmla="*/ 154 h 157"/>
                <a:gd name="T2" fmla="*/ 25 w 40"/>
                <a:gd name="T3" fmla="*/ 157 h 157"/>
                <a:gd name="T4" fmla="*/ 18 w 40"/>
                <a:gd name="T5" fmla="*/ 155 h 157"/>
                <a:gd name="T6" fmla="*/ 12 w 40"/>
                <a:gd name="T7" fmla="*/ 152 h 157"/>
                <a:gd name="T8" fmla="*/ 4 w 40"/>
                <a:gd name="T9" fmla="*/ 142 h 157"/>
                <a:gd name="T10" fmla="*/ 0 w 40"/>
                <a:gd name="T11" fmla="*/ 127 h 157"/>
                <a:gd name="T12" fmla="*/ 0 w 40"/>
                <a:gd name="T13" fmla="*/ 15 h 157"/>
                <a:gd name="T14" fmla="*/ 5 w 40"/>
                <a:gd name="T15" fmla="*/ 5 h 157"/>
                <a:gd name="T16" fmla="*/ 15 w 40"/>
                <a:gd name="T17" fmla="*/ 0 h 157"/>
                <a:gd name="T18" fmla="*/ 25 w 40"/>
                <a:gd name="T19" fmla="*/ 5 h 157"/>
                <a:gd name="T20" fmla="*/ 29 w 40"/>
                <a:gd name="T21" fmla="*/ 15 h 157"/>
                <a:gd name="T22" fmla="*/ 29 w 40"/>
                <a:gd name="T23" fmla="*/ 124 h 157"/>
                <a:gd name="T24" fmla="*/ 31 w 40"/>
                <a:gd name="T25" fmla="*/ 132 h 157"/>
                <a:gd name="T26" fmla="*/ 36 w 40"/>
                <a:gd name="T27" fmla="*/ 136 h 157"/>
                <a:gd name="T28" fmla="*/ 39 w 40"/>
                <a:gd name="T29" fmla="*/ 140 h 157"/>
                <a:gd name="T30" fmla="*/ 40 w 40"/>
                <a:gd name="T31" fmla="*/ 145 h 157"/>
                <a:gd name="T32" fmla="*/ 36 w 40"/>
                <a:gd name="T33" fmla="*/ 154 h 1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0" h="157">
                  <a:moveTo>
                    <a:pt x="36" y="154"/>
                  </a:moveTo>
                  <a:cubicBezTo>
                    <a:pt x="33" y="156"/>
                    <a:pt x="29" y="157"/>
                    <a:pt x="25" y="157"/>
                  </a:cubicBezTo>
                  <a:cubicBezTo>
                    <a:pt x="23" y="157"/>
                    <a:pt x="21" y="156"/>
                    <a:pt x="18" y="155"/>
                  </a:cubicBezTo>
                  <a:cubicBezTo>
                    <a:pt x="16" y="155"/>
                    <a:pt x="14" y="153"/>
                    <a:pt x="12" y="152"/>
                  </a:cubicBezTo>
                  <a:cubicBezTo>
                    <a:pt x="8" y="149"/>
                    <a:pt x="6" y="146"/>
                    <a:pt x="4" y="142"/>
                  </a:cubicBezTo>
                  <a:cubicBezTo>
                    <a:pt x="1" y="138"/>
                    <a:pt x="0" y="133"/>
                    <a:pt x="0" y="127"/>
                  </a:cubicBezTo>
                  <a:cubicBezTo>
                    <a:pt x="0" y="15"/>
                    <a:pt x="0" y="15"/>
                    <a:pt x="0" y="15"/>
                  </a:cubicBezTo>
                  <a:cubicBezTo>
                    <a:pt x="0" y="11"/>
                    <a:pt x="2" y="7"/>
                    <a:pt x="5" y="5"/>
                  </a:cubicBezTo>
                  <a:cubicBezTo>
                    <a:pt x="8" y="2"/>
                    <a:pt x="11" y="0"/>
                    <a:pt x="15" y="0"/>
                  </a:cubicBezTo>
                  <a:cubicBezTo>
                    <a:pt x="19" y="0"/>
                    <a:pt x="22" y="2"/>
                    <a:pt x="25" y="5"/>
                  </a:cubicBezTo>
                  <a:cubicBezTo>
                    <a:pt x="28" y="7"/>
                    <a:pt x="29" y="11"/>
                    <a:pt x="29" y="15"/>
                  </a:cubicBezTo>
                  <a:cubicBezTo>
                    <a:pt x="29" y="124"/>
                    <a:pt x="29" y="124"/>
                    <a:pt x="29" y="124"/>
                  </a:cubicBezTo>
                  <a:cubicBezTo>
                    <a:pt x="29" y="128"/>
                    <a:pt x="30" y="131"/>
                    <a:pt x="31" y="132"/>
                  </a:cubicBezTo>
                  <a:cubicBezTo>
                    <a:pt x="32" y="133"/>
                    <a:pt x="34" y="135"/>
                    <a:pt x="36" y="136"/>
                  </a:cubicBezTo>
                  <a:cubicBezTo>
                    <a:pt x="37" y="137"/>
                    <a:pt x="38" y="138"/>
                    <a:pt x="39" y="140"/>
                  </a:cubicBezTo>
                  <a:cubicBezTo>
                    <a:pt x="39" y="141"/>
                    <a:pt x="40" y="143"/>
                    <a:pt x="40" y="145"/>
                  </a:cubicBezTo>
                  <a:cubicBezTo>
                    <a:pt x="40" y="149"/>
                    <a:pt x="38" y="152"/>
                    <a:pt x="36" y="15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p>
              <a:endParaRPr lang="en-GB" sz="1662"/>
            </a:p>
          </p:txBody>
        </p:sp>
        <p:sp>
          <p:nvSpPr>
            <p:cNvPr id="30" name="Freeform 10">
              <a:extLst>
                <a:ext uri="{FF2B5EF4-FFF2-40B4-BE49-F238E27FC236}">
                  <a16:creationId xmlns:a16="http://schemas.microsoft.com/office/drawing/2014/main" id="{5BDE233F-ED10-49B9-BCB2-15E1DB554EAF}"/>
                </a:ext>
              </a:extLst>
            </p:cNvPr>
            <p:cNvSpPr>
              <a:spLocks/>
            </p:cNvSpPr>
            <p:nvPr userDrawn="1"/>
          </p:nvSpPr>
          <p:spPr bwMode="auto">
            <a:xfrm>
              <a:off x="5948363" y="3703638"/>
              <a:ext cx="382588" cy="442912"/>
            </a:xfrm>
            <a:custGeom>
              <a:avLst/>
              <a:gdLst>
                <a:gd name="T0" fmla="*/ 139 w 139"/>
                <a:gd name="T1" fmla="*/ 147 h 160"/>
                <a:gd name="T2" fmla="*/ 135 w 139"/>
                <a:gd name="T3" fmla="*/ 156 h 160"/>
                <a:gd name="T4" fmla="*/ 125 w 139"/>
                <a:gd name="T5" fmla="*/ 160 h 160"/>
                <a:gd name="T6" fmla="*/ 116 w 139"/>
                <a:gd name="T7" fmla="*/ 156 h 160"/>
                <a:gd name="T8" fmla="*/ 112 w 139"/>
                <a:gd name="T9" fmla="*/ 147 h 160"/>
                <a:gd name="T10" fmla="*/ 112 w 139"/>
                <a:gd name="T11" fmla="*/ 65 h 160"/>
                <a:gd name="T12" fmla="*/ 83 w 139"/>
                <a:gd name="T13" fmla="*/ 126 h 160"/>
                <a:gd name="T14" fmla="*/ 77 w 139"/>
                <a:gd name="T15" fmla="*/ 132 h 160"/>
                <a:gd name="T16" fmla="*/ 69 w 139"/>
                <a:gd name="T17" fmla="*/ 135 h 160"/>
                <a:gd name="T18" fmla="*/ 62 w 139"/>
                <a:gd name="T19" fmla="*/ 132 h 160"/>
                <a:gd name="T20" fmla="*/ 56 w 139"/>
                <a:gd name="T21" fmla="*/ 126 h 160"/>
                <a:gd name="T22" fmla="*/ 27 w 139"/>
                <a:gd name="T23" fmla="*/ 65 h 160"/>
                <a:gd name="T24" fmla="*/ 27 w 139"/>
                <a:gd name="T25" fmla="*/ 147 h 160"/>
                <a:gd name="T26" fmla="*/ 23 w 139"/>
                <a:gd name="T27" fmla="*/ 156 h 160"/>
                <a:gd name="T28" fmla="*/ 14 w 139"/>
                <a:gd name="T29" fmla="*/ 160 h 160"/>
                <a:gd name="T30" fmla="*/ 4 w 139"/>
                <a:gd name="T31" fmla="*/ 156 h 160"/>
                <a:gd name="T32" fmla="*/ 0 w 139"/>
                <a:gd name="T33" fmla="*/ 147 h 160"/>
                <a:gd name="T34" fmla="*/ 0 w 139"/>
                <a:gd name="T35" fmla="*/ 14 h 160"/>
                <a:gd name="T36" fmla="*/ 4 w 139"/>
                <a:gd name="T37" fmla="*/ 4 h 160"/>
                <a:gd name="T38" fmla="*/ 14 w 139"/>
                <a:gd name="T39" fmla="*/ 0 h 160"/>
                <a:gd name="T40" fmla="*/ 23 w 139"/>
                <a:gd name="T41" fmla="*/ 2 h 160"/>
                <a:gd name="T42" fmla="*/ 28 w 139"/>
                <a:gd name="T43" fmla="*/ 9 h 160"/>
                <a:gd name="T44" fmla="*/ 70 w 139"/>
                <a:gd name="T45" fmla="*/ 93 h 160"/>
                <a:gd name="T46" fmla="*/ 111 w 139"/>
                <a:gd name="T47" fmla="*/ 8 h 160"/>
                <a:gd name="T48" fmla="*/ 117 w 139"/>
                <a:gd name="T49" fmla="*/ 2 h 160"/>
                <a:gd name="T50" fmla="*/ 125 w 139"/>
                <a:gd name="T51" fmla="*/ 0 h 160"/>
                <a:gd name="T52" fmla="*/ 135 w 139"/>
                <a:gd name="T53" fmla="*/ 4 h 160"/>
                <a:gd name="T54" fmla="*/ 139 w 139"/>
                <a:gd name="T55" fmla="*/ 14 h 160"/>
                <a:gd name="T56" fmla="*/ 139 w 139"/>
                <a:gd name="T57" fmla="*/ 147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39" h="160">
                  <a:moveTo>
                    <a:pt x="139" y="147"/>
                  </a:moveTo>
                  <a:cubicBezTo>
                    <a:pt x="139" y="150"/>
                    <a:pt x="138" y="153"/>
                    <a:pt x="135" y="156"/>
                  </a:cubicBezTo>
                  <a:cubicBezTo>
                    <a:pt x="132" y="159"/>
                    <a:pt x="129" y="160"/>
                    <a:pt x="125" y="160"/>
                  </a:cubicBezTo>
                  <a:cubicBezTo>
                    <a:pt x="122" y="160"/>
                    <a:pt x="118" y="159"/>
                    <a:pt x="116" y="156"/>
                  </a:cubicBezTo>
                  <a:cubicBezTo>
                    <a:pt x="113" y="153"/>
                    <a:pt x="112" y="150"/>
                    <a:pt x="112" y="147"/>
                  </a:cubicBezTo>
                  <a:cubicBezTo>
                    <a:pt x="112" y="65"/>
                    <a:pt x="112" y="65"/>
                    <a:pt x="112" y="65"/>
                  </a:cubicBezTo>
                  <a:cubicBezTo>
                    <a:pt x="83" y="126"/>
                    <a:pt x="83" y="126"/>
                    <a:pt x="83" y="126"/>
                  </a:cubicBezTo>
                  <a:cubicBezTo>
                    <a:pt x="81" y="129"/>
                    <a:pt x="79" y="131"/>
                    <a:pt x="77" y="132"/>
                  </a:cubicBezTo>
                  <a:cubicBezTo>
                    <a:pt x="75" y="134"/>
                    <a:pt x="72" y="135"/>
                    <a:pt x="69" y="135"/>
                  </a:cubicBezTo>
                  <a:cubicBezTo>
                    <a:pt x="67" y="135"/>
                    <a:pt x="64" y="134"/>
                    <a:pt x="62" y="132"/>
                  </a:cubicBezTo>
                  <a:cubicBezTo>
                    <a:pt x="59" y="131"/>
                    <a:pt x="58" y="129"/>
                    <a:pt x="56" y="126"/>
                  </a:cubicBezTo>
                  <a:cubicBezTo>
                    <a:pt x="27" y="65"/>
                    <a:pt x="27" y="65"/>
                    <a:pt x="27" y="65"/>
                  </a:cubicBezTo>
                  <a:cubicBezTo>
                    <a:pt x="27" y="147"/>
                    <a:pt x="27" y="147"/>
                    <a:pt x="27" y="147"/>
                  </a:cubicBezTo>
                  <a:cubicBezTo>
                    <a:pt x="27" y="150"/>
                    <a:pt x="26" y="154"/>
                    <a:pt x="23" y="156"/>
                  </a:cubicBezTo>
                  <a:cubicBezTo>
                    <a:pt x="20" y="159"/>
                    <a:pt x="17" y="160"/>
                    <a:pt x="14" y="160"/>
                  </a:cubicBezTo>
                  <a:cubicBezTo>
                    <a:pt x="10" y="160"/>
                    <a:pt x="7" y="159"/>
                    <a:pt x="4" y="156"/>
                  </a:cubicBezTo>
                  <a:cubicBezTo>
                    <a:pt x="1" y="154"/>
                    <a:pt x="0" y="150"/>
                    <a:pt x="0" y="147"/>
                  </a:cubicBezTo>
                  <a:cubicBezTo>
                    <a:pt x="0" y="14"/>
                    <a:pt x="0" y="14"/>
                    <a:pt x="0" y="14"/>
                  </a:cubicBezTo>
                  <a:cubicBezTo>
                    <a:pt x="0" y="10"/>
                    <a:pt x="1" y="7"/>
                    <a:pt x="4" y="4"/>
                  </a:cubicBezTo>
                  <a:cubicBezTo>
                    <a:pt x="7" y="2"/>
                    <a:pt x="10" y="0"/>
                    <a:pt x="14" y="0"/>
                  </a:cubicBezTo>
                  <a:cubicBezTo>
                    <a:pt x="18" y="0"/>
                    <a:pt x="21" y="1"/>
                    <a:pt x="23" y="2"/>
                  </a:cubicBezTo>
                  <a:cubicBezTo>
                    <a:pt x="25" y="4"/>
                    <a:pt x="27" y="6"/>
                    <a:pt x="28" y="9"/>
                  </a:cubicBezTo>
                  <a:cubicBezTo>
                    <a:pt x="70" y="93"/>
                    <a:pt x="70" y="93"/>
                    <a:pt x="70" y="93"/>
                  </a:cubicBezTo>
                  <a:cubicBezTo>
                    <a:pt x="111" y="8"/>
                    <a:pt x="111" y="8"/>
                    <a:pt x="111" y="8"/>
                  </a:cubicBezTo>
                  <a:cubicBezTo>
                    <a:pt x="113" y="5"/>
                    <a:pt x="115" y="3"/>
                    <a:pt x="117" y="2"/>
                  </a:cubicBezTo>
                  <a:cubicBezTo>
                    <a:pt x="120" y="1"/>
                    <a:pt x="122" y="0"/>
                    <a:pt x="125" y="0"/>
                  </a:cubicBezTo>
                  <a:cubicBezTo>
                    <a:pt x="129" y="0"/>
                    <a:pt x="132" y="2"/>
                    <a:pt x="135" y="4"/>
                  </a:cubicBezTo>
                  <a:cubicBezTo>
                    <a:pt x="138" y="7"/>
                    <a:pt x="139" y="10"/>
                    <a:pt x="139" y="14"/>
                  </a:cubicBezTo>
                  <a:lnTo>
                    <a:pt x="139" y="14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p>
              <a:endParaRPr lang="en-GB" sz="1662"/>
            </a:p>
          </p:txBody>
        </p:sp>
        <p:sp>
          <p:nvSpPr>
            <p:cNvPr id="31" name="Freeform 11">
              <a:extLst>
                <a:ext uri="{FF2B5EF4-FFF2-40B4-BE49-F238E27FC236}">
                  <a16:creationId xmlns:a16="http://schemas.microsoft.com/office/drawing/2014/main" id="{8F0AB221-0583-48F6-8634-0FA433A1CAC3}"/>
                </a:ext>
              </a:extLst>
            </p:cNvPr>
            <p:cNvSpPr>
              <a:spLocks noEditPoints="1"/>
            </p:cNvSpPr>
            <p:nvPr userDrawn="1"/>
          </p:nvSpPr>
          <p:spPr bwMode="auto">
            <a:xfrm>
              <a:off x="6397625" y="3830638"/>
              <a:ext cx="276225" cy="315912"/>
            </a:xfrm>
            <a:custGeom>
              <a:avLst/>
              <a:gdLst>
                <a:gd name="T0" fmla="*/ 96 w 100"/>
                <a:gd name="T1" fmla="*/ 111 h 114"/>
                <a:gd name="T2" fmla="*/ 85 w 100"/>
                <a:gd name="T3" fmla="*/ 114 h 114"/>
                <a:gd name="T4" fmla="*/ 78 w 100"/>
                <a:gd name="T5" fmla="*/ 112 h 114"/>
                <a:gd name="T6" fmla="*/ 72 w 100"/>
                <a:gd name="T7" fmla="*/ 109 h 114"/>
                <a:gd name="T8" fmla="*/ 68 w 100"/>
                <a:gd name="T9" fmla="*/ 105 h 114"/>
                <a:gd name="T10" fmla="*/ 54 w 100"/>
                <a:gd name="T11" fmla="*/ 112 h 114"/>
                <a:gd name="T12" fmla="*/ 39 w 100"/>
                <a:gd name="T13" fmla="*/ 114 h 114"/>
                <a:gd name="T14" fmla="*/ 10 w 100"/>
                <a:gd name="T15" fmla="*/ 104 h 114"/>
                <a:gd name="T16" fmla="*/ 0 w 100"/>
                <a:gd name="T17" fmla="*/ 80 h 114"/>
                <a:gd name="T18" fmla="*/ 0 w 100"/>
                <a:gd name="T19" fmla="*/ 79 h 114"/>
                <a:gd name="T20" fmla="*/ 11 w 100"/>
                <a:gd name="T21" fmla="*/ 55 h 114"/>
                <a:gd name="T22" fmla="*/ 42 w 100"/>
                <a:gd name="T23" fmla="*/ 46 h 114"/>
                <a:gd name="T24" fmla="*/ 62 w 100"/>
                <a:gd name="T25" fmla="*/ 46 h 114"/>
                <a:gd name="T26" fmla="*/ 62 w 100"/>
                <a:gd name="T27" fmla="*/ 42 h 114"/>
                <a:gd name="T28" fmla="*/ 58 w 100"/>
                <a:gd name="T29" fmla="*/ 28 h 114"/>
                <a:gd name="T30" fmla="*/ 45 w 100"/>
                <a:gd name="T31" fmla="*/ 23 h 114"/>
                <a:gd name="T32" fmla="*/ 34 w 100"/>
                <a:gd name="T33" fmla="*/ 24 h 114"/>
                <a:gd name="T34" fmla="*/ 26 w 100"/>
                <a:gd name="T35" fmla="*/ 27 h 114"/>
                <a:gd name="T36" fmla="*/ 16 w 100"/>
                <a:gd name="T37" fmla="*/ 29 h 114"/>
                <a:gd name="T38" fmla="*/ 10 w 100"/>
                <a:gd name="T39" fmla="*/ 23 h 114"/>
                <a:gd name="T40" fmla="*/ 8 w 100"/>
                <a:gd name="T41" fmla="*/ 15 h 114"/>
                <a:gd name="T42" fmla="*/ 14 w 100"/>
                <a:gd name="T43" fmla="*/ 8 h 114"/>
                <a:gd name="T44" fmla="*/ 30 w 100"/>
                <a:gd name="T45" fmla="*/ 1 h 114"/>
                <a:gd name="T46" fmla="*/ 48 w 100"/>
                <a:gd name="T47" fmla="*/ 0 h 114"/>
                <a:gd name="T48" fmla="*/ 67 w 100"/>
                <a:gd name="T49" fmla="*/ 2 h 114"/>
                <a:gd name="T50" fmla="*/ 81 w 100"/>
                <a:gd name="T51" fmla="*/ 11 h 114"/>
                <a:gd name="T52" fmla="*/ 88 w 100"/>
                <a:gd name="T53" fmla="*/ 25 h 114"/>
                <a:gd name="T54" fmla="*/ 90 w 100"/>
                <a:gd name="T55" fmla="*/ 46 h 114"/>
                <a:gd name="T56" fmla="*/ 90 w 100"/>
                <a:gd name="T57" fmla="*/ 81 h 114"/>
                <a:gd name="T58" fmla="*/ 92 w 100"/>
                <a:gd name="T59" fmla="*/ 89 h 114"/>
                <a:gd name="T60" fmla="*/ 96 w 100"/>
                <a:gd name="T61" fmla="*/ 93 h 114"/>
                <a:gd name="T62" fmla="*/ 99 w 100"/>
                <a:gd name="T63" fmla="*/ 97 h 114"/>
                <a:gd name="T64" fmla="*/ 100 w 100"/>
                <a:gd name="T65" fmla="*/ 102 h 114"/>
                <a:gd name="T66" fmla="*/ 96 w 100"/>
                <a:gd name="T67" fmla="*/ 111 h 114"/>
                <a:gd name="T68" fmla="*/ 62 w 100"/>
                <a:gd name="T69" fmla="*/ 67 h 114"/>
                <a:gd name="T70" fmla="*/ 46 w 100"/>
                <a:gd name="T71" fmla="*/ 67 h 114"/>
                <a:gd name="T72" fmla="*/ 33 w 100"/>
                <a:gd name="T73" fmla="*/ 70 h 114"/>
                <a:gd name="T74" fmla="*/ 29 w 100"/>
                <a:gd name="T75" fmla="*/ 79 h 114"/>
                <a:gd name="T76" fmla="*/ 29 w 100"/>
                <a:gd name="T77" fmla="*/ 81 h 114"/>
                <a:gd name="T78" fmla="*/ 33 w 100"/>
                <a:gd name="T79" fmla="*/ 90 h 114"/>
                <a:gd name="T80" fmla="*/ 45 w 100"/>
                <a:gd name="T81" fmla="*/ 93 h 114"/>
                <a:gd name="T82" fmla="*/ 57 w 100"/>
                <a:gd name="T83" fmla="*/ 89 h 114"/>
                <a:gd name="T84" fmla="*/ 62 w 100"/>
                <a:gd name="T85" fmla="*/ 76 h 114"/>
                <a:gd name="T86" fmla="*/ 62 w 100"/>
                <a:gd name="T87" fmla="*/ 6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00" h="114">
                  <a:moveTo>
                    <a:pt x="96" y="111"/>
                  </a:moveTo>
                  <a:cubicBezTo>
                    <a:pt x="93" y="113"/>
                    <a:pt x="90" y="114"/>
                    <a:pt x="85" y="114"/>
                  </a:cubicBezTo>
                  <a:cubicBezTo>
                    <a:pt x="83" y="114"/>
                    <a:pt x="80" y="113"/>
                    <a:pt x="78" y="112"/>
                  </a:cubicBezTo>
                  <a:cubicBezTo>
                    <a:pt x="76" y="111"/>
                    <a:pt x="74" y="110"/>
                    <a:pt x="72" y="109"/>
                  </a:cubicBezTo>
                  <a:cubicBezTo>
                    <a:pt x="71" y="108"/>
                    <a:pt x="69" y="107"/>
                    <a:pt x="68" y="105"/>
                  </a:cubicBezTo>
                  <a:cubicBezTo>
                    <a:pt x="64" y="108"/>
                    <a:pt x="59" y="111"/>
                    <a:pt x="54" y="112"/>
                  </a:cubicBezTo>
                  <a:cubicBezTo>
                    <a:pt x="48" y="113"/>
                    <a:pt x="43" y="114"/>
                    <a:pt x="39" y="114"/>
                  </a:cubicBezTo>
                  <a:cubicBezTo>
                    <a:pt x="26" y="114"/>
                    <a:pt x="16" y="111"/>
                    <a:pt x="10" y="104"/>
                  </a:cubicBezTo>
                  <a:cubicBezTo>
                    <a:pt x="3" y="98"/>
                    <a:pt x="0" y="90"/>
                    <a:pt x="0" y="80"/>
                  </a:cubicBezTo>
                  <a:cubicBezTo>
                    <a:pt x="0" y="79"/>
                    <a:pt x="0" y="79"/>
                    <a:pt x="0" y="79"/>
                  </a:cubicBezTo>
                  <a:cubicBezTo>
                    <a:pt x="0" y="69"/>
                    <a:pt x="4" y="61"/>
                    <a:pt x="11" y="55"/>
                  </a:cubicBezTo>
                  <a:cubicBezTo>
                    <a:pt x="18" y="49"/>
                    <a:pt x="29" y="46"/>
                    <a:pt x="42" y="46"/>
                  </a:cubicBezTo>
                  <a:cubicBezTo>
                    <a:pt x="62" y="46"/>
                    <a:pt x="62" y="46"/>
                    <a:pt x="62" y="46"/>
                  </a:cubicBezTo>
                  <a:cubicBezTo>
                    <a:pt x="62" y="42"/>
                    <a:pt x="62" y="42"/>
                    <a:pt x="62" y="42"/>
                  </a:cubicBezTo>
                  <a:cubicBezTo>
                    <a:pt x="62" y="36"/>
                    <a:pt x="60" y="31"/>
                    <a:pt x="58" y="28"/>
                  </a:cubicBezTo>
                  <a:cubicBezTo>
                    <a:pt x="56" y="24"/>
                    <a:pt x="52" y="23"/>
                    <a:pt x="45" y="23"/>
                  </a:cubicBezTo>
                  <a:cubicBezTo>
                    <a:pt x="41" y="23"/>
                    <a:pt x="37" y="23"/>
                    <a:pt x="34" y="24"/>
                  </a:cubicBezTo>
                  <a:cubicBezTo>
                    <a:pt x="31" y="25"/>
                    <a:pt x="28" y="26"/>
                    <a:pt x="26" y="27"/>
                  </a:cubicBezTo>
                  <a:cubicBezTo>
                    <a:pt x="22" y="29"/>
                    <a:pt x="19" y="30"/>
                    <a:pt x="16" y="29"/>
                  </a:cubicBezTo>
                  <a:cubicBezTo>
                    <a:pt x="13" y="27"/>
                    <a:pt x="11" y="26"/>
                    <a:pt x="10" y="23"/>
                  </a:cubicBezTo>
                  <a:cubicBezTo>
                    <a:pt x="8" y="21"/>
                    <a:pt x="8" y="18"/>
                    <a:pt x="8" y="15"/>
                  </a:cubicBezTo>
                  <a:cubicBezTo>
                    <a:pt x="8" y="12"/>
                    <a:pt x="10" y="10"/>
                    <a:pt x="14" y="8"/>
                  </a:cubicBezTo>
                  <a:cubicBezTo>
                    <a:pt x="18" y="5"/>
                    <a:pt x="24" y="3"/>
                    <a:pt x="30" y="1"/>
                  </a:cubicBezTo>
                  <a:cubicBezTo>
                    <a:pt x="36" y="0"/>
                    <a:pt x="42" y="0"/>
                    <a:pt x="48" y="0"/>
                  </a:cubicBezTo>
                  <a:cubicBezTo>
                    <a:pt x="55" y="0"/>
                    <a:pt x="62" y="1"/>
                    <a:pt x="67" y="2"/>
                  </a:cubicBezTo>
                  <a:cubicBezTo>
                    <a:pt x="73" y="4"/>
                    <a:pt x="77" y="7"/>
                    <a:pt x="81" y="11"/>
                  </a:cubicBezTo>
                  <a:cubicBezTo>
                    <a:pt x="84" y="14"/>
                    <a:pt x="86" y="19"/>
                    <a:pt x="88" y="25"/>
                  </a:cubicBezTo>
                  <a:cubicBezTo>
                    <a:pt x="90" y="31"/>
                    <a:pt x="90" y="38"/>
                    <a:pt x="90" y="46"/>
                  </a:cubicBezTo>
                  <a:cubicBezTo>
                    <a:pt x="90" y="81"/>
                    <a:pt x="90" y="81"/>
                    <a:pt x="90" y="81"/>
                  </a:cubicBezTo>
                  <a:cubicBezTo>
                    <a:pt x="90" y="85"/>
                    <a:pt x="91" y="88"/>
                    <a:pt x="92" y="89"/>
                  </a:cubicBezTo>
                  <a:cubicBezTo>
                    <a:pt x="93" y="90"/>
                    <a:pt x="94" y="92"/>
                    <a:pt x="96" y="93"/>
                  </a:cubicBezTo>
                  <a:cubicBezTo>
                    <a:pt x="97" y="94"/>
                    <a:pt x="98" y="95"/>
                    <a:pt x="99" y="97"/>
                  </a:cubicBezTo>
                  <a:cubicBezTo>
                    <a:pt x="100" y="98"/>
                    <a:pt x="100" y="100"/>
                    <a:pt x="100" y="102"/>
                  </a:cubicBezTo>
                  <a:cubicBezTo>
                    <a:pt x="100" y="106"/>
                    <a:pt x="99" y="109"/>
                    <a:pt x="96" y="111"/>
                  </a:cubicBezTo>
                  <a:close/>
                  <a:moveTo>
                    <a:pt x="62" y="67"/>
                  </a:moveTo>
                  <a:cubicBezTo>
                    <a:pt x="46" y="67"/>
                    <a:pt x="46" y="67"/>
                    <a:pt x="46" y="67"/>
                  </a:cubicBezTo>
                  <a:cubicBezTo>
                    <a:pt x="39" y="67"/>
                    <a:pt x="35" y="68"/>
                    <a:pt x="33" y="70"/>
                  </a:cubicBezTo>
                  <a:cubicBezTo>
                    <a:pt x="30" y="73"/>
                    <a:pt x="29" y="76"/>
                    <a:pt x="29" y="79"/>
                  </a:cubicBezTo>
                  <a:cubicBezTo>
                    <a:pt x="29" y="81"/>
                    <a:pt x="29" y="81"/>
                    <a:pt x="29" y="81"/>
                  </a:cubicBezTo>
                  <a:cubicBezTo>
                    <a:pt x="29" y="85"/>
                    <a:pt x="30" y="88"/>
                    <a:pt x="33" y="90"/>
                  </a:cubicBezTo>
                  <a:cubicBezTo>
                    <a:pt x="35" y="92"/>
                    <a:pt x="39" y="93"/>
                    <a:pt x="45" y="93"/>
                  </a:cubicBezTo>
                  <a:cubicBezTo>
                    <a:pt x="50" y="93"/>
                    <a:pt x="54" y="92"/>
                    <a:pt x="57" y="89"/>
                  </a:cubicBezTo>
                  <a:cubicBezTo>
                    <a:pt x="60" y="86"/>
                    <a:pt x="62" y="82"/>
                    <a:pt x="62" y="76"/>
                  </a:cubicBezTo>
                  <a:lnTo>
                    <a:pt x="62" y="6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p>
              <a:endParaRPr lang="en-GB" sz="1662"/>
            </a:p>
          </p:txBody>
        </p:sp>
        <p:sp>
          <p:nvSpPr>
            <p:cNvPr id="32" name="Freeform 12">
              <a:extLst>
                <a:ext uri="{FF2B5EF4-FFF2-40B4-BE49-F238E27FC236}">
                  <a16:creationId xmlns:a16="http://schemas.microsoft.com/office/drawing/2014/main" id="{5A2A3F07-3F41-42F8-99FE-22F49B91F518}"/>
                </a:ext>
              </a:extLst>
            </p:cNvPr>
            <p:cNvSpPr>
              <a:spLocks noEditPoints="1"/>
            </p:cNvSpPr>
            <p:nvPr userDrawn="1"/>
          </p:nvSpPr>
          <p:spPr bwMode="auto">
            <a:xfrm>
              <a:off x="6726238" y="3700463"/>
              <a:ext cx="87313" cy="446087"/>
            </a:xfrm>
            <a:custGeom>
              <a:avLst/>
              <a:gdLst>
                <a:gd name="T0" fmla="*/ 28 w 32"/>
                <a:gd name="T1" fmla="*/ 28 h 161"/>
                <a:gd name="T2" fmla="*/ 16 w 32"/>
                <a:gd name="T3" fmla="*/ 32 h 161"/>
                <a:gd name="T4" fmla="*/ 5 w 32"/>
                <a:gd name="T5" fmla="*/ 28 h 161"/>
                <a:gd name="T6" fmla="*/ 0 w 32"/>
                <a:gd name="T7" fmla="*/ 16 h 161"/>
                <a:gd name="T8" fmla="*/ 5 w 32"/>
                <a:gd name="T9" fmla="*/ 5 h 161"/>
                <a:gd name="T10" fmla="*/ 16 w 32"/>
                <a:gd name="T11" fmla="*/ 0 h 161"/>
                <a:gd name="T12" fmla="*/ 28 w 32"/>
                <a:gd name="T13" fmla="*/ 5 h 161"/>
                <a:gd name="T14" fmla="*/ 32 w 32"/>
                <a:gd name="T15" fmla="*/ 16 h 161"/>
                <a:gd name="T16" fmla="*/ 28 w 32"/>
                <a:gd name="T17" fmla="*/ 28 h 161"/>
                <a:gd name="T18" fmla="*/ 27 w 32"/>
                <a:gd name="T19" fmla="*/ 156 h 161"/>
                <a:gd name="T20" fmla="*/ 16 w 32"/>
                <a:gd name="T21" fmla="*/ 161 h 161"/>
                <a:gd name="T22" fmla="*/ 6 w 32"/>
                <a:gd name="T23" fmla="*/ 156 h 161"/>
                <a:gd name="T24" fmla="*/ 2 w 32"/>
                <a:gd name="T25" fmla="*/ 146 h 161"/>
                <a:gd name="T26" fmla="*/ 2 w 32"/>
                <a:gd name="T27" fmla="*/ 61 h 161"/>
                <a:gd name="T28" fmla="*/ 6 w 32"/>
                <a:gd name="T29" fmla="*/ 51 h 161"/>
                <a:gd name="T30" fmla="*/ 16 w 32"/>
                <a:gd name="T31" fmla="*/ 47 h 161"/>
                <a:gd name="T32" fmla="*/ 27 w 32"/>
                <a:gd name="T33" fmla="*/ 51 h 161"/>
                <a:gd name="T34" fmla="*/ 31 w 32"/>
                <a:gd name="T35" fmla="*/ 61 h 161"/>
                <a:gd name="T36" fmla="*/ 31 w 32"/>
                <a:gd name="T37" fmla="*/ 146 h 161"/>
                <a:gd name="T38" fmla="*/ 27 w 32"/>
                <a:gd name="T39" fmla="*/ 156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2" h="161">
                  <a:moveTo>
                    <a:pt x="28" y="28"/>
                  </a:moveTo>
                  <a:cubicBezTo>
                    <a:pt x="25" y="31"/>
                    <a:pt x="21" y="32"/>
                    <a:pt x="16" y="32"/>
                  </a:cubicBezTo>
                  <a:cubicBezTo>
                    <a:pt x="12" y="32"/>
                    <a:pt x="8" y="31"/>
                    <a:pt x="5" y="28"/>
                  </a:cubicBezTo>
                  <a:cubicBezTo>
                    <a:pt x="2" y="25"/>
                    <a:pt x="0" y="21"/>
                    <a:pt x="0" y="16"/>
                  </a:cubicBezTo>
                  <a:cubicBezTo>
                    <a:pt x="0" y="12"/>
                    <a:pt x="2" y="8"/>
                    <a:pt x="5" y="5"/>
                  </a:cubicBezTo>
                  <a:cubicBezTo>
                    <a:pt x="8" y="2"/>
                    <a:pt x="12" y="0"/>
                    <a:pt x="16" y="0"/>
                  </a:cubicBezTo>
                  <a:cubicBezTo>
                    <a:pt x="21" y="0"/>
                    <a:pt x="25" y="2"/>
                    <a:pt x="28" y="5"/>
                  </a:cubicBezTo>
                  <a:cubicBezTo>
                    <a:pt x="31" y="8"/>
                    <a:pt x="32" y="12"/>
                    <a:pt x="32" y="16"/>
                  </a:cubicBezTo>
                  <a:cubicBezTo>
                    <a:pt x="32" y="21"/>
                    <a:pt x="31" y="25"/>
                    <a:pt x="28" y="28"/>
                  </a:cubicBezTo>
                  <a:close/>
                  <a:moveTo>
                    <a:pt x="27" y="156"/>
                  </a:moveTo>
                  <a:cubicBezTo>
                    <a:pt x="24" y="159"/>
                    <a:pt x="20" y="161"/>
                    <a:pt x="16" y="161"/>
                  </a:cubicBezTo>
                  <a:cubicBezTo>
                    <a:pt x="12" y="161"/>
                    <a:pt x="9" y="159"/>
                    <a:pt x="6" y="156"/>
                  </a:cubicBezTo>
                  <a:cubicBezTo>
                    <a:pt x="3" y="154"/>
                    <a:pt x="2" y="150"/>
                    <a:pt x="2" y="146"/>
                  </a:cubicBezTo>
                  <a:cubicBezTo>
                    <a:pt x="2" y="61"/>
                    <a:pt x="2" y="61"/>
                    <a:pt x="2" y="61"/>
                  </a:cubicBezTo>
                  <a:cubicBezTo>
                    <a:pt x="2" y="57"/>
                    <a:pt x="3" y="54"/>
                    <a:pt x="6" y="51"/>
                  </a:cubicBezTo>
                  <a:cubicBezTo>
                    <a:pt x="9" y="48"/>
                    <a:pt x="12" y="47"/>
                    <a:pt x="16" y="47"/>
                  </a:cubicBezTo>
                  <a:cubicBezTo>
                    <a:pt x="20" y="47"/>
                    <a:pt x="24" y="48"/>
                    <a:pt x="27" y="51"/>
                  </a:cubicBezTo>
                  <a:cubicBezTo>
                    <a:pt x="29" y="54"/>
                    <a:pt x="31" y="57"/>
                    <a:pt x="31" y="61"/>
                  </a:cubicBezTo>
                  <a:cubicBezTo>
                    <a:pt x="31" y="146"/>
                    <a:pt x="31" y="146"/>
                    <a:pt x="31" y="146"/>
                  </a:cubicBezTo>
                  <a:cubicBezTo>
                    <a:pt x="31" y="150"/>
                    <a:pt x="29" y="154"/>
                    <a:pt x="27" y="15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p>
              <a:endParaRPr lang="en-GB" sz="1662"/>
            </a:p>
          </p:txBody>
        </p:sp>
        <p:sp>
          <p:nvSpPr>
            <p:cNvPr id="33" name="Freeform 13">
              <a:extLst>
                <a:ext uri="{FF2B5EF4-FFF2-40B4-BE49-F238E27FC236}">
                  <a16:creationId xmlns:a16="http://schemas.microsoft.com/office/drawing/2014/main" id="{D9C1EDA5-7DEB-4D03-B0F6-0C7213479761}"/>
                </a:ext>
              </a:extLst>
            </p:cNvPr>
            <p:cNvSpPr>
              <a:spLocks/>
            </p:cNvSpPr>
            <p:nvPr userDrawn="1"/>
          </p:nvSpPr>
          <p:spPr bwMode="auto">
            <a:xfrm>
              <a:off x="6884988" y="3711575"/>
              <a:ext cx="111125" cy="434975"/>
            </a:xfrm>
            <a:custGeom>
              <a:avLst/>
              <a:gdLst>
                <a:gd name="T0" fmla="*/ 36 w 40"/>
                <a:gd name="T1" fmla="*/ 154 h 157"/>
                <a:gd name="T2" fmla="*/ 25 w 40"/>
                <a:gd name="T3" fmla="*/ 157 h 157"/>
                <a:gd name="T4" fmla="*/ 18 w 40"/>
                <a:gd name="T5" fmla="*/ 155 h 157"/>
                <a:gd name="T6" fmla="*/ 12 w 40"/>
                <a:gd name="T7" fmla="*/ 152 h 157"/>
                <a:gd name="T8" fmla="*/ 4 w 40"/>
                <a:gd name="T9" fmla="*/ 142 h 157"/>
                <a:gd name="T10" fmla="*/ 0 w 40"/>
                <a:gd name="T11" fmla="*/ 127 h 157"/>
                <a:gd name="T12" fmla="*/ 0 w 40"/>
                <a:gd name="T13" fmla="*/ 15 h 157"/>
                <a:gd name="T14" fmla="*/ 5 w 40"/>
                <a:gd name="T15" fmla="*/ 5 h 157"/>
                <a:gd name="T16" fmla="*/ 15 w 40"/>
                <a:gd name="T17" fmla="*/ 0 h 157"/>
                <a:gd name="T18" fmla="*/ 25 w 40"/>
                <a:gd name="T19" fmla="*/ 5 h 157"/>
                <a:gd name="T20" fmla="*/ 29 w 40"/>
                <a:gd name="T21" fmla="*/ 15 h 157"/>
                <a:gd name="T22" fmla="*/ 29 w 40"/>
                <a:gd name="T23" fmla="*/ 124 h 157"/>
                <a:gd name="T24" fmla="*/ 31 w 40"/>
                <a:gd name="T25" fmla="*/ 132 h 157"/>
                <a:gd name="T26" fmla="*/ 36 w 40"/>
                <a:gd name="T27" fmla="*/ 136 h 157"/>
                <a:gd name="T28" fmla="*/ 39 w 40"/>
                <a:gd name="T29" fmla="*/ 140 h 157"/>
                <a:gd name="T30" fmla="*/ 40 w 40"/>
                <a:gd name="T31" fmla="*/ 145 h 157"/>
                <a:gd name="T32" fmla="*/ 36 w 40"/>
                <a:gd name="T33" fmla="*/ 154 h 1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0" h="157">
                  <a:moveTo>
                    <a:pt x="36" y="154"/>
                  </a:moveTo>
                  <a:cubicBezTo>
                    <a:pt x="33" y="156"/>
                    <a:pt x="29" y="157"/>
                    <a:pt x="25" y="157"/>
                  </a:cubicBezTo>
                  <a:cubicBezTo>
                    <a:pt x="23" y="157"/>
                    <a:pt x="21" y="156"/>
                    <a:pt x="18" y="155"/>
                  </a:cubicBezTo>
                  <a:cubicBezTo>
                    <a:pt x="16" y="155"/>
                    <a:pt x="14" y="153"/>
                    <a:pt x="12" y="152"/>
                  </a:cubicBezTo>
                  <a:cubicBezTo>
                    <a:pt x="8" y="149"/>
                    <a:pt x="6" y="146"/>
                    <a:pt x="4" y="142"/>
                  </a:cubicBezTo>
                  <a:cubicBezTo>
                    <a:pt x="1" y="138"/>
                    <a:pt x="0" y="133"/>
                    <a:pt x="0" y="127"/>
                  </a:cubicBezTo>
                  <a:cubicBezTo>
                    <a:pt x="0" y="15"/>
                    <a:pt x="0" y="15"/>
                    <a:pt x="0" y="15"/>
                  </a:cubicBezTo>
                  <a:cubicBezTo>
                    <a:pt x="0" y="11"/>
                    <a:pt x="2" y="7"/>
                    <a:pt x="5" y="5"/>
                  </a:cubicBezTo>
                  <a:cubicBezTo>
                    <a:pt x="7" y="2"/>
                    <a:pt x="11" y="0"/>
                    <a:pt x="15" y="0"/>
                  </a:cubicBezTo>
                  <a:cubicBezTo>
                    <a:pt x="19" y="0"/>
                    <a:pt x="22" y="2"/>
                    <a:pt x="25" y="5"/>
                  </a:cubicBezTo>
                  <a:cubicBezTo>
                    <a:pt x="28" y="7"/>
                    <a:pt x="29" y="11"/>
                    <a:pt x="29" y="15"/>
                  </a:cubicBezTo>
                  <a:cubicBezTo>
                    <a:pt x="29" y="124"/>
                    <a:pt x="29" y="124"/>
                    <a:pt x="29" y="124"/>
                  </a:cubicBezTo>
                  <a:cubicBezTo>
                    <a:pt x="29" y="128"/>
                    <a:pt x="30" y="131"/>
                    <a:pt x="31" y="132"/>
                  </a:cubicBezTo>
                  <a:cubicBezTo>
                    <a:pt x="32" y="133"/>
                    <a:pt x="34" y="135"/>
                    <a:pt x="36" y="136"/>
                  </a:cubicBezTo>
                  <a:cubicBezTo>
                    <a:pt x="37" y="137"/>
                    <a:pt x="38" y="138"/>
                    <a:pt x="39" y="140"/>
                  </a:cubicBezTo>
                  <a:cubicBezTo>
                    <a:pt x="39" y="141"/>
                    <a:pt x="40" y="143"/>
                    <a:pt x="40" y="145"/>
                  </a:cubicBezTo>
                  <a:cubicBezTo>
                    <a:pt x="40" y="149"/>
                    <a:pt x="38" y="152"/>
                    <a:pt x="36" y="15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p>
              <a:endParaRPr lang="en-GB" sz="1662"/>
            </a:p>
          </p:txBody>
        </p:sp>
        <p:sp>
          <p:nvSpPr>
            <p:cNvPr id="34" name="Freeform 14">
              <a:extLst>
                <a:ext uri="{FF2B5EF4-FFF2-40B4-BE49-F238E27FC236}">
                  <a16:creationId xmlns:a16="http://schemas.microsoft.com/office/drawing/2014/main" id="{CB7BC9EA-E13C-4F1D-B8EA-9DCF923C047E}"/>
                </a:ext>
              </a:extLst>
            </p:cNvPr>
            <p:cNvSpPr>
              <a:spLocks noEditPoints="1"/>
            </p:cNvSpPr>
            <p:nvPr userDrawn="1"/>
          </p:nvSpPr>
          <p:spPr bwMode="auto">
            <a:xfrm>
              <a:off x="7213600" y="3830638"/>
              <a:ext cx="274638" cy="417512"/>
            </a:xfrm>
            <a:custGeom>
              <a:avLst/>
              <a:gdLst>
                <a:gd name="T0" fmla="*/ 98 w 100"/>
                <a:gd name="T1" fmla="*/ 84 h 151"/>
                <a:gd name="T2" fmla="*/ 91 w 100"/>
                <a:gd name="T3" fmla="*/ 100 h 151"/>
                <a:gd name="T4" fmla="*/ 79 w 100"/>
                <a:gd name="T5" fmla="*/ 110 h 151"/>
                <a:gd name="T6" fmla="*/ 61 w 100"/>
                <a:gd name="T7" fmla="*/ 114 h 151"/>
                <a:gd name="T8" fmla="*/ 49 w 100"/>
                <a:gd name="T9" fmla="*/ 112 h 151"/>
                <a:gd name="T10" fmla="*/ 38 w 100"/>
                <a:gd name="T11" fmla="*/ 107 h 151"/>
                <a:gd name="T12" fmla="*/ 38 w 100"/>
                <a:gd name="T13" fmla="*/ 137 h 151"/>
                <a:gd name="T14" fmla="*/ 34 w 100"/>
                <a:gd name="T15" fmla="*/ 147 h 151"/>
                <a:gd name="T16" fmla="*/ 24 w 100"/>
                <a:gd name="T17" fmla="*/ 151 h 151"/>
                <a:gd name="T18" fmla="*/ 14 w 100"/>
                <a:gd name="T19" fmla="*/ 147 h 151"/>
                <a:gd name="T20" fmla="*/ 10 w 100"/>
                <a:gd name="T21" fmla="*/ 137 h 151"/>
                <a:gd name="T22" fmla="*/ 10 w 100"/>
                <a:gd name="T23" fmla="*/ 32 h 151"/>
                <a:gd name="T24" fmla="*/ 8 w 100"/>
                <a:gd name="T25" fmla="*/ 25 h 151"/>
                <a:gd name="T26" fmla="*/ 4 w 100"/>
                <a:gd name="T27" fmla="*/ 20 h 151"/>
                <a:gd name="T28" fmla="*/ 1 w 100"/>
                <a:gd name="T29" fmla="*/ 17 h 151"/>
                <a:gd name="T30" fmla="*/ 0 w 100"/>
                <a:gd name="T31" fmla="*/ 12 h 151"/>
                <a:gd name="T32" fmla="*/ 4 w 100"/>
                <a:gd name="T33" fmla="*/ 3 h 151"/>
                <a:gd name="T34" fmla="*/ 14 w 100"/>
                <a:gd name="T35" fmla="*/ 0 h 151"/>
                <a:gd name="T36" fmla="*/ 21 w 100"/>
                <a:gd name="T37" fmla="*/ 1 h 151"/>
                <a:gd name="T38" fmla="*/ 28 w 100"/>
                <a:gd name="T39" fmla="*/ 4 h 151"/>
                <a:gd name="T40" fmla="*/ 32 w 100"/>
                <a:gd name="T41" fmla="*/ 8 h 151"/>
                <a:gd name="T42" fmla="*/ 45 w 100"/>
                <a:gd name="T43" fmla="*/ 2 h 151"/>
                <a:gd name="T44" fmla="*/ 59 w 100"/>
                <a:gd name="T45" fmla="*/ 0 h 151"/>
                <a:gd name="T46" fmla="*/ 90 w 100"/>
                <a:gd name="T47" fmla="*/ 11 h 151"/>
                <a:gd name="T48" fmla="*/ 100 w 100"/>
                <a:gd name="T49" fmla="*/ 46 h 151"/>
                <a:gd name="T50" fmla="*/ 100 w 100"/>
                <a:gd name="T51" fmla="*/ 63 h 151"/>
                <a:gd name="T52" fmla="*/ 98 w 100"/>
                <a:gd name="T53" fmla="*/ 84 h 151"/>
                <a:gd name="T54" fmla="*/ 71 w 100"/>
                <a:gd name="T55" fmla="*/ 43 h 151"/>
                <a:gd name="T56" fmla="*/ 67 w 100"/>
                <a:gd name="T57" fmla="*/ 29 h 151"/>
                <a:gd name="T58" fmla="*/ 54 w 100"/>
                <a:gd name="T59" fmla="*/ 24 h 151"/>
                <a:gd name="T60" fmla="*/ 46 w 100"/>
                <a:gd name="T61" fmla="*/ 26 h 151"/>
                <a:gd name="T62" fmla="*/ 38 w 100"/>
                <a:gd name="T63" fmla="*/ 30 h 151"/>
                <a:gd name="T64" fmla="*/ 38 w 100"/>
                <a:gd name="T65" fmla="*/ 83 h 151"/>
                <a:gd name="T66" fmla="*/ 46 w 100"/>
                <a:gd name="T67" fmla="*/ 88 h 151"/>
                <a:gd name="T68" fmla="*/ 54 w 100"/>
                <a:gd name="T69" fmla="*/ 89 h 151"/>
                <a:gd name="T70" fmla="*/ 68 w 100"/>
                <a:gd name="T71" fmla="*/ 84 h 151"/>
                <a:gd name="T72" fmla="*/ 71 w 100"/>
                <a:gd name="T73" fmla="*/ 68 h 151"/>
                <a:gd name="T74" fmla="*/ 71 w 100"/>
                <a:gd name="T75" fmla="*/ 43 h 1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00" h="151">
                  <a:moveTo>
                    <a:pt x="98" y="84"/>
                  </a:moveTo>
                  <a:cubicBezTo>
                    <a:pt x="97" y="90"/>
                    <a:pt x="94" y="96"/>
                    <a:pt x="91" y="100"/>
                  </a:cubicBezTo>
                  <a:cubicBezTo>
                    <a:pt x="88" y="105"/>
                    <a:pt x="84" y="108"/>
                    <a:pt x="79" y="110"/>
                  </a:cubicBezTo>
                  <a:cubicBezTo>
                    <a:pt x="74" y="112"/>
                    <a:pt x="68" y="114"/>
                    <a:pt x="61" y="114"/>
                  </a:cubicBezTo>
                  <a:cubicBezTo>
                    <a:pt x="57" y="114"/>
                    <a:pt x="53" y="113"/>
                    <a:pt x="49" y="112"/>
                  </a:cubicBezTo>
                  <a:cubicBezTo>
                    <a:pt x="45" y="111"/>
                    <a:pt x="41" y="109"/>
                    <a:pt x="38" y="107"/>
                  </a:cubicBezTo>
                  <a:cubicBezTo>
                    <a:pt x="38" y="137"/>
                    <a:pt x="38" y="137"/>
                    <a:pt x="38" y="137"/>
                  </a:cubicBezTo>
                  <a:cubicBezTo>
                    <a:pt x="38" y="141"/>
                    <a:pt x="37" y="145"/>
                    <a:pt x="34" y="147"/>
                  </a:cubicBezTo>
                  <a:cubicBezTo>
                    <a:pt x="31" y="150"/>
                    <a:pt x="28" y="151"/>
                    <a:pt x="24" y="151"/>
                  </a:cubicBezTo>
                  <a:cubicBezTo>
                    <a:pt x="20" y="151"/>
                    <a:pt x="17" y="150"/>
                    <a:pt x="14" y="147"/>
                  </a:cubicBezTo>
                  <a:cubicBezTo>
                    <a:pt x="11" y="145"/>
                    <a:pt x="10" y="141"/>
                    <a:pt x="10" y="137"/>
                  </a:cubicBezTo>
                  <a:cubicBezTo>
                    <a:pt x="10" y="32"/>
                    <a:pt x="10" y="32"/>
                    <a:pt x="10" y="32"/>
                  </a:cubicBezTo>
                  <a:cubicBezTo>
                    <a:pt x="10" y="29"/>
                    <a:pt x="9" y="26"/>
                    <a:pt x="8" y="25"/>
                  </a:cubicBezTo>
                  <a:cubicBezTo>
                    <a:pt x="7" y="23"/>
                    <a:pt x="6" y="22"/>
                    <a:pt x="4" y="20"/>
                  </a:cubicBezTo>
                  <a:cubicBezTo>
                    <a:pt x="3" y="19"/>
                    <a:pt x="2" y="18"/>
                    <a:pt x="1" y="17"/>
                  </a:cubicBezTo>
                  <a:cubicBezTo>
                    <a:pt x="0" y="15"/>
                    <a:pt x="0" y="14"/>
                    <a:pt x="0" y="12"/>
                  </a:cubicBezTo>
                  <a:cubicBezTo>
                    <a:pt x="0" y="8"/>
                    <a:pt x="1" y="5"/>
                    <a:pt x="4" y="3"/>
                  </a:cubicBezTo>
                  <a:cubicBezTo>
                    <a:pt x="7" y="1"/>
                    <a:pt x="10" y="0"/>
                    <a:pt x="14" y="0"/>
                  </a:cubicBezTo>
                  <a:cubicBezTo>
                    <a:pt x="17" y="0"/>
                    <a:pt x="19" y="0"/>
                    <a:pt x="21" y="1"/>
                  </a:cubicBezTo>
                  <a:cubicBezTo>
                    <a:pt x="24" y="2"/>
                    <a:pt x="26" y="3"/>
                    <a:pt x="28" y="4"/>
                  </a:cubicBezTo>
                  <a:cubicBezTo>
                    <a:pt x="29" y="5"/>
                    <a:pt x="31" y="7"/>
                    <a:pt x="32" y="8"/>
                  </a:cubicBezTo>
                  <a:cubicBezTo>
                    <a:pt x="36" y="6"/>
                    <a:pt x="40" y="4"/>
                    <a:pt x="45" y="2"/>
                  </a:cubicBezTo>
                  <a:cubicBezTo>
                    <a:pt x="49" y="1"/>
                    <a:pt x="54" y="0"/>
                    <a:pt x="59" y="0"/>
                  </a:cubicBezTo>
                  <a:cubicBezTo>
                    <a:pt x="73" y="0"/>
                    <a:pt x="83" y="4"/>
                    <a:pt x="90" y="11"/>
                  </a:cubicBezTo>
                  <a:cubicBezTo>
                    <a:pt x="97" y="19"/>
                    <a:pt x="100" y="31"/>
                    <a:pt x="100" y="46"/>
                  </a:cubicBezTo>
                  <a:cubicBezTo>
                    <a:pt x="100" y="63"/>
                    <a:pt x="100" y="63"/>
                    <a:pt x="100" y="63"/>
                  </a:cubicBezTo>
                  <a:cubicBezTo>
                    <a:pt x="100" y="71"/>
                    <a:pt x="99" y="78"/>
                    <a:pt x="98" y="84"/>
                  </a:cubicBezTo>
                  <a:close/>
                  <a:moveTo>
                    <a:pt x="71" y="43"/>
                  </a:moveTo>
                  <a:cubicBezTo>
                    <a:pt x="71" y="37"/>
                    <a:pt x="70" y="32"/>
                    <a:pt x="67" y="29"/>
                  </a:cubicBezTo>
                  <a:cubicBezTo>
                    <a:pt x="65" y="26"/>
                    <a:pt x="60" y="24"/>
                    <a:pt x="54" y="24"/>
                  </a:cubicBezTo>
                  <a:cubicBezTo>
                    <a:pt x="51" y="24"/>
                    <a:pt x="49" y="25"/>
                    <a:pt x="46" y="26"/>
                  </a:cubicBezTo>
                  <a:cubicBezTo>
                    <a:pt x="43" y="27"/>
                    <a:pt x="41" y="28"/>
                    <a:pt x="38" y="30"/>
                  </a:cubicBezTo>
                  <a:cubicBezTo>
                    <a:pt x="38" y="83"/>
                    <a:pt x="38" y="83"/>
                    <a:pt x="38" y="83"/>
                  </a:cubicBezTo>
                  <a:cubicBezTo>
                    <a:pt x="41" y="85"/>
                    <a:pt x="43" y="86"/>
                    <a:pt x="46" y="88"/>
                  </a:cubicBezTo>
                  <a:cubicBezTo>
                    <a:pt x="49" y="89"/>
                    <a:pt x="52" y="89"/>
                    <a:pt x="54" y="89"/>
                  </a:cubicBezTo>
                  <a:cubicBezTo>
                    <a:pt x="61" y="89"/>
                    <a:pt x="65" y="88"/>
                    <a:pt x="68" y="84"/>
                  </a:cubicBezTo>
                  <a:cubicBezTo>
                    <a:pt x="70" y="80"/>
                    <a:pt x="71" y="75"/>
                    <a:pt x="71" y="68"/>
                  </a:cubicBezTo>
                  <a:lnTo>
                    <a:pt x="71" y="4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p>
              <a:endParaRPr lang="en-GB" sz="1662"/>
            </a:p>
          </p:txBody>
        </p:sp>
        <p:sp>
          <p:nvSpPr>
            <p:cNvPr id="35" name="Freeform 15">
              <a:extLst>
                <a:ext uri="{FF2B5EF4-FFF2-40B4-BE49-F238E27FC236}">
                  <a16:creationId xmlns:a16="http://schemas.microsoft.com/office/drawing/2014/main" id="{8FAF02A8-964F-448C-92CC-89871315C2B5}"/>
                </a:ext>
              </a:extLst>
            </p:cNvPr>
            <p:cNvSpPr>
              <a:spLocks/>
            </p:cNvSpPr>
            <p:nvPr userDrawn="1"/>
          </p:nvSpPr>
          <p:spPr bwMode="auto">
            <a:xfrm>
              <a:off x="7554913" y="3711575"/>
              <a:ext cx="111125" cy="434975"/>
            </a:xfrm>
            <a:custGeom>
              <a:avLst/>
              <a:gdLst>
                <a:gd name="T0" fmla="*/ 36 w 40"/>
                <a:gd name="T1" fmla="*/ 154 h 157"/>
                <a:gd name="T2" fmla="*/ 25 w 40"/>
                <a:gd name="T3" fmla="*/ 157 h 157"/>
                <a:gd name="T4" fmla="*/ 18 w 40"/>
                <a:gd name="T5" fmla="*/ 155 h 157"/>
                <a:gd name="T6" fmla="*/ 12 w 40"/>
                <a:gd name="T7" fmla="*/ 152 h 157"/>
                <a:gd name="T8" fmla="*/ 4 w 40"/>
                <a:gd name="T9" fmla="*/ 142 h 157"/>
                <a:gd name="T10" fmla="*/ 0 w 40"/>
                <a:gd name="T11" fmla="*/ 127 h 157"/>
                <a:gd name="T12" fmla="*/ 0 w 40"/>
                <a:gd name="T13" fmla="*/ 15 h 157"/>
                <a:gd name="T14" fmla="*/ 5 w 40"/>
                <a:gd name="T15" fmla="*/ 5 h 157"/>
                <a:gd name="T16" fmla="*/ 15 w 40"/>
                <a:gd name="T17" fmla="*/ 0 h 157"/>
                <a:gd name="T18" fmla="*/ 25 w 40"/>
                <a:gd name="T19" fmla="*/ 5 h 157"/>
                <a:gd name="T20" fmla="*/ 29 w 40"/>
                <a:gd name="T21" fmla="*/ 15 h 157"/>
                <a:gd name="T22" fmla="*/ 29 w 40"/>
                <a:gd name="T23" fmla="*/ 124 h 157"/>
                <a:gd name="T24" fmla="*/ 31 w 40"/>
                <a:gd name="T25" fmla="*/ 132 h 157"/>
                <a:gd name="T26" fmla="*/ 36 w 40"/>
                <a:gd name="T27" fmla="*/ 136 h 157"/>
                <a:gd name="T28" fmla="*/ 39 w 40"/>
                <a:gd name="T29" fmla="*/ 140 h 157"/>
                <a:gd name="T30" fmla="*/ 40 w 40"/>
                <a:gd name="T31" fmla="*/ 145 h 157"/>
                <a:gd name="T32" fmla="*/ 36 w 40"/>
                <a:gd name="T33" fmla="*/ 154 h 1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0" h="157">
                  <a:moveTo>
                    <a:pt x="36" y="154"/>
                  </a:moveTo>
                  <a:cubicBezTo>
                    <a:pt x="33" y="156"/>
                    <a:pt x="29" y="157"/>
                    <a:pt x="25" y="157"/>
                  </a:cubicBezTo>
                  <a:cubicBezTo>
                    <a:pt x="23" y="157"/>
                    <a:pt x="21" y="156"/>
                    <a:pt x="18" y="155"/>
                  </a:cubicBezTo>
                  <a:cubicBezTo>
                    <a:pt x="16" y="155"/>
                    <a:pt x="14" y="153"/>
                    <a:pt x="12" y="152"/>
                  </a:cubicBezTo>
                  <a:cubicBezTo>
                    <a:pt x="8" y="149"/>
                    <a:pt x="6" y="146"/>
                    <a:pt x="4" y="142"/>
                  </a:cubicBezTo>
                  <a:cubicBezTo>
                    <a:pt x="2" y="138"/>
                    <a:pt x="0" y="133"/>
                    <a:pt x="0" y="127"/>
                  </a:cubicBezTo>
                  <a:cubicBezTo>
                    <a:pt x="0" y="15"/>
                    <a:pt x="0" y="15"/>
                    <a:pt x="0" y="15"/>
                  </a:cubicBezTo>
                  <a:cubicBezTo>
                    <a:pt x="0" y="11"/>
                    <a:pt x="2" y="7"/>
                    <a:pt x="5" y="5"/>
                  </a:cubicBezTo>
                  <a:cubicBezTo>
                    <a:pt x="8" y="2"/>
                    <a:pt x="11" y="0"/>
                    <a:pt x="15" y="0"/>
                  </a:cubicBezTo>
                  <a:cubicBezTo>
                    <a:pt x="19" y="0"/>
                    <a:pt x="22" y="2"/>
                    <a:pt x="25" y="5"/>
                  </a:cubicBezTo>
                  <a:cubicBezTo>
                    <a:pt x="28" y="7"/>
                    <a:pt x="29" y="11"/>
                    <a:pt x="29" y="15"/>
                  </a:cubicBezTo>
                  <a:cubicBezTo>
                    <a:pt x="29" y="124"/>
                    <a:pt x="29" y="124"/>
                    <a:pt x="29" y="124"/>
                  </a:cubicBezTo>
                  <a:cubicBezTo>
                    <a:pt x="29" y="128"/>
                    <a:pt x="30" y="131"/>
                    <a:pt x="31" y="132"/>
                  </a:cubicBezTo>
                  <a:cubicBezTo>
                    <a:pt x="33" y="133"/>
                    <a:pt x="34" y="135"/>
                    <a:pt x="36" y="136"/>
                  </a:cubicBezTo>
                  <a:cubicBezTo>
                    <a:pt x="37" y="137"/>
                    <a:pt x="38" y="138"/>
                    <a:pt x="39" y="140"/>
                  </a:cubicBezTo>
                  <a:cubicBezTo>
                    <a:pt x="39" y="141"/>
                    <a:pt x="40" y="143"/>
                    <a:pt x="40" y="145"/>
                  </a:cubicBezTo>
                  <a:cubicBezTo>
                    <a:pt x="40" y="149"/>
                    <a:pt x="38" y="152"/>
                    <a:pt x="36" y="15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p>
              <a:endParaRPr lang="en-GB" sz="1662"/>
            </a:p>
          </p:txBody>
        </p:sp>
        <p:sp>
          <p:nvSpPr>
            <p:cNvPr id="36" name="Freeform 16">
              <a:extLst>
                <a:ext uri="{FF2B5EF4-FFF2-40B4-BE49-F238E27FC236}">
                  <a16:creationId xmlns:a16="http://schemas.microsoft.com/office/drawing/2014/main" id="{18232E2C-6C84-4DF0-87DF-407914DBF016}"/>
                </a:ext>
              </a:extLst>
            </p:cNvPr>
            <p:cNvSpPr>
              <a:spLocks/>
            </p:cNvSpPr>
            <p:nvPr userDrawn="1"/>
          </p:nvSpPr>
          <p:spPr bwMode="auto">
            <a:xfrm>
              <a:off x="7712075" y="3830638"/>
              <a:ext cx="220663" cy="315912"/>
            </a:xfrm>
            <a:custGeom>
              <a:avLst/>
              <a:gdLst>
                <a:gd name="T0" fmla="*/ 73 w 80"/>
                <a:gd name="T1" fmla="*/ 27 h 114"/>
                <a:gd name="T2" fmla="*/ 64 w 80"/>
                <a:gd name="T3" fmla="*/ 27 h 114"/>
                <a:gd name="T4" fmla="*/ 57 w 80"/>
                <a:gd name="T5" fmla="*/ 24 h 114"/>
                <a:gd name="T6" fmla="*/ 48 w 80"/>
                <a:gd name="T7" fmla="*/ 23 h 114"/>
                <a:gd name="T8" fmla="*/ 34 w 80"/>
                <a:gd name="T9" fmla="*/ 29 h 114"/>
                <a:gd name="T10" fmla="*/ 29 w 80"/>
                <a:gd name="T11" fmla="*/ 47 h 114"/>
                <a:gd name="T12" fmla="*/ 29 w 80"/>
                <a:gd name="T13" fmla="*/ 67 h 114"/>
                <a:gd name="T14" fmla="*/ 34 w 80"/>
                <a:gd name="T15" fmla="*/ 84 h 114"/>
                <a:gd name="T16" fmla="*/ 47 w 80"/>
                <a:gd name="T17" fmla="*/ 90 h 114"/>
                <a:gd name="T18" fmla="*/ 55 w 80"/>
                <a:gd name="T19" fmla="*/ 89 h 114"/>
                <a:gd name="T20" fmla="*/ 64 w 80"/>
                <a:gd name="T21" fmla="*/ 86 h 114"/>
                <a:gd name="T22" fmla="*/ 73 w 80"/>
                <a:gd name="T23" fmla="*/ 86 h 114"/>
                <a:gd name="T24" fmla="*/ 79 w 80"/>
                <a:gd name="T25" fmla="*/ 93 h 114"/>
                <a:gd name="T26" fmla="*/ 78 w 80"/>
                <a:gd name="T27" fmla="*/ 102 h 114"/>
                <a:gd name="T28" fmla="*/ 73 w 80"/>
                <a:gd name="T29" fmla="*/ 108 h 114"/>
                <a:gd name="T30" fmla="*/ 59 w 80"/>
                <a:gd name="T31" fmla="*/ 112 h 114"/>
                <a:gd name="T32" fmla="*/ 45 w 80"/>
                <a:gd name="T33" fmla="*/ 114 h 114"/>
                <a:gd name="T34" fmla="*/ 25 w 80"/>
                <a:gd name="T35" fmla="*/ 110 h 114"/>
                <a:gd name="T36" fmla="*/ 11 w 80"/>
                <a:gd name="T37" fmla="*/ 100 h 114"/>
                <a:gd name="T38" fmla="*/ 3 w 80"/>
                <a:gd name="T39" fmla="*/ 84 h 114"/>
                <a:gd name="T40" fmla="*/ 0 w 80"/>
                <a:gd name="T41" fmla="*/ 65 h 114"/>
                <a:gd name="T42" fmla="*/ 0 w 80"/>
                <a:gd name="T43" fmla="*/ 50 h 114"/>
                <a:gd name="T44" fmla="*/ 3 w 80"/>
                <a:gd name="T45" fmla="*/ 31 h 114"/>
                <a:gd name="T46" fmla="*/ 12 w 80"/>
                <a:gd name="T47" fmla="*/ 14 h 114"/>
                <a:gd name="T48" fmla="*/ 26 w 80"/>
                <a:gd name="T49" fmla="*/ 4 h 114"/>
                <a:gd name="T50" fmla="*/ 45 w 80"/>
                <a:gd name="T51" fmla="*/ 0 h 114"/>
                <a:gd name="T52" fmla="*/ 60 w 80"/>
                <a:gd name="T53" fmla="*/ 1 h 114"/>
                <a:gd name="T54" fmla="*/ 73 w 80"/>
                <a:gd name="T55" fmla="*/ 6 h 114"/>
                <a:gd name="T56" fmla="*/ 79 w 80"/>
                <a:gd name="T57" fmla="*/ 12 h 114"/>
                <a:gd name="T58" fmla="*/ 79 w 80"/>
                <a:gd name="T59" fmla="*/ 21 h 114"/>
                <a:gd name="T60" fmla="*/ 73 w 80"/>
                <a:gd name="T61"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80" h="114">
                  <a:moveTo>
                    <a:pt x="73" y="27"/>
                  </a:moveTo>
                  <a:cubicBezTo>
                    <a:pt x="70" y="28"/>
                    <a:pt x="67" y="28"/>
                    <a:pt x="64" y="27"/>
                  </a:cubicBezTo>
                  <a:cubicBezTo>
                    <a:pt x="62" y="26"/>
                    <a:pt x="60" y="25"/>
                    <a:pt x="57" y="24"/>
                  </a:cubicBezTo>
                  <a:cubicBezTo>
                    <a:pt x="55" y="24"/>
                    <a:pt x="52" y="23"/>
                    <a:pt x="48" y="23"/>
                  </a:cubicBezTo>
                  <a:cubicBezTo>
                    <a:pt x="42" y="23"/>
                    <a:pt x="37" y="25"/>
                    <a:pt x="34" y="29"/>
                  </a:cubicBezTo>
                  <a:cubicBezTo>
                    <a:pt x="31" y="34"/>
                    <a:pt x="29" y="39"/>
                    <a:pt x="29" y="47"/>
                  </a:cubicBezTo>
                  <a:cubicBezTo>
                    <a:pt x="29" y="67"/>
                    <a:pt x="29" y="67"/>
                    <a:pt x="29" y="67"/>
                  </a:cubicBezTo>
                  <a:cubicBezTo>
                    <a:pt x="29" y="74"/>
                    <a:pt x="31" y="80"/>
                    <a:pt x="34" y="84"/>
                  </a:cubicBezTo>
                  <a:cubicBezTo>
                    <a:pt x="37" y="88"/>
                    <a:pt x="41" y="90"/>
                    <a:pt x="47" y="90"/>
                  </a:cubicBezTo>
                  <a:cubicBezTo>
                    <a:pt x="50" y="90"/>
                    <a:pt x="52" y="90"/>
                    <a:pt x="55" y="89"/>
                  </a:cubicBezTo>
                  <a:cubicBezTo>
                    <a:pt x="58" y="89"/>
                    <a:pt x="61" y="88"/>
                    <a:pt x="64" y="86"/>
                  </a:cubicBezTo>
                  <a:cubicBezTo>
                    <a:pt x="67" y="85"/>
                    <a:pt x="70" y="85"/>
                    <a:pt x="73" y="86"/>
                  </a:cubicBezTo>
                  <a:cubicBezTo>
                    <a:pt x="76" y="88"/>
                    <a:pt x="78" y="90"/>
                    <a:pt x="79" y="93"/>
                  </a:cubicBezTo>
                  <a:cubicBezTo>
                    <a:pt x="80" y="96"/>
                    <a:pt x="80" y="99"/>
                    <a:pt x="78" y="102"/>
                  </a:cubicBezTo>
                  <a:cubicBezTo>
                    <a:pt x="77" y="104"/>
                    <a:pt x="75" y="106"/>
                    <a:pt x="73" y="108"/>
                  </a:cubicBezTo>
                  <a:cubicBezTo>
                    <a:pt x="68" y="110"/>
                    <a:pt x="64" y="112"/>
                    <a:pt x="59" y="112"/>
                  </a:cubicBezTo>
                  <a:cubicBezTo>
                    <a:pt x="54" y="113"/>
                    <a:pt x="50" y="114"/>
                    <a:pt x="45" y="114"/>
                  </a:cubicBezTo>
                  <a:cubicBezTo>
                    <a:pt x="37" y="114"/>
                    <a:pt x="30" y="112"/>
                    <a:pt x="25" y="110"/>
                  </a:cubicBezTo>
                  <a:cubicBezTo>
                    <a:pt x="19" y="108"/>
                    <a:pt x="14" y="104"/>
                    <a:pt x="11" y="100"/>
                  </a:cubicBezTo>
                  <a:cubicBezTo>
                    <a:pt x="7" y="95"/>
                    <a:pt x="5" y="90"/>
                    <a:pt x="3" y="84"/>
                  </a:cubicBezTo>
                  <a:cubicBezTo>
                    <a:pt x="1" y="78"/>
                    <a:pt x="0" y="72"/>
                    <a:pt x="0" y="65"/>
                  </a:cubicBezTo>
                  <a:cubicBezTo>
                    <a:pt x="0" y="50"/>
                    <a:pt x="0" y="50"/>
                    <a:pt x="0" y="50"/>
                  </a:cubicBezTo>
                  <a:cubicBezTo>
                    <a:pt x="0" y="43"/>
                    <a:pt x="1" y="37"/>
                    <a:pt x="3" y="31"/>
                  </a:cubicBezTo>
                  <a:cubicBezTo>
                    <a:pt x="5" y="24"/>
                    <a:pt x="8" y="19"/>
                    <a:pt x="12" y="14"/>
                  </a:cubicBezTo>
                  <a:cubicBezTo>
                    <a:pt x="15" y="10"/>
                    <a:pt x="20" y="6"/>
                    <a:pt x="26" y="4"/>
                  </a:cubicBezTo>
                  <a:cubicBezTo>
                    <a:pt x="31" y="1"/>
                    <a:pt x="38" y="0"/>
                    <a:pt x="45" y="0"/>
                  </a:cubicBezTo>
                  <a:cubicBezTo>
                    <a:pt x="50" y="0"/>
                    <a:pt x="54" y="0"/>
                    <a:pt x="60" y="1"/>
                  </a:cubicBezTo>
                  <a:cubicBezTo>
                    <a:pt x="65" y="2"/>
                    <a:pt x="69" y="4"/>
                    <a:pt x="73" y="6"/>
                  </a:cubicBezTo>
                  <a:cubicBezTo>
                    <a:pt x="76" y="8"/>
                    <a:pt x="78" y="10"/>
                    <a:pt x="79" y="12"/>
                  </a:cubicBezTo>
                  <a:cubicBezTo>
                    <a:pt x="80" y="14"/>
                    <a:pt x="80" y="17"/>
                    <a:pt x="79" y="21"/>
                  </a:cubicBezTo>
                  <a:cubicBezTo>
                    <a:pt x="78" y="24"/>
                    <a:pt x="76" y="26"/>
                    <a:pt x="73"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p>
              <a:endParaRPr lang="en-GB" sz="1662"/>
            </a:p>
          </p:txBody>
        </p:sp>
      </p:grpSp>
      <p:pic>
        <p:nvPicPr>
          <p:cNvPr id="37" name="Picture 36">
            <a:extLst>
              <a:ext uri="{FF2B5EF4-FFF2-40B4-BE49-F238E27FC236}">
                <a16:creationId xmlns:a16="http://schemas.microsoft.com/office/drawing/2014/main" id="{4DDF69D0-3791-4ABD-8D61-86D9AF7D9A45}"/>
              </a:ext>
            </a:extLst>
          </p:cNvPr>
          <p:cNvPicPr>
            <a:picLocks/>
          </p:cNvPicPr>
          <p:nvPr/>
        </p:nvPicPr>
        <p:blipFill rotWithShape="1">
          <a:blip r:embed="rId2">
            <a:extLst>
              <a:ext uri="{28A0092B-C50C-407E-A947-70E740481C1C}">
                <a14:useLocalDpi xmlns:a14="http://schemas.microsoft.com/office/drawing/2010/main" val="0"/>
              </a:ext>
            </a:extLst>
          </a:blip>
          <a:srcRect t="19831" b="29860"/>
          <a:stretch/>
        </p:blipFill>
        <p:spPr>
          <a:xfrm>
            <a:off x="0" y="2655650"/>
            <a:ext cx="12192000" cy="3067200"/>
          </a:xfrm>
          <a:prstGeom prst="rect">
            <a:avLst/>
          </a:prstGeom>
        </p:spPr>
      </p:pic>
    </p:spTree>
    <p:extLst>
      <p:ext uri="{BB962C8B-B14F-4D97-AF65-F5344CB8AC3E}">
        <p14:creationId xmlns:p14="http://schemas.microsoft.com/office/powerpoint/2010/main" val="246512103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20396" y="538386"/>
            <a:ext cx="10548913" cy="420413"/>
          </a:xfrm>
        </p:spPr>
        <p:txBody>
          <a:bodyPr/>
          <a:lstStyle>
            <a:lvl1pPr marL="0" indent="0">
              <a:defRPr b="1">
                <a:latin typeface="+mj-lt"/>
              </a:defRPr>
            </a:lvl1pPr>
          </a:lstStyle>
          <a:p>
            <a:r>
              <a:rPr lang="en-US"/>
              <a:t>Click to edit Master title style</a:t>
            </a:r>
            <a:endParaRPr lang="en-GB"/>
          </a:p>
        </p:txBody>
      </p:sp>
      <p:sp>
        <p:nvSpPr>
          <p:cNvPr id="3" name="Content Placeholder 2"/>
          <p:cNvSpPr>
            <a:spLocks noGrp="1"/>
          </p:cNvSpPr>
          <p:nvPr>
            <p:ph idx="1"/>
          </p:nvPr>
        </p:nvSpPr>
        <p:spPr>
          <a:xfrm>
            <a:off x="820396" y="1556332"/>
            <a:ext cx="10548913" cy="4145969"/>
          </a:xfrm>
        </p:spPr>
        <p:txBody>
          <a:bodyPr/>
          <a:lstStyle>
            <a:lvl1pPr>
              <a:defRPr>
                <a:latin typeface="+mn-lt"/>
              </a:defRPr>
            </a:lvl1pPr>
            <a:lvl2pPr>
              <a:defRPr>
                <a:latin typeface="+mn-lt"/>
              </a:defRPr>
            </a:lvl2pPr>
            <a:lvl3pPr>
              <a:defRPr>
                <a:latin typeface="+mn-lt"/>
              </a:defRPr>
            </a:lvl3pPr>
            <a:lvl4pPr>
              <a:defRPr>
                <a:latin typeface="+mn-lt"/>
              </a:defRPr>
            </a:lvl4pPr>
            <a:lvl5pPr>
              <a:defRPr>
                <a:latin typeface="+mn-l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2" name="Text Placeholder 11">
            <a:extLst>
              <a:ext uri="{FF2B5EF4-FFF2-40B4-BE49-F238E27FC236}">
                <a16:creationId xmlns:a16="http://schemas.microsoft.com/office/drawing/2014/main" id="{DFFCB19A-6101-48F1-893D-543D6450BD5D}"/>
              </a:ext>
            </a:extLst>
          </p:cNvPr>
          <p:cNvSpPr>
            <a:spLocks noGrp="1"/>
          </p:cNvSpPr>
          <p:nvPr>
            <p:ph type="body" sz="quarter" idx="13"/>
          </p:nvPr>
        </p:nvSpPr>
        <p:spPr>
          <a:xfrm>
            <a:off x="820396" y="1042587"/>
            <a:ext cx="10548913" cy="301983"/>
          </a:xfrm>
        </p:spPr>
        <p:txBody>
          <a:bodyPr/>
          <a:lstStyle>
            <a:lvl1pPr marL="0" indent="0">
              <a:buNone/>
              <a:defRPr sz="1800" b="0"/>
            </a:lvl1pPr>
            <a:lvl2pPr marL="447675" indent="0">
              <a:buNone/>
              <a:defRPr/>
            </a:lvl2pPr>
          </a:lstStyle>
          <a:p>
            <a:pPr lvl="0"/>
            <a:r>
              <a:rPr lang="en-US"/>
              <a:t>Edit Master text styles</a:t>
            </a:r>
          </a:p>
        </p:txBody>
      </p:sp>
    </p:spTree>
    <p:extLst>
      <p:ext uri="{BB962C8B-B14F-4D97-AF65-F5344CB8AC3E}">
        <p14:creationId xmlns:p14="http://schemas.microsoft.com/office/powerpoint/2010/main" val="389937882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20396" y="538386"/>
            <a:ext cx="10548913" cy="420413"/>
          </a:xfrm>
        </p:spPr>
        <p:txBody>
          <a:bodyPr/>
          <a:lstStyle>
            <a:lvl1pPr marL="0" indent="0">
              <a:defRPr b="1">
                <a:latin typeface="+mj-lt"/>
              </a:defRPr>
            </a:lvl1pPr>
          </a:lstStyle>
          <a:p>
            <a:r>
              <a:rPr lang="en-US"/>
              <a:t>Click to edit Master title style</a:t>
            </a:r>
            <a:endParaRPr lang="en-GB"/>
          </a:p>
        </p:txBody>
      </p:sp>
      <p:sp>
        <p:nvSpPr>
          <p:cNvPr id="5" name="Footer Placeholder 4"/>
          <p:cNvSpPr>
            <a:spLocks noGrp="1"/>
          </p:cNvSpPr>
          <p:nvPr>
            <p:ph type="ftr" sz="quarter" idx="11"/>
          </p:nvPr>
        </p:nvSpPr>
        <p:spPr/>
        <p:txBody>
          <a:bodyPr/>
          <a:lstStyle>
            <a:lvl1pPr>
              <a:defRPr sz="800">
                <a:solidFill>
                  <a:schemeClr val="bg1">
                    <a:lumMod val="65000"/>
                  </a:schemeClr>
                </a:solidFill>
              </a:defRPr>
            </a:lvl1pPr>
          </a:lstStyle>
          <a:p>
            <a:endParaRPr lang="en-GB"/>
          </a:p>
        </p:txBody>
      </p:sp>
      <p:sp>
        <p:nvSpPr>
          <p:cNvPr id="6" name="Slide Number Placeholder 5"/>
          <p:cNvSpPr>
            <a:spLocks noGrp="1"/>
          </p:cNvSpPr>
          <p:nvPr>
            <p:ph type="sldNum" sz="quarter" idx="12"/>
          </p:nvPr>
        </p:nvSpPr>
        <p:spPr/>
        <p:txBody>
          <a:bodyPr/>
          <a:lstStyle>
            <a:lvl1pPr>
              <a:defRPr sz="1000">
                <a:solidFill>
                  <a:schemeClr val="bg1">
                    <a:lumMod val="65000"/>
                  </a:schemeClr>
                </a:solidFill>
              </a:defRPr>
            </a:lvl1pPr>
          </a:lstStyle>
          <a:p>
            <a:fld id="{64DE553D-EC66-4428-898D-D1F4FAB2E6E5}" type="slidenum">
              <a:rPr lang="en-GB" smtClean="0"/>
              <a:t>‹#›</a:t>
            </a:fld>
            <a:endParaRPr lang="en-GB"/>
          </a:p>
        </p:txBody>
      </p:sp>
      <p:sp>
        <p:nvSpPr>
          <p:cNvPr id="12" name="Text Placeholder 11">
            <a:extLst>
              <a:ext uri="{FF2B5EF4-FFF2-40B4-BE49-F238E27FC236}">
                <a16:creationId xmlns:a16="http://schemas.microsoft.com/office/drawing/2014/main" id="{DFFCB19A-6101-48F1-893D-543D6450BD5D}"/>
              </a:ext>
            </a:extLst>
          </p:cNvPr>
          <p:cNvSpPr>
            <a:spLocks noGrp="1"/>
          </p:cNvSpPr>
          <p:nvPr>
            <p:ph type="body" sz="quarter" idx="13"/>
          </p:nvPr>
        </p:nvSpPr>
        <p:spPr>
          <a:xfrm>
            <a:off x="820396" y="1042587"/>
            <a:ext cx="10548913" cy="301983"/>
          </a:xfrm>
        </p:spPr>
        <p:txBody>
          <a:bodyPr/>
          <a:lstStyle>
            <a:lvl1pPr marL="0" indent="0">
              <a:buNone/>
              <a:defRPr sz="1800" b="0"/>
            </a:lvl1pPr>
            <a:lvl2pPr marL="447675" indent="0">
              <a:buNone/>
              <a:defRPr/>
            </a:lvl2pPr>
          </a:lstStyle>
          <a:p>
            <a:pPr lvl="0"/>
            <a:r>
              <a:rPr lang="en-US"/>
              <a:t>Edit Master text styles</a:t>
            </a:r>
          </a:p>
        </p:txBody>
      </p:sp>
    </p:spTree>
    <p:extLst>
      <p:ext uri="{BB962C8B-B14F-4D97-AF65-F5344CB8AC3E}">
        <p14:creationId xmlns:p14="http://schemas.microsoft.com/office/powerpoint/2010/main" val="26814884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3_Title and Content">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lvl1pPr>
              <a:defRPr sz="800">
                <a:solidFill>
                  <a:schemeClr val="bg1">
                    <a:lumMod val="65000"/>
                  </a:schemeClr>
                </a:solidFill>
              </a:defRPr>
            </a:lvl1pPr>
          </a:lstStyle>
          <a:p>
            <a:endParaRPr lang="en-GB"/>
          </a:p>
        </p:txBody>
      </p:sp>
      <p:sp>
        <p:nvSpPr>
          <p:cNvPr id="6" name="Slide Number Placeholder 5"/>
          <p:cNvSpPr>
            <a:spLocks noGrp="1"/>
          </p:cNvSpPr>
          <p:nvPr>
            <p:ph type="sldNum" sz="quarter" idx="12"/>
          </p:nvPr>
        </p:nvSpPr>
        <p:spPr/>
        <p:txBody>
          <a:bodyPr/>
          <a:lstStyle>
            <a:lvl1pPr>
              <a:defRPr sz="1000">
                <a:solidFill>
                  <a:schemeClr val="bg1">
                    <a:lumMod val="65000"/>
                  </a:schemeClr>
                </a:solidFill>
              </a:defRPr>
            </a:lvl1pPr>
          </a:lstStyle>
          <a:p>
            <a:fld id="{64DE553D-EC66-4428-898D-D1F4FAB2E6E5}" type="slidenum">
              <a:rPr lang="en-GB" smtClean="0"/>
              <a:t>‹#›</a:t>
            </a:fld>
            <a:endParaRPr lang="en-GB"/>
          </a:p>
        </p:txBody>
      </p:sp>
    </p:spTree>
    <p:extLst>
      <p:ext uri="{BB962C8B-B14F-4D97-AF65-F5344CB8AC3E}">
        <p14:creationId xmlns:p14="http://schemas.microsoft.com/office/powerpoint/2010/main" val="53844478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p:cSld name="1_Title and Content">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lvl1pPr>
              <a:defRPr sz="800">
                <a:solidFill>
                  <a:schemeClr val="bg1">
                    <a:lumMod val="65000"/>
                  </a:schemeClr>
                </a:solidFill>
              </a:defRPr>
            </a:lvl1pPr>
          </a:lstStyle>
          <a:p>
            <a:endParaRPr lang="en-GB"/>
          </a:p>
        </p:txBody>
      </p:sp>
      <p:sp>
        <p:nvSpPr>
          <p:cNvPr id="6" name="Slide Number Placeholder 5"/>
          <p:cNvSpPr>
            <a:spLocks noGrp="1"/>
          </p:cNvSpPr>
          <p:nvPr>
            <p:ph type="sldNum" sz="quarter" idx="12"/>
          </p:nvPr>
        </p:nvSpPr>
        <p:spPr/>
        <p:txBody>
          <a:bodyPr/>
          <a:lstStyle>
            <a:lvl1pPr>
              <a:defRPr sz="1000">
                <a:solidFill>
                  <a:schemeClr val="bg1">
                    <a:lumMod val="65000"/>
                  </a:schemeClr>
                </a:solidFill>
              </a:defRPr>
            </a:lvl1pPr>
          </a:lstStyle>
          <a:p>
            <a:fld id="{64DE553D-EC66-4428-898D-D1F4FAB2E6E5}" type="slidenum">
              <a:rPr lang="en-GB" smtClean="0"/>
              <a:t>‹#›</a:t>
            </a:fld>
            <a:endParaRPr lang="en-GB"/>
          </a:p>
        </p:txBody>
      </p:sp>
    </p:spTree>
    <p:extLst>
      <p:ext uri="{BB962C8B-B14F-4D97-AF65-F5344CB8AC3E}">
        <p14:creationId xmlns:p14="http://schemas.microsoft.com/office/powerpoint/2010/main" val="121389232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userDrawn="1">
  <p:cSld name="4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10"/>
          <p:cNvSpPr>
            <a:spLocks noGrp="1" noChangeArrowheads="1"/>
          </p:cNvSpPr>
          <p:nvPr>
            <p:ph type="sldNum" sz="quarter" idx="10"/>
          </p:nvPr>
        </p:nvSpPr>
        <p:spPr>
          <a:ln/>
        </p:spPr>
        <p:txBody>
          <a:bodyPr/>
          <a:lstStyle>
            <a:lvl1pPr>
              <a:defRPr/>
            </a:lvl1pPr>
          </a:lstStyle>
          <a:p>
            <a:pPr>
              <a:defRPr/>
            </a:pPr>
            <a:fld id="{FBAED4D8-D1CE-4D52-B17E-DE5C88FFC8A1}" type="slidenum">
              <a:rPr lang="en-GB" altLang="en-US"/>
              <a:pPr>
                <a:defRPr/>
              </a:pPr>
              <a:t>‹#›</a:t>
            </a:fld>
            <a:endParaRPr lang="en-GB" altLang="en-US"/>
          </a:p>
        </p:txBody>
      </p:sp>
    </p:spTree>
    <p:extLst>
      <p:ext uri="{BB962C8B-B14F-4D97-AF65-F5344CB8AC3E}">
        <p14:creationId xmlns:p14="http://schemas.microsoft.com/office/powerpoint/2010/main" val="1607061487"/>
      </p:ext>
    </p:extLst>
  </p:cSld>
  <p:clrMapOvr>
    <a:masterClrMapping/>
  </p:clrMapOvr>
  <p:transition>
    <p:wipe dir="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userDrawn="1">
  <p:cSld name="5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10"/>
          <p:cNvSpPr>
            <a:spLocks noGrp="1" noChangeArrowheads="1"/>
          </p:cNvSpPr>
          <p:nvPr>
            <p:ph type="sldNum" sz="quarter" idx="10"/>
          </p:nvPr>
        </p:nvSpPr>
        <p:spPr>
          <a:ln/>
        </p:spPr>
        <p:txBody>
          <a:bodyPr/>
          <a:lstStyle>
            <a:lvl1pPr>
              <a:defRPr/>
            </a:lvl1pPr>
          </a:lstStyle>
          <a:p>
            <a:pPr>
              <a:defRPr/>
            </a:pPr>
            <a:fld id="{FBAED4D8-D1CE-4D52-B17E-DE5C88FFC8A1}" type="slidenum">
              <a:rPr lang="en-GB" altLang="en-US"/>
              <a:pPr>
                <a:defRPr/>
              </a:pPr>
              <a:t>‹#›</a:t>
            </a:fld>
            <a:endParaRPr lang="en-GB" altLang="en-US"/>
          </a:p>
        </p:txBody>
      </p:sp>
    </p:spTree>
    <p:extLst>
      <p:ext uri="{BB962C8B-B14F-4D97-AF65-F5344CB8AC3E}">
        <p14:creationId xmlns:p14="http://schemas.microsoft.com/office/powerpoint/2010/main" val="848916286"/>
      </p:ext>
    </p:extLst>
  </p:cSld>
  <p:clrMapOvr>
    <a:masterClrMapping/>
  </p:clrMapOvr>
  <p:transition>
    <p:wipe dir="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11779" y="280109"/>
            <a:ext cx="10821421" cy="683041"/>
          </a:xfrm>
          <a:prstGeom prst="rect">
            <a:avLst/>
          </a:prstGeom>
        </p:spPr>
        <p:txBody>
          <a:bodyPr vert="horz" lIns="0" tIns="0" rIns="0" bIns="0" rtlCol="0" anchor="ctr" anchorCtr="0">
            <a:noAutofit/>
          </a:bodyPr>
          <a:lstStyle/>
          <a:p>
            <a:r>
              <a:rPr lang="en-US"/>
              <a:t>Click to edit Master title style</a:t>
            </a:r>
            <a:endParaRPr lang="en-GB"/>
          </a:p>
        </p:txBody>
      </p:sp>
      <p:sp>
        <p:nvSpPr>
          <p:cNvPr id="3" name="Text Placeholder 2"/>
          <p:cNvSpPr>
            <a:spLocks noGrp="1"/>
          </p:cNvSpPr>
          <p:nvPr>
            <p:ph type="body" idx="1"/>
          </p:nvPr>
        </p:nvSpPr>
        <p:spPr>
          <a:xfrm>
            <a:off x="811779" y="1441586"/>
            <a:ext cx="10770621" cy="4079320"/>
          </a:xfrm>
          <a:prstGeom prst="rect">
            <a:avLst/>
          </a:prstGeom>
        </p:spPr>
        <p:txBody>
          <a:bodyPr vert="horz" lIns="0" tIns="0" rIns="0" bIns="0" rtlCol="0" anchor="t" anchorCtr="0">
            <a:normAutofit/>
          </a:bodyPr>
          <a:lstStyle/>
          <a:p>
            <a:pPr lvl="0"/>
            <a:r>
              <a:rPr lang="en-GB"/>
              <a:t>Click to edit Master text styles </a:t>
            </a:r>
          </a:p>
          <a:p>
            <a:pPr lvl="1"/>
            <a:r>
              <a:rPr lang="en-GB"/>
              <a:t>Second level</a:t>
            </a:r>
          </a:p>
          <a:p>
            <a:pPr lvl="2"/>
            <a:r>
              <a:rPr lang="en-GB"/>
              <a:t>Third level</a:t>
            </a:r>
          </a:p>
          <a:p>
            <a:pPr lvl="3"/>
            <a:r>
              <a:rPr lang="en-GB"/>
              <a:t>Fourth level</a:t>
            </a:r>
          </a:p>
          <a:p>
            <a:pPr lvl="4"/>
            <a:r>
              <a:rPr lang="en-GB"/>
              <a:t>Fifth level</a:t>
            </a:r>
          </a:p>
        </p:txBody>
      </p:sp>
      <p:sp>
        <p:nvSpPr>
          <p:cNvPr id="5" name="Footer Placeholder 4"/>
          <p:cNvSpPr>
            <a:spLocks noGrp="1"/>
          </p:cNvSpPr>
          <p:nvPr>
            <p:ph type="ftr" sz="quarter" idx="3"/>
          </p:nvPr>
        </p:nvSpPr>
        <p:spPr>
          <a:xfrm>
            <a:off x="811779" y="5995498"/>
            <a:ext cx="6789099" cy="225830"/>
          </a:xfrm>
          <a:prstGeom prst="rect">
            <a:avLst/>
          </a:prstGeom>
        </p:spPr>
        <p:txBody>
          <a:bodyPr vert="horz" lIns="0" tIns="0" rIns="0" bIns="0" rtlCol="0" anchor="t" anchorCtr="0">
            <a:noAutofit/>
          </a:bodyPr>
          <a:lstStyle>
            <a:lvl1pPr algn="l">
              <a:defRPr sz="800">
                <a:solidFill>
                  <a:schemeClr val="bg1">
                    <a:lumMod val="50000"/>
                  </a:schemeClr>
                </a:solidFill>
                <a:latin typeface="Calibri" panose="020F0502020204030204" pitchFamily="34" charset="0"/>
              </a:defRPr>
            </a:lvl1pPr>
          </a:lstStyle>
          <a:p>
            <a:endParaRPr lang="en-GB"/>
          </a:p>
        </p:txBody>
      </p:sp>
      <p:sp>
        <p:nvSpPr>
          <p:cNvPr id="6" name="Slide Number Placeholder 5"/>
          <p:cNvSpPr>
            <a:spLocks noGrp="1"/>
          </p:cNvSpPr>
          <p:nvPr>
            <p:ph type="sldNum" sz="quarter" idx="4"/>
          </p:nvPr>
        </p:nvSpPr>
        <p:spPr>
          <a:xfrm>
            <a:off x="822693" y="6283457"/>
            <a:ext cx="587721" cy="241002"/>
          </a:xfrm>
          <a:prstGeom prst="rect">
            <a:avLst/>
          </a:prstGeom>
        </p:spPr>
        <p:txBody>
          <a:bodyPr vert="horz" lIns="0" tIns="0" rIns="0" bIns="0" rtlCol="0" anchor="ctr" anchorCtr="0">
            <a:noAutofit/>
          </a:bodyPr>
          <a:lstStyle>
            <a:lvl1pPr algn="l">
              <a:defRPr sz="1200">
                <a:solidFill>
                  <a:schemeClr val="bg1">
                    <a:lumMod val="50000"/>
                  </a:schemeClr>
                </a:solidFill>
                <a:latin typeface="Calibri" panose="020F0502020204030204" pitchFamily="34" charset="0"/>
              </a:defRPr>
            </a:lvl1pPr>
          </a:lstStyle>
          <a:p>
            <a:fld id="{64DE553D-EC66-4428-898D-D1F4FAB2E6E5}" type="slidenum">
              <a:rPr lang="en-GB" smtClean="0"/>
              <a:t>‹#›</a:t>
            </a:fld>
            <a:endParaRPr lang="en-GB"/>
          </a:p>
        </p:txBody>
      </p:sp>
      <p:sp>
        <p:nvSpPr>
          <p:cNvPr id="28" name="TextBox 27" descr="CONFIDENTIAL_TAG_0xFFEE"/>
          <p:cNvSpPr txBox="1"/>
          <p:nvPr/>
        </p:nvSpPr>
        <p:spPr>
          <a:xfrm>
            <a:off x="4032535" y="6325895"/>
            <a:ext cx="4126932" cy="123111"/>
          </a:xfrm>
          <a:prstGeom prst="rect">
            <a:avLst/>
          </a:prstGeom>
          <a:noFill/>
        </p:spPr>
        <p:txBody>
          <a:bodyPr vert="horz" wrap="square" lIns="0" tIns="0" rIns="0" bIns="0" rtlCol="0">
            <a:spAutoFit/>
          </a:bodyPr>
          <a:lstStyle/>
          <a:p>
            <a:pPr algn="ctr"/>
            <a:r>
              <a:rPr lang="en-GB" sz="800" kern="1200">
                <a:solidFill>
                  <a:schemeClr val="bg1">
                    <a:lumMod val="50000"/>
                  </a:schemeClr>
                </a:solidFill>
                <a:latin typeface="Calibri" panose="020F0502020204030204" pitchFamily="34" charset="0"/>
                <a:ea typeface="+mn-ea"/>
                <a:cs typeface="+mn-cs"/>
              </a:rPr>
              <a:t>DRAFT – STRICTLY CONFIDENTIAL</a:t>
            </a:r>
          </a:p>
        </p:txBody>
      </p:sp>
      <p:cxnSp>
        <p:nvCxnSpPr>
          <p:cNvPr id="9" name="Straight Connector 8">
            <a:extLst>
              <a:ext uri="{FF2B5EF4-FFF2-40B4-BE49-F238E27FC236}">
                <a16:creationId xmlns:a16="http://schemas.microsoft.com/office/drawing/2014/main" id="{3C58E3F5-68E8-4F5F-9C17-6B5E8C881944}"/>
              </a:ext>
            </a:extLst>
          </p:cNvPr>
          <p:cNvCxnSpPr/>
          <p:nvPr/>
        </p:nvCxnSpPr>
        <p:spPr>
          <a:xfrm>
            <a:off x="820396" y="5934808"/>
            <a:ext cx="10556689" cy="0"/>
          </a:xfrm>
          <a:prstGeom prst="line">
            <a:avLst/>
          </a:prstGeom>
          <a:ln w="12700"/>
        </p:spPr>
        <p:style>
          <a:lnRef idx="1">
            <a:schemeClr val="accent1"/>
          </a:lnRef>
          <a:fillRef idx="0">
            <a:schemeClr val="accent1"/>
          </a:fillRef>
          <a:effectRef idx="0">
            <a:schemeClr val="accent1"/>
          </a:effectRef>
          <a:fontRef idx="minor">
            <a:schemeClr val="tx1"/>
          </a:fontRef>
        </p:style>
      </p:cxnSp>
      <p:grpSp>
        <p:nvGrpSpPr>
          <p:cNvPr id="10" name="Group 9">
            <a:extLst>
              <a:ext uri="{FF2B5EF4-FFF2-40B4-BE49-F238E27FC236}">
                <a16:creationId xmlns:a16="http://schemas.microsoft.com/office/drawing/2014/main" id="{6D6B50EC-C166-4E1E-98B4-358CAC05FF40}"/>
              </a:ext>
            </a:extLst>
          </p:cNvPr>
          <p:cNvGrpSpPr/>
          <p:nvPr/>
        </p:nvGrpSpPr>
        <p:grpSpPr>
          <a:xfrm>
            <a:off x="9516358" y="6270836"/>
            <a:ext cx="1875119" cy="232995"/>
            <a:chOff x="4330700" y="3700463"/>
            <a:chExt cx="3602038" cy="550862"/>
          </a:xfrm>
          <a:solidFill>
            <a:schemeClr val="accent1"/>
          </a:solidFill>
        </p:grpSpPr>
        <p:sp>
          <p:nvSpPr>
            <p:cNvPr id="11" name="Freeform 5">
              <a:extLst>
                <a:ext uri="{FF2B5EF4-FFF2-40B4-BE49-F238E27FC236}">
                  <a16:creationId xmlns:a16="http://schemas.microsoft.com/office/drawing/2014/main" id="{E39AB494-236A-4FC5-B5DE-75D67874750C}"/>
                </a:ext>
              </a:extLst>
            </p:cNvPr>
            <p:cNvSpPr>
              <a:spLocks noEditPoints="1"/>
            </p:cNvSpPr>
            <p:nvPr userDrawn="1"/>
          </p:nvSpPr>
          <p:spPr bwMode="auto">
            <a:xfrm>
              <a:off x="4330700" y="3708400"/>
              <a:ext cx="292100" cy="438150"/>
            </a:xfrm>
            <a:custGeom>
              <a:avLst/>
              <a:gdLst>
                <a:gd name="T0" fmla="*/ 106 w 106"/>
                <a:gd name="T1" fmla="*/ 146 h 158"/>
                <a:gd name="T2" fmla="*/ 103 w 106"/>
                <a:gd name="T3" fmla="*/ 152 h 158"/>
                <a:gd name="T4" fmla="*/ 97 w 106"/>
                <a:gd name="T5" fmla="*/ 157 h 158"/>
                <a:gd name="T6" fmla="*/ 90 w 106"/>
                <a:gd name="T7" fmla="*/ 158 h 158"/>
                <a:gd name="T8" fmla="*/ 83 w 106"/>
                <a:gd name="T9" fmla="*/ 156 h 158"/>
                <a:gd name="T10" fmla="*/ 77 w 106"/>
                <a:gd name="T11" fmla="*/ 149 h 158"/>
                <a:gd name="T12" fmla="*/ 64 w 106"/>
                <a:gd name="T13" fmla="*/ 122 h 158"/>
                <a:gd name="T14" fmla="*/ 49 w 106"/>
                <a:gd name="T15" fmla="*/ 96 h 158"/>
                <a:gd name="T16" fmla="*/ 29 w 106"/>
                <a:gd name="T17" fmla="*/ 96 h 158"/>
                <a:gd name="T18" fmla="*/ 29 w 106"/>
                <a:gd name="T19" fmla="*/ 143 h 158"/>
                <a:gd name="T20" fmla="*/ 25 w 106"/>
                <a:gd name="T21" fmla="*/ 154 h 158"/>
                <a:gd name="T22" fmla="*/ 14 w 106"/>
                <a:gd name="T23" fmla="*/ 158 h 158"/>
                <a:gd name="T24" fmla="*/ 4 w 106"/>
                <a:gd name="T25" fmla="*/ 154 h 158"/>
                <a:gd name="T26" fmla="*/ 0 w 106"/>
                <a:gd name="T27" fmla="*/ 143 h 158"/>
                <a:gd name="T28" fmla="*/ 0 w 106"/>
                <a:gd name="T29" fmla="*/ 15 h 158"/>
                <a:gd name="T30" fmla="*/ 4 w 106"/>
                <a:gd name="T31" fmla="*/ 5 h 158"/>
                <a:gd name="T32" fmla="*/ 14 w 106"/>
                <a:gd name="T33" fmla="*/ 0 h 158"/>
                <a:gd name="T34" fmla="*/ 55 w 106"/>
                <a:gd name="T35" fmla="*/ 0 h 158"/>
                <a:gd name="T36" fmla="*/ 92 w 106"/>
                <a:gd name="T37" fmla="*/ 12 h 158"/>
                <a:gd name="T38" fmla="*/ 104 w 106"/>
                <a:gd name="T39" fmla="*/ 44 h 158"/>
                <a:gd name="T40" fmla="*/ 104 w 106"/>
                <a:gd name="T41" fmla="*/ 52 h 158"/>
                <a:gd name="T42" fmla="*/ 98 w 106"/>
                <a:gd name="T43" fmla="*/ 75 h 158"/>
                <a:gd name="T44" fmla="*/ 80 w 106"/>
                <a:gd name="T45" fmla="*/ 90 h 158"/>
                <a:gd name="T46" fmla="*/ 93 w 106"/>
                <a:gd name="T47" fmla="*/ 113 h 158"/>
                <a:gd name="T48" fmla="*/ 104 w 106"/>
                <a:gd name="T49" fmla="*/ 137 h 158"/>
                <a:gd name="T50" fmla="*/ 106 w 106"/>
                <a:gd name="T51" fmla="*/ 146 h 158"/>
                <a:gd name="T52" fmla="*/ 75 w 106"/>
                <a:gd name="T53" fmla="*/ 44 h 158"/>
                <a:gd name="T54" fmla="*/ 54 w 106"/>
                <a:gd name="T55" fmla="*/ 28 h 158"/>
                <a:gd name="T56" fmla="*/ 29 w 106"/>
                <a:gd name="T57" fmla="*/ 28 h 158"/>
                <a:gd name="T58" fmla="*/ 29 w 106"/>
                <a:gd name="T59" fmla="*/ 69 h 158"/>
                <a:gd name="T60" fmla="*/ 53 w 106"/>
                <a:gd name="T61" fmla="*/ 69 h 158"/>
                <a:gd name="T62" fmla="*/ 68 w 106"/>
                <a:gd name="T63" fmla="*/ 65 h 158"/>
                <a:gd name="T64" fmla="*/ 75 w 106"/>
                <a:gd name="T65" fmla="*/ 52 h 158"/>
                <a:gd name="T66" fmla="*/ 75 w 106"/>
                <a:gd name="T67" fmla="*/ 44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06" h="158">
                  <a:moveTo>
                    <a:pt x="106" y="146"/>
                  </a:moveTo>
                  <a:cubicBezTo>
                    <a:pt x="105" y="148"/>
                    <a:pt x="105" y="150"/>
                    <a:pt x="103" y="152"/>
                  </a:cubicBezTo>
                  <a:cubicBezTo>
                    <a:pt x="102" y="154"/>
                    <a:pt x="100" y="156"/>
                    <a:pt x="97" y="157"/>
                  </a:cubicBezTo>
                  <a:cubicBezTo>
                    <a:pt x="95" y="158"/>
                    <a:pt x="93" y="158"/>
                    <a:pt x="90" y="158"/>
                  </a:cubicBezTo>
                  <a:cubicBezTo>
                    <a:pt x="88" y="158"/>
                    <a:pt x="86" y="158"/>
                    <a:pt x="83" y="156"/>
                  </a:cubicBezTo>
                  <a:cubicBezTo>
                    <a:pt x="81" y="155"/>
                    <a:pt x="79" y="153"/>
                    <a:pt x="77" y="149"/>
                  </a:cubicBezTo>
                  <a:cubicBezTo>
                    <a:pt x="73" y="140"/>
                    <a:pt x="69" y="131"/>
                    <a:pt x="64" y="122"/>
                  </a:cubicBezTo>
                  <a:cubicBezTo>
                    <a:pt x="59" y="113"/>
                    <a:pt x="54" y="105"/>
                    <a:pt x="49" y="96"/>
                  </a:cubicBezTo>
                  <a:cubicBezTo>
                    <a:pt x="29" y="96"/>
                    <a:pt x="29" y="96"/>
                    <a:pt x="29" y="96"/>
                  </a:cubicBezTo>
                  <a:cubicBezTo>
                    <a:pt x="29" y="143"/>
                    <a:pt x="29" y="143"/>
                    <a:pt x="29" y="143"/>
                  </a:cubicBezTo>
                  <a:cubicBezTo>
                    <a:pt x="29" y="148"/>
                    <a:pt x="27" y="151"/>
                    <a:pt x="25" y="154"/>
                  </a:cubicBezTo>
                  <a:cubicBezTo>
                    <a:pt x="22" y="157"/>
                    <a:pt x="18" y="158"/>
                    <a:pt x="14" y="158"/>
                  </a:cubicBezTo>
                  <a:cubicBezTo>
                    <a:pt x="10" y="158"/>
                    <a:pt x="6" y="157"/>
                    <a:pt x="4" y="154"/>
                  </a:cubicBezTo>
                  <a:cubicBezTo>
                    <a:pt x="1" y="151"/>
                    <a:pt x="0" y="148"/>
                    <a:pt x="0" y="143"/>
                  </a:cubicBezTo>
                  <a:cubicBezTo>
                    <a:pt x="0" y="15"/>
                    <a:pt x="0" y="15"/>
                    <a:pt x="0" y="15"/>
                  </a:cubicBezTo>
                  <a:cubicBezTo>
                    <a:pt x="0" y="11"/>
                    <a:pt x="1" y="7"/>
                    <a:pt x="4" y="5"/>
                  </a:cubicBezTo>
                  <a:cubicBezTo>
                    <a:pt x="6" y="2"/>
                    <a:pt x="10" y="0"/>
                    <a:pt x="14" y="0"/>
                  </a:cubicBezTo>
                  <a:cubicBezTo>
                    <a:pt x="55" y="0"/>
                    <a:pt x="55" y="0"/>
                    <a:pt x="55" y="0"/>
                  </a:cubicBezTo>
                  <a:cubicBezTo>
                    <a:pt x="71" y="0"/>
                    <a:pt x="84" y="4"/>
                    <a:pt x="92" y="12"/>
                  </a:cubicBezTo>
                  <a:cubicBezTo>
                    <a:pt x="100" y="19"/>
                    <a:pt x="104" y="30"/>
                    <a:pt x="104" y="44"/>
                  </a:cubicBezTo>
                  <a:cubicBezTo>
                    <a:pt x="104" y="52"/>
                    <a:pt x="104" y="52"/>
                    <a:pt x="104" y="52"/>
                  </a:cubicBezTo>
                  <a:cubicBezTo>
                    <a:pt x="104" y="61"/>
                    <a:pt x="102" y="69"/>
                    <a:pt x="98" y="75"/>
                  </a:cubicBezTo>
                  <a:cubicBezTo>
                    <a:pt x="93" y="82"/>
                    <a:pt x="87" y="87"/>
                    <a:pt x="80" y="90"/>
                  </a:cubicBezTo>
                  <a:cubicBezTo>
                    <a:pt x="84" y="98"/>
                    <a:pt x="88" y="106"/>
                    <a:pt x="93" y="113"/>
                  </a:cubicBezTo>
                  <a:cubicBezTo>
                    <a:pt x="97" y="121"/>
                    <a:pt x="101" y="129"/>
                    <a:pt x="104" y="137"/>
                  </a:cubicBezTo>
                  <a:cubicBezTo>
                    <a:pt x="106" y="140"/>
                    <a:pt x="106" y="143"/>
                    <a:pt x="106" y="146"/>
                  </a:cubicBezTo>
                  <a:close/>
                  <a:moveTo>
                    <a:pt x="75" y="44"/>
                  </a:moveTo>
                  <a:cubicBezTo>
                    <a:pt x="75" y="33"/>
                    <a:pt x="68" y="28"/>
                    <a:pt x="54" y="28"/>
                  </a:cubicBezTo>
                  <a:cubicBezTo>
                    <a:pt x="29" y="28"/>
                    <a:pt x="29" y="28"/>
                    <a:pt x="29" y="28"/>
                  </a:cubicBezTo>
                  <a:cubicBezTo>
                    <a:pt x="29" y="69"/>
                    <a:pt x="29" y="69"/>
                    <a:pt x="29" y="69"/>
                  </a:cubicBezTo>
                  <a:cubicBezTo>
                    <a:pt x="53" y="69"/>
                    <a:pt x="53" y="69"/>
                    <a:pt x="53" y="69"/>
                  </a:cubicBezTo>
                  <a:cubicBezTo>
                    <a:pt x="59" y="69"/>
                    <a:pt x="64" y="67"/>
                    <a:pt x="68" y="65"/>
                  </a:cubicBezTo>
                  <a:cubicBezTo>
                    <a:pt x="73" y="62"/>
                    <a:pt x="75" y="58"/>
                    <a:pt x="75" y="52"/>
                  </a:cubicBezTo>
                  <a:lnTo>
                    <a:pt x="75"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p>
              <a:endParaRPr lang="en-GB" sz="1662"/>
            </a:p>
          </p:txBody>
        </p:sp>
        <p:sp>
          <p:nvSpPr>
            <p:cNvPr id="12" name="Freeform 6">
              <a:extLst>
                <a:ext uri="{FF2B5EF4-FFF2-40B4-BE49-F238E27FC236}">
                  <a16:creationId xmlns:a16="http://schemas.microsoft.com/office/drawing/2014/main" id="{FC2D3816-CB89-49C5-872E-466DD9F5094A}"/>
                </a:ext>
              </a:extLst>
            </p:cNvPr>
            <p:cNvSpPr>
              <a:spLocks noEditPoints="1"/>
            </p:cNvSpPr>
            <p:nvPr userDrawn="1"/>
          </p:nvSpPr>
          <p:spPr bwMode="auto">
            <a:xfrm>
              <a:off x="4679950" y="3830638"/>
              <a:ext cx="254000" cy="315912"/>
            </a:xfrm>
            <a:custGeom>
              <a:avLst/>
              <a:gdLst>
                <a:gd name="T0" fmla="*/ 89 w 92"/>
                <a:gd name="T1" fmla="*/ 86 h 114"/>
                <a:gd name="T2" fmla="*/ 81 w 92"/>
                <a:gd name="T3" fmla="*/ 100 h 114"/>
                <a:gd name="T4" fmla="*/ 66 w 92"/>
                <a:gd name="T5" fmla="*/ 110 h 114"/>
                <a:gd name="T6" fmla="*/ 46 w 92"/>
                <a:gd name="T7" fmla="*/ 114 h 114"/>
                <a:gd name="T8" fmla="*/ 25 w 92"/>
                <a:gd name="T9" fmla="*/ 110 h 114"/>
                <a:gd name="T10" fmla="*/ 11 w 92"/>
                <a:gd name="T11" fmla="*/ 100 h 114"/>
                <a:gd name="T12" fmla="*/ 2 w 92"/>
                <a:gd name="T13" fmla="*/ 86 h 114"/>
                <a:gd name="T14" fmla="*/ 0 w 92"/>
                <a:gd name="T15" fmla="*/ 68 h 114"/>
                <a:gd name="T16" fmla="*/ 0 w 92"/>
                <a:gd name="T17" fmla="*/ 45 h 114"/>
                <a:gd name="T18" fmla="*/ 2 w 92"/>
                <a:gd name="T19" fmla="*/ 28 h 114"/>
                <a:gd name="T20" fmla="*/ 11 w 92"/>
                <a:gd name="T21" fmla="*/ 13 h 114"/>
                <a:gd name="T22" fmla="*/ 25 w 92"/>
                <a:gd name="T23" fmla="*/ 3 h 114"/>
                <a:gd name="T24" fmla="*/ 46 w 92"/>
                <a:gd name="T25" fmla="*/ 0 h 114"/>
                <a:gd name="T26" fmla="*/ 66 w 92"/>
                <a:gd name="T27" fmla="*/ 3 h 114"/>
                <a:gd name="T28" fmla="*/ 81 w 92"/>
                <a:gd name="T29" fmla="*/ 13 h 114"/>
                <a:gd name="T30" fmla="*/ 89 w 92"/>
                <a:gd name="T31" fmla="*/ 28 h 114"/>
                <a:gd name="T32" fmla="*/ 92 w 92"/>
                <a:gd name="T33" fmla="*/ 45 h 114"/>
                <a:gd name="T34" fmla="*/ 92 w 92"/>
                <a:gd name="T35" fmla="*/ 68 h 114"/>
                <a:gd name="T36" fmla="*/ 89 w 92"/>
                <a:gd name="T37" fmla="*/ 86 h 114"/>
                <a:gd name="T38" fmla="*/ 63 w 92"/>
                <a:gd name="T39" fmla="*/ 46 h 114"/>
                <a:gd name="T40" fmla="*/ 59 w 92"/>
                <a:gd name="T41" fmla="*/ 31 h 114"/>
                <a:gd name="T42" fmla="*/ 46 w 92"/>
                <a:gd name="T43" fmla="*/ 26 h 114"/>
                <a:gd name="T44" fmla="*/ 33 w 92"/>
                <a:gd name="T45" fmla="*/ 31 h 114"/>
                <a:gd name="T46" fmla="*/ 29 w 92"/>
                <a:gd name="T47" fmla="*/ 46 h 114"/>
                <a:gd name="T48" fmla="*/ 29 w 92"/>
                <a:gd name="T49" fmla="*/ 68 h 114"/>
                <a:gd name="T50" fmla="*/ 33 w 92"/>
                <a:gd name="T51" fmla="*/ 83 h 114"/>
                <a:gd name="T52" fmla="*/ 46 w 92"/>
                <a:gd name="T53" fmla="*/ 88 h 114"/>
                <a:gd name="T54" fmla="*/ 59 w 92"/>
                <a:gd name="T55" fmla="*/ 83 h 114"/>
                <a:gd name="T56" fmla="*/ 63 w 92"/>
                <a:gd name="T57" fmla="*/ 68 h 114"/>
                <a:gd name="T58" fmla="*/ 63 w 92"/>
                <a:gd name="T59" fmla="*/ 46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92" h="114">
                  <a:moveTo>
                    <a:pt x="89" y="86"/>
                  </a:moveTo>
                  <a:cubicBezTo>
                    <a:pt x="87" y="91"/>
                    <a:pt x="84" y="96"/>
                    <a:pt x="81" y="100"/>
                  </a:cubicBezTo>
                  <a:cubicBezTo>
                    <a:pt x="77" y="104"/>
                    <a:pt x="72" y="108"/>
                    <a:pt x="66" y="110"/>
                  </a:cubicBezTo>
                  <a:cubicBezTo>
                    <a:pt x="61" y="112"/>
                    <a:pt x="54" y="114"/>
                    <a:pt x="46" y="114"/>
                  </a:cubicBezTo>
                  <a:cubicBezTo>
                    <a:pt x="38" y="114"/>
                    <a:pt x="31" y="112"/>
                    <a:pt x="25" y="110"/>
                  </a:cubicBezTo>
                  <a:cubicBezTo>
                    <a:pt x="19" y="108"/>
                    <a:pt x="14" y="104"/>
                    <a:pt x="11" y="100"/>
                  </a:cubicBezTo>
                  <a:cubicBezTo>
                    <a:pt x="7" y="96"/>
                    <a:pt x="4" y="91"/>
                    <a:pt x="2" y="86"/>
                  </a:cubicBezTo>
                  <a:cubicBezTo>
                    <a:pt x="1" y="80"/>
                    <a:pt x="0" y="74"/>
                    <a:pt x="0" y="68"/>
                  </a:cubicBezTo>
                  <a:cubicBezTo>
                    <a:pt x="0" y="45"/>
                    <a:pt x="0" y="45"/>
                    <a:pt x="0" y="45"/>
                  </a:cubicBezTo>
                  <a:cubicBezTo>
                    <a:pt x="0" y="39"/>
                    <a:pt x="1" y="33"/>
                    <a:pt x="2" y="28"/>
                  </a:cubicBezTo>
                  <a:cubicBezTo>
                    <a:pt x="4" y="22"/>
                    <a:pt x="7" y="17"/>
                    <a:pt x="11" y="13"/>
                  </a:cubicBezTo>
                  <a:cubicBezTo>
                    <a:pt x="14" y="9"/>
                    <a:pt x="19" y="6"/>
                    <a:pt x="25" y="3"/>
                  </a:cubicBezTo>
                  <a:cubicBezTo>
                    <a:pt x="31" y="1"/>
                    <a:pt x="38" y="0"/>
                    <a:pt x="46" y="0"/>
                  </a:cubicBezTo>
                  <a:cubicBezTo>
                    <a:pt x="54" y="0"/>
                    <a:pt x="61" y="1"/>
                    <a:pt x="66" y="3"/>
                  </a:cubicBezTo>
                  <a:cubicBezTo>
                    <a:pt x="72" y="6"/>
                    <a:pt x="77" y="9"/>
                    <a:pt x="81" y="13"/>
                  </a:cubicBezTo>
                  <a:cubicBezTo>
                    <a:pt x="84" y="17"/>
                    <a:pt x="87" y="22"/>
                    <a:pt x="89" y="28"/>
                  </a:cubicBezTo>
                  <a:cubicBezTo>
                    <a:pt x="91" y="33"/>
                    <a:pt x="92" y="39"/>
                    <a:pt x="92" y="45"/>
                  </a:cubicBezTo>
                  <a:cubicBezTo>
                    <a:pt x="92" y="68"/>
                    <a:pt x="92" y="68"/>
                    <a:pt x="92" y="68"/>
                  </a:cubicBezTo>
                  <a:cubicBezTo>
                    <a:pt x="92" y="74"/>
                    <a:pt x="91" y="80"/>
                    <a:pt x="89" y="86"/>
                  </a:cubicBezTo>
                  <a:close/>
                  <a:moveTo>
                    <a:pt x="63" y="46"/>
                  </a:moveTo>
                  <a:cubicBezTo>
                    <a:pt x="63" y="39"/>
                    <a:pt x="61" y="34"/>
                    <a:pt x="59" y="31"/>
                  </a:cubicBezTo>
                  <a:cubicBezTo>
                    <a:pt x="56" y="28"/>
                    <a:pt x="52" y="26"/>
                    <a:pt x="46" y="26"/>
                  </a:cubicBezTo>
                  <a:cubicBezTo>
                    <a:pt x="40" y="26"/>
                    <a:pt x="36" y="28"/>
                    <a:pt x="33" y="31"/>
                  </a:cubicBezTo>
                  <a:cubicBezTo>
                    <a:pt x="30" y="34"/>
                    <a:pt x="29" y="39"/>
                    <a:pt x="29" y="46"/>
                  </a:cubicBezTo>
                  <a:cubicBezTo>
                    <a:pt x="29" y="68"/>
                    <a:pt x="29" y="68"/>
                    <a:pt x="29" y="68"/>
                  </a:cubicBezTo>
                  <a:cubicBezTo>
                    <a:pt x="29" y="74"/>
                    <a:pt x="30" y="79"/>
                    <a:pt x="33" y="83"/>
                  </a:cubicBezTo>
                  <a:cubicBezTo>
                    <a:pt x="36" y="86"/>
                    <a:pt x="40" y="88"/>
                    <a:pt x="46" y="88"/>
                  </a:cubicBezTo>
                  <a:cubicBezTo>
                    <a:pt x="52" y="88"/>
                    <a:pt x="56" y="86"/>
                    <a:pt x="59" y="83"/>
                  </a:cubicBezTo>
                  <a:cubicBezTo>
                    <a:pt x="61" y="79"/>
                    <a:pt x="63" y="74"/>
                    <a:pt x="63" y="68"/>
                  </a:cubicBezTo>
                  <a:lnTo>
                    <a:pt x="63"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p>
              <a:endParaRPr lang="en-GB" sz="1662"/>
            </a:p>
          </p:txBody>
        </p:sp>
        <p:sp>
          <p:nvSpPr>
            <p:cNvPr id="13" name="Freeform 7">
              <a:extLst>
                <a:ext uri="{FF2B5EF4-FFF2-40B4-BE49-F238E27FC236}">
                  <a16:creationId xmlns:a16="http://schemas.microsoft.com/office/drawing/2014/main" id="{85781D05-10E6-4457-BC8E-528B5B18E97C}"/>
                </a:ext>
              </a:extLst>
            </p:cNvPr>
            <p:cNvSpPr>
              <a:spLocks/>
            </p:cNvSpPr>
            <p:nvPr userDrawn="1"/>
          </p:nvSpPr>
          <p:spPr bwMode="auto">
            <a:xfrm>
              <a:off x="4962525" y="3830638"/>
              <a:ext cx="271463" cy="420687"/>
            </a:xfrm>
            <a:custGeom>
              <a:avLst/>
              <a:gdLst>
                <a:gd name="T0" fmla="*/ 70 w 99"/>
                <a:gd name="T1" fmla="*/ 96 h 152"/>
                <a:gd name="T2" fmla="*/ 60 w 99"/>
                <a:gd name="T3" fmla="*/ 120 h 152"/>
                <a:gd name="T4" fmla="*/ 49 w 99"/>
                <a:gd name="T5" fmla="*/ 136 h 152"/>
                <a:gd name="T6" fmla="*/ 34 w 99"/>
                <a:gd name="T7" fmla="*/ 147 h 152"/>
                <a:gd name="T8" fmla="*/ 16 w 99"/>
                <a:gd name="T9" fmla="*/ 151 h 152"/>
                <a:gd name="T10" fmla="*/ 4 w 99"/>
                <a:gd name="T11" fmla="*/ 148 h 152"/>
                <a:gd name="T12" fmla="*/ 0 w 99"/>
                <a:gd name="T13" fmla="*/ 138 h 152"/>
                <a:gd name="T14" fmla="*/ 3 w 99"/>
                <a:gd name="T15" fmla="*/ 128 h 152"/>
                <a:gd name="T16" fmla="*/ 13 w 99"/>
                <a:gd name="T17" fmla="*/ 124 h 152"/>
                <a:gd name="T18" fmla="*/ 26 w 99"/>
                <a:gd name="T19" fmla="*/ 120 h 152"/>
                <a:gd name="T20" fmla="*/ 38 w 99"/>
                <a:gd name="T21" fmla="*/ 108 h 152"/>
                <a:gd name="T22" fmla="*/ 28 w 99"/>
                <a:gd name="T23" fmla="*/ 84 h 152"/>
                <a:gd name="T24" fmla="*/ 19 w 99"/>
                <a:gd name="T25" fmla="*/ 59 h 152"/>
                <a:gd name="T26" fmla="*/ 11 w 99"/>
                <a:gd name="T27" fmla="*/ 36 h 152"/>
                <a:gd name="T28" fmla="*/ 5 w 99"/>
                <a:gd name="T29" fmla="*/ 17 h 152"/>
                <a:gd name="T30" fmla="*/ 4 w 99"/>
                <a:gd name="T31" fmla="*/ 10 h 152"/>
                <a:gd name="T32" fmla="*/ 7 w 99"/>
                <a:gd name="T33" fmla="*/ 5 h 152"/>
                <a:gd name="T34" fmla="*/ 12 w 99"/>
                <a:gd name="T35" fmla="*/ 1 h 152"/>
                <a:gd name="T36" fmla="*/ 18 w 99"/>
                <a:gd name="T37" fmla="*/ 0 h 152"/>
                <a:gd name="T38" fmla="*/ 26 w 99"/>
                <a:gd name="T39" fmla="*/ 2 h 152"/>
                <a:gd name="T40" fmla="*/ 31 w 99"/>
                <a:gd name="T41" fmla="*/ 10 h 152"/>
                <a:gd name="T42" fmla="*/ 40 w 99"/>
                <a:gd name="T43" fmla="*/ 38 h 152"/>
                <a:gd name="T44" fmla="*/ 51 w 99"/>
                <a:gd name="T45" fmla="*/ 72 h 152"/>
                <a:gd name="T46" fmla="*/ 71 w 99"/>
                <a:gd name="T47" fmla="*/ 10 h 152"/>
                <a:gd name="T48" fmla="*/ 76 w 99"/>
                <a:gd name="T49" fmla="*/ 2 h 152"/>
                <a:gd name="T50" fmla="*/ 84 w 99"/>
                <a:gd name="T51" fmla="*/ 0 h 152"/>
                <a:gd name="T52" fmla="*/ 91 w 99"/>
                <a:gd name="T53" fmla="*/ 1 h 152"/>
                <a:gd name="T54" fmla="*/ 96 w 99"/>
                <a:gd name="T55" fmla="*/ 5 h 152"/>
                <a:gd name="T56" fmla="*/ 98 w 99"/>
                <a:gd name="T57" fmla="*/ 11 h 152"/>
                <a:gd name="T58" fmla="*/ 98 w 99"/>
                <a:gd name="T59" fmla="*/ 19 h 152"/>
                <a:gd name="T60" fmla="*/ 70 w 99"/>
                <a:gd name="T61" fmla="*/ 96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99" h="152">
                  <a:moveTo>
                    <a:pt x="70" y="96"/>
                  </a:moveTo>
                  <a:cubicBezTo>
                    <a:pt x="67" y="105"/>
                    <a:pt x="64" y="113"/>
                    <a:pt x="60" y="120"/>
                  </a:cubicBezTo>
                  <a:cubicBezTo>
                    <a:pt x="57" y="126"/>
                    <a:pt x="53" y="132"/>
                    <a:pt x="49" y="136"/>
                  </a:cubicBezTo>
                  <a:cubicBezTo>
                    <a:pt x="44" y="141"/>
                    <a:pt x="39" y="144"/>
                    <a:pt x="34" y="147"/>
                  </a:cubicBezTo>
                  <a:cubicBezTo>
                    <a:pt x="29" y="149"/>
                    <a:pt x="23" y="151"/>
                    <a:pt x="16" y="151"/>
                  </a:cubicBezTo>
                  <a:cubicBezTo>
                    <a:pt x="11" y="152"/>
                    <a:pt x="7" y="151"/>
                    <a:pt x="4" y="148"/>
                  </a:cubicBezTo>
                  <a:cubicBezTo>
                    <a:pt x="1" y="145"/>
                    <a:pt x="0" y="141"/>
                    <a:pt x="0" y="138"/>
                  </a:cubicBezTo>
                  <a:cubicBezTo>
                    <a:pt x="0" y="134"/>
                    <a:pt x="1" y="131"/>
                    <a:pt x="3" y="128"/>
                  </a:cubicBezTo>
                  <a:cubicBezTo>
                    <a:pt x="5" y="125"/>
                    <a:pt x="8" y="124"/>
                    <a:pt x="13" y="124"/>
                  </a:cubicBezTo>
                  <a:cubicBezTo>
                    <a:pt x="17" y="123"/>
                    <a:pt x="21" y="122"/>
                    <a:pt x="26" y="120"/>
                  </a:cubicBezTo>
                  <a:cubicBezTo>
                    <a:pt x="30" y="118"/>
                    <a:pt x="34" y="114"/>
                    <a:pt x="38" y="108"/>
                  </a:cubicBezTo>
                  <a:cubicBezTo>
                    <a:pt x="35" y="100"/>
                    <a:pt x="32" y="92"/>
                    <a:pt x="28" y="84"/>
                  </a:cubicBezTo>
                  <a:cubicBezTo>
                    <a:pt x="25" y="75"/>
                    <a:pt x="22" y="67"/>
                    <a:pt x="19" y="59"/>
                  </a:cubicBezTo>
                  <a:cubicBezTo>
                    <a:pt x="16" y="51"/>
                    <a:pt x="13" y="43"/>
                    <a:pt x="11" y="36"/>
                  </a:cubicBezTo>
                  <a:cubicBezTo>
                    <a:pt x="8" y="29"/>
                    <a:pt x="6" y="23"/>
                    <a:pt x="5" y="17"/>
                  </a:cubicBezTo>
                  <a:cubicBezTo>
                    <a:pt x="4" y="15"/>
                    <a:pt x="4" y="12"/>
                    <a:pt x="4" y="10"/>
                  </a:cubicBezTo>
                  <a:cubicBezTo>
                    <a:pt x="5" y="8"/>
                    <a:pt x="6" y="6"/>
                    <a:pt x="7" y="5"/>
                  </a:cubicBezTo>
                  <a:cubicBezTo>
                    <a:pt x="8" y="3"/>
                    <a:pt x="10" y="2"/>
                    <a:pt x="12" y="1"/>
                  </a:cubicBezTo>
                  <a:cubicBezTo>
                    <a:pt x="14" y="0"/>
                    <a:pt x="16" y="0"/>
                    <a:pt x="18" y="0"/>
                  </a:cubicBezTo>
                  <a:cubicBezTo>
                    <a:pt x="21" y="0"/>
                    <a:pt x="24" y="1"/>
                    <a:pt x="26" y="2"/>
                  </a:cubicBezTo>
                  <a:cubicBezTo>
                    <a:pt x="28" y="4"/>
                    <a:pt x="30" y="6"/>
                    <a:pt x="31" y="10"/>
                  </a:cubicBezTo>
                  <a:cubicBezTo>
                    <a:pt x="33" y="17"/>
                    <a:pt x="36" y="27"/>
                    <a:pt x="40" y="38"/>
                  </a:cubicBezTo>
                  <a:cubicBezTo>
                    <a:pt x="43" y="49"/>
                    <a:pt x="47" y="60"/>
                    <a:pt x="51" y="72"/>
                  </a:cubicBezTo>
                  <a:cubicBezTo>
                    <a:pt x="71" y="10"/>
                    <a:pt x="71" y="10"/>
                    <a:pt x="71" y="10"/>
                  </a:cubicBezTo>
                  <a:cubicBezTo>
                    <a:pt x="72" y="6"/>
                    <a:pt x="74" y="4"/>
                    <a:pt x="76" y="2"/>
                  </a:cubicBezTo>
                  <a:cubicBezTo>
                    <a:pt x="79" y="1"/>
                    <a:pt x="82" y="0"/>
                    <a:pt x="84" y="0"/>
                  </a:cubicBezTo>
                  <a:cubicBezTo>
                    <a:pt x="87" y="0"/>
                    <a:pt x="89" y="0"/>
                    <a:pt x="91" y="1"/>
                  </a:cubicBezTo>
                  <a:cubicBezTo>
                    <a:pt x="93" y="2"/>
                    <a:pt x="94" y="3"/>
                    <a:pt x="96" y="5"/>
                  </a:cubicBezTo>
                  <a:cubicBezTo>
                    <a:pt x="97" y="7"/>
                    <a:pt x="98" y="9"/>
                    <a:pt x="98" y="11"/>
                  </a:cubicBezTo>
                  <a:cubicBezTo>
                    <a:pt x="99" y="14"/>
                    <a:pt x="99" y="16"/>
                    <a:pt x="98" y="19"/>
                  </a:cubicBezTo>
                  <a:lnTo>
                    <a:pt x="70" y="9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p>
              <a:endParaRPr lang="en-GB" sz="1662"/>
            </a:p>
          </p:txBody>
        </p:sp>
        <p:sp>
          <p:nvSpPr>
            <p:cNvPr id="14" name="Freeform 8">
              <a:extLst>
                <a:ext uri="{FF2B5EF4-FFF2-40B4-BE49-F238E27FC236}">
                  <a16:creationId xmlns:a16="http://schemas.microsoft.com/office/drawing/2014/main" id="{531DBC05-5AF2-4C66-8BDB-6F9B7BDE26E5}"/>
                </a:ext>
              </a:extLst>
            </p:cNvPr>
            <p:cNvSpPr>
              <a:spLocks noEditPoints="1"/>
            </p:cNvSpPr>
            <p:nvPr userDrawn="1"/>
          </p:nvSpPr>
          <p:spPr bwMode="auto">
            <a:xfrm>
              <a:off x="5265738" y="3830638"/>
              <a:ext cx="271463" cy="315912"/>
            </a:xfrm>
            <a:custGeom>
              <a:avLst/>
              <a:gdLst>
                <a:gd name="T0" fmla="*/ 96 w 99"/>
                <a:gd name="T1" fmla="*/ 111 h 114"/>
                <a:gd name="T2" fmla="*/ 85 w 99"/>
                <a:gd name="T3" fmla="*/ 114 h 114"/>
                <a:gd name="T4" fmla="*/ 77 w 99"/>
                <a:gd name="T5" fmla="*/ 112 h 114"/>
                <a:gd name="T6" fmla="*/ 72 w 99"/>
                <a:gd name="T7" fmla="*/ 109 h 114"/>
                <a:gd name="T8" fmla="*/ 67 w 99"/>
                <a:gd name="T9" fmla="*/ 105 h 114"/>
                <a:gd name="T10" fmla="*/ 53 w 99"/>
                <a:gd name="T11" fmla="*/ 112 h 114"/>
                <a:gd name="T12" fmla="*/ 38 w 99"/>
                <a:gd name="T13" fmla="*/ 114 h 114"/>
                <a:gd name="T14" fmla="*/ 9 w 99"/>
                <a:gd name="T15" fmla="*/ 104 h 114"/>
                <a:gd name="T16" fmla="*/ 0 w 99"/>
                <a:gd name="T17" fmla="*/ 80 h 114"/>
                <a:gd name="T18" fmla="*/ 0 w 99"/>
                <a:gd name="T19" fmla="*/ 79 h 114"/>
                <a:gd name="T20" fmla="*/ 10 w 99"/>
                <a:gd name="T21" fmla="*/ 55 h 114"/>
                <a:gd name="T22" fmla="*/ 42 w 99"/>
                <a:gd name="T23" fmla="*/ 46 h 114"/>
                <a:gd name="T24" fmla="*/ 61 w 99"/>
                <a:gd name="T25" fmla="*/ 46 h 114"/>
                <a:gd name="T26" fmla="*/ 61 w 99"/>
                <a:gd name="T27" fmla="*/ 42 h 114"/>
                <a:gd name="T28" fmla="*/ 58 w 99"/>
                <a:gd name="T29" fmla="*/ 28 h 114"/>
                <a:gd name="T30" fmla="*/ 45 w 99"/>
                <a:gd name="T31" fmla="*/ 23 h 114"/>
                <a:gd name="T32" fmla="*/ 33 w 99"/>
                <a:gd name="T33" fmla="*/ 24 h 114"/>
                <a:gd name="T34" fmla="*/ 25 w 99"/>
                <a:gd name="T35" fmla="*/ 27 h 114"/>
                <a:gd name="T36" fmla="*/ 16 w 99"/>
                <a:gd name="T37" fmla="*/ 29 h 114"/>
                <a:gd name="T38" fmla="*/ 9 w 99"/>
                <a:gd name="T39" fmla="*/ 23 h 114"/>
                <a:gd name="T40" fmla="*/ 7 w 99"/>
                <a:gd name="T41" fmla="*/ 15 h 114"/>
                <a:gd name="T42" fmla="*/ 13 w 99"/>
                <a:gd name="T43" fmla="*/ 8 h 114"/>
                <a:gd name="T44" fmla="*/ 29 w 99"/>
                <a:gd name="T45" fmla="*/ 1 h 114"/>
                <a:gd name="T46" fmla="*/ 47 w 99"/>
                <a:gd name="T47" fmla="*/ 0 h 114"/>
                <a:gd name="T48" fmla="*/ 67 w 99"/>
                <a:gd name="T49" fmla="*/ 2 h 114"/>
                <a:gd name="T50" fmla="*/ 80 w 99"/>
                <a:gd name="T51" fmla="*/ 11 h 114"/>
                <a:gd name="T52" fmla="*/ 88 w 99"/>
                <a:gd name="T53" fmla="*/ 25 h 114"/>
                <a:gd name="T54" fmla="*/ 90 w 99"/>
                <a:gd name="T55" fmla="*/ 46 h 114"/>
                <a:gd name="T56" fmla="*/ 90 w 99"/>
                <a:gd name="T57" fmla="*/ 81 h 114"/>
                <a:gd name="T58" fmla="*/ 91 w 99"/>
                <a:gd name="T59" fmla="*/ 89 h 114"/>
                <a:gd name="T60" fmla="*/ 95 w 99"/>
                <a:gd name="T61" fmla="*/ 93 h 114"/>
                <a:gd name="T62" fmla="*/ 98 w 99"/>
                <a:gd name="T63" fmla="*/ 97 h 114"/>
                <a:gd name="T64" fmla="*/ 99 w 99"/>
                <a:gd name="T65" fmla="*/ 102 h 114"/>
                <a:gd name="T66" fmla="*/ 96 w 99"/>
                <a:gd name="T67" fmla="*/ 111 h 114"/>
                <a:gd name="T68" fmla="*/ 61 w 99"/>
                <a:gd name="T69" fmla="*/ 67 h 114"/>
                <a:gd name="T70" fmla="*/ 45 w 99"/>
                <a:gd name="T71" fmla="*/ 67 h 114"/>
                <a:gd name="T72" fmla="*/ 32 w 99"/>
                <a:gd name="T73" fmla="*/ 70 h 114"/>
                <a:gd name="T74" fmla="*/ 28 w 99"/>
                <a:gd name="T75" fmla="*/ 79 h 114"/>
                <a:gd name="T76" fmla="*/ 28 w 99"/>
                <a:gd name="T77" fmla="*/ 81 h 114"/>
                <a:gd name="T78" fmla="*/ 32 w 99"/>
                <a:gd name="T79" fmla="*/ 90 h 114"/>
                <a:gd name="T80" fmla="*/ 44 w 99"/>
                <a:gd name="T81" fmla="*/ 93 h 114"/>
                <a:gd name="T82" fmla="*/ 56 w 99"/>
                <a:gd name="T83" fmla="*/ 89 h 114"/>
                <a:gd name="T84" fmla="*/ 61 w 99"/>
                <a:gd name="T85" fmla="*/ 76 h 114"/>
                <a:gd name="T86" fmla="*/ 61 w 99"/>
                <a:gd name="T87" fmla="*/ 6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99" h="114">
                  <a:moveTo>
                    <a:pt x="96" y="111"/>
                  </a:moveTo>
                  <a:cubicBezTo>
                    <a:pt x="93" y="113"/>
                    <a:pt x="89" y="114"/>
                    <a:pt x="85" y="114"/>
                  </a:cubicBezTo>
                  <a:cubicBezTo>
                    <a:pt x="82" y="114"/>
                    <a:pt x="80" y="113"/>
                    <a:pt x="77" y="112"/>
                  </a:cubicBezTo>
                  <a:cubicBezTo>
                    <a:pt x="75" y="111"/>
                    <a:pt x="73" y="110"/>
                    <a:pt x="72" y="109"/>
                  </a:cubicBezTo>
                  <a:cubicBezTo>
                    <a:pt x="70" y="108"/>
                    <a:pt x="69" y="107"/>
                    <a:pt x="67" y="105"/>
                  </a:cubicBezTo>
                  <a:cubicBezTo>
                    <a:pt x="63" y="108"/>
                    <a:pt x="59" y="111"/>
                    <a:pt x="53" y="112"/>
                  </a:cubicBezTo>
                  <a:cubicBezTo>
                    <a:pt x="48" y="113"/>
                    <a:pt x="43" y="114"/>
                    <a:pt x="38" y="114"/>
                  </a:cubicBezTo>
                  <a:cubicBezTo>
                    <a:pt x="25" y="114"/>
                    <a:pt x="15" y="111"/>
                    <a:pt x="9" y="104"/>
                  </a:cubicBezTo>
                  <a:cubicBezTo>
                    <a:pt x="3" y="98"/>
                    <a:pt x="0" y="90"/>
                    <a:pt x="0" y="80"/>
                  </a:cubicBezTo>
                  <a:cubicBezTo>
                    <a:pt x="0" y="79"/>
                    <a:pt x="0" y="79"/>
                    <a:pt x="0" y="79"/>
                  </a:cubicBezTo>
                  <a:cubicBezTo>
                    <a:pt x="0" y="69"/>
                    <a:pt x="3" y="61"/>
                    <a:pt x="10" y="55"/>
                  </a:cubicBezTo>
                  <a:cubicBezTo>
                    <a:pt x="18" y="49"/>
                    <a:pt x="28" y="46"/>
                    <a:pt x="42" y="46"/>
                  </a:cubicBezTo>
                  <a:cubicBezTo>
                    <a:pt x="61" y="46"/>
                    <a:pt x="61" y="46"/>
                    <a:pt x="61" y="46"/>
                  </a:cubicBezTo>
                  <a:cubicBezTo>
                    <a:pt x="61" y="42"/>
                    <a:pt x="61" y="42"/>
                    <a:pt x="61" y="42"/>
                  </a:cubicBezTo>
                  <a:cubicBezTo>
                    <a:pt x="61" y="36"/>
                    <a:pt x="60" y="31"/>
                    <a:pt x="58" y="28"/>
                  </a:cubicBezTo>
                  <a:cubicBezTo>
                    <a:pt x="56" y="24"/>
                    <a:pt x="51" y="23"/>
                    <a:pt x="45" y="23"/>
                  </a:cubicBezTo>
                  <a:cubicBezTo>
                    <a:pt x="40" y="23"/>
                    <a:pt x="36" y="23"/>
                    <a:pt x="33" y="24"/>
                  </a:cubicBezTo>
                  <a:cubicBezTo>
                    <a:pt x="31" y="25"/>
                    <a:pt x="28" y="26"/>
                    <a:pt x="25" y="27"/>
                  </a:cubicBezTo>
                  <a:cubicBezTo>
                    <a:pt x="22" y="29"/>
                    <a:pt x="19" y="30"/>
                    <a:pt x="16" y="29"/>
                  </a:cubicBezTo>
                  <a:cubicBezTo>
                    <a:pt x="13" y="27"/>
                    <a:pt x="11" y="26"/>
                    <a:pt x="9" y="23"/>
                  </a:cubicBezTo>
                  <a:cubicBezTo>
                    <a:pt x="8" y="21"/>
                    <a:pt x="7" y="18"/>
                    <a:pt x="7" y="15"/>
                  </a:cubicBezTo>
                  <a:cubicBezTo>
                    <a:pt x="8" y="12"/>
                    <a:pt x="10" y="10"/>
                    <a:pt x="13" y="8"/>
                  </a:cubicBezTo>
                  <a:cubicBezTo>
                    <a:pt x="18" y="5"/>
                    <a:pt x="23" y="3"/>
                    <a:pt x="29" y="1"/>
                  </a:cubicBezTo>
                  <a:cubicBezTo>
                    <a:pt x="35" y="0"/>
                    <a:pt x="41" y="0"/>
                    <a:pt x="47" y="0"/>
                  </a:cubicBezTo>
                  <a:cubicBezTo>
                    <a:pt x="55" y="0"/>
                    <a:pt x="61" y="1"/>
                    <a:pt x="67" y="2"/>
                  </a:cubicBezTo>
                  <a:cubicBezTo>
                    <a:pt x="72" y="4"/>
                    <a:pt x="77" y="7"/>
                    <a:pt x="80" y="11"/>
                  </a:cubicBezTo>
                  <a:cubicBezTo>
                    <a:pt x="83" y="14"/>
                    <a:pt x="86" y="19"/>
                    <a:pt x="88" y="25"/>
                  </a:cubicBezTo>
                  <a:cubicBezTo>
                    <a:pt x="89" y="31"/>
                    <a:pt x="90" y="38"/>
                    <a:pt x="90" y="46"/>
                  </a:cubicBezTo>
                  <a:cubicBezTo>
                    <a:pt x="90" y="81"/>
                    <a:pt x="90" y="81"/>
                    <a:pt x="90" y="81"/>
                  </a:cubicBezTo>
                  <a:cubicBezTo>
                    <a:pt x="90" y="85"/>
                    <a:pt x="90" y="88"/>
                    <a:pt x="91" y="89"/>
                  </a:cubicBezTo>
                  <a:cubicBezTo>
                    <a:pt x="93" y="90"/>
                    <a:pt x="94" y="92"/>
                    <a:pt x="95" y="93"/>
                  </a:cubicBezTo>
                  <a:cubicBezTo>
                    <a:pt x="97" y="94"/>
                    <a:pt x="98" y="95"/>
                    <a:pt x="98" y="97"/>
                  </a:cubicBezTo>
                  <a:cubicBezTo>
                    <a:pt x="99" y="98"/>
                    <a:pt x="99" y="100"/>
                    <a:pt x="99" y="102"/>
                  </a:cubicBezTo>
                  <a:cubicBezTo>
                    <a:pt x="99" y="106"/>
                    <a:pt x="98" y="109"/>
                    <a:pt x="96" y="111"/>
                  </a:cubicBezTo>
                  <a:close/>
                  <a:moveTo>
                    <a:pt x="61" y="67"/>
                  </a:moveTo>
                  <a:cubicBezTo>
                    <a:pt x="45" y="67"/>
                    <a:pt x="45" y="67"/>
                    <a:pt x="45" y="67"/>
                  </a:cubicBezTo>
                  <a:cubicBezTo>
                    <a:pt x="39" y="67"/>
                    <a:pt x="34" y="68"/>
                    <a:pt x="32" y="70"/>
                  </a:cubicBezTo>
                  <a:cubicBezTo>
                    <a:pt x="29" y="73"/>
                    <a:pt x="28" y="76"/>
                    <a:pt x="28" y="79"/>
                  </a:cubicBezTo>
                  <a:cubicBezTo>
                    <a:pt x="28" y="81"/>
                    <a:pt x="28" y="81"/>
                    <a:pt x="28" y="81"/>
                  </a:cubicBezTo>
                  <a:cubicBezTo>
                    <a:pt x="28" y="85"/>
                    <a:pt x="30" y="88"/>
                    <a:pt x="32" y="90"/>
                  </a:cubicBezTo>
                  <a:cubicBezTo>
                    <a:pt x="35" y="92"/>
                    <a:pt x="39" y="93"/>
                    <a:pt x="44" y="93"/>
                  </a:cubicBezTo>
                  <a:cubicBezTo>
                    <a:pt x="49" y="93"/>
                    <a:pt x="53" y="92"/>
                    <a:pt x="56" y="89"/>
                  </a:cubicBezTo>
                  <a:cubicBezTo>
                    <a:pt x="59" y="86"/>
                    <a:pt x="61" y="82"/>
                    <a:pt x="61" y="76"/>
                  </a:cubicBezTo>
                  <a:lnTo>
                    <a:pt x="61" y="6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p>
              <a:endParaRPr lang="en-GB" sz="1662"/>
            </a:p>
          </p:txBody>
        </p:sp>
        <p:sp>
          <p:nvSpPr>
            <p:cNvPr id="15" name="Freeform 9">
              <a:extLst>
                <a:ext uri="{FF2B5EF4-FFF2-40B4-BE49-F238E27FC236}">
                  <a16:creationId xmlns:a16="http://schemas.microsoft.com/office/drawing/2014/main" id="{38107A43-E83D-41BF-9FA0-F2518C6BE99F}"/>
                </a:ext>
              </a:extLst>
            </p:cNvPr>
            <p:cNvSpPr>
              <a:spLocks/>
            </p:cNvSpPr>
            <p:nvPr userDrawn="1"/>
          </p:nvSpPr>
          <p:spPr bwMode="auto">
            <a:xfrm>
              <a:off x="5592763" y="3711575"/>
              <a:ext cx="111125" cy="434975"/>
            </a:xfrm>
            <a:custGeom>
              <a:avLst/>
              <a:gdLst>
                <a:gd name="T0" fmla="*/ 36 w 40"/>
                <a:gd name="T1" fmla="*/ 154 h 157"/>
                <a:gd name="T2" fmla="*/ 25 w 40"/>
                <a:gd name="T3" fmla="*/ 157 h 157"/>
                <a:gd name="T4" fmla="*/ 18 w 40"/>
                <a:gd name="T5" fmla="*/ 155 h 157"/>
                <a:gd name="T6" fmla="*/ 12 w 40"/>
                <a:gd name="T7" fmla="*/ 152 h 157"/>
                <a:gd name="T8" fmla="*/ 4 w 40"/>
                <a:gd name="T9" fmla="*/ 142 h 157"/>
                <a:gd name="T10" fmla="*/ 0 w 40"/>
                <a:gd name="T11" fmla="*/ 127 h 157"/>
                <a:gd name="T12" fmla="*/ 0 w 40"/>
                <a:gd name="T13" fmla="*/ 15 h 157"/>
                <a:gd name="T14" fmla="*/ 5 w 40"/>
                <a:gd name="T15" fmla="*/ 5 h 157"/>
                <a:gd name="T16" fmla="*/ 15 w 40"/>
                <a:gd name="T17" fmla="*/ 0 h 157"/>
                <a:gd name="T18" fmla="*/ 25 w 40"/>
                <a:gd name="T19" fmla="*/ 5 h 157"/>
                <a:gd name="T20" fmla="*/ 29 w 40"/>
                <a:gd name="T21" fmla="*/ 15 h 157"/>
                <a:gd name="T22" fmla="*/ 29 w 40"/>
                <a:gd name="T23" fmla="*/ 124 h 157"/>
                <a:gd name="T24" fmla="*/ 31 w 40"/>
                <a:gd name="T25" fmla="*/ 132 h 157"/>
                <a:gd name="T26" fmla="*/ 36 w 40"/>
                <a:gd name="T27" fmla="*/ 136 h 157"/>
                <a:gd name="T28" fmla="*/ 39 w 40"/>
                <a:gd name="T29" fmla="*/ 140 h 157"/>
                <a:gd name="T30" fmla="*/ 40 w 40"/>
                <a:gd name="T31" fmla="*/ 145 h 157"/>
                <a:gd name="T32" fmla="*/ 36 w 40"/>
                <a:gd name="T33" fmla="*/ 154 h 1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0" h="157">
                  <a:moveTo>
                    <a:pt x="36" y="154"/>
                  </a:moveTo>
                  <a:cubicBezTo>
                    <a:pt x="33" y="156"/>
                    <a:pt x="29" y="157"/>
                    <a:pt x="25" y="157"/>
                  </a:cubicBezTo>
                  <a:cubicBezTo>
                    <a:pt x="23" y="157"/>
                    <a:pt x="21" y="156"/>
                    <a:pt x="18" y="155"/>
                  </a:cubicBezTo>
                  <a:cubicBezTo>
                    <a:pt x="16" y="155"/>
                    <a:pt x="14" y="153"/>
                    <a:pt x="12" y="152"/>
                  </a:cubicBezTo>
                  <a:cubicBezTo>
                    <a:pt x="8" y="149"/>
                    <a:pt x="6" y="146"/>
                    <a:pt x="4" y="142"/>
                  </a:cubicBezTo>
                  <a:cubicBezTo>
                    <a:pt x="1" y="138"/>
                    <a:pt x="0" y="133"/>
                    <a:pt x="0" y="127"/>
                  </a:cubicBezTo>
                  <a:cubicBezTo>
                    <a:pt x="0" y="15"/>
                    <a:pt x="0" y="15"/>
                    <a:pt x="0" y="15"/>
                  </a:cubicBezTo>
                  <a:cubicBezTo>
                    <a:pt x="0" y="11"/>
                    <a:pt x="2" y="7"/>
                    <a:pt x="5" y="5"/>
                  </a:cubicBezTo>
                  <a:cubicBezTo>
                    <a:pt x="8" y="2"/>
                    <a:pt x="11" y="0"/>
                    <a:pt x="15" y="0"/>
                  </a:cubicBezTo>
                  <a:cubicBezTo>
                    <a:pt x="19" y="0"/>
                    <a:pt x="22" y="2"/>
                    <a:pt x="25" y="5"/>
                  </a:cubicBezTo>
                  <a:cubicBezTo>
                    <a:pt x="28" y="7"/>
                    <a:pt x="29" y="11"/>
                    <a:pt x="29" y="15"/>
                  </a:cubicBezTo>
                  <a:cubicBezTo>
                    <a:pt x="29" y="124"/>
                    <a:pt x="29" y="124"/>
                    <a:pt x="29" y="124"/>
                  </a:cubicBezTo>
                  <a:cubicBezTo>
                    <a:pt x="29" y="128"/>
                    <a:pt x="30" y="131"/>
                    <a:pt x="31" y="132"/>
                  </a:cubicBezTo>
                  <a:cubicBezTo>
                    <a:pt x="32" y="133"/>
                    <a:pt x="34" y="135"/>
                    <a:pt x="36" y="136"/>
                  </a:cubicBezTo>
                  <a:cubicBezTo>
                    <a:pt x="37" y="137"/>
                    <a:pt x="38" y="138"/>
                    <a:pt x="39" y="140"/>
                  </a:cubicBezTo>
                  <a:cubicBezTo>
                    <a:pt x="39" y="141"/>
                    <a:pt x="40" y="143"/>
                    <a:pt x="40" y="145"/>
                  </a:cubicBezTo>
                  <a:cubicBezTo>
                    <a:pt x="40" y="149"/>
                    <a:pt x="38" y="152"/>
                    <a:pt x="36" y="15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p>
              <a:endParaRPr lang="en-GB" sz="1662"/>
            </a:p>
          </p:txBody>
        </p:sp>
        <p:sp>
          <p:nvSpPr>
            <p:cNvPr id="16" name="Freeform 10">
              <a:extLst>
                <a:ext uri="{FF2B5EF4-FFF2-40B4-BE49-F238E27FC236}">
                  <a16:creationId xmlns:a16="http://schemas.microsoft.com/office/drawing/2014/main" id="{1375E90A-B578-4349-AE2D-713B22A8A0AD}"/>
                </a:ext>
              </a:extLst>
            </p:cNvPr>
            <p:cNvSpPr>
              <a:spLocks/>
            </p:cNvSpPr>
            <p:nvPr userDrawn="1"/>
          </p:nvSpPr>
          <p:spPr bwMode="auto">
            <a:xfrm>
              <a:off x="5948363" y="3703638"/>
              <a:ext cx="382588" cy="442912"/>
            </a:xfrm>
            <a:custGeom>
              <a:avLst/>
              <a:gdLst>
                <a:gd name="T0" fmla="*/ 139 w 139"/>
                <a:gd name="T1" fmla="*/ 147 h 160"/>
                <a:gd name="T2" fmla="*/ 135 w 139"/>
                <a:gd name="T3" fmla="*/ 156 h 160"/>
                <a:gd name="T4" fmla="*/ 125 w 139"/>
                <a:gd name="T5" fmla="*/ 160 h 160"/>
                <a:gd name="T6" fmla="*/ 116 w 139"/>
                <a:gd name="T7" fmla="*/ 156 h 160"/>
                <a:gd name="T8" fmla="*/ 112 w 139"/>
                <a:gd name="T9" fmla="*/ 147 h 160"/>
                <a:gd name="T10" fmla="*/ 112 w 139"/>
                <a:gd name="T11" fmla="*/ 65 h 160"/>
                <a:gd name="T12" fmla="*/ 83 w 139"/>
                <a:gd name="T13" fmla="*/ 126 h 160"/>
                <a:gd name="T14" fmla="*/ 77 w 139"/>
                <a:gd name="T15" fmla="*/ 132 h 160"/>
                <a:gd name="T16" fmla="*/ 69 w 139"/>
                <a:gd name="T17" fmla="*/ 135 h 160"/>
                <a:gd name="T18" fmla="*/ 62 w 139"/>
                <a:gd name="T19" fmla="*/ 132 h 160"/>
                <a:gd name="T20" fmla="*/ 56 w 139"/>
                <a:gd name="T21" fmla="*/ 126 h 160"/>
                <a:gd name="T22" fmla="*/ 27 w 139"/>
                <a:gd name="T23" fmla="*/ 65 h 160"/>
                <a:gd name="T24" fmla="*/ 27 w 139"/>
                <a:gd name="T25" fmla="*/ 147 h 160"/>
                <a:gd name="T26" fmla="*/ 23 w 139"/>
                <a:gd name="T27" fmla="*/ 156 h 160"/>
                <a:gd name="T28" fmla="*/ 14 w 139"/>
                <a:gd name="T29" fmla="*/ 160 h 160"/>
                <a:gd name="T30" fmla="*/ 4 w 139"/>
                <a:gd name="T31" fmla="*/ 156 h 160"/>
                <a:gd name="T32" fmla="*/ 0 w 139"/>
                <a:gd name="T33" fmla="*/ 147 h 160"/>
                <a:gd name="T34" fmla="*/ 0 w 139"/>
                <a:gd name="T35" fmla="*/ 14 h 160"/>
                <a:gd name="T36" fmla="*/ 4 w 139"/>
                <a:gd name="T37" fmla="*/ 4 h 160"/>
                <a:gd name="T38" fmla="*/ 14 w 139"/>
                <a:gd name="T39" fmla="*/ 0 h 160"/>
                <a:gd name="T40" fmla="*/ 23 w 139"/>
                <a:gd name="T41" fmla="*/ 2 h 160"/>
                <a:gd name="T42" fmla="*/ 28 w 139"/>
                <a:gd name="T43" fmla="*/ 9 h 160"/>
                <a:gd name="T44" fmla="*/ 70 w 139"/>
                <a:gd name="T45" fmla="*/ 93 h 160"/>
                <a:gd name="T46" fmla="*/ 111 w 139"/>
                <a:gd name="T47" fmla="*/ 8 h 160"/>
                <a:gd name="T48" fmla="*/ 117 w 139"/>
                <a:gd name="T49" fmla="*/ 2 h 160"/>
                <a:gd name="T50" fmla="*/ 125 w 139"/>
                <a:gd name="T51" fmla="*/ 0 h 160"/>
                <a:gd name="T52" fmla="*/ 135 w 139"/>
                <a:gd name="T53" fmla="*/ 4 h 160"/>
                <a:gd name="T54" fmla="*/ 139 w 139"/>
                <a:gd name="T55" fmla="*/ 14 h 160"/>
                <a:gd name="T56" fmla="*/ 139 w 139"/>
                <a:gd name="T57" fmla="*/ 147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39" h="160">
                  <a:moveTo>
                    <a:pt x="139" y="147"/>
                  </a:moveTo>
                  <a:cubicBezTo>
                    <a:pt x="139" y="150"/>
                    <a:pt x="138" y="153"/>
                    <a:pt x="135" y="156"/>
                  </a:cubicBezTo>
                  <a:cubicBezTo>
                    <a:pt x="132" y="159"/>
                    <a:pt x="129" y="160"/>
                    <a:pt x="125" y="160"/>
                  </a:cubicBezTo>
                  <a:cubicBezTo>
                    <a:pt x="122" y="160"/>
                    <a:pt x="118" y="159"/>
                    <a:pt x="116" y="156"/>
                  </a:cubicBezTo>
                  <a:cubicBezTo>
                    <a:pt x="113" y="153"/>
                    <a:pt x="112" y="150"/>
                    <a:pt x="112" y="147"/>
                  </a:cubicBezTo>
                  <a:cubicBezTo>
                    <a:pt x="112" y="65"/>
                    <a:pt x="112" y="65"/>
                    <a:pt x="112" y="65"/>
                  </a:cubicBezTo>
                  <a:cubicBezTo>
                    <a:pt x="83" y="126"/>
                    <a:pt x="83" y="126"/>
                    <a:pt x="83" y="126"/>
                  </a:cubicBezTo>
                  <a:cubicBezTo>
                    <a:pt x="81" y="129"/>
                    <a:pt x="79" y="131"/>
                    <a:pt x="77" y="132"/>
                  </a:cubicBezTo>
                  <a:cubicBezTo>
                    <a:pt x="75" y="134"/>
                    <a:pt x="72" y="135"/>
                    <a:pt x="69" y="135"/>
                  </a:cubicBezTo>
                  <a:cubicBezTo>
                    <a:pt x="67" y="135"/>
                    <a:pt x="64" y="134"/>
                    <a:pt x="62" y="132"/>
                  </a:cubicBezTo>
                  <a:cubicBezTo>
                    <a:pt x="59" y="131"/>
                    <a:pt x="58" y="129"/>
                    <a:pt x="56" y="126"/>
                  </a:cubicBezTo>
                  <a:cubicBezTo>
                    <a:pt x="27" y="65"/>
                    <a:pt x="27" y="65"/>
                    <a:pt x="27" y="65"/>
                  </a:cubicBezTo>
                  <a:cubicBezTo>
                    <a:pt x="27" y="147"/>
                    <a:pt x="27" y="147"/>
                    <a:pt x="27" y="147"/>
                  </a:cubicBezTo>
                  <a:cubicBezTo>
                    <a:pt x="27" y="150"/>
                    <a:pt x="26" y="154"/>
                    <a:pt x="23" y="156"/>
                  </a:cubicBezTo>
                  <a:cubicBezTo>
                    <a:pt x="20" y="159"/>
                    <a:pt x="17" y="160"/>
                    <a:pt x="14" y="160"/>
                  </a:cubicBezTo>
                  <a:cubicBezTo>
                    <a:pt x="10" y="160"/>
                    <a:pt x="7" y="159"/>
                    <a:pt x="4" y="156"/>
                  </a:cubicBezTo>
                  <a:cubicBezTo>
                    <a:pt x="1" y="154"/>
                    <a:pt x="0" y="150"/>
                    <a:pt x="0" y="147"/>
                  </a:cubicBezTo>
                  <a:cubicBezTo>
                    <a:pt x="0" y="14"/>
                    <a:pt x="0" y="14"/>
                    <a:pt x="0" y="14"/>
                  </a:cubicBezTo>
                  <a:cubicBezTo>
                    <a:pt x="0" y="10"/>
                    <a:pt x="1" y="7"/>
                    <a:pt x="4" y="4"/>
                  </a:cubicBezTo>
                  <a:cubicBezTo>
                    <a:pt x="7" y="2"/>
                    <a:pt x="10" y="0"/>
                    <a:pt x="14" y="0"/>
                  </a:cubicBezTo>
                  <a:cubicBezTo>
                    <a:pt x="18" y="0"/>
                    <a:pt x="21" y="1"/>
                    <a:pt x="23" y="2"/>
                  </a:cubicBezTo>
                  <a:cubicBezTo>
                    <a:pt x="25" y="4"/>
                    <a:pt x="27" y="6"/>
                    <a:pt x="28" y="9"/>
                  </a:cubicBezTo>
                  <a:cubicBezTo>
                    <a:pt x="70" y="93"/>
                    <a:pt x="70" y="93"/>
                    <a:pt x="70" y="93"/>
                  </a:cubicBezTo>
                  <a:cubicBezTo>
                    <a:pt x="111" y="8"/>
                    <a:pt x="111" y="8"/>
                    <a:pt x="111" y="8"/>
                  </a:cubicBezTo>
                  <a:cubicBezTo>
                    <a:pt x="113" y="5"/>
                    <a:pt x="115" y="3"/>
                    <a:pt x="117" y="2"/>
                  </a:cubicBezTo>
                  <a:cubicBezTo>
                    <a:pt x="120" y="1"/>
                    <a:pt x="122" y="0"/>
                    <a:pt x="125" y="0"/>
                  </a:cubicBezTo>
                  <a:cubicBezTo>
                    <a:pt x="129" y="0"/>
                    <a:pt x="132" y="2"/>
                    <a:pt x="135" y="4"/>
                  </a:cubicBezTo>
                  <a:cubicBezTo>
                    <a:pt x="138" y="7"/>
                    <a:pt x="139" y="10"/>
                    <a:pt x="139" y="14"/>
                  </a:cubicBezTo>
                  <a:lnTo>
                    <a:pt x="139" y="14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p>
              <a:endParaRPr lang="en-GB" sz="1662"/>
            </a:p>
          </p:txBody>
        </p:sp>
        <p:sp>
          <p:nvSpPr>
            <p:cNvPr id="17" name="Freeform 11">
              <a:extLst>
                <a:ext uri="{FF2B5EF4-FFF2-40B4-BE49-F238E27FC236}">
                  <a16:creationId xmlns:a16="http://schemas.microsoft.com/office/drawing/2014/main" id="{27B3D3DC-5371-4524-8946-0F723E1C8F38}"/>
                </a:ext>
              </a:extLst>
            </p:cNvPr>
            <p:cNvSpPr>
              <a:spLocks noEditPoints="1"/>
            </p:cNvSpPr>
            <p:nvPr userDrawn="1"/>
          </p:nvSpPr>
          <p:spPr bwMode="auto">
            <a:xfrm>
              <a:off x="6397625" y="3830638"/>
              <a:ext cx="276225" cy="315912"/>
            </a:xfrm>
            <a:custGeom>
              <a:avLst/>
              <a:gdLst>
                <a:gd name="T0" fmla="*/ 96 w 100"/>
                <a:gd name="T1" fmla="*/ 111 h 114"/>
                <a:gd name="T2" fmla="*/ 85 w 100"/>
                <a:gd name="T3" fmla="*/ 114 h 114"/>
                <a:gd name="T4" fmla="*/ 78 w 100"/>
                <a:gd name="T5" fmla="*/ 112 h 114"/>
                <a:gd name="T6" fmla="*/ 72 w 100"/>
                <a:gd name="T7" fmla="*/ 109 h 114"/>
                <a:gd name="T8" fmla="*/ 68 w 100"/>
                <a:gd name="T9" fmla="*/ 105 h 114"/>
                <a:gd name="T10" fmla="*/ 54 w 100"/>
                <a:gd name="T11" fmla="*/ 112 h 114"/>
                <a:gd name="T12" fmla="*/ 39 w 100"/>
                <a:gd name="T13" fmla="*/ 114 h 114"/>
                <a:gd name="T14" fmla="*/ 10 w 100"/>
                <a:gd name="T15" fmla="*/ 104 h 114"/>
                <a:gd name="T16" fmla="*/ 0 w 100"/>
                <a:gd name="T17" fmla="*/ 80 h 114"/>
                <a:gd name="T18" fmla="*/ 0 w 100"/>
                <a:gd name="T19" fmla="*/ 79 h 114"/>
                <a:gd name="T20" fmla="*/ 11 w 100"/>
                <a:gd name="T21" fmla="*/ 55 h 114"/>
                <a:gd name="T22" fmla="*/ 42 w 100"/>
                <a:gd name="T23" fmla="*/ 46 h 114"/>
                <a:gd name="T24" fmla="*/ 62 w 100"/>
                <a:gd name="T25" fmla="*/ 46 h 114"/>
                <a:gd name="T26" fmla="*/ 62 w 100"/>
                <a:gd name="T27" fmla="*/ 42 h 114"/>
                <a:gd name="T28" fmla="*/ 58 w 100"/>
                <a:gd name="T29" fmla="*/ 28 h 114"/>
                <a:gd name="T30" fmla="*/ 45 w 100"/>
                <a:gd name="T31" fmla="*/ 23 h 114"/>
                <a:gd name="T32" fmla="*/ 34 w 100"/>
                <a:gd name="T33" fmla="*/ 24 h 114"/>
                <a:gd name="T34" fmla="*/ 26 w 100"/>
                <a:gd name="T35" fmla="*/ 27 h 114"/>
                <a:gd name="T36" fmla="*/ 16 w 100"/>
                <a:gd name="T37" fmla="*/ 29 h 114"/>
                <a:gd name="T38" fmla="*/ 10 w 100"/>
                <a:gd name="T39" fmla="*/ 23 h 114"/>
                <a:gd name="T40" fmla="*/ 8 w 100"/>
                <a:gd name="T41" fmla="*/ 15 h 114"/>
                <a:gd name="T42" fmla="*/ 14 w 100"/>
                <a:gd name="T43" fmla="*/ 8 h 114"/>
                <a:gd name="T44" fmla="*/ 30 w 100"/>
                <a:gd name="T45" fmla="*/ 1 h 114"/>
                <a:gd name="T46" fmla="*/ 48 w 100"/>
                <a:gd name="T47" fmla="*/ 0 h 114"/>
                <a:gd name="T48" fmla="*/ 67 w 100"/>
                <a:gd name="T49" fmla="*/ 2 h 114"/>
                <a:gd name="T50" fmla="*/ 81 w 100"/>
                <a:gd name="T51" fmla="*/ 11 h 114"/>
                <a:gd name="T52" fmla="*/ 88 w 100"/>
                <a:gd name="T53" fmla="*/ 25 h 114"/>
                <a:gd name="T54" fmla="*/ 90 w 100"/>
                <a:gd name="T55" fmla="*/ 46 h 114"/>
                <a:gd name="T56" fmla="*/ 90 w 100"/>
                <a:gd name="T57" fmla="*/ 81 h 114"/>
                <a:gd name="T58" fmla="*/ 92 w 100"/>
                <a:gd name="T59" fmla="*/ 89 h 114"/>
                <a:gd name="T60" fmla="*/ 96 w 100"/>
                <a:gd name="T61" fmla="*/ 93 h 114"/>
                <a:gd name="T62" fmla="*/ 99 w 100"/>
                <a:gd name="T63" fmla="*/ 97 h 114"/>
                <a:gd name="T64" fmla="*/ 100 w 100"/>
                <a:gd name="T65" fmla="*/ 102 h 114"/>
                <a:gd name="T66" fmla="*/ 96 w 100"/>
                <a:gd name="T67" fmla="*/ 111 h 114"/>
                <a:gd name="T68" fmla="*/ 62 w 100"/>
                <a:gd name="T69" fmla="*/ 67 h 114"/>
                <a:gd name="T70" fmla="*/ 46 w 100"/>
                <a:gd name="T71" fmla="*/ 67 h 114"/>
                <a:gd name="T72" fmla="*/ 33 w 100"/>
                <a:gd name="T73" fmla="*/ 70 h 114"/>
                <a:gd name="T74" fmla="*/ 29 w 100"/>
                <a:gd name="T75" fmla="*/ 79 h 114"/>
                <a:gd name="T76" fmla="*/ 29 w 100"/>
                <a:gd name="T77" fmla="*/ 81 h 114"/>
                <a:gd name="T78" fmla="*/ 33 w 100"/>
                <a:gd name="T79" fmla="*/ 90 h 114"/>
                <a:gd name="T80" fmla="*/ 45 w 100"/>
                <a:gd name="T81" fmla="*/ 93 h 114"/>
                <a:gd name="T82" fmla="*/ 57 w 100"/>
                <a:gd name="T83" fmla="*/ 89 h 114"/>
                <a:gd name="T84" fmla="*/ 62 w 100"/>
                <a:gd name="T85" fmla="*/ 76 h 114"/>
                <a:gd name="T86" fmla="*/ 62 w 100"/>
                <a:gd name="T87" fmla="*/ 6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00" h="114">
                  <a:moveTo>
                    <a:pt x="96" y="111"/>
                  </a:moveTo>
                  <a:cubicBezTo>
                    <a:pt x="93" y="113"/>
                    <a:pt x="90" y="114"/>
                    <a:pt x="85" y="114"/>
                  </a:cubicBezTo>
                  <a:cubicBezTo>
                    <a:pt x="83" y="114"/>
                    <a:pt x="80" y="113"/>
                    <a:pt x="78" y="112"/>
                  </a:cubicBezTo>
                  <a:cubicBezTo>
                    <a:pt x="76" y="111"/>
                    <a:pt x="74" y="110"/>
                    <a:pt x="72" y="109"/>
                  </a:cubicBezTo>
                  <a:cubicBezTo>
                    <a:pt x="71" y="108"/>
                    <a:pt x="69" y="107"/>
                    <a:pt x="68" y="105"/>
                  </a:cubicBezTo>
                  <a:cubicBezTo>
                    <a:pt x="64" y="108"/>
                    <a:pt x="59" y="111"/>
                    <a:pt x="54" y="112"/>
                  </a:cubicBezTo>
                  <a:cubicBezTo>
                    <a:pt x="48" y="113"/>
                    <a:pt x="43" y="114"/>
                    <a:pt x="39" y="114"/>
                  </a:cubicBezTo>
                  <a:cubicBezTo>
                    <a:pt x="26" y="114"/>
                    <a:pt x="16" y="111"/>
                    <a:pt x="10" y="104"/>
                  </a:cubicBezTo>
                  <a:cubicBezTo>
                    <a:pt x="3" y="98"/>
                    <a:pt x="0" y="90"/>
                    <a:pt x="0" y="80"/>
                  </a:cubicBezTo>
                  <a:cubicBezTo>
                    <a:pt x="0" y="79"/>
                    <a:pt x="0" y="79"/>
                    <a:pt x="0" y="79"/>
                  </a:cubicBezTo>
                  <a:cubicBezTo>
                    <a:pt x="0" y="69"/>
                    <a:pt x="4" y="61"/>
                    <a:pt x="11" y="55"/>
                  </a:cubicBezTo>
                  <a:cubicBezTo>
                    <a:pt x="18" y="49"/>
                    <a:pt x="29" y="46"/>
                    <a:pt x="42" y="46"/>
                  </a:cubicBezTo>
                  <a:cubicBezTo>
                    <a:pt x="62" y="46"/>
                    <a:pt x="62" y="46"/>
                    <a:pt x="62" y="46"/>
                  </a:cubicBezTo>
                  <a:cubicBezTo>
                    <a:pt x="62" y="42"/>
                    <a:pt x="62" y="42"/>
                    <a:pt x="62" y="42"/>
                  </a:cubicBezTo>
                  <a:cubicBezTo>
                    <a:pt x="62" y="36"/>
                    <a:pt x="60" y="31"/>
                    <a:pt x="58" y="28"/>
                  </a:cubicBezTo>
                  <a:cubicBezTo>
                    <a:pt x="56" y="24"/>
                    <a:pt x="52" y="23"/>
                    <a:pt x="45" y="23"/>
                  </a:cubicBezTo>
                  <a:cubicBezTo>
                    <a:pt x="41" y="23"/>
                    <a:pt x="37" y="23"/>
                    <a:pt x="34" y="24"/>
                  </a:cubicBezTo>
                  <a:cubicBezTo>
                    <a:pt x="31" y="25"/>
                    <a:pt x="28" y="26"/>
                    <a:pt x="26" y="27"/>
                  </a:cubicBezTo>
                  <a:cubicBezTo>
                    <a:pt x="22" y="29"/>
                    <a:pt x="19" y="30"/>
                    <a:pt x="16" y="29"/>
                  </a:cubicBezTo>
                  <a:cubicBezTo>
                    <a:pt x="13" y="27"/>
                    <a:pt x="11" y="26"/>
                    <a:pt x="10" y="23"/>
                  </a:cubicBezTo>
                  <a:cubicBezTo>
                    <a:pt x="8" y="21"/>
                    <a:pt x="8" y="18"/>
                    <a:pt x="8" y="15"/>
                  </a:cubicBezTo>
                  <a:cubicBezTo>
                    <a:pt x="8" y="12"/>
                    <a:pt x="10" y="10"/>
                    <a:pt x="14" y="8"/>
                  </a:cubicBezTo>
                  <a:cubicBezTo>
                    <a:pt x="18" y="5"/>
                    <a:pt x="24" y="3"/>
                    <a:pt x="30" y="1"/>
                  </a:cubicBezTo>
                  <a:cubicBezTo>
                    <a:pt x="36" y="0"/>
                    <a:pt x="42" y="0"/>
                    <a:pt x="48" y="0"/>
                  </a:cubicBezTo>
                  <a:cubicBezTo>
                    <a:pt x="55" y="0"/>
                    <a:pt x="62" y="1"/>
                    <a:pt x="67" y="2"/>
                  </a:cubicBezTo>
                  <a:cubicBezTo>
                    <a:pt x="73" y="4"/>
                    <a:pt x="77" y="7"/>
                    <a:pt x="81" y="11"/>
                  </a:cubicBezTo>
                  <a:cubicBezTo>
                    <a:pt x="84" y="14"/>
                    <a:pt x="86" y="19"/>
                    <a:pt x="88" y="25"/>
                  </a:cubicBezTo>
                  <a:cubicBezTo>
                    <a:pt x="90" y="31"/>
                    <a:pt x="90" y="38"/>
                    <a:pt x="90" y="46"/>
                  </a:cubicBezTo>
                  <a:cubicBezTo>
                    <a:pt x="90" y="81"/>
                    <a:pt x="90" y="81"/>
                    <a:pt x="90" y="81"/>
                  </a:cubicBezTo>
                  <a:cubicBezTo>
                    <a:pt x="90" y="85"/>
                    <a:pt x="91" y="88"/>
                    <a:pt x="92" y="89"/>
                  </a:cubicBezTo>
                  <a:cubicBezTo>
                    <a:pt x="93" y="90"/>
                    <a:pt x="94" y="92"/>
                    <a:pt x="96" y="93"/>
                  </a:cubicBezTo>
                  <a:cubicBezTo>
                    <a:pt x="97" y="94"/>
                    <a:pt x="98" y="95"/>
                    <a:pt x="99" y="97"/>
                  </a:cubicBezTo>
                  <a:cubicBezTo>
                    <a:pt x="100" y="98"/>
                    <a:pt x="100" y="100"/>
                    <a:pt x="100" y="102"/>
                  </a:cubicBezTo>
                  <a:cubicBezTo>
                    <a:pt x="100" y="106"/>
                    <a:pt x="99" y="109"/>
                    <a:pt x="96" y="111"/>
                  </a:cubicBezTo>
                  <a:close/>
                  <a:moveTo>
                    <a:pt x="62" y="67"/>
                  </a:moveTo>
                  <a:cubicBezTo>
                    <a:pt x="46" y="67"/>
                    <a:pt x="46" y="67"/>
                    <a:pt x="46" y="67"/>
                  </a:cubicBezTo>
                  <a:cubicBezTo>
                    <a:pt x="39" y="67"/>
                    <a:pt x="35" y="68"/>
                    <a:pt x="33" y="70"/>
                  </a:cubicBezTo>
                  <a:cubicBezTo>
                    <a:pt x="30" y="73"/>
                    <a:pt x="29" y="76"/>
                    <a:pt x="29" y="79"/>
                  </a:cubicBezTo>
                  <a:cubicBezTo>
                    <a:pt x="29" y="81"/>
                    <a:pt x="29" y="81"/>
                    <a:pt x="29" y="81"/>
                  </a:cubicBezTo>
                  <a:cubicBezTo>
                    <a:pt x="29" y="85"/>
                    <a:pt x="30" y="88"/>
                    <a:pt x="33" y="90"/>
                  </a:cubicBezTo>
                  <a:cubicBezTo>
                    <a:pt x="35" y="92"/>
                    <a:pt x="39" y="93"/>
                    <a:pt x="45" y="93"/>
                  </a:cubicBezTo>
                  <a:cubicBezTo>
                    <a:pt x="50" y="93"/>
                    <a:pt x="54" y="92"/>
                    <a:pt x="57" y="89"/>
                  </a:cubicBezTo>
                  <a:cubicBezTo>
                    <a:pt x="60" y="86"/>
                    <a:pt x="62" y="82"/>
                    <a:pt x="62" y="76"/>
                  </a:cubicBezTo>
                  <a:lnTo>
                    <a:pt x="62" y="6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p>
              <a:endParaRPr lang="en-GB" sz="1662"/>
            </a:p>
          </p:txBody>
        </p:sp>
        <p:sp>
          <p:nvSpPr>
            <p:cNvPr id="18" name="Freeform 12">
              <a:extLst>
                <a:ext uri="{FF2B5EF4-FFF2-40B4-BE49-F238E27FC236}">
                  <a16:creationId xmlns:a16="http://schemas.microsoft.com/office/drawing/2014/main" id="{03301062-1283-468A-BBB1-4DE17C09CDA4}"/>
                </a:ext>
              </a:extLst>
            </p:cNvPr>
            <p:cNvSpPr>
              <a:spLocks noEditPoints="1"/>
            </p:cNvSpPr>
            <p:nvPr userDrawn="1"/>
          </p:nvSpPr>
          <p:spPr bwMode="auto">
            <a:xfrm>
              <a:off x="6726238" y="3700463"/>
              <a:ext cx="87313" cy="446087"/>
            </a:xfrm>
            <a:custGeom>
              <a:avLst/>
              <a:gdLst>
                <a:gd name="T0" fmla="*/ 28 w 32"/>
                <a:gd name="T1" fmla="*/ 28 h 161"/>
                <a:gd name="T2" fmla="*/ 16 w 32"/>
                <a:gd name="T3" fmla="*/ 32 h 161"/>
                <a:gd name="T4" fmla="*/ 5 w 32"/>
                <a:gd name="T5" fmla="*/ 28 h 161"/>
                <a:gd name="T6" fmla="*/ 0 w 32"/>
                <a:gd name="T7" fmla="*/ 16 h 161"/>
                <a:gd name="T8" fmla="*/ 5 w 32"/>
                <a:gd name="T9" fmla="*/ 5 h 161"/>
                <a:gd name="T10" fmla="*/ 16 w 32"/>
                <a:gd name="T11" fmla="*/ 0 h 161"/>
                <a:gd name="T12" fmla="*/ 28 w 32"/>
                <a:gd name="T13" fmla="*/ 5 h 161"/>
                <a:gd name="T14" fmla="*/ 32 w 32"/>
                <a:gd name="T15" fmla="*/ 16 h 161"/>
                <a:gd name="T16" fmla="*/ 28 w 32"/>
                <a:gd name="T17" fmla="*/ 28 h 161"/>
                <a:gd name="T18" fmla="*/ 27 w 32"/>
                <a:gd name="T19" fmla="*/ 156 h 161"/>
                <a:gd name="T20" fmla="*/ 16 w 32"/>
                <a:gd name="T21" fmla="*/ 161 h 161"/>
                <a:gd name="T22" fmla="*/ 6 w 32"/>
                <a:gd name="T23" fmla="*/ 156 h 161"/>
                <a:gd name="T24" fmla="*/ 2 w 32"/>
                <a:gd name="T25" fmla="*/ 146 h 161"/>
                <a:gd name="T26" fmla="*/ 2 w 32"/>
                <a:gd name="T27" fmla="*/ 61 h 161"/>
                <a:gd name="T28" fmla="*/ 6 w 32"/>
                <a:gd name="T29" fmla="*/ 51 h 161"/>
                <a:gd name="T30" fmla="*/ 16 w 32"/>
                <a:gd name="T31" fmla="*/ 47 h 161"/>
                <a:gd name="T32" fmla="*/ 27 w 32"/>
                <a:gd name="T33" fmla="*/ 51 h 161"/>
                <a:gd name="T34" fmla="*/ 31 w 32"/>
                <a:gd name="T35" fmla="*/ 61 h 161"/>
                <a:gd name="T36" fmla="*/ 31 w 32"/>
                <a:gd name="T37" fmla="*/ 146 h 161"/>
                <a:gd name="T38" fmla="*/ 27 w 32"/>
                <a:gd name="T39" fmla="*/ 156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2" h="161">
                  <a:moveTo>
                    <a:pt x="28" y="28"/>
                  </a:moveTo>
                  <a:cubicBezTo>
                    <a:pt x="25" y="31"/>
                    <a:pt x="21" y="32"/>
                    <a:pt x="16" y="32"/>
                  </a:cubicBezTo>
                  <a:cubicBezTo>
                    <a:pt x="12" y="32"/>
                    <a:pt x="8" y="31"/>
                    <a:pt x="5" y="28"/>
                  </a:cubicBezTo>
                  <a:cubicBezTo>
                    <a:pt x="2" y="25"/>
                    <a:pt x="0" y="21"/>
                    <a:pt x="0" y="16"/>
                  </a:cubicBezTo>
                  <a:cubicBezTo>
                    <a:pt x="0" y="12"/>
                    <a:pt x="2" y="8"/>
                    <a:pt x="5" y="5"/>
                  </a:cubicBezTo>
                  <a:cubicBezTo>
                    <a:pt x="8" y="2"/>
                    <a:pt x="12" y="0"/>
                    <a:pt x="16" y="0"/>
                  </a:cubicBezTo>
                  <a:cubicBezTo>
                    <a:pt x="21" y="0"/>
                    <a:pt x="25" y="2"/>
                    <a:pt x="28" y="5"/>
                  </a:cubicBezTo>
                  <a:cubicBezTo>
                    <a:pt x="31" y="8"/>
                    <a:pt x="32" y="12"/>
                    <a:pt x="32" y="16"/>
                  </a:cubicBezTo>
                  <a:cubicBezTo>
                    <a:pt x="32" y="21"/>
                    <a:pt x="31" y="25"/>
                    <a:pt x="28" y="28"/>
                  </a:cubicBezTo>
                  <a:close/>
                  <a:moveTo>
                    <a:pt x="27" y="156"/>
                  </a:moveTo>
                  <a:cubicBezTo>
                    <a:pt x="24" y="159"/>
                    <a:pt x="20" y="161"/>
                    <a:pt x="16" y="161"/>
                  </a:cubicBezTo>
                  <a:cubicBezTo>
                    <a:pt x="12" y="161"/>
                    <a:pt x="9" y="159"/>
                    <a:pt x="6" y="156"/>
                  </a:cubicBezTo>
                  <a:cubicBezTo>
                    <a:pt x="3" y="154"/>
                    <a:pt x="2" y="150"/>
                    <a:pt x="2" y="146"/>
                  </a:cubicBezTo>
                  <a:cubicBezTo>
                    <a:pt x="2" y="61"/>
                    <a:pt x="2" y="61"/>
                    <a:pt x="2" y="61"/>
                  </a:cubicBezTo>
                  <a:cubicBezTo>
                    <a:pt x="2" y="57"/>
                    <a:pt x="3" y="54"/>
                    <a:pt x="6" y="51"/>
                  </a:cubicBezTo>
                  <a:cubicBezTo>
                    <a:pt x="9" y="48"/>
                    <a:pt x="12" y="47"/>
                    <a:pt x="16" y="47"/>
                  </a:cubicBezTo>
                  <a:cubicBezTo>
                    <a:pt x="20" y="47"/>
                    <a:pt x="24" y="48"/>
                    <a:pt x="27" y="51"/>
                  </a:cubicBezTo>
                  <a:cubicBezTo>
                    <a:pt x="29" y="54"/>
                    <a:pt x="31" y="57"/>
                    <a:pt x="31" y="61"/>
                  </a:cubicBezTo>
                  <a:cubicBezTo>
                    <a:pt x="31" y="146"/>
                    <a:pt x="31" y="146"/>
                    <a:pt x="31" y="146"/>
                  </a:cubicBezTo>
                  <a:cubicBezTo>
                    <a:pt x="31" y="150"/>
                    <a:pt x="29" y="154"/>
                    <a:pt x="27" y="15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p>
              <a:endParaRPr lang="en-GB" sz="1662"/>
            </a:p>
          </p:txBody>
        </p:sp>
        <p:sp>
          <p:nvSpPr>
            <p:cNvPr id="19" name="Freeform 13">
              <a:extLst>
                <a:ext uri="{FF2B5EF4-FFF2-40B4-BE49-F238E27FC236}">
                  <a16:creationId xmlns:a16="http://schemas.microsoft.com/office/drawing/2014/main" id="{F26A5A20-A790-413B-AA59-9AAEEFEACF95}"/>
                </a:ext>
              </a:extLst>
            </p:cNvPr>
            <p:cNvSpPr>
              <a:spLocks/>
            </p:cNvSpPr>
            <p:nvPr userDrawn="1"/>
          </p:nvSpPr>
          <p:spPr bwMode="auto">
            <a:xfrm>
              <a:off x="6884988" y="3711575"/>
              <a:ext cx="111125" cy="434975"/>
            </a:xfrm>
            <a:custGeom>
              <a:avLst/>
              <a:gdLst>
                <a:gd name="T0" fmla="*/ 36 w 40"/>
                <a:gd name="T1" fmla="*/ 154 h 157"/>
                <a:gd name="T2" fmla="*/ 25 w 40"/>
                <a:gd name="T3" fmla="*/ 157 h 157"/>
                <a:gd name="T4" fmla="*/ 18 w 40"/>
                <a:gd name="T5" fmla="*/ 155 h 157"/>
                <a:gd name="T6" fmla="*/ 12 w 40"/>
                <a:gd name="T7" fmla="*/ 152 h 157"/>
                <a:gd name="T8" fmla="*/ 4 w 40"/>
                <a:gd name="T9" fmla="*/ 142 h 157"/>
                <a:gd name="T10" fmla="*/ 0 w 40"/>
                <a:gd name="T11" fmla="*/ 127 h 157"/>
                <a:gd name="T12" fmla="*/ 0 w 40"/>
                <a:gd name="T13" fmla="*/ 15 h 157"/>
                <a:gd name="T14" fmla="*/ 5 w 40"/>
                <a:gd name="T15" fmla="*/ 5 h 157"/>
                <a:gd name="T16" fmla="*/ 15 w 40"/>
                <a:gd name="T17" fmla="*/ 0 h 157"/>
                <a:gd name="T18" fmla="*/ 25 w 40"/>
                <a:gd name="T19" fmla="*/ 5 h 157"/>
                <a:gd name="T20" fmla="*/ 29 w 40"/>
                <a:gd name="T21" fmla="*/ 15 h 157"/>
                <a:gd name="T22" fmla="*/ 29 w 40"/>
                <a:gd name="T23" fmla="*/ 124 h 157"/>
                <a:gd name="T24" fmla="*/ 31 w 40"/>
                <a:gd name="T25" fmla="*/ 132 h 157"/>
                <a:gd name="T26" fmla="*/ 36 w 40"/>
                <a:gd name="T27" fmla="*/ 136 h 157"/>
                <a:gd name="T28" fmla="*/ 39 w 40"/>
                <a:gd name="T29" fmla="*/ 140 h 157"/>
                <a:gd name="T30" fmla="*/ 40 w 40"/>
                <a:gd name="T31" fmla="*/ 145 h 157"/>
                <a:gd name="T32" fmla="*/ 36 w 40"/>
                <a:gd name="T33" fmla="*/ 154 h 1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0" h="157">
                  <a:moveTo>
                    <a:pt x="36" y="154"/>
                  </a:moveTo>
                  <a:cubicBezTo>
                    <a:pt x="33" y="156"/>
                    <a:pt x="29" y="157"/>
                    <a:pt x="25" y="157"/>
                  </a:cubicBezTo>
                  <a:cubicBezTo>
                    <a:pt x="23" y="157"/>
                    <a:pt x="21" y="156"/>
                    <a:pt x="18" y="155"/>
                  </a:cubicBezTo>
                  <a:cubicBezTo>
                    <a:pt x="16" y="155"/>
                    <a:pt x="14" y="153"/>
                    <a:pt x="12" y="152"/>
                  </a:cubicBezTo>
                  <a:cubicBezTo>
                    <a:pt x="8" y="149"/>
                    <a:pt x="6" y="146"/>
                    <a:pt x="4" y="142"/>
                  </a:cubicBezTo>
                  <a:cubicBezTo>
                    <a:pt x="1" y="138"/>
                    <a:pt x="0" y="133"/>
                    <a:pt x="0" y="127"/>
                  </a:cubicBezTo>
                  <a:cubicBezTo>
                    <a:pt x="0" y="15"/>
                    <a:pt x="0" y="15"/>
                    <a:pt x="0" y="15"/>
                  </a:cubicBezTo>
                  <a:cubicBezTo>
                    <a:pt x="0" y="11"/>
                    <a:pt x="2" y="7"/>
                    <a:pt x="5" y="5"/>
                  </a:cubicBezTo>
                  <a:cubicBezTo>
                    <a:pt x="7" y="2"/>
                    <a:pt x="11" y="0"/>
                    <a:pt x="15" y="0"/>
                  </a:cubicBezTo>
                  <a:cubicBezTo>
                    <a:pt x="19" y="0"/>
                    <a:pt x="22" y="2"/>
                    <a:pt x="25" y="5"/>
                  </a:cubicBezTo>
                  <a:cubicBezTo>
                    <a:pt x="28" y="7"/>
                    <a:pt x="29" y="11"/>
                    <a:pt x="29" y="15"/>
                  </a:cubicBezTo>
                  <a:cubicBezTo>
                    <a:pt x="29" y="124"/>
                    <a:pt x="29" y="124"/>
                    <a:pt x="29" y="124"/>
                  </a:cubicBezTo>
                  <a:cubicBezTo>
                    <a:pt x="29" y="128"/>
                    <a:pt x="30" y="131"/>
                    <a:pt x="31" y="132"/>
                  </a:cubicBezTo>
                  <a:cubicBezTo>
                    <a:pt x="32" y="133"/>
                    <a:pt x="34" y="135"/>
                    <a:pt x="36" y="136"/>
                  </a:cubicBezTo>
                  <a:cubicBezTo>
                    <a:pt x="37" y="137"/>
                    <a:pt x="38" y="138"/>
                    <a:pt x="39" y="140"/>
                  </a:cubicBezTo>
                  <a:cubicBezTo>
                    <a:pt x="39" y="141"/>
                    <a:pt x="40" y="143"/>
                    <a:pt x="40" y="145"/>
                  </a:cubicBezTo>
                  <a:cubicBezTo>
                    <a:pt x="40" y="149"/>
                    <a:pt x="38" y="152"/>
                    <a:pt x="36" y="15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p>
              <a:endParaRPr lang="en-GB" sz="1662"/>
            </a:p>
          </p:txBody>
        </p:sp>
        <p:sp>
          <p:nvSpPr>
            <p:cNvPr id="20" name="Freeform 14">
              <a:extLst>
                <a:ext uri="{FF2B5EF4-FFF2-40B4-BE49-F238E27FC236}">
                  <a16:creationId xmlns:a16="http://schemas.microsoft.com/office/drawing/2014/main" id="{F049D830-7CA8-4491-B6B9-0B0A0BC92C87}"/>
                </a:ext>
              </a:extLst>
            </p:cNvPr>
            <p:cNvSpPr>
              <a:spLocks noEditPoints="1"/>
            </p:cNvSpPr>
            <p:nvPr userDrawn="1"/>
          </p:nvSpPr>
          <p:spPr bwMode="auto">
            <a:xfrm>
              <a:off x="7213600" y="3830638"/>
              <a:ext cx="274638" cy="417512"/>
            </a:xfrm>
            <a:custGeom>
              <a:avLst/>
              <a:gdLst>
                <a:gd name="T0" fmla="*/ 98 w 100"/>
                <a:gd name="T1" fmla="*/ 84 h 151"/>
                <a:gd name="T2" fmla="*/ 91 w 100"/>
                <a:gd name="T3" fmla="*/ 100 h 151"/>
                <a:gd name="T4" fmla="*/ 79 w 100"/>
                <a:gd name="T5" fmla="*/ 110 h 151"/>
                <a:gd name="T6" fmla="*/ 61 w 100"/>
                <a:gd name="T7" fmla="*/ 114 h 151"/>
                <a:gd name="T8" fmla="*/ 49 w 100"/>
                <a:gd name="T9" fmla="*/ 112 h 151"/>
                <a:gd name="T10" fmla="*/ 38 w 100"/>
                <a:gd name="T11" fmla="*/ 107 h 151"/>
                <a:gd name="T12" fmla="*/ 38 w 100"/>
                <a:gd name="T13" fmla="*/ 137 h 151"/>
                <a:gd name="T14" fmla="*/ 34 w 100"/>
                <a:gd name="T15" fmla="*/ 147 h 151"/>
                <a:gd name="T16" fmla="*/ 24 w 100"/>
                <a:gd name="T17" fmla="*/ 151 h 151"/>
                <a:gd name="T18" fmla="*/ 14 w 100"/>
                <a:gd name="T19" fmla="*/ 147 h 151"/>
                <a:gd name="T20" fmla="*/ 10 w 100"/>
                <a:gd name="T21" fmla="*/ 137 h 151"/>
                <a:gd name="T22" fmla="*/ 10 w 100"/>
                <a:gd name="T23" fmla="*/ 32 h 151"/>
                <a:gd name="T24" fmla="*/ 8 w 100"/>
                <a:gd name="T25" fmla="*/ 25 h 151"/>
                <a:gd name="T26" fmla="*/ 4 w 100"/>
                <a:gd name="T27" fmla="*/ 20 h 151"/>
                <a:gd name="T28" fmla="*/ 1 w 100"/>
                <a:gd name="T29" fmla="*/ 17 h 151"/>
                <a:gd name="T30" fmla="*/ 0 w 100"/>
                <a:gd name="T31" fmla="*/ 12 h 151"/>
                <a:gd name="T32" fmla="*/ 4 w 100"/>
                <a:gd name="T33" fmla="*/ 3 h 151"/>
                <a:gd name="T34" fmla="*/ 14 w 100"/>
                <a:gd name="T35" fmla="*/ 0 h 151"/>
                <a:gd name="T36" fmla="*/ 21 w 100"/>
                <a:gd name="T37" fmla="*/ 1 h 151"/>
                <a:gd name="T38" fmla="*/ 28 w 100"/>
                <a:gd name="T39" fmla="*/ 4 h 151"/>
                <a:gd name="T40" fmla="*/ 32 w 100"/>
                <a:gd name="T41" fmla="*/ 8 h 151"/>
                <a:gd name="T42" fmla="*/ 45 w 100"/>
                <a:gd name="T43" fmla="*/ 2 h 151"/>
                <a:gd name="T44" fmla="*/ 59 w 100"/>
                <a:gd name="T45" fmla="*/ 0 h 151"/>
                <a:gd name="T46" fmla="*/ 90 w 100"/>
                <a:gd name="T47" fmla="*/ 11 h 151"/>
                <a:gd name="T48" fmla="*/ 100 w 100"/>
                <a:gd name="T49" fmla="*/ 46 h 151"/>
                <a:gd name="T50" fmla="*/ 100 w 100"/>
                <a:gd name="T51" fmla="*/ 63 h 151"/>
                <a:gd name="T52" fmla="*/ 98 w 100"/>
                <a:gd name="T53" fmla="*/ 84 h 151"/>
                <a:gd name="T54" fmla="*/ 71 w 100"/>
                <a:gd name="T55" fmla="*/ 43 h 151"/>
                <a:gd name="T56" fmla="*/ 67 w 100"/>
                <a:gd name="T57" fmla="*/ 29 h 151"/>
                <a:gd name="T58" fmla="*/ 54 w 100"/>
                <a:gd name="T59" fmla="*/ 24 h 151"/>
                <a:gd name="T60" fmla="*/ 46 w 100"/>
                <a:gd name="T61" fmla="*/ 26 h 151"/>
                <a:gd name="T62" fmla="*/ 38 w 100"/>
                <a:gd name="T63" fmla="*/ 30 h 151"/>
                <a:gd name="T64" fmla="*/ 38 w 100"/>
                <a:gd name="T65" fmla="*/ 83 h 151"/>
                <a:gd name="T66" fmla="*/ 46 w 100"/>
                <a:gd name="T67" fmla="*/ 88 h 151"/>
                <a:gd name="T68" fmla="*/ 54 w 100"/>
                <a:gd name="T69" fmla="*/ 89 h 151"/>
                <a:gd name="T70" fmla="*/ 68 w 100"/>
                <a:gd name="T71" fmla="*/ 84 h 151"/>
                <a:gd name="T72" fmla="*/ 71 w 100"/>
                <a:gd name="T73" fmla="*/ 68 h 151"/>
                <a:gd name="T74" fmla="*/ 71 w 100"/>
                <a:gd name="T75" fmla="*/ 43 h 1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00" h="151">
                  <a:moveTo>
                    <a:pt x="98" y="84"/>
                  </a:moveTo>
                  <a:cubicBezTo>
                    <a:pt x="97" y="90"/>
                    <a:pt x="94" y="96"/>
                    <a:pt x="91" y="100"/>
                  </a:cubicBezTo>
                  <a:cubicBezTo>
                    <a:pt x="88" y="105"/>
                    <a:pt x="84" y="108"/>
                    <a:pt x="79" y="110"/>
                  </a:cubicBezTo>
                  <a:cubicBezTo>
                    <a:pt x="74" y="112"/>
                    <a:pt x="68" y="114"/>
                    <a:pt x="61" y="114"/>
                  </a:cubicBezTo>
                  <a:cubicBezTo>
                    <a:pt x="57" y="114"/>
                    <a:pt x="53" y="113"/>
                    <a:pt x="49" y="112"/>
                  </a:cubicBezTo>
                  <a:cubicBezTo>
                    <a:pt x="45" y="111"/>
                    <a:pt x="41" y="109"/>
                    <a:pt x="38" y="107"/>
                  </a:cubicBezTo>
                  <a:cubicBezTo>
                    <a:pt x="38" y="137"/>
                    <a:pt x="38" y="137"/>
                    <a:pt x="38" y="137"/>
                  </a:cubicBezTo>
                  <a:cubicBezTo>
                    <a:pt x="38" y="141"/>
                    <a:pt x="37" y="145"/>
                    <a:pt x="34" y="147"/>
                  </a:cubicBezTo>
                  <a:cubicBezTo>
                    <a:pt x="31" y="150"/>
                    <a:pt x="28" y="151"/>
                    <a:pt x="24" y="151"/>
                  </a:cubicBezTo>
                  <a:cubicBezTo>
                    <a:pt x="20" y="151"/>
                    <a:pt x="17" y="150"/>
                    <a:pt x="14" y="147"/>
                  </a:cubicBezTo>
                  <a:cubicBezTo>
                    <a:pt x="11" y="145"/>
                    <a:pt x="10" y="141"/>
                    <a:pt x="10" y="137"/>
                  </a:cubicBezTo>
                  <a:cubicBezTo>
                    <a:pt x="10" y="32"/>
                    <a:pt x="10" y="32"/>
                    <a:pt x="10" y="32"/>
                  </a:cubicBezTo>
                  <a:cubicBezTo>
                    <a:pt x="10" y="29"/>
                    <a:pt x="9" y="26"/>
                    <a:pt x="8" y="25"/>
                  </a:cubicBezTo>
                  <a:cubicBezTo>
                    <a:pt x="7" y="23"/>
                    <a:pt x="6" y="22"/>
                    <a:pt x="4" y="20"/>
                  </a:cubicBezTo>
                  <a:cubicBezTo>
                    <a:pt x="3" y="19"/>
                    <a:pt x="2" y="18"/>
                    <a:pt x="1" y="17"/>
                  </a:cubicBezTo>
                  <a:cubicBezTo>
                    <a:pt x="0" y="15"/>
                    <a:pt x="0" y="14"/>
                    <a:pt x="0" y="12"/>
                  </a:cubicBezTo>
                  <a:cubicBezTo>
                    <a:pt x="0" y="8"/>
                    <a:pt x="1" y="5"/>
                    <a:pt x="4" y="3"/>
                  </a:cubicBezTo>
                  <a:cubicBezTo>
                    <a:pt x="7" y="1"/>
                    <a:pt x="10" y="0"/>
                    <a:pt x="14" y="0"/>
                  </a:cubicBezTo>
                  <a:cubicBezTo>
                    <a:pt x="17" y="0"/>
                    <a:pt x="19" y="0"/>
                    <a:pt x="21" y="1"/>
                  </a:cubicBezTo>
                  <a:cubicBezTo>
                    <a:pt x="24" y="2"/>
                    <a:pt x="26" y="3"/>
                    <a:pt x="28" y="4"/>
                  </a:cubicBezTo>
                  <a:cubicBezTo>
                    <a:pt x="29" y="5"/>
                    <a:pt x="31" y="7"/>
                    <a:pt x="32" y="8"/>
                  </a:cubicBezTo>
                  <a:cubicBezTo>
                    <a:pt x="36" y="6"/>
                    <a:pt x="40" y="4"/>
                    <a:pt x="45" y="2"/>
                  </a:cubicBezTo>
                  <a:cubicBezTo>
                    <a:pt x="49" y="1"/>
                    <a:pt x="54" y="0"/>
                    <a:pt x="59" y="0"/>
                  </a:cubicBezTo>
                  <a:cubicBezTo>
                    <a:pt x="73" y="0"/>
                    <a:pt x="83" y="4"/>
                    <a:pt x="90" y="11"/>
                  </a:cubicBezTo>
                  <a:cubicBezTo>
                    <a:pt x="97" y="19"/>
                    <a:pt x="100" y="31"/>
                    <a:pt x="100" y="46"/>
                  </a:cubicBezTo>
                  <a:cubicBezTo>
                    <a:pt x="100" y="63"/>
                    <a:pt x="100" y="63"/>
                    <a:pt x="100" y="63"/>
                  </a:cubicBezTo>
                  <a:cubicBezTo>
                    <a:pt x="100" y="71"/>
                    <a:pt x="99" y="78"/>
                    <a:pt x="98" y="84"/>
                  </a:cubicBezTo>
                  <a:close/>
                  <a:moveTo>
                    <a:pt x="71" y="43"/>
                  </a:moveTo>
                  <a:cubicBezTo>
                    <a:pt x="71" y="37"/>
                    <a:pt x="70" y="32"/>
                    <a:pt x="67" y="29"/>
                  </a:cubicBezTo>
                  <a:cubicBezTo>
                    <a:pt x="65" y="26"/>
                    <a:pt x="60" y="24"/>
                    <a:pt x="54" y="24"/>
                  </a:cubicBezTo>
                  <a:cubicBezTo>
                    <a:pt x="51" y="24"/>
                    <a:pt x="49" y="25"/>
                    <a:pt x="46" y="26"/>
                  </a:cubicBezTo>
                  <a:cubicBezTo>
                    <a:pt x="43" y="27"/>
                    <a:pt x="41" y="28"/>
                    <a:pt x="38" y="30"/>
                  </a:cubicBezTo>
                  <a:cubicBezTo>
                    <a:pt x="38" y="83"/>
                    <a:pt x="38" y="83"/>
                    <a:pt x="38" y="83"/>
                  </a:cubicBezTo>
                  <a:cubicBezTo>
                    <a:pt x="41" y="85"/>
                    <a:pt x="43" y="86"/>
                    <a:pt x="46" y="88"/>
                  </a:cubicBezTo>
                  <a:cubicBezTo>
                    <a:pt x="49" y="89"/>
                    <a:pt x="52" y="89"/>
                    <a:pt x="54" y="89"/>
                  </a:cubicBezTo>
                  <a:cubicBezTo>
                    <a:pt x="61" y="89"/>
                    <a:pt x="65" y="88"/>
                    <a:pt x="68" y="84"/>
                  </a:cubicBezTo>
                  <a:cubicBezTo>
                    <a:pt x="70" y="80"/>
                    <a:pt x="71" y="75"/>
                    <a:pt x="71" y="68"/>
                  </a:cubicBezTo>
                  <a:lnTo>
                    <a:pt x="71" y="4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p>
              <a:endParaRPr lang="en-GB" sz="1662"/>
            </a:p>
          </p:txBody>
        </p:sp>
        <p:sp>
          <p:nvSpPr>
            <p:cNvPr id="21" name="Freeform 15">
              <a:extLst>
                <a:ext uri="{FF2B5EF4-FFF2-40B4-BE49-F238E27FC236}">
                  <a16:creationId xmlns:a16="http://schemas.microsoft.com/office/drawing/2014/main" id="{077C69A1-6617-4628-AFFC-6DF92D949FF4}"/>
                </a:ext>
              </a:extLst>
            </p:cNvPr>
            <p:cNvSpPr>
              <a:spLocks/>
            </p:cNvSpPr>
            <p:nvPr userDrawn="1"/>
          </p:nvSpPr>
          <p:spPr bwMode="auto">
            <a:xfrm>
              <a:off x="7554913" y="3711575"/>
              <a:ext cx="111125" cy="434975"/>
            </a:xfrm>
            <a:custGeom>
              <a:avLst/>
              <a:gdLst>
                <a:gd name="T0" fmla="*/ 36 w 40"/>
                <a:gd name="T1" fmla="*/ 154 h 157"/>
                <a:gd name="T2" fmla="*/ 25 w 40"/>
                <a:gd name="T3" fmla="*/ 157 h 157"/>
                <a:gd name="T4" fmla="*/ 18 w 40"/>
                <a:gd name="T5" fmla="*/ 155 h 157"/>
                <a:gd name="T6" fmla="*/ 12 w 40"/>
                <a:gd name="T7" fmla="*/ 152 h 157"/>
                <a:gd name="T8" fmla="*/ 4 w 40"/>
                <a:gd name="T9" fmla="*/ 142 h 157"/>
                <a:gd name="T10" fmla="*/ 0 w 40"/>
                <a:gd name="T11" fmla="*/ 127 h 157"/>
                <a:gd name="T12" fmla="*/ 0 w 40"/>
                <a:gd name="T13" fmla="*/ 15 h 157"/>
                <a:gd name="T14" fmla="*/ 5 w 40"/>
                <a:gd name="T15" fmla="*/ 5 h 157"/>
                <a:gd name="T16" fmla="*/ 15 w 40"/>
                <a:gd name="T17" fmla="*/ 0 h 157"/>
                <a:gd name="T18" fmla="*/ 25 w 40"/>
                <a:gd name="T19" fmla="*/ 5 h 157"/>
                <a:gd name="T20" fmla="*/ 29 w 40"/>
                <a:gd name="T21" fmla="*/ 15 h 157"/>
                <a:gd name="T22" fmla="*/ 29 w 40"/>
                <a:gd name="T23" fmla="*/ 124 h 157"/>
                <a:gd name="T24" fmla="*/ 31 w 40"/>
                <a:gd name="T25" fmla="*/ 132 h 157"/>
                <a:gd name="T26" fmla="*/ 36 w 40"/>
                <a:gd name="T27" fmla="*/ 136 h 157"/>
                <a:gd name="T28" fmla="*/ 39 w 40"/>
                <a:gd name="T29" fmla="*/ 140 h 157"/>
                <a:gd name="T30" fmla="*/ 40 w 40"/>
                <a:gd name="T31" fmla="*/ 145 h 157"/>
                <a:gd name="T32" fmla="*/ 36 w 40"/>
                <a:gd name="T33" fmla="*/ 154 h 1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0" h="157">
                  <a:moveTo>
                    <a:pt x="36" y="154"/>
                  </a:moveTo>
                  <a:cubicBezTo>
                    <a:pt x="33" y="156"/>
                    <a:pt x="29" y="157"/>
                    <a:pt x="25" y="157"/>
                  </a:cubicBezTo>
                  <a:cubicBezTo>
                    <a:pt x="23" y="157"/>
                    <a:pt x="21" y="156"/>
                    <a:pt x="18" y="155"/>
                  </a:cubicBezTo>
                  <a:cubicBezTo>
                    <a:pt x="16" y="155"/>
                    <a:pt x="14" y="153"/>
                    <a:pt x="12" y="152"/>
                  </a:cubicBezTo>
                  <a:cubicBezTo>
                    <a:pt x="8" y="149"/>
                    <a:pt x="6" y="146"/>
                    <a:pt x="4" y="142"/>
                  </a:cubicBezTo>
                  <a:cubicBezTo>
                    <a:pt x="2" y="138"/>
                    <a:pt x="0" y="133"/>
                    <a:pt x="0" y="127"/>
                  </a:cubicBezTo>
                  <a:cubicBezTo>
                    <a:pt x="0" y="15"/>
                    <a:pt x="0" y="15"/>
                    <a:pt x="0" y="15"/>
                  </a:cubicBezTo>
                  <a:cubicBezTo>
                    <a:pt x="0" y="11"/>
                    <a:pt x="2" y="7"/>
                    <a:pt x="5" y="5"/>
                  </a:cubicBezTo>
                  <a:cubicBezTo>
                    <a:pt x="8" y="2"/>
                    <a:pt x="11" y="0"/>
                    <a:pt x="15" y="0"/>
                  </a:cubicBezTo>
                  <a:cubicBezTo>
                    <a:pt x="19" y="0"/>
                    <a:pt x="22" y="2"/>
                    <a:pt x="25" y="5"/>
                  </a:cubicBezTo>
                  <a:cubicBezTo>
                    <a:pt x="28" y="7"/>
                    <a:pt x="29" y="11"/>
                    <a:pt x="29" y="15"/>
                  </a:cubicBezTo>
                  <a:cubicBezTo>
                    <a:pt x="29" y="124"/>
                    <a:pt x="29" y="124"/>
                    <a:pt x="29" y="124"/>
                  </a:cubicBezTo>
                  <a:cubicBezTo>
                    <a:pt x="29" y="128"/>
                    <a:pt x="30" y="131"/>
                    <a:pt x="31" y="132"/>
                  </a:cubicBezTo>
                  <a:cubicBezTo>
                    <a:pt x="33" y="133"/>
                    <a:pt x="34" y="135"/>
                    <a:pt x="36" y="136"/>
                  </a:cubicBezTo>
                  <a:cubicBezTo>
                    <a:pt x="37" y="137"/>
                    <a:pt x="38" y="138"/>
                    <a:pt x="39" y="140"/>
                  </a:cubicBezTo>
                  <a:cubicBezTo>
                    <a:pt x="39" y="141"/>
                    <a:pt x="40" y="143"/>
                    <a:pt x="40" y="145"/>
                  </a:cubicBezTo>
                  <a:cubicBezTo>
                    <a:pt x="40" y="149"/>
                    <a:pt x="38" y="152"/>
                    <a:pt x="36" y="15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p>
              <a:endParaRPr lang="en-GB" sz="1662"/>
            </a:p>
          </p:txBody>
        </p:sp>
        <p:sp>
          <p:nvSpPr>
            <p:cNvPr id="22" name="Freeform 16">
              <a:extLst>
                <a:ext uri="{FF2B5EF4-FFF2-40B4-BE49-F238E27FC236}">
                  <a16:creationId xmlns:a16="http://schemas.microsoft.com/office/drawing/2014/main" id="{D349936B-F882-4A59-8FE8-1DDC3A216683}"/>
                </a:ext>
              </a:extLst>
            </p:cNvPr>
            <p:cNvSpPr>
              <a:spLocks/>
            </p:cNvSpPr>
            <p:nvPr userDrawn="1"/>
          </p:nvSpPr>
          <p:spPr bwMode="auto">
            <a:xfrm>
              <a:off x="7712075" y="3830638"/>
              <a:ext cx="220663" cy="315912"/>
            </a:xfrm>
            <a:custGeom>
              <a:avLst/>
              <a:gdLst>
                <a:gd name="T0" fmla="*/ 73 w 80"/>
                <a:gd name="T1" fmla="*/ 27 h 114"/>
                <a:gd name="T2" fmla="*/ 64 w 80"/>
                <a:gd name="T3" fmla="*/ 27 h 114"/>
                <a:gd name="T4" fmla="*/ 57 w 80"/>
                <a:gd name="T5" fmla="*/ 24 h 114"/>
                <a:gd name="T6" fmla="*/ 48 w 80"/>
                <a:gd name="T7" fmla="*/ 23 h 114"/>
                <a:gd name="T8" fmla="*/ 34 w 80"/>
                <a:gd name="T9" fmla="*/ 29 h 114"/>
                <a:gd name="T10" fmla="*/ 29 w 80"/>
                <a:gd name="T11" fmla="*/ 47 h 114"/>
                <a:gd name="T12" fmla="*/ 29 w 80"/>
                <a:gd name="T13" fmla="*/ 67 h 114"/>
                <a:gd name="T14" fmla="*/ 34 w 80"/>
                <a:gd name="T15" fmla="*/ 84 h 114"/>
                <a:gd name="T16" fmla="*/ 47 w 80"/>
                <a:gd name="T17" fmla="*/ 90 h 114"/>
                <a:gd name="T18" fmla="*/ 55 w 80"/>
                <a:gd name="T19" fmla="*/ 89 h 114"/>
                <a:gd name="T20" fmla="*/ 64 w 80"/>
                <a:gd name="T21" fmla="*/ 86 h 114"/>
                <a:gd name="T22" fmla="*/ 73 w 80"/>
                <a:gd name="T23" fmla="*/ 86 h 114"/>
                <a:gd name="T24" fmla="*/ 79 w 80"/>
                <a:gd name="T25" fmla="*/ 93 h 114"/>
                <a:gd name="T26" fmla="*/ 78 w 80"/>
                <a:gd name="T27" fmla="*/ 102 h 114"/>
                <a:gd name="T28" fmla="*/ 73 w 80"/>
                <a:gd name="T29" fmla="*/ 108 h 114"/>
                <a:gd name="T30" fmla="*/ 59 w 80"/>
                <a:gd name="T31" fmla="*/ 112 h 114"/>
                <a:gd name="T32" fmla="*/ 45 w 80"/>
                <a:gd name="T33" fmla="*/ 114 h 114"/>
                <a:gd name="T34" fmla="*/ 25 w 80"/>
                <a:gd name="T35" fmla="*/ 110 h 114"/>
                <a:gd name="T36" fmla="*/ 11 w 80"/>
                <a:gd name="T37" fmla="*/ 100 h 114"/>
                <a:gd name="T38" fmla="*/ 3 w 80"/>
                <a:gd name="T39" fmla="*/ 84 h 114"/>
                <a:gd name="T40" fmla="*/ 0 w 80"/>
                <a:gd name="T41" fmla="*/ 65 h 114"/>
                <a:gd name="T42" fmla="*/ 0 w 80"/>
                <a:gd name="T43" fmla="*/ 50 h 114"/>
                <a:gd name="T44" fmla="*/ 3 w 80"/>
                <a:gd name="T45" fmla="*/ 31 h 114"/>
                <a:gd name="T46" fmla="*/ 12 w 80"/>
                <a:gd name="T47" fmla="*/ 14 h 114"/>
                <a:gd name="T48" fmla="*/ 26 w 80"/>
                <a:gd name="T49" fmla="*/ 4 h 114"/>
                <a:gd name="T50" fmla="*/ 45 w 80"/>
                <a:gd name="T51" fmla="*/ 0 h 114"/>
                <a:gd name="T52" fmla="*/ 60 w 80"/>
                <a:gd name="T53" fmla="*/ 1 h 114"/>
                <a:gd name="T54" fmla="*/ 73 w 80"/>
                <a:gd name="T55" fmla="*/ 6 h 114"/>
                <a:gd name="T56" fmla="*/ 79 w 80"/>
                <a:gd name="T57" fmla="*/ 12 h 114"/>
                <a:gd name="T58" fmla="*/ 79 w 80"/>
                <a:gd name="T59" fmla="*/ 21 h 114"/>
                <a:gd name="T60" fmla="*/ 73 w 80"/>
                <a:gd name="T61"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80" h="114">
                  <a:moveTo>
                    <a:pt x="73" y="27"/>
                  </a:moveTo>
                  <a:cubicBezTo>
                    <a:pt x="70" y="28"/>
                    <a:pt x="67" y="28"/>
                    <a:pt x="64" y="27"/>
                  </a:cubicBezTo>
                  <a:cubicBezTo>
                    <a:pt x="62" y="26"/>
                    <a:pt x="60" y="25"/>
                    <a:pt x="57" y="24"/>
                  </a:cubicBezTo>
                  <a:cubicBezTo>
                    <a:pt x="55" y="24"/>
                    <a:pt x="52" y="23"/>
                    <a:pt x="48" y="23"/>
                  </a:cubicBezTo>
                  <a:cubicBezTo>
                    <a:pt x="42" y="23"/>
                    <a:pt x="37" y="25"/>
                    <a:pt x="34" y="29"/>
                  </a:cubicBezTo>
                  <a:cubicBezTo>
                    <a:pt x="31" y="34"/>
                    <a:pt x="29" y="39"/>
                    <a:pt x="29" y="47"/>
                  </a:cubicBezTo>
                  <a:cubicBezTo>
                    <a:pt x="29" y="67"/>
                    <a:pt x="29" y="67"/>
                    <a:pt x="29" y="67"/>
                  </a:cubicBezTo>
                  <a:cubicBezTo>
                    <a:pt x="29" y="74"/>
                    <a:pt x="31" y="80"/>
                    <a:pt x="34" y="84"/>
                  </a:cubicBezTo>
                  <a:cubicBezTo>
                    <a:pt x="37" y="88"/>
                    <a:pt x="41" y="90"/>
                    <a:pt x="47" y="90"/>
                  </a:cubicBezTo>
                  <a:cubicBezTo>
                    <a:pt x="50" y="90"/>
                    <a:pt x="52" y="90"/>
                    <a:pt x="55" y="89"/>
                  </a:cubicBezTo>
                  <a:cubicBezTo>
                    <a:pt x="58" y="89"/>
                    <a:pt x="61" y="88"/>
                    <a:pt x="64" y="86"/>
                  </a:cubicBezTo>
                  <a:cubicBezTo>
                    <a:pt x="67" y="85"/>
                    <a:pt x="70" y="85"/>
                    <a:pt x="73" y="86"/>
                  </a:cubicBezTo>
                  <a:cubicBezTo>
                    <a:pt x="76" y="88"/>
                    <a:pt x="78" y="90"/>
                    <a:pt x="79" y="93"/>
                  </a:cubicBezTo>
                  <a:cubicBezTo>
                    <a:pt x="80" y="96"/>
                    <a:pt x="80" y="99"/>
                    <a:pt x="78" y="102"/>
                  </a:cubicBezTo>
                  <a:cubicBezTo>
                    <a:pt x="77" y="104"/>
                    <a:pt x="75" y="106"/>
                    <a:pt x="73" y="108"/>
                  </a:cubicBezTo>
                  <a:cubicBezTo>
                    <a:pt x="68" y="110"/>
                    <a:pt x="64" y="112"/>
                    <a:pt x="59" y="112"/>
                  </a:cubicBezTo>
                  <a:cubicBezTo>
                    <a:pt x="54" y="113"/>
                    <a:pt x="50" y="114"/>
                    <a:pt x="45" y="114"/>
                  </a:cubicBezTo>
                  <a:cubicBezTo>
                    <a:pt x="37" y="114"/>
                    <a:pt x="30" y="112"/>
                    <a:pt x="25" y="110"/>
                  </a:cubicBezTo>
                  <a:cubicBezTo>
                    <a:pt x="19" y="108"/>
                    <a:pt x="14" y="104"/>
                    <a:pt x="11" y="100"/>
                  </a:cubicBezTo>
                  <a:cubicBezTo>
                    <a:pt x="7" y="95"/>
                    <a:pt x="5" y="90"/>
                    <a:pt x="3" y="84"/>
                  </a:cubicBezTo>
                  <a:cubicBezTo>
                    <a:pt x="1" y="78"/>
                    <a:pt x="0" y="72"/>
                    <a:pt x="0" y="65"/>
                  </a:cubicBezTo>
                  <a:cubicBezTo>
                    <a:pt x="0" y="50"/>
                    <a:pt x="0" y="50"/>
                    <a:pt x="0" y="50"/>
                  </a:cubicBezTo>
                  <a:cubicBezTo>
                    <a:pt x="0" y="43"/>
                    <a:pt x="1" y="37"/>
                    <a:pt x="3" y="31"/>
                  </a:cubicBezTo>
                  <a:cubicBezTo>
                    <a:pt x="5" y="24"/>
                    <a:pt x="8" y="19"/>
                    <a:pt x="12" y="14"/>
                  </a:cubicBezTo>
                  <a:cubicBezTo>
                    <a:pt x="15" y="10"/>
                    <a:pt x="20" y="6"/>
                    <a:pt x="26" y="4"/>
                  </a:cubicBezTo>
                  <a:cubicBezTo>
                    <a:pt x="31" y="1"/>
                    <a:pt x="38" y="0"/>
                    <a:pt x="45" y="0"/>
                  </a:cubicBezTo>
                  <a:cubicBezTo>
                    <a:pt x="50" y="0"/>
                    <a:pt x="54" y="0"/>
                    <a:pt x="60" y="1"/>
                  </a:cubicBezTo>
                  <a:cubicBezTo>
                    <a:pt x="65" y="2"/>
                    <a:pt x="69" y="4"/>
                    <a:pt x="73" y="6"/>
                  </a:cubicBezTo>
                  <a:cubicBezTo>
                    <a:pt x="76" y="8"/>
                    <a:pt x="78" y="10"/>
                    <a:pt x="79" y="12"/>
                  </a:cubicBezTo>
                  <a:cubicBezTo>
                    <a:pt x="80" y="14"/>
                    <a:pt x="80" y="17"/>
                    <a:pt x="79" y="21"/>
                  </a:cubicBezTo>
                  <a:cubicBezTo>
                    <a:pt x="78" y="24"/>
                    <a:pt x="76" y="26"/>
                    <a:pt x="73"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p>
              <a:endParaRPr lang="en-GB" sz="1662"/>
            </a:p>
          </p:txBody>
        </p:sp>
      </p:grpSp>
      <p:sp>
        <p:nvSpPr>
          <p:cNvPr id="7" name="MSIPCMContentMarking" descr="{&quot;HashCode&quot;:1293305733,&quot;Placement&quot;:&quot;Footer&quot;,&quot;Top&quot;:519.343,&quot;Left&quot;:0.0,&quot;SlideWidth&quot;:960,&quot;SlideHeight&quot;:540}">
            <a:extLst>
              <a:ext uri="{FF2B5EF4-FFF2-40B4-BE49-F238E27FC236}">
                <a16:creationId xmlns:a16="http://schemas.microsoft.com/office/drawing/2014/main" id="{A631F693-97A9-4210-9C89-D65035C6CB0E}"/>
              </a:ext>
            </a:extLst>
          </p:cNvPr>
          <p:cNvSpPr txBox="1"/>
          <p:nvPr userDrawn="1"/>
        </p:nvSpPr>
        <p:spPr>
          <a:xfrm>
            <a:off x="0" y="6595656"/>
            <a:ext cx="1533936" cy="262344"/>
          </a:xfrm>
          <a:prstGeom prst="rect">
            <a:avLst/>
          </a:prstGeom>
        </p:spPr>
        <p:txBody>
          <a:bodyPr vert="horz" wrap="square" lIns="0" tIns="0" rIns="0" bIns="0" rtlCol="0" anchor="ctr" anchorCtr="1">
            <a:noAutofit/>
          </a:bodyPr>
          <a:lstStyle/>
          <a:p>
            <a:pPr marL="285750" indent="-285750" algn="l">
              <a:spcBef>
                <a:spcPts val="0"/>
              </a:spcBef>
              <a:spcAft>
                <a:spcPts val="0"/>
              </a:spcAft>
              <a:buClr>
                <a:schemeClr val="accent1"/>
              </a:buClr>
              <a:buFont typeface="Wingdings" panose="05000000000000000000" pitchFamily="2" charset="2"/>
              <a:buChar char="§"/>
            </a:pPr>
            <a:r>
              <a:rPr lang="en-GB" sz="1000">
                <a:solidFill>
                  <a:srgbClr val="000000"/>
                </a:solidFill>
                <a:latin typeface="Calibri" panose="020F0502020204030204" pitchFamily="34" charset="0"/>
              </a:rPr>
              <a:t>Classified: RMG – Public</a:t>
            </a:r>
            <a:endParaRPr lang="en-GB" sz="1000" err="1">
              <a:solidFill>
                <a:srgbClr val="000000"/>
              </a:solidFill>
              <a:latin typeface="Calibri" panose="020F0502020204030204" pitchFamily="34" charset="0"/>
            </a:endParaRPr>
          </a:p>
        </p:txBody>
      </p:sp>
    </p:spTree>
    <p:extLst>
      <p:ext uri="{BB962C8B-B14F-4D97-AF65-F5344CB8AC3E}">
        <p14:creationId xmlns:p14="http://schemas.microsoft.com/office/powerpoint/2010/main" val="172037538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Lst>
  <p:txStyles>
    <p:titleStyle>
      <a:lvl1pPr algn="l" defTabSz="914400" rtl="0" eaLnBrk="1" latinLnBrk="0" hangingPunct="1">
        <a:lnSpc>
          <a:spcPct val="80000"/>
        </a:lnSpc>
        <a:spcBef>
          <a:spcPct val="0"/>
        </a:spcBef>
        <a:buNone/>
        <a:defRPr sz="3600" b="1" kern="1200">
          <a:solidFill>
            <a:schemeClr val="accent1"/>
          </a:solidFill>
          <a:latin typeface="+mj-lt"/>
          <a:ea typeface="+mj-ea"/>
          <a:cs typeface="+mj-cs"/>
        </a:defRPr>
      </a:lvl1pPr>
    </p:titleStyle>
    <p:bodyStyle>
      <a:lvl1pPr marL="180000" indent="-180000" algn="l" defTabSz="914400" rtl="0" eaLnBrk="1" latinLnBrk="0" hangingPunct="1">
        <a:spcBef>
          <a:spcPts val="0"/>
        </a:spcBef>
        <a:spcAft>
          <a:spcPts val="600"/>
        </a:spcAft>
        <a:buClr>
          <a:schemeClr val="accent1"/>
        </a:buClr>
        <a:buFont typeface="Wingdings" panose="05000000000000000000" pitchFamily="2" charset="2"/>
        <a:buChar char="§"/>
        <a:defRPr sz="1600" kern="1200">
          <a:solidFill>
            <a:schemeClr val="tx1"/>
          </a:solidFill>
          <a:latin typeface="Calibri" panose="020F0502020204030204" pitchFamily="34" charset="0"/>
          <a:ea typeface="+mn-ea"/>
          <a:cs typeface="+mn-cs"/>
        </a:defRPr>
      </a:lvl1pPr>
      <a:lvl2pPr marL="540000" indent="-180000" algn="l" defTabSz="914400" rtl="0" eaLnBrk="1" latinLnBrk="0" hangingPunct="1">
        <a:spcBef>
          <a:spcPts val="0"/>
        </a:spcBef>
        <a:spcAft>
          <a:spcPts val="600"/>
        </a:spcAft>
        <a:buClr>
          <a:schemeClr val="tx1"/>
        </a:buClr>
        <a:buFont typeface="Calibri" panose="020F0502020204030204" pitchFamily="34" charset="0"/>
        <a:buChar char="−"/>
        <a:defRPr sz="1400" kern="1200">
          <a:solidFill>
            <a:schemeClr val="tx1"/>
          </a:solidFill>
          <a:latin typeface="Calibri" panose="020F0502020204030204" pitchFamily="34" charset="0"/>
          <a:ea typeface="+mn-ea"/>
          <a:cs typeface="+mn-cs"/>
        </a:defRPr>
      </a:lvl2pPr>
      <a:lvl3pPr marL="900000" indent="-180000" algn="l" defTabSz="914400" rtl="0" eaLnBrk="1" latinLnBrk="0" hangingPunct="1">
        <a:spcBef>
          <a:spcPts val="0"/>
        </a:spcBef>
        <a:spcAft>
          <a:spcPts val="600"/>
        </a:spcAft>
        <a:buClr>
          <a:schemeClr val="tx1"/>
        </a:buClr>
        <a:buFont typeface="Calibri" panose="020F0502020204030204" pitchFamily="34" charset="0"/>
        <a:buChar char="−"/>
        <a:defRPr sz="1200" kern="1200">
          <a:solidFill>
            <a:schemeClr val="tx1"/>
          </a:solidFill>
          <a:latin typeface="Calibri" panose="020F0502020204030204" pitchFamily="34" charset="0"/>
          <a:ea typeface="+mn-ea"/>
          <a:cs typeface="+mn-cs"/>
        </a:defRPr>
      </a:lvl3pPr>
      <a:lvl4pPr marL="1260000" indent="-180975" algn="l" defTabSz="914400" rtl="0" eaLnBrk="1" latinLnBrk="0" hangingPunct="1">
        <a:spcBef>
          <a:spcPts val="0"/>
        </a:spcBef>
        <a:spcAft>
          <a:spcPts val="600"/>
        </a:spcAft>
        <a:buClr>
          <a:schemeClr val="tx1"/>
        </a:buClr>
        <a:buFont typeface="Calibri" panose="020F0502020204030204" pitchFamily="34" charset="0"/>
        <a:buChar char="−"/>
        <a:defRPr sz="1100" kern="1200">
          <a:solidFill>
            <a:schemeClr val="tx1"/>
          </a:solidFill>
          <a:latin typeface="Calibri" panose="020F0502020204030204" pitchFamily="34" charset="0"/>
          <a:ea typeface="+mn-ea"/>
          <a:cs typeface="+mn-cs"/>
        </a:defRPr>
      </a:lvl4pPr>
      <a:lvl5pPr marL="1620000" indent="-180000" algn="l" defTabSz="914400" rtl="0" eaLnBrk="1" latinLnBrk="0" hangingPunct="1">
        <a:spcBef>
          <a:spcPts val="0"/>
        </a:spcBef>
        <a:spcAft>
          <a:spcPts val="600"/>
        </a:spcAft>
        <a:buClr>
          <a:schemeClr val="tx1"/>
        </a:buClr>
        <a:buFont typeface="Calibri" panose="020F0502020204030204" pitchFamily="34" charset="0"/>
        <a:buChar char="−"/>
        <a:defRPr sz="1100" kern="1200">
          <a:solidFill>
            <a:schemeClr val="tx1"/>
          </a:solidFill>
          <a:latin typeface="Calibri" panose="020F0502020204030204"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2880">
          <p15:clr>
            <a:srgbClr val="F26B43"/>
          </p15:clr>
        </p15:guide>
        <p15:guide id="2" orient="horz" pos="4088">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1" name="Picture 10" descr="A picture containing text, building, sky, outdoor&#10;&#10;Description automatically generated">
            <a:extLst>
              <a:ext uri="{FF2B5EF4-FFF2-40B4-BE49-F238E27FC236}">
                <a16:creationId xmlns:a16="http://schemas.microsoft.com/office/drawing/2014/main" id="{5CE984F3-4C4F-4226-92E6-A58E66A341E2}"/>
              </a:ext>
            </a:extLst>
          </p:cNvPr>
          <p:cNvPicPr>
            <a:picLocks noChangeAspect="1"/>
          </p:cNvPicPr>
          <p:nvPr/>
        </p:nvPicPr>
        <p:blipFill rotWithShape="1">
          <a:blip r:embed="rId2">
            <a:alphaModFix amt="50000"/>
            <a:extLst>
              <a:ext uri="{28A0092B-C50C-407E-A947-70E740481C1C}">
                <a14:useLocalDpi xmlns:a14="http://schemas.microsoft.com/office/drawing/2010/main" val="0"/>
              </a:ext>
            </a:extLst>
          </a:blip>
          <a:srcRect t="7813" b="7813"/>
          <a:stretch/>
        </p:blipFill>
        <p:spPr>
          <a:xfrm>
            <a:off x="-1" y="11151"/>
            <a:ext cx="12191999" cy="6858000"/>
          </a:xfrm>
          <a:prstGeom prst="rect">
            <a:avLst/>
          </a:prstGeom>
        </p:spPr>
      </p:pic>
      <p:sp>
        <p:nvSpPr>
          <p:cNvPr id="2" name="Title 1">
            <a:extLst>
              <a:ext uri="{FF2B5EF4-FFF2-40B4-BE49-F238E27FC236}">
                <a16:creationId xmlns:a16="http://schemas.microsoft.com/office/drawing/2014/main" id="{DC18617B-5056-429B-898F-70A587CDBB33}"/>
              </a:ext>
            </a:extLst>
          </p:cNvPr>
          <p:cNvSpPr>
            <a:spLocks noGrp="1"/>
          </p:cNvSpPr>
          <p:nvPr>
            <p:ph type="title"/>
          </p:nvPr>
        </p:nvSpPr>
        <p:spPr>
          <a:xfrm>
            <a:off x="1081656" y="538386"/>
            <a:ext cx="10548913" cy="420413"/>
          </a:xfrm>
        </p:spPr>
        <p:txBody>
          <a:bodyPr/>
          <a:lstStyle/>
          <a:p>
            <a:r>
              <a:rPr lang="en-GB" dirty="0"/>
              <a:t>Mailmark Direct Data Predicted Delivery</a:t>
            </a:r>
          </a:p>
        </p:txBody>
      </p:sp>
      <p:sp>
        <p:nvSpPr>
          <p:cNvPr id="4" name="Text Placeholder 3">
            <a:extLst>
              <a:ext uri="{FF2B5EF4-FFF2-40B4-BE49-F238E27FC236}">
                <a16:creationId xmlns:a16="http://schemas.microsoft.com/office/drawing/2014/main" id="{9AF5ABE4-C321-4144-A598-CCF1556AD47E}"/>
              </a:ext>
            </a:extLst>
          </p:cNvPr>
          <p:cNvSpPr>
            <a:spLocks noGrp="1"/>
          </p:cNvSpPr>
          <p:nvPr>
            <p:ph type="body" sz="quarter" idx="13"/>
          </p:nvPr>
        </p:nvSpPr>
        <p:spPr>
          <a:xfrm>
            <a:off x="1081656" y="1042587"/>
            <a:ext cx="10548913" cy="301983"/>
          </a:xfrm>
        </p:spPr>
        <p:txBody>
          <a:bodyPr/>
          <a:lstStyle/>
          <a:p>
            <a:r>
              <a:rPr lang="en-GB" dirty="0"/>
              <a:t>March 2022</a:t>
            </a:r>
          </a:p>
        </p:txBody>
      </p:sp>
    </p:spTree>
    <p:extLst>
      <p:ext uri="{BB962C8B-B14F-4D97-AF65-F5344CB8AC3E}">
        <p14:creationId xmlns:p14="http://schemas.microsoft.com/office/powerpoint/2010/main" val="421011889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264C3E-088E-4BA8-B6F7-F5BA2C0FD9D8}"/>
              </a:ext>
            </a:extLst>
          </p:cNvPr>
          <p:cNvSpPr>
            <a:spLocks noGrp="1"/>
          </p:cNvSpPr>
          <p:nvPr>
            <p:ph type="title"/>
          </p:nvPr>
        </p:nvSpPr>
        <p:spPr>
          <a:xfrm>
            <a:off x="332259" y="431925"/>
            <a:ext cx="10548913" cy="420413"/>
          </a:xfrm>
        </p:spPr>
        <p:txBody>
          <a:bodyPr/>
          <a:lstStyle/>
          <a:p>
            <a:r>
              <a:rPr lang="en-GB" dirty="0">
                <a:solidFill>
                  <a:srgbClr val="C00000"/>
                </a:solidFill>
                <a:latin typeface="+mn-lt"/>
              </a:rPr>
              <a:t>Update on Predicted Delivery</a:t>
            </a:r>
          </a:p>
        </p:txBody>
      </p:sp>
      <p:sp>
        <p:nvSpPr>
          <p:cNvPr id="5" name="TextBox 4">
            <a:extLst>
              <a:ext uri="{FF2B5EF4-FFF2-40B4-BE49-F238E27FC236}">
                <a16:creationId xmlns:a16="http://schemas.microsoft.com/office/drawing/2014/main" id="{4346CD5E-2F60-481A-A053-C326AE363E1B}"/>
              </a:ext>
            </a:extLst>
          </p:cNvPr>
          <p:cNvSpPr txBox="1"/>
          <p:nvPr/>
        </p:nvSpPr>
        <p:spPr>
          <a:xfrm>
            <a:off x="5606716" y="2983831"/>
            <a:ext cx="914400" cy="914400"/>
          </a:xfrm>
          <a:prstGeom prst="rect">
            <a:avLst/>
          </a:prstGeom>
        </p:spPr>
        <p:txBody>
          <a:bodyPr vert="horz" wrap="square" lIns="0" tIns="0" rIns="0" bIns="0" rtlCol="0" anchor="t" anchorCtr="0">
            <a:noAutofit/>
          </a:bodyPr>
          <a:lstStyle/>
          <a:p>
            <a:pPr marL="285750" indent="-285750" algn="l">
              <a:spcAft>
                <a:spcPts val="600"/>
              </a:spcAft>
              <a:buClr>
                <a:schemeClr val="accent1"/>
              </a:buClr>
              <a:buFont typeface="Wingdings" panose="05000000000000000000" pitchFamily="2" charset="2"/>
              <a:buChar char="§"/>
            </a:pPr>
            <a:endParaRPr lang="en-GB" sz="1400" dirty="0" err="1"/>
          </a:p>
        </p:txBody>
      </p:sp>
      <p:sp>
        <p:nvSpPr>
          <p:cNvPr id="7" name="TextBox 6">
            <a:extLst>
              <a:ext uri="{FF2B5EF4-FFF2-40B4-BE49-F238E27FC236}">
                <a16:creationId xmlns:a16="http://schemas.microsoft.com/office/drawing/2014/main" id="{E53805CE-549C-4D43-9463-243CC616AC2F}"/>
              </a:ext>
            </a:extLst>
          </p:cNvPr>
          <p:cNvSpPr txBox="1"/>
          <p:nvPr/>
        </p:nvSpPr>
        <p:spPr>
          <a:xfrm>
            <a:off x="187879" y="895400"/>
            <a:ext cx="11350404" cy="4389119"/>
          </a:xfrm>
          <a:prstGeom prst="rect">
            <a:avLst/>
          </a:prstGeom>
          <a:solidFill>
            <a:schemeClr val="bg1"/>
          </a:solidFill>
        </p:spPr>
        <p:txBody>
          <a:bodyPr vert="horz" wrap="square" lIns="0" tIns="0" rIns="0" bIns="0" rtlCol="0" anchor="t" anchorCtr="0">
            <a:noAutofit/>
          </a:bodyPr>
          <a:lstStyle/>
          <a:p>
            <a:pPr marL="558900" indent="-342900">
              <a:buClr>
                <a:schemeClr val="accent1"/>
              </a:buClr>
              <a:buFont typeface="Wingdings" panose="05000000000000000000" pitchFamily="2" charset="2"/>
              <a:buChar char="§"/>
            </a:pPr>
            <a:r>
              <a:rPr lang="en-GB" sz="2000" dirty="0"/>
              <a:t>Predicted Delivery is available with Mailmark Direct Data</a:t>
            </a:r>
          </a:p>
          <a:p>
            <a:pPr marL="558900" indent="-342900">
              <a:buClr>
                <a:schemeClr val="accent1"/>
              </a:buClr>
              <a:buFont typeface="Wingdings" panose="05000000000000000000" pitchFamily="2" charset="2"/>
              <a:buChar char="§"/>
            </a:pPr>
            <a:endParaRPr lang="en-GB" sz="2000" dirty="0"/>
          </a:p>
          <a:p>
            <a:pPr marL="558900" indent="-342900">
              <a:buClr>
                <a:schemeClr val="accent1"/>
              </a:buClr>
              <a:buFont typeface="Wingdings" panose="05000000000000000000" pitchFamily="2" charset="2"/>
              <a:buChar char="§"/>
            </a:pPr>
            <a:r>
              <a:rPr lang="en-GB" sz="2000" dirty="0"/>
              <a:t>Predicted Delivery for Access Economy service was deployed last year for our Network Access Economy Product (letter format).</a:t>
            </a:r>
          </a:p>
          <a:p>
            <a:pPr marL="216000">
              <a:buClr>
                <a:schemeClr val="accent1"/>
              </a:buClr>
            </a:pPr>
            <a:endParaRPr lang="en-GB" sz="2000" dirty="0"/>
          </a:p>
          <a:p>
            <a:pPr marL="558900" indent="-342900">
              <a:buClr>
                <a:schemeClr val="accent1"/>
              </a:buClr>
              <a:buFont typeface="Wingdings" panose="05000000000000000000" pitchFamily="2" charset="2"/>
              <a:buChar char="§"/>
            </a:pPr>
            <a:r>
              <a:rPr lang="en-GB" sz="2000" dirty="0"/>
              <a:t>On 20</a:t>
            </a:r>
            <a:r>
              <a:rPr lang="en-GB" sz="2000" baseline="30000" dirty="0"/>
              <a:t>th</a:t>
            </a:r>
            <a:r>
              <a:rPr lang="en-GB" sz="2000" dirty="0"/>
              <a:t> March Royal Mail will be implementing the remaining delivery classes in the Predicted Delivery field of the Mailmark Direct Data files:</a:t>
            </a:r>
          </a:p>
          <a:p>
            <a:pPr marL="800100" lvl="1" indent="-342900" algn="just">
              <a:buFont typeface="Arial" panose="020B0604020202020204" pitchFamily="34" charset="0"/>
              <a:buChar char="•"/>
            </a:pPr>
            <a:r>
              <a:rPr lang="en-GB" sz="2000" dirty="0"/>
              <a:t>1st Class – sorted and unsorted</a:t>
            </a:r>
          </a:p>
          <a:p>
            <a:pPr marL="800100" lvl="1" indent="-342900" algn="just">
              <a:buFont typeface="Arial" panose="020B0604020202020204" pitchFamily="34" charset="0"/>
              <a:buChar char="•"/>
            </a:pPr>
            <a:r>
              <a:rPr lang="en-GB" sz="2000" dirty="0"/>
              <a:t>2nd Class – sorted and unsorted</a:t>
            </a:r>
          </a:p>
          <a:p>
            <a:pPr marL="800100" lvl="1" indent="-342900" algn="just">
              <a:buFont typeface="Arial" panose="020B0604020202020204" pitchFamily="34" charset="0"/>
              <a:buChar char="•"/>
            </a:pPr>
            <a:r>
              <a:rPr lang="en-GB" sz="2000" dirty="0"/>
              <a:t>Network Access Standard – sorted </a:t>
            </a:r>
          </a:p>
          <a:p>
            <a:pPr marL="800100" lvl="1" indent="-342900" algn="just">
              <a:buFont typeface="Arial" panose="020B0604020202020204" pitchFamily="34" charset="0"/>
              <a:buChar char="•"/>
            </a:pPr>
            <a:r>
              <a:rPr lang="en-GB" sz="2000" dirty="0"/>
              <a:t>Retail Economy - sorted</a:t>
            </a:r>
          </a:p>
          <a:p>
            <a:pPr marL="673200" lvl="1">
              <a:spcAft>
                <a:spcPts val="600"/>
              </a:spcAft>
              <a:buClr>
                <a:schemeClr val="accent1"/>
              </a:buClr>
            </a:pPr>
            <a:endParaRPr lang="en-GB" sz="2000" dirty="0"/>
          </a:p>
          <a:p>
            <a:pPr marL="1033200" lvl="1" indent="-360000">
              <a:spcAft>
                <a:spcPts val="600"/>
              </a:spcAft>
              <a:buClr>
                <a:schemeClr val="accent1"/>
              </a:buClr>
              <a:buFont typeface="Arial" panose="020B0604020202020204" pitchFamily="34" charset="0"/>
              <a:buChar char="•"/>
            </a:pPr>
            <a:endParaRPr lang="en-GB" sz="2000" b="1" dirty="0">
              <a:solidFill>
                <a:srgbClr val="C00000"/>
              </a:solidFill>
            </a:endParaRPr>
          </a:p>
          <a:p>
            <a:pPr marL="576000" indent="-360000" algn="l">
              <a:spcAft>
                <a:spcPts val="600"/>
              </a:spcAft>
              <a:buClr>
                <a:schemeClr val="accent1"/>
              </a:buClr>
              <a:buFont typeface="Arial" panose="020B0604020202020204" pitchFamily="34" charset="0"/>
              <a:buChar char="•"/>
            </a:pPr>
            <a:endParaRPr lang="en-GB" dirty="0"/>
          </a:p>
        </p:txBody>
      </p:sp>
    </p:spTree>
    <p:extLst>
      <p:ext uri="{BB962C8B-B14F-4D97-AF65-F5344CB8AC3E}">
        <p14:creationId xmlns:p14="http://schemas.microsoft.com/office/powerpoint/2010/main" val="271896290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264C3E-088E-4BA8-B6F7-F5BA2C0FD9D8}"/>
              </a:ext>
            </a:extLst>
          </p:cNvPr>
          <p:cNvSpPr>
            <a:spLocks noGrp="1"/>
          </p:cNvSpPr>
          <p:nvPr>
            <p:ph type="title"/>
          </p:nvPr>
        </p:nvSpPr>
        <p:spPr>
          <a:xfrm>
            <a:off x="332259" y="431925"/>
            <a:ext cx="10548913" cy="420413"/>
          </a:xfrm>
        </p:spPr>
        <p:txBody>
          <a:bodyPr/>
          <a:lstStyle/>
          <a:p>
            <a:r>
              <a:rPr lang="en-GB" dirty="0">
                <a:solidFill>
                  <a:srgbClr val="C00000"/>
                </a:solidFill>
                <a:latin typeface="+mn-lt"/>
              </a:rPr>
              <a:t>Frequently Asked Questions</a:t>
            </a:r>
          </a:p>
        </p:txBody>
      </p:sp>
      <p:sp>
        <p:nvSpPr>
          <p:cNvPr id="5" name="TextBox 4">
            <a:extLst>
              <a:ext uri="{FF2B5EF4-FFF2-40B4-BE49-F238E27FC236}">
                <a16:creationId xmlns:a16="http://schemas.microsoft.com/office/drawing/2014/main" id="{4346CD5E-2F60-481A-A053-C326AE363E1B}"/>
              </a:ext>
            </a:extLst>
          </p:cNvPr>
          <p:cNvSpPr txBox="1"/>
          <p:nvPr/>
        </p:nvSpPr>
        <p:spPr>
          <a:xfrm>
            <a:off x="5606716" y="2983831"/>
            <a:ext cx="914400" cy="914400"/>
          </a:xfrm>
          <a:prstGeom prst="rect">
            <a:avLst/>
          </a:prstGeom>
        </p:spPr>
        <p:txBody>
          <a:bodyPr vert="horz" wrap="square" lIns="0" tIns="0" rIns="0" bIns="0" rtlCol="0" anchor="t" anchorCtr="0">
            <a:noAutofit/>
          </a:bodyPr>
          <a:lstStyle/>
          <a:p>
            <a:pPr marL="285750" indent="-285750" algn="l">
              <a:spcAft>
                <a:spcPts val="600"/>
              </a:spcAft>
              <a:buClr>
                <a:schemeClr val="accent1"/>
              </a:buClr>
              <a:buFont typeface="Wingdings" panose="05000000000000000000" pitchFamily="2" charset="2"/>
              <a:buChar char="§"/>
            </a:pPr>
            <a:endParaRPr lang="en-GB" sz="1400" dirty="0" err="1"/>
          </a:p>
        </p:txBody>
      </p:sp>
      <p:sp>
        <p:nvSpPr>
          <p:cNvPr id="7" name="TextBox 6">
            <a:extLst>
              <a:ext uri="{FF2B5EF4-FFF2-40B4-BE49-F238E27FC236}">
                <a16:creationId xmlns:a16="http://schemas.microsoft.com/office/drawing/2014/main" id="{E53805CE-549C-4D43-9463-243CC616AC2F}"/>
              </a:ext>
            </a:extLst>
          </p:cNvPr>
          <p:cNvSpPr txBox="1"/>
          <p:nvPr/>
        </p:nvSpPr>
        <p:spPr>
          <a:xfrm>
            <a:off x="175848" y="852337"/>
            <a:ext cx="11350404" cy="5738467"/>
          </a:xfrm>
          <a:prstGeom prst="rect">
            <a:avLst/>
          </a:prstGeom>
          <a:solidFill>
            <a:schemeClr val="bg1"/>
          </a:solidFill>
        </p:spPr>
        <p:txBody>
          <a:bodyPr vert="horz" wrap="square" lIns="0" tIns="0" rIns="0" bIns="0" rtlCol="0" anchor="t" anchorCtr="0">
            <a:noAutofit/>
          </a:bodyPr>
          <a:lstStyle/>
          <a:p>
            <a:pPr marL="673200" indent="-457200">
              <a:buClr>
                <a:schemeClr val="accent1"/>
              </a:buClr>
              <a:buAutoNum type="arabicPeriod"/>
            </a:pPr>
            <a:r>
              <a:rPr lang="en-GB" sz="2000" b="1" dirty="0"/>
              <a:t>When might there not be Predicted Delivery information? </a:t>
            </a:r>
          </a:p>
          <a:p>
            <a:pPr marL="1130400" lvl="1" indent="-457200">
              <a:buClr>
                <a:schemeClr val="accent1"/>
              </a:buClr>
              <a:buAutoNum type="alphaLcPeriod"/>
            </a:pPr>
            <a:r>
              <a:rPr lang="en-GB" u="sng" dirty="0"/>
              <a:t>UnManifested items:  </a:t>
            </a:r>
            <a:r>
              <a:rPr lang="en-GB" i="1" dirty="0"/>
              <a:t>These will not show Predicted Delivery information because there is no eManifest data to reference against. </a:t>
            </a:r>
          </a:p>
          <a:p>
            <a:pPr marL="1130400" lvl="1" indent="-457200">
              <a:buClr>
                <a:schemeClr val="accent1"/>
              </a:buClr>
              <a:buAutoNum type="alphaLcPeriod"/>
            </a:pPr>
            <a:r>
              <a:rPr lang="en-GB" u="sng" dirty="0"/>
              <a:t>Sorted on a different machine</a:t>
            </a:r>
            <a:r>
              <a:rPr lang="en-GB" dirty="0"/>
              <a:t>: </a:t>
            </a:r>
            <a:r>
              <a:rPr lang="en-GB" i="1" dirty="0"/>
              <a:t>If your letters are sorted on a large letter machine (perhaps due to mailpiece issues or operational constraints) then the final Predicted Delivery might be less accurate. </a:t>
            </a:r>
          </a:p>
          <a:p>
            <a:pPr marL="1130400" lvl="1" indent="-457200">
              <a:buClr>
                <a:schemeClr val="accent1"/>
              </a:buClr>
              <a:buAutoNum type="alphaLcPeriod"/>
            </a:pPr>
            <a:r>
              <a:rPr lang="en-GB" u="sng" dirty="0"/>
              <a:t>Summary Report: </a:t>
            </a:r>
            <a:r>
              <a:rPr lang="en-GB" i="1" dirty="0"/>
              <a:t>Will not show Predicted Delivery because this information is item specific, the Summary report provides an overview. </a:t>
            </a:r>
            <a:endParaRPr lang="en-GB" i="1" u="sng" dirty="0"/>
          </a:p>
          <a:p>
            <a:pPr marL="673200" indent="-457200">
              <a:buClr>
                <a:schemeClr val="accent1"/>
              </a:buClr>
              <a:buAutoNum type="arabicPeriod"/>
            </a:pPr>
            <a:endParaRPr lang="en-GB" sz="2000" dirty="0"/>
          </a:p>
          <a:p>
            <a:pPr marL="673200" indent="-457200">
              <a:buClr>
                <a:schemeClr val="accent1"/>
              </a:buClr>
              <a:buAutoNum type="arabicPeriod"/>
            </a:pPr>
            <a:r>
              <a:rPr lang="en-GB" sz="2000" b="1" dirty="0"/>
              <a:t>Do you provide Predicted Delivery data every day of the week?</a:t>
            </a:r>
          </a:p>
          <a:p>
            <a:pPr marL="673200" lvl="1">
              <a:buClr>
                <a:schemeClr val="accent1"/>
              </a:buClr>
            </a:pPr>
            <a:r>
              <a:rPr lang="en-US" dirty="0"/>
              <a:t>Data is not available or predicted for Bank Holidays.  i.e. if Monday is a Bank Holiday then data will be visible for Tuesday. </a:t>
            </a:r>
            <a:endParaRPr lang="en-GB" dirty="0"/>
          </a:p>
          <a:p>
            <a:pPr marL="673200" lvl="1">
              <a:buClr>
                <a:schemeClr val="accent1"/>
              </a:buClr>
            </a:pPr>
            <a:r>
              <a:rPr lang="en-US" dirty="0"/>
              <a:t>If mail is processed on a Sunday by our weekend operation, regardless of the time, the Predicted Delivery date will be the next working day </a:t>
            </a:r>
            <a:r>
              <a:rPr lang="en-US" dirty="0" err="1"/>
              <a:t>i.e</a:t>
            </a:r>
            <a:r>
              <a:rPr lang="en-US" dirty="0"/>
              <a:t> a Monday. </a:t>
            </a:r>
            <a:endParaRPr lang="en-GB" dirty="0"/>
          </a:p>
          <a:p>
            <a:pPr marL="673200" indent="-457200">
              <a:buClr>
                <a:schemeClr val="accent1"/>
              </a:buClr>
              <a:buAutoNum type="arabicPeriod"/>
            </a:pPr>
            <a:endParaRPr lang="en-GB" sz="2000" dirty="0"/>
          </a:p>
          <a:p>
            <a:pPr marL="673200" indent="-457200">
              <a:buClr>
                <a:schemeClr val="accent1"/>
              </a:buClr>
              <a:buAutoNum type="arabicPeriod"/>
            </a:pPr>
            <a:r>
              <a:rPr lang="en-GB" sz="2000" b="1" dirty="0"/>
              <a:t>Will the reports tell me when the item has left the Delivery Office? </a:t>
            </a:r>
          </a:p>
          <a:p>
            <a:pPr marL="673200" lvl="1">
              <a:buClr>
                <a:schemeClr val="accent1"/>
              </a:buClr>
            </a:pPr>
            <a:r>
              <a:rPr lang="en-GB" dirty="0"/>
              <a:t>No. Predicted delivery is based on scan events and times of these events at the Mail Centres. </a:t>
            </a:r>
          </a:p>
          <a:p>
            <a:pPr marL="216000">
              <a:buClr>
                <a:schemeClr val="accent1"/>
              </a:buClr>
            </a:pPr>
            <a:endParaRPr lang="en-GB" sz="2000" dirty="0">
              <a:solidFill>
                <a:schemeClr val="accent1"/>
              </a:solidFill>
            </a:endParaRPr>
          </a:p>
          <a:p>
            <a:pPr marL="558900" indent="-342900">
              <a:buClr>
                <a:schemeClr val="accent1"/>
              </a:buClr>
              <a:buAutoNum type="arabicPeriod" startAt="4"/>
            </a:pPr>
            <a:r>
              <a:rPr lang="en-GB" sz="2000" b="1" dirty="0"/>
              <a:t>What is a final machine sort?</a:t>
            </a:r>
          </a:p>
          <a:p>
            <a:pPr marL="216000">
              <a:buClr>
                <a:schemeClr val="accent1"/>
              </a:buClr>
            </a:pPr>
            <a:r>
              <a:rPr lang="en-GB" dirty="0"/>
              <a:t>This is the machine sort which either sorts the letter into the order in which a </a:t>
            </a:r>
            <a:r>
              <a:rPr lang="en-GB" dirty="0" err="1"/>
              <a:t>postperson</a:t>
            </a:r>
            <a:r>
              <a:rPr lang="en-GB" dirty="0"/>
              <a:t> does their delivery route or the large letter into a selection specific to that delivery route.  </a:t>
            </a:r>
          </a:p>
          <a:p>
            <a:pPr marL="216000">
              <a:buClr>
                <a:schemeClr val="accent1"/>
              </a:buClr>
            </a:pPr>
            <a:r>
              <a:rPr lang="en-GB" dirty="0"/>
              <a:t>Final machine pass = walk sequenced for letters and walk sorted for large letters</a:t>
            </a:r>
          </a:p>
          <a:p>
            <a:pPr marL="673200" lvl="1">
              <a:buClr>
                <a:schemeClr val="accent1"/>
              </a:buClr>
            </a:pPr>
            <a:endParaRPr lang="en-GB" dirty="0"/>
          </a:p>
          <a:p>
            <a:pPr marL="673200" lvl="1">
              <a:buClr>
                <a:schemeClr val="accent1"/>
              </a:buClr>
            </a:pPr>
            <a:endParaRPr lang="en-GB" sz="1600" i="1" dirty="0"/>
          </a:p>
          <a:p>
            <a:pPr marL="673200" lvl="1">
              <a:buClr>
                <a:schemeClr val="accent1"/>
              </a:buClr>
            </a:pPr>
            <a:endParaRPr lang="en-GB" sz="2400" i="1" dirty="0"/>
          </a:p>
          <a:p>
            <a:pPr marL="673200" lvl="1">
              <a:spcAft>
                <a:spcPts val="600"/>
              </a:spcAft>
              <a:buClr>
                <a:schemeClr val="accent1"/>
              </a:buClr>
            </a:pPr>
            <a:endParaRPr lang="en-GB" sz="2000" dirty="0"/>
          </a:p>
          <a:p>
            <a:pPr marL="1033200" lvl="1" indent="-360000">
              <a:spcAft>
                <a:spcPts val="600"/>
              </a:spcAft>
              <a:buClr>
                <a:schemeClr val="accent1"/>
              </a:buClr>
              <a:buFont typeface="Arial" panose="020B0604020202020204" pitchFamily="34" charset="0"/>
              <a:buChar char="•"/>
            </a:pPr>
            <a:endParaRPr lang="en-GB" sz="2000" b="1" dirty="0">
              <a:solidFill>
                <a:srgbClr val="C00000"/>
              </a:solidFill>
            </a:endParaRPr>
          </a:p>
          <a:p>
            <a:pPr marL="576000" indent="-360000" algn="l">
              <a:spcAft>
                <a:spcPts val="600"/>
              </a:spcAft>
              <a:buClr>
                <a:schemeClr val="accent1"/>
              </a:buClr>
              <a:buFont typeface="Arial" panose="020B0604020202020204" pitchFamily="34" charset="0"/>
              <a:buChar char="•"/>
            </a:pPr>
            <a:endParaRPr lang="en-GB" dirty="0"/>
          </a:p>
        </p:txBody>
      </p:sp>
    </p:spTree>
    <p:extLst>
      <p:ext uri="{BB962C8B-B14F-4D97-AF65-F5344CB8AC3E}">
        <p14:creationId xmlns:p14="http://schemas.microsoft.com/office/powerpoint/2010/main" val="112859692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1844DD-5F69-4C4D-8EA8-0536BC990FA1}"/>
              </a:ext>
            </a:extLst>
          </p:cNvPr>
          <p:cNvSpPr>
            <a:spLocks noGrp="1"/>
          </p:cNvSpPr>
          <p:nvPr>
            <p:ph type="title" idx="4294967295"/>
          </p:nvPr>
        </p:nvSpPr>
        <p:spPr>
          <a:xfrm>
            <a:off x="387259" y="185031"/>
            <a:ext cx="10548913" cy="420413"/>
          </a:xfrm>
        </p:spPr>
        <p:txBody>
          <a:bodyPr/>
          <a:lstStyle/>
          <a:p>
            <a:r>
              <a:rPr lang="en-GB" dirty="0">
                <a:solidFill>
                  <a:srgbClr val="C00000"/>
                </a:solidFill>
                <a:latin typeface="+mn-lt"/>
              </a:rPr>
              <a:t>Frequently Asked Questions</a:t>
            </a:r>
            <a:endParaRPr lang="en-GB" dirty="0">
              <a:latin typeface="+mn-lt"/>
            </a:endParaRPr>
          </a:p>
        </p:txBody>
      </p:sp>
      <p:sp>
        <p:nvSpPr>
          <p:cNvPr id="3" name="Rectangle 2">
            <a:extLst>
              <a:ext uri="{FF2B5EF4-FFF2-40B4-BE49-F238E27FC236}">
                <a16:creationId xmlns:a16="http://schemas.microsoft.com/office/drawing/2014/main" id="{7D8ADE58-6B93-4461-BDED-059604FE40E6}"/>
              </a:ext>
            </a:extLst>
          </p:cNvPr>
          <p:cNvSpPr/>
          <p:nvPr/>
        </p:nvSpPr>
        <p:spPr>
          <a:xfrm>
            <a:off x="387259" y="593371"/>
            <a:ext cx="11547442" cy="5293757"/>
          </a:xfrm>
          <a:prstGeom prst="rect">
            <a:avLst/>
          </a:prstGeom>
        </p:spPr>
        <p:txBody>
          <a:bodyPr wrap="square">
            <a:spAutoFit/>
          </a:bodyPr>
          <a:lstStyle/>
          <a:p>
            <a:pPr marL="558900" indent="-342900">
              <a:buClr>
                <a:schemeClr val="accent1"/>
              </a:buClr>
              <a:buAutoNum type="arabicPeriod" startAt="5"/>
            </a:pPr>
            <a:r>
              <a:rPr lang="en-GB" b="1" dirty="0"/>
              <a:t>Can you give me a bit more detail on the timings? </a:t>
            </a:r>
          </a:p>
          <a:p>
            <a:pPr marL="216000">
              <a:buClr>
                <a:schemeClr val="accent1"/>
              </a:buClr>
            </a:pPr>
            <a:r>
              <a:rPr lang="en-US" sz="1600" dirty="0"/>
              <a:t>While the eManifest remains open, you may see up to two Predicted Delivery dates for an item. </a:t>
            </a:r>
          </a:p>
          <a:p>
            <a:pPr marL="616050" indent="-400050">
              <a:buClr>
                <a:schemeClr val="accent1"/>
              </a:buClr>
              <a:buFont typeface="+mj-lt"/>
              <a:buAutoNum type="romanLcPeriod"/>
            </a:pPr>
            <a:r>
              <a:rPr lang="en-US" sz="1600" dirty="0"/>
              <a:t>The product class declared in the eManifest and the first machine scan of the item provides the first estimated Predicted Delivery field.  </a:t>
            </a:r>
          </a:p>
          <a:p>
            <a:pPr marL="616050" indent="-400050">
              <a:buClr>
                <a:schemeClr val="accent1"/>
              </a:buClr>
              <a:buFont typeface="+mj-lt"/>
              <a:buAutoNum type="romanLcPeriod"/>
            </a:pPr>
            <a:r>
              <a:rPr lang="en-US" sz="1600" dirty="0"/>
              <a:t>Any subsequent Predicted Delivery date is updated based on the time of the final and subsequent machine read. </a:t>
            </a:r>
          </a:p>
          <a:p>
            <a:pPr marL="216000">
              <a:buClr>
                <a:schemeClr val="accent1"/>
              </a:buClr>
            </a:pPr>
            <a:endParaRPr lang="en-US" sz="1600" b="1" dirty="0">
              <a:solidFill>
                <a:srgbClr val="C00000"/>
              </a:solidFill>
            </a:endParaRPr>
          </a:p>
          <a:p>
            <a:pPr marL="216000">
              <a:buClr>
                <a:schemeClr val="accent1"/>
              </a:buClr>
            </a:pPr>
            <a:r>
              <a:rPr lang="en-US" sz="1600" b="1" dirty="0">
                <a:solidFill>
                  <a:srgbClr val="C00000"/>
                </a:solidFill>
              </a:rPr>
              <a:t>First date you will see:</a:t>
            </a:r>
          </a:p>
          <a:p>
            <a:pPr marL="501750" indent="-285750">
              <a:buClr>
                <a:schemeClr val="accent1"/>
              </a:buClr>
              <a:buFont typeface="Arial" panose="020B0604020202020204" pitchFamily="34" charset="0"/>
              <a:buChar char="•"/>
            </a:pPr>
            <a:r>
              <a:rPr lang="en-US" sz="1600" b="1" u="sng" dirty="0"/>
              <a:t>NA Standard and Retail 1</a:t>
            </a:r>
            <a:r>
              <a:rPr lang="en-US" sz="1600" b="1" u="sng" baseline="30000" dirty="0"/>
              <a:t>st</a:t>
            </a:r>
            <a:r>
              <a:rPr lang="en-US" sz="1600" b="1" u="sng" dirty="0"/>
              <a:t> Class </a:t>
            </a:r>
            <a:r>
              <a:rPr lang="en-US" sz="1600" dirty="0"/>
              <a:t>are a next working day service:  Date shown = first seen date on the automation + 1 working day</a:t>
            </a:r>
          </a:p>
          <a:p>
            <a:pPr marL="501750" indent="-285750">
              <a:buClr>
                <a:schemeClr val="accent1"/>
              </a:buClr>
              <a:buFont typeface="Arial" panose="020B0604020202020204" pitchFamily="34" charset="0"/>
              <a:buChar char="•"/>
            </a:pPr>
            <a:r>
              <a:rPr lang="en-US" sz="1600" b="1" u="sng" dirty="0"/>
              <a:t>Retail 2</a:t>
            </a:r>
            <a:r>
              <a:rPr lang="en-US" sz="1600" b="1" u="sng" baseline="30000" dirty="0"/>
              <a:t>nd</a:t>
            </a:r>
            <a:r>
              <a:rPr lang="en-US" sz="1600" b="1" u="sng" dirty="0"/>
              <a:t> Class is </a:t>
            </a:r>
            <a:r>
              <a:rPr lang="en-US" sz="1600" dirty="0"/>
              <a:t>a 3 working day service:  Date shown  = first seen date on the automation + 2 working days.</a:t>
            </a:r>
          </a:p>
          <a:p>
            <a:pPr marL="501750" indent="-285750">
              <a:buClr>
                <a:schemeClr val="accent1"/>
              </a:buClr>
              <a:buFont typeface="Arial" panose="020B0604020202020204" pitchFamily="34" charset="0"/>
              <a:buChar char="•"/>
            </a:pPr>
            <a:r>
              <a:rPr lang="en-US" sz="1600" b="1" u="sng" dirty="0"/>
              <a:t>NA Economy </a:t>
            </a:r>
            <a:r>
              <a:rPr lang="en-US" sz="1600" dirty="0"/>
              <a:t>is a 5 working day service: Date shown = first seen date on the automation + 4 working days.  </a:t>
            </a:r>
          </a:p>
          <a:p>
            <a:pPr marL="501750" indent="-285750">
              <a:buClr>
                <a:schemeClr val="accent1"/>
              </a:buClr>
              <a:buFont typeface="Arial" panose="020B0604020202020204" pitchFamily="34" charset="0"/>
              <a:buChar char="•"/>
            </a:pPr>
            <a:r>
              <a:rPr lang="en-US" sz="1600" b="1" u="sng" dirty="0"/>
              <a:t>Retail Economy </a:t>
            </a:r>
            <a:r>
              <a:rPr lang="en-US" sz="1600" dirty="0"/>
              <a:t>is a 6 workday day service:  Date shown = first date seen on the automation + 5 working days.</a:t>
            </a:r>
          </a:p>
          <a:p>
            <a:pPr marL="216000">
              <a:buClr>
                <a:schemeClr val="accent1"/>
              </a:buClr>
            </a:pPr>
            <a:endParaRPr lang="en-US" sz="1600" b="1" dirty="0">
              <a:solidFill>
                <a:srgbClr val="C00000"/>
              </a:solidFill>
            </a:endParaRPr>
          </a:p>
          <a:p>
            <a:pPr marL="216000">
              <a:buClr>
                <a:schemeClr val="accent1"/>
              </a:buClr>
            </a:pPr>
            <a:r>
              <a:rPr lang="en-US" sz="1600" b="1" dirty="0">
                <a:solidFill>
                  <a:srgbClr val="C00000"/>
                </a:solidFill>
              </a:rPr>
              <a:t>Updated predicted delivery date: </a:t>
            </a:r>
          </a:p>
          <a:p>
            <a:pPr marL="216000">
              <a:buClr>
                <a:schemeClr val="accent1"/>
              </a:buClr>
            </a:pPr>
            <a:r>
              <a:rPr lang="en-US" sz="1600" dirty="0"/>
              <a:t>When the item of mail is then sorted further </a:t>
            </a:r>
            <a:r>
              <a:rPr lang="en-US" sz="1600" u="sng" dirty="0"/>
              <a:t>and</a:t>
            </a:r>
            <a:r>
              <a:rPr lang="en-US" sz="1600" dirty="0"/>
              <a:t> receives its </a:t>
            </a:r>
            <a:r>
              <a:rPr lang="en-US" sz="1600" b="1" dirty="0">
                <a:solidFill>
                  <a:srgbClr val="0070C0"/>
                </a:solidFill>
              </a:rPr>
              <a:t>final machine pass </a:t>
            </a:r>
            <a:r>
              <a:rPr lang="en-US" sz="1600" dirty="0"/>
              <a:t>(meaning it’s ready for delivery):  </a:t>
            </a:r>
          </a:p>
          <a:p>
            <a:pPr marL="501750" indent="-285750">
              <a:buClr>
                <a:schemeClr val="accent1"/>
              </a:buClr>
              <a:buFont typeface="Arial" panose="020B0604020202020204" pitchFamily="34" charset="0"/>
              <a:buChar char="•"/>
            </a:pPr>
            <a:r>
              <a:rPr lang="en-US" sz="1600" b="1" u="sng" dirty="0"/>
              <a:t>sorted on any machine before 6am</a:t>
            </a:r>
            <a:r>
              <a:rPr lang="en-US" sz="1600" dirty="0"/>
              <a:t>, the Predicted Delivery date will be the same working day</a:t>
            </a:r>
          </a:p>
          <a:p>
            <a:pPr marL="501750" indent="-285750">
              <a:buClr>
                <a:schemeClr val="accent1"/>
              </a:buClr>
              <a:buFont typeface="Arial" panose="020B0604020202020204" pitchFamily="34" charset="0"/>
              <a:buChar char="•"/>
            </a:pPr>
            <a:r>
              <a:rPr lang="en-US" sz="1600" b="1" u="sng" dirty="0"/>
              <a:t>walk sequenced or batched after midnight and </a:t>
            </a:r>
            <a:r>
              <a:rPr lang="en-US" sz="1600" b="1" i="1" u="sng" dirty="0"/>
              <a:t>before</a:t>
            </a:r>
            <a:r>
              <a:rPr lang="en-US" sz="1600" b="1" u="sng" dirty="0"/>
              <a:t>  10am</a:t>
            </a:r>
            <a:r>
              <a:rPr lang="en-US" sz="1600" dirty="0"/>
              <a:t>,  the Predicted Delivery date will be the same working day.</a:t>
            </a:r>
          </a:p>
          <a:p>
            <a:pPr marL="501750" indent="-285750">
              <a:buClr>
                <a:schemeClr val="accent1"/>
              </a:buClr>
              <a:buFont typeface="Arial" panose="020B0604020202020204" pitchFamily="34" charset="0"/>
              <a:buChar char="•"/>
            </a:pPr>
            <a:r>
              <a:rPr lang="en-US" sz="1600" b="1" u="sng" dirty="0"/>
              <a:t>walk sequenced or batched </a:t>
            </a:r>
            <a:r>
              <a:rPr lang="en-US" sz="1600" b="1" i="1" u="sng" dirty="0"/>
              <a:t>after</a:t>
            </a:r>
            <a:r>
              <a:rPr lang="en-US" sz="1600" b="1" u="sng" dirty="0"/>
              <a:t> 10am up to 11.59pm</a:t>
            </a:r>
            <a:r>
              <a:rPr lang="en-US" sz="1600" dirty="0"/>
              <a:t>, the Predicted Delivery date will be the following working day.</a:t>
            </a:r>
          </a:p>
          <a:p>
            <a:pPr marL="501750" indent="-285750">
              <a:buClr>
                <a:schemeClr val="accent1"/>
              </a:buClr>
              <a:buFont typeface="Arial" panose="020B0604020202020204" pitchFamily="34" charset="0"/>
              <a:buChar char="•"/>
            </a:pPr>
            <a:r>
              <a:rPr lang="en-US" sz="1600" b="1" u="sng" dirty="0"/>
              <a:t>has not had a final sort</a:t>
            </a:r>
            <a:r>
              <a:rPr lang="en-US" sz="1600" dirty="0"/>
              <a:t>, if the mail cannot be walk sequenced or is processed on the large letter automation (because it is out of specification for example) the Predicted Delivery date will remain as the indicative ‘delivery by date’ (first seen date + 1,2 or 4 working days).</a:t>
            </a:r>
          </a:p>
          <a:p>
            <a:pPr marL="216000">
              <a:buClr>
                <a:schemeClr val="accent1"/>
              </a:buClr>
            </a:pPr>
            <a:r>
              <a:rPr lang="en-GB" sz="1600" b="1" dirty="0"/>
              <a:t>Please note</a:t>
            </a:r>
            <a:r>
              <a:rPr lang="en-GB" sz="1600" dirty="0"/>
              <a:t>: you won’t see the interim and final sort scan events</a:t>
            </a:r>
          </a:p>
        </p:txBody>
      </p:sp>
    </p:spTree>
    <p:extLst>
      <p:ext uri="{BB962C8B-B14F-4D97-AF65-F5344CB8AC3E}">
        <p14:creationId xmlns:p14="http://schemas.microsoft.com/office/powerpoint/2010/main" val="110999541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FCB600-5AFA-4AA9-AEA8-0F5C0B807C83}"/>
              </a:ext>
            </a:extLst>
          </p:cNvPr>
          <p:cNvSpPr>
            <a:spLocks noGrp="1"/>
          </p:cNvSpPr>
          <p:nvPr>
            <p:ph type="title" idx="4294967295"/>
          </p:nvPr>
        </p:nvSpPr>
        <p:spPr>
          <a:xfrm>
            <a:off x="409579" y="352856"/>
            <a:ext cx="10548913" cy="420413"/>
          </a:xfrm>
        </p:spPr>
        <p:txBody>
          <a:bodyPr/>
          <a:lstStyle/>
          <a:p>
            <a:r>
              <a:rPr lang="en-GB" dirty="0">
                <a:latin typeface="+mn-lt"/>
              </a:rPr>
              <a:t>Final Predicted Delivery examples</a:t>
            </a:r>
          </a:p>
        </p:txBody>
      </p:sp>
      <p:sp>
        <p:nvSpPr>
          <p:cNvPr id="3" name="Rectangle 2">
            <a:extLst>
              <a:ext uri="{FF2B5EF4-FFF2-40B4-BE49-F238E27FC236}">
                <a16:creationId xmlns:a16="http://schemas.microsoft.com/office/drawing/2014/main" id="{4FA86888-868E-434D-BE95-1BFC90DEDE56}"/>
              </a:ext>
            </a:extLst>
          </p:cNvPr>
          <p:cNvSpPr/>
          <p:nvPr/>
        </p:nvSpPr>
        <p:spPr>
          <a:xfrm>
            <a:off x="131824" y="866034"/>
            <a:ext cx="11635409" cy="4031873"/>
          </a:xfrm>
          <a:prstGeom prst="rect">
            <a:avLst/>
          </a:prstGeom>
        </p:spPr>
        <p:txBody>
          <a:bodyPr wrap="square">
            <a:spAutoFit/>
          </a:bodyPr>
          <a:lstStyle/>
          <a:p>
            <a:pPr marL="216000">
              <a:buClr>
                <a:schemeClr val="accent1"/>
              </a:buClr>
            </a:pPr>
            <a:endParaRPr lang="en-US" sz="1600" dirty="0">
              <a:solidFill>
                <a:schemeClr val="bg1">
                  <a:lumMod val="50000"/>
                </a:schemeClr>
              </a:solidFill>
            </a:endParaRPr>
          </a:p>
          <a:p>
            <a:pPr marL="501750" indent="-285750">
              <a:buClr>
                <a:schemeClr val="accent1"/>
              </a:buClr>
              <a:buFont typeface="Arial" panose="020B0604020202020204" pitchFamily="34" charset="0"/>
              <a:buChar char="•"/>
            </a:pPr>
            <a:r>
              <a:rPr lang="en-US" sz="1600" b="1" u="sng" dirty="0"/>
              <a:t>NA Standard and Retail 1</a:t>
            </a:r>
            <a:r>
              <a:rPr lang="en-US" sz="1600" b="1" u="sng" baseline="30000" dirty="0"/>
              <a:t>st</a:t>
            </a:r>
            <a:r>
              <a:rPr lang="en-US" sz="1600" b="1" u="sng" dirty="0"/>
              <a:t> Class: </a:t>
            </a:r>
            <a:endParaRPr lang="en-US" sz="1600" dirty="0"/>
          </a:p>
          <a:p>
            <a:pPr marL="673200" lvl="1">
              <a:buClr>
                <a:schemeClr val="accent1"/>
              </a:buClr>
            </a:pPr>
            <a:r>
              <a:rPr lang="en-US" sz="1600" dirty="0">
                <a:solidFill>
                  <a:schemeClr val="bg1">
                    <a:lumMod val="50000"/>
                  </a:schemeClr>
                </a:solidFill>
              </a:rPr>
              <a:t>Item is seen from midnight until 6am on Monday 28</a:t>
            </a:r>
            <a:r>
              <a:rPr lang="en-US" sz="1600" baseline="30000" dirty="0">
                <a:solidFill>
                  <a:schemeClr val="bg1">
                    <a:lumMod val="50000"/>
                  </a:schemeClr>
                </a:solidFill>
              </a:rPr>
              <a:t>th</a:t>
            </a:r>
            <a:r>
              <a:rPr lang="en-US" sz="1600" dirty="0">
                <a:solidFill>
                  <a:schemeClr val="bg1">
                    <a:lumMod val="50000"/>
                  </a:schemeClr>
                </a:solidFill>
              </a:rPr>
              <a:t> February, it will show 28/02/2022 as the predicted Delivery Date. </a:t>
            </a:r>
          </a:p>
          <a:p>
            <a:pPr marL="673200" lvl="1">
              <a:buClr>
                <a:schemeClr val="accent1"/>
              </a:buClr>
            </a:pPr>
            <a:r>
              <a:rPr lang="en-US" sz="1600" dirty="0">
                <a:solidFill>
                  <a:schemeClr val="bg1">
                    <a:lumMod val="50000"/>
                  </a:schemeClr>
                </a:solidFill>
              </a:rPr>
              <a:t>Item is seen between 6am on Monday 28</a:t>
            </a:r>
            <a:r>
              <a:rPr lang="en-US" sz="1600" baseline="30000" dirty="0">
                <a:solidFill>
                  <a:schemeClr val="bg1">
                    <a:lumMod val="50000"/>
                  </a:schemeClr>
                </a:solidFill>
              </a:rPr>
              <a:t>th</a:t>
            </a:r>
            <a:r>
              <a:rPr lang="en-US" sz="1600" dirty="0">
                <a:solidFill>
                  <a:schemeClr val="bg1">
                    <a:lumMod val="50000"/>
                  </a:schemeClr>
                </a:solidFill>
              </a:rPr>
              <a:t> February and up to 11.5pm that day , it will show 01/03/2022 as the predicted Delivery Date. </a:t>
            </a:r>
          </a:p>
          <a:p>
            <a:pPr marL="501750" indent="-285750">
              <a:buClr>
                <a:schemeClr val="accent1"/>
              </a:buClr>
              <a:buFont typeface="Arial" panose="020B0604020202020204" pitchFamily="34" charset="0"/>
              <a:buChar char="•"/>
            </a:pPr>
            <a:r>
              <a:rPr lang="en-US" sz="1600" b="1" u="sng" dirty="0"/>
              <a:t>Retail 2</a:t>
            </a:r>
            <a:r>
              <a:rPr lang="en-US" sz="1600" b="1" u="sng" baseline="30000" dirty="0"/>
              <a:t>nd</a:t>
            </a:r>
            <a:r>
              <a:rPr lang="en-US" sz="1600" b="1" u="sng" dirty="0"/>
              <a:t> Class: </a:t>
            </a:r>
            <a:endParaRPr lang="en-US" sz="1600" dirty="0"/>
          </a:p>
          <a:p>
            <a:pPr marL="673200" lvl="1">
              <a:buClr>
                <a:schemeClr val="accent1"/>
              </a:buClr>
            </a:pPr>
            <a:r>
              <a:rPr lang="en-US" sz="1600" dirty="0">
                <a:solidFill>
                  <a:schemeClr val="bg1">
                    <a:lumMod val="50000"/>
                  </a:schemeClr>
                </a:solidFill>
              </a:rPr>
              <a:t>If it received a final sort on Tuesday 1</a:t>
            </a:r>
            <a:r>
              <a:rPr lang="en-US" sz="1600" baseline="30000" dirty="0">
                <a:solidFill>
                  <a:schemeClr val="bg1">
                    <a:lumMod val="50000"/>
                  </a:schemeClr>
                </a:solidFill>
              </a:rPr>
              <a:t>st</a:t>
            </a:r>
            <a:r>
              <a:rPr lang="en-US" sz="1600" dirty="0">
                <a:solidFill>
                  <a:schemeClr val="bg1">
                    <a:lumMod val="50000"/>
                  </a:schemeClr>
                </a:solidFill>
              </a:rPr>
              <a:t> March, the Predicted Delivery will be Wednesday 2</a:t>
            </a:r>
            <a:r>
              <a:rPr lang="en-US" sz="1600" baseline="30000" dirty="0">
                <a:solidFill>
                  <a:schemeClr val="bg1">
                    <a:lumMod val="50000"/>
                  </a:schemeClr>
                </a:solidFill>
              </a:rPr>
              <a:t>nd</a:t>
            </a:r>
            <a:r>
              <a:rPr lang="en-US" sz="1600" dirty="0">
                <a:solidFill>
                  <a:schemeClr val="bg1">
                    <a:lumMod val="50000"/>
                  </a:schemeClr>
                </a:solidFill>
              </a:rPr>
              <a:t> March. </a:t>
            </a:r>
          </a:p>
          <a:p>
            <a:pPr marL="673200" lvl="1">
              <a:buClr>
                <a:schemeClr val="accent1"/>
              </a:buClr>
            </a:pPr>
            <a:r>
              <a:rPr lang="en-US" sz="1600" dirty="0">
                <a:solidFill>
                  <a:schemeClr val="bg1">
                    <a:lumMod val="50000"/>
                  </a:schemeClr>
                </a:solidFill>
              </a:rPr>
              <a:t>Mail is seen from midnight until 6am on Wednesday 2</a:t>
            </a:r>
            <a:r>
              <a:rPr lang="en-US" sz="1600" baseline="30000" dirty="0">
                <a:solidFill>
                  <a:schemeClr val="bg1">
                    <a:lumMod val="50000"/>
                  </a:schemeClr>
                </a:solidFill>
              </a:rPr>
              <a:t>nd</a:t>
            </a:r>
            <a:r>
              <a:rPr lang="en-US" sz="1600" dirty="0">
                <a:solidFill>
                  <a:schemeClr val="bg1">
                    <a:lumMod val="50000"/>
                  </a:schemeClr>
                </a:solidFill>
              </a:rPr>
              <a:t> March , it will show 02/03/2022 as the predicted Delivery Date. </a:t>
            </a:r>
          </a:p>
          <a:p>
            <a:pPr marL="673200" lvl="1">
              <a:buClr>
                <a:schemeClr val="accent1"/>
              </a:buClr>
            </a:pPr>
            <a:r>
              <a:rPr lang="en-US" sz="1600" dirty="0">
                <a:solidFill>
                  <a:schemeClr val="bg1">
                    <a:lumMod val="50000"/>
                  </a:schemeClr>
                </a:solidFill>
              </a:rPr>
              <a:t>Mail is seen after 6am up to 11.59pm on Wednesday 2</a:t>
            </a:r>
            <a:r>
              <a:rPr lang="en-US" sz="1600" baseline="30000" dirty="0">
                <a:solidFill>
                  <a:schemeClr val="bg1">
                    <a:lumMod val="50000"/>
                  </a:schemeClr>
                </a:solidFill>
              </a:rPr>
              <a:t>nd</a:t>
            </a:r>
            <a:r>
              <a:rPr lang="en-US" sz="1600" dirty="0">
                <a:solidFill>
                  <a:schemeClr val="bg1">
                    <a:lumMod val="50000"/>
                  </a:schemeClr>
                </a:solidFill>
              </a:rPr>
              <a:t> March, it will show 03/03/2022 as the predicted Delivery Date. </a:t>
            </a:r>
          </a:p>
          <a:p>
            <a:pPr marL="501750" indent="-285750">
              <a:buClr>
                <a:schemeClr val="accent1"/>
              </a:buClr>
              <a:buFont typeface="Arial" panose="020B0604020202020204" pitchFamily="34" charset="0"/>
              <a:buChar char="•"/>
            </a:pPr>
            <a:r>
              <a:rPr lang="en-US" sz="1600" b="1" u="sng" dirty="0"/>
              <a:t>NA Economy  and Retail Economy:</a:t>
            </a:r>
          </a:p>
          <a:p>
            <a:pPr marL="673200" lvl="1">
              <a:buClr>
                <a:schemeClr val="accent1"/>
              </a:buClr>
            </a:pPr>
            <a:r>
              <a:rPr lang="en-US" sz="1600" dirty="0">
                <a:solidFill>
                  <a:schemeClr val="bg1">
                    <a:lumMod val="50000"/>
                  </a:schemeClr>
                </a:solidFill>
              </a:rPr>
              <a:t>First seen date + 5 days.  e.g. 28</a:t>
            </a:r>
            <a:r>
              <a:rPr lang="en-US" sz="1600" baseline="30000" dirty="0">
                <a:solidFill>
                  <a:schemeClr val="bg1">
                    <a:lumMod val="50000"/>
                  </a:schemeClr>
                </a:solidFill>
              </a:rPr>
              <a:t>th</a:t>
            </a:r>
            <a:r>
              <a:rPr lang="en-US" sz="1600" dirty="0">
                <a:solidFill>
                  <a:schemeClr val="bg1">
                    <a:lumMod val="50000"/>
                  </a:schemeClr>
                </a:solidFill>
              </a:rPr>
              <a:t> February is the first seen date the Predicted Delivery date would be 4</a:t>
            </a:r>
            <a:r>
              <a:rPr lang="en-US" sz="1600" baseline="30000" dirty="0">
                <a:solidFill>
                  <a:schemeClr val="bg1">
                    <a:lumMod val="50000"/>
                  </a:schemeClr>
                </a:solidFill>
              </a:rPr>
              <a:t>th</a:t>
            </a:r>
            <a:r>
              <a:rPr lang="en-US" sz="1600" dirty="0">
                <a:solidFill>
                  <a:schemeClr val="bg1">
                    <a:lumMod val="50000"/>
                  </a:schemeClr>
                </a:solidFill>
              </a:rPr>
              <a:t> March 2022. </a:t>
            </a:r>
          </a:p>
          <a:p>
            <a:pPr marL="673200" lvl="1">
              <a:buClr>
                <a:schemeClr val="accent1"/>
              </a:buClr>
            </a:pPr>
            <a:r>
              <a:rPr lang="en-US" sz="1600" dirty="0">
                <a:solidFill>
                  <a:schemeClr val="bg1">
                    <a:lumMod val="50000"/>
                  </a:schemeClr>
                </a:solidFill>
              </a:rPr>
              <a:t>If last processed between 12midnight and 6am that day, the final predicted Delivery date will be the same day. </a:t>
            </a:r>
          </a:p>
          <a:p>
            <a:pPr marL="673200" lvl="1">
              <a:buClr>
                <a:schemeClr val="accent1"/>
              </a:buClr>
            </a:pPr>
            <a:r>
              <a:rPr lang="en-US" sz="1600" dirty="0">
                <a:solidFill>
                  <a:schemeClr val="bg1">
                    <a:lumMod val="50000"/>
                  </a:schemeClr>
                </a:solidFill>
              </a:rPr>
              <a:t>If last processed between 6am and 11.59pm on a day, the final Predicted Delivery date will be the following day. </a:t>
            </a:r>
          </a:p>
          <a:p>
            <a:pPr marL="673200" lvl="1">
              <a:buClr>
                <a:schemeClr val="accent1"/>
              </a:buClr>
            </a:pPr>
            <a:r>
              <a:rPr lang="en-US" sz="1600" dirty="0">
                <a:solidFill>
                  <a:schemeClr val="bg1">
                    <a:lumMod val="50000"/>
                  </a:schemeClr>
                </a:solidFill>
              </a:rPr>
              <a:t>First seen date + 5 days.  e.g. 28</a:t>
            </a:r>
            <a:r>
              <a:rPr lang="en-US" sz="1600" baseline="30000" dirty="0">
                <a:solidFill>
                  <a:schemeClr val="bg1">
                    <a:lumMod val="50000"/>
                  </a:schemeClr>
                </a:solidFill>
              </a:rPr>
              <a:t>th</a:t>
            </a:r>
            <a:r>
              <a:rPr lang="en-US" sz="1600" dirty="0">
                <a:solidFill>
                  <a:schemeClr val="bg1">
                    <a:lumMod val="50000"/>
                  </a:schemeClr>
                </a:solidFill>
              </a:rPr>
              <a:t> February is the first seen date the Predicted Delivery date would be 4</a:t>
            </a:r>
            <a:r>
              <a:rPr lang="en-US" sz="1600" baseline="30000" dirty="0">
                <a:solidFill>
                  <a:schemeClr val="bg1">
                    <a:lumMod val="50000"/>
                  </a:schemeClr>
                </a:solidFill>
              </a:rPr>
              <a:t>th</a:t>
            </a:r>
            <a:r>
              <a:rPr lang="en-US" sz="1600" dirty="0">
                <a:solidFill>
                  <a:schemeClr val="bg1">
                    <a:lumMod val="50000"/>
                  </a:schemeClr>
                </a:solidFill>
              </a:rPr>
              <a:t> March 2022. </a:t>
            </a:r>
          </a:p>
          <a:p>
            <a:pPr marL="673200" lvl="1">
              <a:buClr>
                <a:schemeClr val="accent1"/>
              </a:buClr>
            </a:pPr>
            <a:endParaRPr lang="en-US" sz="1600" dirty="0">
              <a:solidFill>
                <a:schemeClr val="bg1">
                  <a:lumMod val="50000"/>
                </a:schemeClr>
              </a:solidFill>
            </a:endParaRPr>
          </a:p>
          <a:p>
            <a:pPr marL="673200" lvl="1">
              <a:buClr>
                <a:schemeClr val="accent1"/>
              </a:buClr>
            </a:pPr>
            <a:endParaRPr lang="en-US" sz="1600" dirty="0">
              <a:solidFill>
                <a:schemeClr val="bg1">
                  <a:lumMod val="50000"/>
                </a:schemeClr>
              </a:solidFill>
            </a:endParaRPr>
          </a:p>
        </p:txBody>
      </p:sp>
      <p:pic>
        <p:nvPicPr>
          <p:cNvPr id="6" name="Picture 5">
            <a:extLst>
              <a:ext uri="{FF2B5EF4-FFF2-40B4-BE49-F238E27FC236}">
                <a16:creationId xmlns:a16="http://schemas.microsoft.com/office/drawing/2014/main" id="{0C6A0FF1-90AE-4DD9-9FAB-971C9F2EF121}"/>
              </a:ext>
            </a:extLst>
          </p:cNvPr>
          <p:cNvPicPr>
            <a:picLocks noChangeAspect="1"/>
          </p:cNvPicPr>
          <p:nvPr/>
        </p:nvPicPr>
        <p:blipFill>
          <a:blip r:embed="rId2"/>
          <a:stretch>
            <a:fillRect/>
          </a:stretch>
        </p:blipFill>
        <p:spPr>
          <a:xfrm>
            <a:off x="625246" y="4391526"/>
            <a:ext cx="10333246" cy="2113618"/>
          </a:xfrm>
          <a:prstGeom prst="rect">
            <a:avLst/>
          </a:prstGeom>
        </p:spPr>
      </p:pic>
    </p:spTree>
    <p:extLst>
      <p:ext uri="{BB962C8B-B14F-4D97-AF65-F5344CB8AC3E}">
        <p14:creationId xmlns:p14="http://schemas.microsoft.com/office/powerpoint/2010/main" val="143117422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A91922-00ED-4617-98EA-C19B1D715EEF}"/>
              </a:ext>
            </a:extLst>
          </p:cNvPr>
          <p:cNvSpPr>
            <a:spLocks noGrp="1"/>
          </p:cNvSpPr>
          <p:nvPr>
            <p:ph type="title" idx="4294967295"/>
          </p:nvPr>
        </p:nvSpPr>
        <p:spPr>
          <a:xfrm>
            <a:off x="820396" y="538386"/>
            <a:ext cx="10548913" cy="420413"/>
          </a:xfrm>
        </p:spPr>
        <p:txBody>
          <a:bodyPr/>
          <a:lstStyle/>
          <a:p>
            <a:r>
              <a:rPr lang="en-GB" dirty="0"/>
              <a:t>Thank you</a:t>
            </a:r>
          </a:p>
        </p:txBody>
      </p:sp>
    </p:spTree>
    <p:extLst>
      <p:ext uri="{BB962C8B-B14F-4D97-AF65-F5344CB8AC3E}">
        <p14:creationId xmlns:p14="http://schemas.microsoft.com/office/powerpoint/2010/main" val="3066286104"/>
      </p:ext>
    </p:extLst>
  </p:cSld>
  <p:clrMapOvr>
    <a:masterClrMapping/>
  </p:clrMapOvr>
</p:sld>
</file>

<file path=ppt/theme/theme1.xml><?xml version="1.0" encoding="utf-8"?>
<a:theme xmlns:a="http://schemas.openxmlformats.org/drawingml/2006/main" name="3_Office Theme">
  <a:themeElements>
    <a:clrScheme name="RMG CMD">
      <a:dk1>
        <a:srgbClr val="404044"/>
      </a:dk1>
      <a:lt1>
        <a:srgbClr val="FFFFFF"/>
      </a:lt1>
      <a:dk2>
        <a:srgbClr val="53535A"/>
      </a:dk2>
      <a:lt2>
        <a:srgbClr val="F4F4F3"/>
      </a:lt2>
      <a:accent1>
        <a:srgbClr val="DA202A"/>
      </a:accent1>
      <a:accent2>
        <a:srgbClr val="C1C6C8"/>
      </a:accent2>
      <a:accent3>
        <a:srgbClr val="0892CB"/>
      </a:accent3>
      <a:accent4>
        <a:srgbClr val="62A531"/>
      </a:accent4>
      <a:accent5>
        <a:srgbClr val="088578"/>
      </a:accent5>
      <a:accent6>
        <a:srgbClr val="FDDA24"/>
      </a:accent6>
      <a:hlink>
        <a:srgbClr val="0892CB"/>
      </a:hlink>
      <a:folHlink>
        <a:srgbClr val="088578"/>
      </a:folHlink>
    </a:clrScheme>
    <a:fontScheme name="Royal Mail Font Theme">
      <a:majorFont>
        <a:latin typeface="Calibri Light"/>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bg1">
            <a:lumMod val="95000"/>
          </a:schemeClr>
        </a:solidFill>
        <a:ln>
          <a:noFill/>
        </a:ln>
      </a:spPr>
      <a:bodyPr rot="0" spcFirstLastPara="0" vertOverflow="overflow" horzOverflow="overflow" vert="horz" wrap="square" lIns="180000" tIns="180000" rIns="180000" bIns="180000" numCol="1" spcCol="0" rtlCol="0" fromWordArt="0" anchor="t" anchorCtr="0" forceAA="0" compatLnSpc="1">
        <a:prstTxWarp prst="textNoShape">
          <a:avLst/>
        </a:prstTxWarp>
        <a:noAutofit/>
      </a:bodyPr>
      <a:lstStyle>
        <a:defPPr marL="171450" indent="-171450" algn="l">
          <a:spcAft>
            <a:spcPts val="600"/>
          </a:spcAft>
          <a:buFont typeface="Arial" panose="020B0604020202020204" pitchFamily="34" charset="0"/>
          <a:buChar char="•"/>
          <a:defRPr sz="1600" dirty="0">
            <a:solidFill>
              <a:schemeClr val="tx1"/>
            </a:solidFill>
          </a:defRPr>
        </a:defPPr>
      </a:lstStyle>
      <a:style>
        <a:lnRef idx="0">
          <a:scrgbClr r="0" g="0" b="0"/>
        </a:lnRef>
        <a:fillRef idx="0">
          <a:scrgbClr r="0" g="0" b="0"/>
        </a:fillRef>
        <a:effectRef idx="0">
          <a:scrgbClr r="0" g="0" b="0"/>
        </a:effectRef>
        <a:fontRef idx="minor">
          <a:schemeClr val="lt1"/>
        </a:fontRef>
      </a:style>
    </a:spDef>
    <a:lnDef>
      <a:spPr/>
      <a:bodyPr/>
      <a:lstStyle/>
      <a:style>
        <a:lnRef idx="1">
          <a:schemeClr val="accent1"/>
        </a:lnRef>
        <a:fillRef idx="0">
          <a:schemeClr val="accent1"/>
        </a:fillRef>
        <a:effectRef idx="0">
          <a:schemeClr val="accent1"/>
        </a:effectRef>
        <a:fontRef idx="minor">
          <a:schemeClr val="tx1"/>
        </a:fontRef>
      </a:style>
    </a:lnDef>
    <a:txDef>
      <a:spPr/>
      <a:bodyPr vert="horz" wrap="square" lIns="0" tIns="0" rIns="0" bIns="0" rtlCol="0" anchor="t" anchorCtr="0">
        <a:noAutofit/>
      </a:bodyPr>
      <a:lstStyle>
        <a:defPPr marL="285750" indent="-285750" algn="l">
          <a:spcAft>
            <a:spcPts val="600"/>
          </a:spcAft>
          <a:buClr>
            <a:schemeClr val="accent1"/>
          </a:buClr>
          <a:buFont typeface="Wingdings" panose="05000000000000000000" pitchFamily="2" charset="2"/>
          <a:buChar char="§"/>
          <a:defRPr sz="1400" dirty="0" err="1" smtClean="0"/>
        </a:defPPr>
      </a:lst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5019B5E41957D348B12DB3B44FEF2642" ma:contentTypeVersion="10" ma:contentTypeDescription="Create a new document." ma:contentTypeScope="" ma:versionID="d1b828aa171eb4add9de03b279b97b3f">
  <xsd:schema xmlns:xsd="http://www.w3.org/2001/XMLSchema" xmlns:xs="http://www.w3.org/2001/XMLSchema" xmlns:p="http://schemas.microsoft.com/office/2006/metadata/properties" xmlns:ns3="1f028daa-4d59-4b5f-9fee-5e91d1395cb6" targetNamespace="http://schemas.microsoft.com/office/2006/metadata/properties" ma:root="true" ma:fieldsID="1ad980af6cd2d2e7e53b9ed31cdaf4cd" ns3:_="">
    <xsd:import namespace="1f028daa-4d59-4b5f-9fee-5e91d1395cb6"/>
    <xsd:element name="properties">
      <xsd:complexType>
        <xsd:sequence>
          <xsd:element name="documentManagement">
            <xsd:complexType>
              <xsd:all>
                <xsd:element ref="ns3:MediaServiceMetadata" minOccurs="0"/>
                <xsd:element ref="ns3:MediaServiceFastMetadata" minOccurs="0"/>
                <xsd:element ref="ns3:MediaServiceAutoTags" minOccurs="0"/>
                <xsd:element ref="ns3:MediaServiceOCR" minOccurs="0"/>
                <xsd:element ref="ns3:MediaServiceDateTaken" minOccurs="0"/>
                <xsd:element ref="ns3:MediaServiceLocation" minOccurs="0"/>
                <xsd:element ref="ns3:MediaServiceGenerationTime" minOccurs="0"/>
                <xsd:element ref="ns3:MediaServiceEventHashCode" minOccurs="0"/>
                <xsd:element ref="ns3:MediaServiceAutoKeyPoints" minOccurs="0"/>
                <xsd:element ref="ns3: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f028daa-4d59-4b5f-9fee-5e91d1395cb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Location" ma:index="13" nillable="true" ma:displayName="Location" ma:internalName="MediaServiceLocation"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7966319F-9313-43C0-BF33-7FAE38CF0F7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1f028daa-4d59-4b5f-9fee-5e91d1395cb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62665579-ABE3-49C0-B035-460BC59D3F24}">
  <ds:schemaRefs>
    <ds:schemaRef ds:uri="http://schemas.microsoft.com/office/2006/metadata/properties"/>
    <ds:schemaRef ds:uri="1f028daa-4d59-4b5f-9fee-5e91d1395cb6"/>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http://purl.org/dc/elements/1.1/"/>
    <ds:schemaRef ds:uri="http://www.w3.org/XML/1998/namespace"/>
    <ds:schemaRef ds:uri="http://purl.org/dc/dcmitype/"/>
  </ds:schemaRefs>
</ds:datastoreItem>
</file>

<file path=customXml/itemProps3.xml><?xml version="1.0" encoding="utf-8"?>
<ds:datastoreItem xmlns:ds="http://schemas.openxmlformats.org/officeDocument/2006/customXml" ds:itemID="{9A4261CD-BED7-47DF-832B-2AB100A687FC}">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2530</TotalTime>
  <Words>906</Words>
  <Application>Microsoft Office PowerPoint</Application>
  <PresentationFormat>Widescreen</PresentationFormat>
  <Paragraphs>69</Paragraphs>
  <Slides>6</Slides>
  <Notes>2</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6</vt:i4>
      </vt:variant>
    </vt:vector>
  </HeadingPairs>
  <TitlesOfParts>
    <vt:vector size="11" baseType="lpstr">
      <vt:lpstr>Arial</vt:lpstr>
      <vt:lpstr>Calibri</vt:lpstr>
      <vt:lpstr>Calibri Light</vt:lpstr>
      <vt:lpstr>Wingdings</vt:lpstr>
      <vt:lpstr>3_Office Theme</vt:lpstr>
      <vt:lpstr>Mailmark Direct Data Predicted Delivery</vt:lpstr>
      <vt:lpstr>Update on Predicted Delivery</vt:lpstr>
      <vt:lpstr>Frequently Asked Questions</vt:lpstr>
      <vt:lpstr>Frequently Asked Questions</vt:lpstr>
      <vt:lpstr>Final Predicted Delivery examples</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
  <cp:lastModifiedBy>Heather Middleton</cp:lastModifiedBy>
  <cp:revision>156</cp:revision>
  <dcterms:created xsi:type="dcterms:W3CDTF">2021-05-17T10:39:37Z</dcterms:created>
  <dcterms:modified xsi:type="dcterms:W3CDTF">2022-03-14T09:10:00Z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0x0101005019B5E41957D348B12DB3B44FEF2642</vt:lpwstr>
  </property>
  <property fmtid="{D5CDD505-2E9C-101B-9397-08002B2CF9AE}" pid="3" name="MSIP_Label_758ef3ce-5376-40b0-bf3f-35cf6e817934_Enabled">
    <vt:lpwstr>true</vt:lpwstr>
  </property>
  <property fmtid="{D5CDD505-2E9C-101B-9397-08002B2CF9AE}" pid="4" name="MSIP_Label_758ef3ce-5376-40b0-bf3f-35cf6e817934_SetDate">
    <vt:lpwstr>2022-03-14T09:10:00Z</vt:lpwstr>
  </property>
  <property fmtid="{D5CDD505-2E9C-101B-9397-08002B2CF9AE}" pid="5" name="MSIP_Label_758ef3ce-5376-40b0-bf3f-35cf6e817934_Method">
    <vt:lpwstr>Privileged</vt:lpwstr>
  </property>
  <property fmtid="{D5CDD505-2E9C-101B-9397-08002B2CF9AE}" pid="6" name="MSIP_Label_758ef3ce-5376-40b0-bf3f-35cf6e817934_Name">
    <vt:lpwstr>758ef3ce-5376-40b0-bf3f-35cf6e817934</vt:lpwstr>
  </property>
  <property fmtid="{D5CDD505-2E9C-101B-9397-08002B2CF9AE}" pid="7" name="MSIP_Label_758ef3ce-5376-40b0-bf3f-35cf6e817934_SiteId">
    <vt:lpwstr>7a082108-90dd-41ac-be41-9b8feabee2da</vt:lpwstr>
  </property>
  <property fmtid="{D5CDD505-2E9C-101B-9397-08002B2CF9AE}" pid="8" name="MSIP_Label_758ef3ce-5376-40b0-bf3f-35cf6e817934_ActionId">
    <vt:lpwstr>99c5e03c-bad2-4a03-b444-0b5c912e19bc</vt:lpwstr>
  </property>
  <property fmtid="{D5CDD505-2E9C-101B-9397-08002B2CF9AE}" pid="9" name="MSIP_Label_758ef3ce-5376-40b0-bf3f-35cf6e817934_ContentBits">
    <vt:lpwstr>2</vt:lpwstr>
  </property>
</Properties>
</file>