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60" r:id="rId3"/>
    <p:sldId id="309" r:id="rId4"/>
    <p:sldId id="307" r:id="rId5"/>
    <p:sldId id="306" r:id="rId6"/>
    <p:sldId id="304" r:id="rId7"/>
    <p:sldId id="313" r:id="rId8"/>
    <p:sldId id="312" r:id="rId9"/>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3" orient="horz" pos="178">
          <p15:clr>
            <a:srgbClr val="A4A3A4"/>
          </p15:clr>
        </p15:guide>
        <p15:guide id="4" orient="horz" pos="911" userDrawn="1">
          <p15:clr>
            <a:srgbClr val="A4A3A4"/>
          </p15:clr>
        </p15:guide>
        <p15:guide id="5" orient="horz" pos="815" userDrawn="1">
          <p15:clr>
            <a:srgbClr val="A4A3A4"/>
          </p15:clr>
        </p15:guide>
        <p15:guide id="6" orient="horz" pos="4156" userDrawn="1">
          <p15:clr>
            <a:srgbClr val="A4A3A4"/>
          </p15:clr>
        </p15:guide>
        <p15:guide id="7" orient="horz" pos="3600" userDrawn="1">
          <p15:clr>
            <a:srgbClr val="A4A3A4"/>
          </p15:clr>
        </p15:guide>
        <p15:guide id="8" orient="horz" pos="3649">
          <p15:clr>
            <a:srgbClr val="A4A3A4"/>
          </p15:clr>
        </p15:guide>
        <p15:guide id="12" pos="324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otte Marshall" initials="CM" lastIdx="11" clrIdx="0">
    <p:extLst>
      <p:ext uri="{19B8F6BF-5375-455C-9EA6-DF929625EA0E}">
        <p15:presenceInfo xmlns:p15="http://schemas.microsoft.com/office/powerpoint/2012/main" userId="S-1-5-21-3684057560-553081627-3205033306-286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1C6C8"/>
    <a:srgbClr val="F4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46" autoAdjust="0"/>
    <p:restoredTop sz="94660"/>
  </p:normalViewPr>
  <p:slideViewPr>
    <p:cSldViewPr snapToGrid="0" showGuides="1">
      <p:cViewPr varScale="1">
        <p:scale>
          <a:sx n="64" d="100"/>
          <a:sy n="64" d="100"/>
        </p:scale>
        <p:origin x="1576" y="36"/>
      </p:cViewPr>
      <p:guideLst>
        <p:guide orient="horz" pos="2183"/>
        <p:guide orient="horz" pos="178"/>
        <p:guide orient="horz" pos="911"/>
        <p:guide orient="horz" pos="815"/>
        <p:guide orient="horz" pos="4156"/>
        <p:guide orient="horz" pos="3600"/>
        <p:guide orient="horz" pos="3649"/>
        <p:guide pos="324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2" d="100"/>
        <a:sy n="52" d="100"/>
      </p:scale>
      <p:origin x="0" y="0"/>
    </p:cViewPr>
  </p:sorterViewPr>
  <p:notesViewPr>
    <p:cSldViewPr snapToGrid="0" showGuides="1">
      <p:cViewPr varScale="1">
        <p:scale>
          <a:sx n="69" d="100"/>
          <a:sy n="69" d="100"/>
        </p:scale>
        <p:origin x="2256" y="72"/>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3C6A28-44E6-46D9-9E4E-21BAB07EB796}"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GB"/>
        </a:p>
      </dgm:t>
    </dgm:pt>
    <dgm:pt modelId="{F9D0950B-67BF-46E7-92E0-0643D9855BCD}">
      <dgm:prSet phldrT="[Text]" custT="1"/>
      <dgm:spPr/>
      <dgm:t>
        <a:bodyPr/>
        <a:lstStyle/>
        <a:p>
          <a:r>
            <a:rPr lang="en-GB" sz="1600" dirty="0">
              <a:solidFill>
                <a:schemeClr val="bg1"/>
              </a:solidFill>
            </a:rPr>
            <a:t>Data  - Incorrect Address data </a:t>
          </a:r>
        </a:p>
        <a:p>
          <a:r>
            <a:rPr lang="en-GB" sz="1600" dirty="0">
              <a:solidFill>
                <a:schemeClr val="bg1"/>
              </a:solidFill>
            </a:rPr>
            <a:t> This can cause physical missorts but </a:t>
          </a:r>
          <a:r>
            <a:rPr lang="en-GB" sz="1600" dirty="0">
              <a:solidFill>
                <a:srgbClr val="FF0000"/>
              </a:solidFill>
            </a:rPr>
            <a:t>Royal Mail classify this as post code inaccuracy.  </a:t>
          </a:r>
        </a:p>
        <a:p>
          <a:r>
            <a:rPr lang="en-GB" sz="1600" dirty="0">
              <a:solidFill>
                <a:schemeClr val="bg1"/>
              </a:solidFill>
            </a:rPr>
            <a:t>Royal Mail will not raise a missort adjustment will</a:t>
          </a:r>
        </a:p>
      </dgm:t>
    </dgm:pt>
    <dgm:pt modelId="{38BF9293-BC92-4430-8913-0D0792D9AC5E}" type="parTrans" cxnId="{BCC93B3A-52C1-47BD-866F-3446CC8062B2}">
      <dgm:prSet/>
      <dgm:spPr/>
      <dgm:t>
        <a:bodyPr/>
        <a:lstStyle/>
        <a:p>
          <a:endParaRPr lang="en-GB"/>
        </a:p>
      </dgm:t>
    </dgm:pt>
    <dgm:pt modelId="{F6BA4720-78B9-43B4-B3C0-59B2B226DE0E}" type="sibTrans" cxnId="{BCC93B3A-52C1-47BD-866F-3446CC8062B2}">
      <dgm:prSet/>
      <dgm:spPr/>
      <dgm:t>
        <a:bodyPr/>
        <a:lstStyle/>
        <a:p>
          <a:endParaRPr lang="en-GB"/>
        </a:p>
      </dgm:t>
    </dgm:pt>
    <dgm:pt modelId="{B1978869-812F-4CC4-BE59-1D0D870DB607}">
      <dgm:prSet phldrT="[Text]" custT="1"/>
      <dgm:spPr/>
      <dgm:t>
        <a:bodyPr/>
        <a:lstStyle/>
        <a:p>
          <a:r>
            <a:rPr lang="en-GB" sz="1600" dirty="0">
              <a:solidFill>
                <a:schemeClr val="bg1"/>
              </a:solidFill>
            </a:rPr>
            <a:t>Container - Items put in the wrong container by mail producer or consolidator</a:t>
          </a:r>
        </a:p>
      </dgm:t>
    </dgm:pt>
    <dgm:pt modelId="{EB86A077-5578-4BC8-A418-411383AAA5D6}" type="parTrans" cxnId="{F2794B19-A704-4BBC-91F6-EB369DB1EE52}">
      <dgm:prSet/>
      <dgm:spPr/>
      <dgm:t>
        <a:bodyPr/>
        <a:lstStyle/>
        <a:p>
          <a:endParaRPr lang="en-GB"/>
        </a:p>
      </dgm:t>
    </dgm:pt>
    <dgm:pt modelId="{00DD33D4-1402-40C2-BC31-BE39395C0FEA}" type="sibTrans" cxnId="{F2794B19-A704-4BBC-91F6-EB369DB1EE52}">
      <dgm:prSet/>
      <dgm:spPr/>
      <dgm:t>
        <a:bodyPr/>
        <a:lstStyle/>
        <a:p>
          <a:endParaRPr lang="en-GB"/>
        </a:p>
      </dgm:t>
    </dgm:pt>
    <dgm:pt modelId="{A029AD68-6F9A-43CD-826A-8649413F47FE}">
      <dgm:prSet phldrT="[Text]" custT="1"/>
      <dgm:spPr/>
      <dgm:t>
        <a:bodyPr/>
        <a:lstStyle/>
        <a:p>
          <a:r>
            <a:rPr lang="en-GB" sz="1600" dirty="0">
              <a:solidFill>
                <a:schemeClr val="bg1"/>
              </a:solidFill>
            </a:rPr>
            <a:t>Delivery –Carrier delivers items to the wrong mail centre.  </a:t>
          </a:r>
        </a:p>
      </dgm:t>
    </dgm:pt>
    <dgm:pt modelId="{807C7F3E-EE89-4896-B2F3-8B684389C2CA}" type="parTrans" cxnId="{3E95775A-41CF-418D-910F-DA7D67DE5F06}">
      <dgm:prSet/>
      <dgm:spPr/>
      <dgm:t>
        <a:bodyPr/>
        <a:lstStyle/>
        <a:p>
          <a:endParaRPr lang="en-GB"/>
        </a:p>
      </dgm:t>
    </dgm:pt>
    <dgm:pt modelId="{EB518DE7-8FD3-4952-A5F2-83CE1FBD456C}" type="sibTrans" cxnId="{3E95775A-41CF-418D-910F-DA7D67DE5F06}">
      <dgm:prSet/>
      <dgm:spPr/>
      <dgm:t>
        <a:bodyPr/>
        <a:lstStyle/>
        <a:p>
          <a:endParaRPr lang="en-GB"/>
        </a:p>
      </dgm:t>
    </dgm:pt>
    <dgm:pt modelId="{337C9483-5F0C-4A29-A782-E49081F6E7DB}">
      <dgm:prSet custT="1"/>
      <dgm:spPr/>
      <dgm:t>
        <a:bodyPr/>
        <a:lstStyle/>
        <a:p>
          <a:r>
            <a:rPr lang="en-GB" sz="1600" dirty="0">
              <a:solidFill>
                <a:schemeClr val="bg1"/>
              </a:solidFill>
            </a:rPr>
            <a:t>Labels –Mail Producer/ carrier use Incorrect container label</a:t>
          </a:r>
        </a:p>
      </dgm:t>
    </dgm:pt>
    <dgm:pt modelId="{727F1E37-A48B-42E7-A95A-28BE4C6A85A5}" type="parTrans" cxnId="{0FCE0BCC-5EEC-4BFD-9061-C8910AEC715B}">
      <dgm:prSet/>
      <dgm:spPr/>
      <dgm:t>
        <a:bodyPr/>
        <a:lstStyle/>
        <a:p>
          <a:endParaRPr lang="en-US"/>
        </a:p>
      </dgm:t>
    </dgm:pt>
    <dgm:pt modelId="{86486034-03EF-4EF2-A01B-125DEBBAAC8A}" type="sibTrans" cxnId="{0FCE0BCC-5EEC-4BFD-9061-C8910AEC715B}">
      <dgm:prSet/>
      <dgm:spPr/>
      <dgm:t>
        <a:bodyPr/>
        <a:lstStyle/>
        <a:p>
          <a:endParaRPr lang="en-US"/>
        </a:p>
      </dgm:t>
    </dgm:pt>
    <dgm:pt modelId="{01A20E20-C39B-4B48-BCF5-E8B4AEF21131}" type="pres">
      <dgm:prSet presAssocID="{EF3C6A28-44E6-46D9-9E4E-21BAB07EB796}" presName="Name0" presStyleCnt="0">
        <dgm:presLayoutVars>
          <dgm:dir/>
          <dgm:resizeHandles/>
        </dgm:presLayoutVars>
      </dgm:prSet>
      <dgm:spPr/>
    </dgm:pt>
    <dgm:pt modelId="{3D95FCFB-72F0-45EC-8F05-9624D671EB54}" type="pres">
      <dgm:prSet presAssocID="{F9D0950B-67BF-46E7-92E0-0643D9855BCD}" presName="compNode" presStyleCnt="0"/>
      <dgm:spPr/>
    </dgm:pt>
    <dgm:pt modelId="{A16C9F27-669B-4F6D-AA5D-483479B4CF8A}" type="pres">
      <dgm:prSet presAssocID="{F9D0950B-67BF-46E7-92E0-0643D9855BCD}" presName="dummyConnPt" presStyleCnt="0"/>
      <dgm:spPr/>
    </dgm:pt>
    <dgm:pt modelId="{227D6DCE-E181-496C-A4FC-08CE68F0DDA0}" type="pres">
      <dgm:prSet presAssocID="{F9D0950B-67BF-46E7-92E0-0643D9855BCD}" presName="node" presStyleLbl="node1" presStyleIdx="0" presStyleCnt="4">
        <dgm:presLayoutVars>
          <dgm:bulletEnabled val="1"/>
        </dgm:presLayoutVars>
      </dgm:prSet>
      <dgm:spPr/>
    </dgm:pt>
    <dgm:pt modelId="{2503E795-5704-46C0-87E6-5DE8D62BC711}" type="pres">
      <dgm:prSet presAssocID="{F6BA4720-78B9-43B4-B3C0-59B2B226DE0E}" presName="sibTrans" presStyleLbl="bgSibTrans2D1" presStyleIdx="0" presStyleCnt="3"/>
      <dgm:spPr/>
    </dgm:pt>
    <dgm:pt modelId="{D7CA3CE1-64E1-46C8-A819-2F40465FBE48}" type="pres">
      <dgm:prSet presAssocID="{337C9483-5F0C-4A29-A782-E49081F6E7DB}" presName="compNode" presStyleCnt="0"/>
      <dgm:spPr/>
    </dgm:pt>
    <dgm:pt modelId="{E46E163A-90C5-4358-A631-F792D2C6FA41}" type="pres">
      <dgm:prSet presAssocID="{337C9483-5F0C-4A29-A782-E49081F6E7DB}" presName="dummyConnPt" presStyleCnt="0"/>
      <dgm:spPr/>
    </dgm:pt>
    <dgm:pt modelId="{66D72BC5-82F6-4EA2-B981-B503A2CC8949}" type="pres">
      <dgm:prSet presAssocID="{337C9483-5F0C-4A29-A782-E49081F6E7DB}" presName="node" presStyleLbl="node1" presStyleIdx="1" presStyleCnt="4">
        <dgm:presLayoutVars>
          <dgm:bulletEnabled val="1"/>
        </dgm:presLayoutVars>
      </dgm:prSet>
      <dgm:spPr/>
    </dgm:pt>
    <dgm:pt modelId="{13459971-0960-4DF5-8D3B-6C7E1237F6D6}" type="pres">
      <dgm:prSet presAssocID="{86486034-03EF-4EF2-A01B-125DEBBAAC8A}" presName="sibTrans" presStyleLbl="bgSibTrans2D1" presStyleIdx="1" presStyleCnt="3"/>
      <dgm:spPr/>
    </dgm:pt>
    <dgm:pt modelId="{FD2684E8-26EE-4807-BDD0-CCCD0A4061B9}" type="pres">
      <dgm:prSet presAssocID="{B1978869-812F-4CC4-BE59-1D0D870DB607}" presName="compNode" presStyleCnt="0"/>
      <dgm:spPr/>
    </dgm:pt>
    <dgm:pt modelId="{D3AD0E5D-0C3D-42AE-8651-572EE29334A3}" type="pres">
      <dgm:prSet presAssocID="{B1978869-812F-4CC4-BE59-1D0D870DB607}" presName="dummyConnPt" presStyleCnt="0"/>
      <dgm:spPr/>
    </dgm:pt>
    <dgm:pt modelId="{A5FEAF6C-E2A6-4636-8918-846D351E6A5C}" type="pres">
      <dgm:prSet presAssocID="{B1978869-812F-4CC4-BE59-1D0D870DB607}" presName="node" presStyleLbl="node1" presStyleIdx="2" presStyleCnt="4">
        <dgm:presLayoutVars>
          <dgm:bulletEnabled val="1"/>
        </dgm:presLayoutVars>
      </dgm:prSet>
      <dgm:spPr/>
    </dgm:pt>
    <dgm:pt modelId="{E19AA0F5-03F4-4FE3-9BE6-C17594E4A9E5}" type="pres">
      <dgm:prSet presAssocID="{00DD33D4-1402-40C2-BC31-BE39395C0FEA}" presName="sibTrans" presStyleLbl="bgSibTrans2D1" presStyleIdx="2" presStyleCnt="3"/>
      <dgm:spPr/>
    </dgm:pt>
    <dgm:pt modelId="{B295B0D8-C8BF-4CC1-BA0C-2483473708EA}" type="pres">
      <dgm:prSet presAssocID="{A029AD68-6F9A-43CD-826A-8649413F47FE}" presName="compNode" presStyleCnt="0"/>
      <dgm:spPr/>
    </dgm:pt>
    <dgm:pt modelId="{F34B54AC-B1C6-4945-BEB9-F6BA1837CAFD}" type="pres">
      <dgm:prSet presAssocID="{A029AD68-6F9A-43CD-826A-8649413F47FE}" presName="dummyConnPt" presStyleCnt="0"/>
      <dgm:spPr/>
    </dgm:pt>
    <dgm:pt modelId="{54D57AD3-830B-4E9A-923A-8DA243EE514A}" type="pres">
      <dgm:prSet presAssocID="{A029AD68-6F9A-43CD-826A-8649413F47FE}" presName="node" presStyleLbl="node1" presStyleIdx="3" presStyleCnt="4">
        <dgm:presLayoutVars>
          <dgm:bulletEnabled val="1"/>
        </dgm:presLayoutVars>
      </dgm:prSet>
      <dgm:spPr/>
    </dgm:pt>
  </dgm:ptLst>
  <dgm:cxnLst>
    <dgm:cxn modelId="{9E1EBD0D-384E-4BD9-9A6D-527E472B853C}" type="presOf" srcId="{86486034-03EF-4EF2-A01B-125DEBBAAC8A}" destId="{13459971-0960-4DF5-8D3B-6C7E1237F6D6}" srcOrd="0" destOrd="0" presId="urn:microsoft.com/office/officeart/2005/8/layout/bProcess4"/>
    <dgm:cxn modelId="{F2794B19-A704-4BBC-91F6-EB369DB1EE52}" srcId="{EF3C6A28-44E6-46D9-9E4E-21BAB07EB796}" destId="{B1978869-812F-4CC4-BE59-1D0D870DB607}" srcOrd="2" destOrd="0" parTransId="{EB86A077-5578-4BC8-A418-411383AAA5D6}" sibTransId="{00DD33D4-1402-40C2-BC31-BE39395C0FEA}"/>
    <dgm:cxn modelId="{9318D127-34DC-4EC0-81D9-D3CA3494E7BB}" type="presOf" srcId="{B1978869-812F-4CC4-BE59-1D0D870DB607}" destId="{A5FEAF6C-E2A6-4636-8918-846D351E6A5C}" srcOrd="0" destOrd="0" presId="urn:microsoft.com/office/officeart/2005/8/layout/bProcess4"/>
    <dgm:cxn modelId="{B719082C-D94F-4BB6-BC2D-11AC9D56661A}" type="presOf" srcId="{00DD33D4-1402-40C2-BC31-BE39395C0FEA}" destId="{E19AA0F5-03F4-4FE3-9BE6-C17594E4A9E5}" srcOrd="0" destOrd="0" presId="urn:microsoft.com/office/officeart/2005/8/layout/bProcess4"/>
    <dgm:cxn modelId="{BCC93B3A-52C1-47BD-866F-3446CC8062B2}" srcId="{EF3C6A28-44E6-46D9-9E4E-21BAB07EB796}" destId="{F9D0950B-67BF-46E7-92E0-0643D9855BCD}" srcOrd="0" destOrd="0" parTransId="{38BF9293-BC92-4430-8913-0D0792D9AC5E}" sibTransId="{F6BA4720-78B9-43B4-B3C0-59B2B226DE0E}"/>
    <dgm:cxn modelId="{3E95775A-41CF-418D-910F-DA7D67DE5F06}" srcId="{EF3C6A28-44E6-46D9-9E4E-21BAB07EB796}" destId="{A029AD68-6F9A-43CD-826A-8649413F47FE}" srcOrd="3" destOrd="0" parTransId="{807C7F3E-EE89-4896-B2F3-8B684389C2CA}" sibTransId="{EB518DE7-8FD3-4952-A5F2-83CE1FBD456C}"/>
    <dgm:cxn modelId="{F6E9019F-1F46-4FF6-B5A0-FC3F3050D0F7}" type="presOf" srcId="{EF3C6A28-44E6-46D9-9E4E-21BAB07EB796}" destId="{01A20E20-C39B-4B48-BCF5-E8B4AEF21131}" srcOrd="0" destOrd="0" presId="urn:microsoft.com/office/officeart/2005/8/layout/bProcess4"/>
    <dgm:cxn modelId="{29E9F4A6-045D-4E8A-875D-6B0FB5BA87F7}" type="presOf" srcId="{337C9483-5F0C-4A29-A782-E49081F6E7DB}" destId="{66D72BC5-82F6-4EA2-B981-B503A2CC8949}" srcOrd="0" destOrd="0" presId="urn:microsoft.com/office/officeart/2005/8/layout/bProcess4"/>
    <dgm:cxn modelId="{7FB875B9-1F05-48DA-8861-6CB3A6AC8DF5}" type="presOf" srcId="{F6BA4720-78B9-43B4-B3C0-59B2B226DE0E}" destId="{2503E795-5704-46C0-87E6-5DE8D62BC711}" srcOrd="0" destOrd="0" presId="urn:microsoft.com/office/officeart/2005/8/layout/bProcess4"/>
    <dgm:cxn modelId="{0FCE0BCC-5EEC-4BFD-9061-C8910AEC715B}" srcId="{EF3C6A28-44E6-46D9-9E4E-21BAB07EB796}" destId="{337C9483-5F0C-4A29-A782-E49081F6E7DB}" srcOrd="1" destOrd="0" parTransId="{727F1E37-A48B-42E7-A95A-28BE4C6A85A5}" sibTransId="{86486034-03EF-4EF2-A01B-125DEBBAAC8A}"/>
    <dgm:cxn modelId="{32FCE2F8-C802-4733-BB09-7FF4283163E5}" type="presOf" srcId="{F9D0950B-67BF-46E7-92E0-0643D9855BCD}" destId="{227D6DCE-E181-496C-A4FC-08CE68F0DDA0}" srcOrd="0" destOrd="0" presId="urn:microsoft.com/office/officeart/2005/8/layout/bProcess4"/>
    <dgm:cxn modelId="{11838DFF-2ED2-4324-A183-E92BCE5010A2}" type="presOf" srcId="{A029AD68-6F9A-43CD-826A-8649413F47FE}" destId="{54D57AD3-830B-4E9A-923A-8DA243EE514A}" srcOrd="0" destOrd="0" presId="urn:microsoft.com/office/officeart/2005/8/layout/bProcess4"/>
    <dgm:cxn modelId="{B5AC2089-853E-4A38-A562-32A60AB3D68E}" type="presParOf" srcId="{01A20E20-C39B-4B48-BCF5-E8B4AEF21131}" destId="{3D95FCFB-72F0-45EC-8F05-9624D671EB54}" srcOrd="0" destOrd="0" presId="urn:microsoft.com/office/officeart/2005/8/layout/bProcess4"/>
    <dgm:cxn modelId="{E47157B8-E76F-4477-B8FA-2649236600D4}" type="presParOf" srcId="{3D95FCFB-72F0-45EC-8F05-9624D671EB54}" destId="{A16C9F27-669B-4F6D-AA5D-483479B4CF8A}" srcOrd="0" destOrd="0" presId="urn:microsoft.com/office/officeart/2005/8/layout/bProcess4"/>
    <dgm:cxn modelId="{85A3B537-DAB2-4BE4-8184-628C75C3140B}" type="presParOf" srcId="{3D95FCFB-72F0-45EC-8F05-9624D671EB54}" destId="{227D6DCE-E181-496C-A4FC-08CE68F0DDA0}" srcOrd="1" destOrd="0" presId="urn:microsoft.com/office/officeart/2005/8/layout/bProcess4"/>
    <dgm:cxn modelId="{BB967292-D21A-480F-B165-7DEA37758B18}" type="presParOf" srcId="{01A20E20-C39B-4B48-BCF5-E8B4AEF21131}" destId="{2503E795-5704-46C0-87E6-5DE8D62BC711}" srcOrd="1" destOrd="0" presId="urn:microsoft.com/office/officeart/2005/8/layout/bProcess4"/>
    <dgm:cxn modelId="{3DF2AD9B-2D72-4ABE-ADE9-6DECD8B7C8C7}" type="presParOf" srcId="{01A20E20-C39B-4B48-BCF5-E8B4AEF21131}" destId="{D7CA3CE1-64E1-46C8-A819-2F40465FBE48}" srcOrd="2" destOrd="0" presId="urn:microsoft.com/office/officeart/2005/8/layout/bProcess4"/>
    <dgm:cxn modelId="{AB22416E-CDC9-4043-8A2C-BDB77FA2BC20}" type="presParOf" srcId="{D7CA3CE1-64E1-46C8-A819-2F40465FBE48}" destId="{E46E163A-90C5-4358-A631-F792D2C6FA41}" srcOrd="0" destOrd="0" presId="urn:microsoft.com/office/officeart/2005/8/layout/bProcess4"/>
    <dgm:cxn modelId="{CAA220F0-B88F-424D-B487-DAC39E1471F5}" type="presParOf" srcId="{D7CA3CE1-64E1-46C8-A819-2F40465FBE48}" destId="{66D72BC5-82F6-4EA2-B981-B503A2CC8949}" srcOrd="1" destOrd="0" presId="urn:microsoft.com/office/officeart/2005/8/layout/bProcess4"/>
    <dgm:cxn modelId="{F36BD35E-5511-47E5-AD56-DACF18C1882A}" type="presParOf" srcId="{01A20E20-C39B-4B48-BCF5-E8B4AEF21131}" destId="{13459971-0960-4DF5-8D3B-6C7E1237F6D6}" srcOrd="3" destOrd="0" presId="urn:microsoft.com/office/officeart/2005/8/layout/bProcess4"/>
    <dgm:cxn modelId="{26794541-C446-48B7-928E-FDE72DB7F138}" type="presParOf" srcId="{01A20E20-C39B-4B48-BCF5-E8B4AEF21131}" destId="{FD2684E8-26EE-4807-BDD0-CCCD0A4061B9}" srcOrd="4" destOrd="0" presId="urn:microsoft.com/office/officeart/2005/8/layout/bProcess4"/>
    <dgm:cxn modelId="{D98C99E9-5933-495F-8743-4830FE55A4EC}" type="presParOf" srcId="{FD2684E8-26EE-4807-BDD0-CCCD0A4061B9}" destId="{D3AD0E5D-0C3D-42AE-8651-572EE29334A3}" srcOrd="0" destOrd="0" presId="urn:microsoft.com/office/officeart/2005/8/layout/bProcess4"/>
    <dgm:cxn modelId="{B1471F9D-1E0D-4A8C-B317-65567ED3341A}" type="presParOf" srcId="{FD2684E8-26EE-4807-BDD0-CCCD0A4061B9}" destId="{A5FEAF6C-E2A6-4636-8918-846D351E6A5C}" srcOrd="1" destOrd="0" presId="urn:microsoft.com/office/officeart/2005/8/layout/bProcess4"/>
    <dgm:cxn modelId="{5A95DE72-A4FC-441D-A4F0-7017663CFD73}" type="presParOf" srcId="{01A20E20-C39B-4B48-BCF5-E8B4AEF21131}" destId="{E19AA0F5-03F4-4FE3-9BE6-C17594E4A9E5}" srcOrd="5" destOrd="0" presId="urn:microsoft.com/office/officeart/2005/8/layout/bProcess4"/>
    <dgm:cxn modelId="{5FBA0CAA-03BE-46CD-9C67-F50315514E20}" type="presParOf" srcId="{01A20E20-C39B-4B48-BCF5-E8B4AEF21131}" destId="{B295B0D8-C8BF-4CC1-BA0C-2483473708EA}" srcOrd="6" destOrd="0" presId="urn:microsoft.com/office/officeart/2005/8/layout/bProcess4"/>
    <dgm:cxn modelId="{0224B4B3-9FEA-4C2F-8EA4-9DA5FBEE0B4E}" type="presParOf" srcId="{B295B0D8-C8BF-4CC1-BA0C-2483473708EA}" destId="{F34B54AC-B1C6-4945-BEB9-F6BA1837CAFD}" srcOrd="0" destOrd="0" presId="urn:microsoft.com/office/officeart/2005/8/layout/bProcess4"/>
    <dgm:cxn modelId="{4FB2E50A-E0D5-4582-84D9-7C1677D69B2F}" type="presParOf" srcId="{B295B0D8-C8BF-4CC1-BA0C-2483473708EA}" destId="{54D57AD3-830B-4E9A-923A-8DA243EE514A}"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03E795-5704-46C0-87E6-5DE8D62BC711}">
      <dsp:nvSpPr>
        <dsp:cNvPr id="0" name=""/>
        <dsp:cNvSpPr/>
      </dsp:nvSpPr>
      <dsp:spPr>
        <a:xfrm rot="5400000">
          <a:off x="-61447" y="1506096"/>
          <a:ext cx="2353199" cy="28402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27D6DCE-E181-496C-A4FC-08CE68F0DDA0}">
      <dsp:nvSpPr>
        <dsp:cNvPr id="0" name=""/>
        <dsp:cNvSpPr/>
      </dsp:nvSpPr>
      <dsp:spPr>
        <a:xfrm>
          <a:off x="477147" y="237"/>
          <a:ext cx="3155833" cy="18935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bg1"/>
              </a:solidFill>
            </a:rPr>
            <a:t>Data  - Incorrect Address data </a:t>
          </a:r>
        </a:p>
        <a:p>
          <a:pPr marL="0" lvl="0" indent="0" algn="ctr" defTabSz="711200">
            <a:lnSpc>
              <a:spcPct val="90000"/>
            </a:lnSpc>
            <a:spcBef>
              <a:spcPct val="0"/>
            </a:spcBef>
            <a:spcAft>
              <a:spcPct val="35000"/>
            </a:spcAft>
            <a:buNone/>
          </a:pPr>
          <a:r>
            <a:rPr lang="en-GB" sz="1600" kern="1200" dirty="0">
              <a:solidFill>
                <a:schemeClr val="bg1"/>
              </a:solidFill>
            </a:rPr>
            <a:t> This can cause physical missorts but </a:t>
          </a:r>
          <a:r>
            <a:rPr lang="en-GB" sz="1600" kern="1200" dirty="0">
              <a:solidFill>
                <a:srgbClr val="FF0000"/>
              </a:solidFill>
            </a:rPr>
            <a:t>Royal Mail classify this as post code inaccuracy.  </a:t>
          </a:r>
        </a:p>
        <a:p>
          <a:pPr marL="0" lvl="0" indent="0" algn="ctr" defTabSz="711200">
            <a:lnSpc>
              <a:spcPct val="90000"/>
            </a:lnSpc>
            <a:spcBef>
              <a:spcPct val="0"/>
            </a:spcBef>
            <a:spcAft>
              <a:spcPct val="35000"/>
            </a:spcAft>
            <a:buNone/>
          </a:pPr>
          <a:r>
            <a:rPr lang="en-GB" sz="1600" kern="1200" dirty="0">
              <a:solidFill>
                <a:schemeClr val="bg1"/>
              </a:solidFill>
            </a:rPr>
            <a:t>Royal Mail will not raise a missort adjustment will</a:t>
          </a:r>
        </a:p>
      </dsp:txBody>
      <dsp:txXfrm>
        <a:off x="532606" y="55696"/>
        <a:ext cx="3044915" cy="1782582"/>
      </dsp:txXfrm>
    </dsp:sp>
    <dsp:sp modelId="{13459971-0960-4DF5-8D3B-6C7E1237F6D6}">
      <dsp:nvSpPr>
        <dsp:cNvPr id="0" name=""/>
        <dsp:cNvSpPr/>
      </dsp:nvSpPr>
      <dsp:spPr>
        <a:xfrm>
          <a:off x="1121989" y="2689533"/>
          <a:ext cx="4183582" cy="28402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D72BC5-82F6-4EA2-B981-B503A2CC8949}">
      <dsp:nvSpPr>
        <dsp:cNvPr id="0" name=""/>
        <dsp:cNvSpPr/>
      </dsp:nvSpPr>
      <dsp:spPr>
        <a:xfrm>
          <a:off x="477147" y="2367112"/>
          <a:ext cx="3155833" cy="18935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bg1"/>
              </a:solidFill>
            </a:rPr>
            <a:t>Labels –Mail Producer/ carrier use Incorrect container label</a:t>
          </a:r>
        </a:p>
      </dsp:txBody>
      <dsp:txXfrm>
        <a:off x="532606" y="2422571"/>
        <a:ext cx="3044915" cy="1782582"/>
      </dsp:txXfrm>
    </dsp:sp>
    <dsp:sp modelId="{E19AA0F5-03F4-4FE3-9BE6-C17594E4A9E5}">
      <dsp:nvSpPr>
        <dsp:cNvPr id="0" name=""/>
        <dsp:cNvSpPr/>
      </dsp:nvSpPr>
      <dsp:spPr>
        <a:xfrm rot="16200000">
          <a:off x="4135810" y="1506096"/>
          <a:ext cx="2353199" cy="284025"/>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5FEAF6C-E2A6-4636-8918-846D351E6A5C}">
      <dsp:nvSpPr>
        <dsp:cNvPr id="0" name=""/>
        <dsp:cNvSpPr/>
      </dsp:nvSpPr>
      <dsp:spPr>
        <a:xfrm>
          <a:off x="4674406" y="2367112"/>
          <a:ext cx="3155833" cy="18935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bg1"/>
              </a:solidFill>
            </a:rPr>
            <a:t>Container - Items put in the wrong container by mail producer or consolidator</a:t>
          </a:r>
        </a:p>
      </dsp:txBody>
      <dsp:txXfrm>
        <a:off x="4729865" y="2422571"/>
        <a:ext cx="3044915" cy="1782582"/>
      </dsp:txXfrm>
    </dsp:sp>
    <dsp:sp modelId="{54D57AD3-830B-4E9A-923A-8DA243EE514A}">
      <dsp:nvSpPr>
        <dsp:cNvPr id="0" name=""/>
        <dsp:cNvSpPr/>
      </dsp:nvSpPr>
      <dsp:spPr>
        <a:xfrm>
          <a:off x="4674406" y="237"/>
          <a:ext cx="3155833" cy="18935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bg1"/>
              </a:solidFill>
            </a:rPr>
            <a:t>Delivery –Carrier delivers items to the wrong mail centre.  </a:t>
          </a:r>
        </a:p>
      </dsp:txBody>
      <dsp:txXfrm>
        <a:off x="4729865" y="55696"/>
        <a:ext cx="3044915" cy="1782582"/>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8645" y="0"/>
            <a:ext cx="2944283" cy="498295"/>
          </a:xfrm>
          <a:prstGeom prst="rect">
            <a:avLst/>
          </a:prstGeom>
        </p:spPr>
        <p:txBody>
          <a:bodyPr vert="horz" lIns="91440" tIns="45720" rIns="91440" bIns="45720" rtlCol="0"/>
          <a:lstStyle>
            <a:lvl1pPr algn="r">
              <a:defRPr sz="1200"/>
            </a:lvl1pPr>
          </a:lstStyle>
          <a:p>
            <a:fld id="{514C30E0-A67B-45A2-A9C8-8D694DFE099F}" type="datetimeFigureOut">
              <a:rPr lang="en-GB" smtClean="0"/>
              <a:t>26/02/2019</a:t>
            </a:fld>
            <a:endParaRPr lang="en-GB" dirty="0"/>
          </a:p>
        </p:txBody>
      </p:sp>
      <p:sp>
        <p:nvSpPr>
          <p:cNvPr id="4" name="Footer Placeholder 3"/>
          <p:cNvSpPr>
            <a:spLocks noGrp="1"/>
          </p:cNvSpPr>
          <p:nvPr>
            <p:ph type="ftr" sz="quarter" idx="2"/>
          </p:nvPr>
        </p:nvSpPr>
        <p:spPr>
          <a:xfrm>
            <a:off x="0" y="9433107"/>
            <a:ext cx="2944283" cy="498294"/>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8645" y="9433107"/>
            <a:ext cx="2944283" cy="498294"/>
          </a:xfrm>
          <a:prstGeom prst="rect">
            <a:avLst/>
          </a:prstGeom>
        </p:spPr>
        <p:txBody>
          <a:bodyPr vert="horz" lIns="91440" tIns="45720" rIns="91440" bIns="45720" rtlCol="0" anchor="b"/>
          <a:lstStyle>
            <a:lvl1pPr algn="r">
              <a:defRPr sz="1200"/>
            </a:lvl1pPr>
          </a:lstStyle>
          <a:p>
            <a:fld id="{735BD18D-9E9A-4A11-AE7C-595964A9BB8D}" type="slidenum">
              <a:rPr lang="en-GB" smtClean="0"/>
              <a:t>‹#›</a:t>
            </a:fld>
            <a:endParaRPr lang="en-GB" dirty="0"/>
          </a:p>
        </p:txBody>
      </p:sp>
    </p:spTree>
    <p:extLst>
      <p:ext uri="{BB962C8B-B14F-4D97-AF65-F5344CB8AC3E}">
        <p14:creationId xmlns:p14="http://schemas.microsoft.com/office/powerpoint/2010/main" val="1484347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atin typeface="Calibri" panose="020F0502020204030204" pitchFamily="34" charset="0"/>
              </a:defRPr>
            </a:lvl1pPr>
          </a:lstStyle>
          <a:p>
            <a:endParaRPr lang="en-GB" dirty="0"/>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atin typeface="Calibri" panose="020F0502020204030204" pitchFamily="34" charset="0"/>
              </a:defRPr>
            </a:lvl1pPr>
          </a:lstStyle>
          <a:p>
            <a:fld id="{6C07F4E0-1604-49A8-8AFD-492A88FAAC25}" type="datetimeFigureOut">
              <a:rPr lang="en-GB" smtClean="0"/>
              <a:pPr/>
              <a:t>26/02/2019</a:t>
            </a:fld>
            <a:endParaRPr lang="en-GB" dirty="0"/>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atin typeface="Calibri" panose="020F0502020204030204" pitchFamily="34" charset="0"/>
              </a:defRPr>
            </a:lvl1pPr>
          </a:lstStyle>
          <a:p>
            <a:endParaRPr lang="en-GB" dirty="0"/>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atin typeface="Calibri" panose="020F0502020204030204" pitchFamily="34" charset="0"/>
              </a:defRPr>
            </a:lvl1pPr>
          </a:lstStyle>
          <a:p>
            <a:fld id="{EE4C5386-DB2A-45A4-86A4-E806641C31E4}" type="slidenum">
              <a:rPr lang="en-GB" smtClean="0"/>
              <a:pPr/>
              <a:t>‹#›</a:t>
            </a:fld>
            <a:endParaRPr lang="en-GB" dirty="0"/>
          </a:p>
        </p:txBody>
      </p:sp>
    </p:spTree>
    <p:extLst>
      <p:ext uri="{BB962C8B-B14F-4D97-AF65-F5344CB8AC3E}">
        <p14:creationId xmlns:p14="http://schemas.microsoft.com/office/powerpoint/2010/main" val="3358190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E4C5386-DB2A-45A4-86A4-E806641C31E4}" type="slidenum">
              <a:rPr lang="en-GB" smtClean="0"/>
              <a:pPr/>
              <a:t>1</a:t>
            </a:fld>
            <a:endParaRPr lang="en-GB" dirty="0"/>
          </a:p>
        </p:txBody>
      </p:sp>
    </p:spTree>
    <p:extLst>
      <p:ext uri="{BB962C8B-B14F-4D97-AF65-F5344CB8AC3E}">
        <p14:creationId xmlns:p14="http://schemas.microsoft.com/office/powerpoint/2010/main" val="3306017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9C7A7C-EF87-4345-A252-C0FB2595B3DE}" type="slidenum">
              <a:rPr lang="en-GB"/>
              <a:pPr/>
              <a:t>2</a:t>
            </a:fld>
            <a:endParaRPr lang="en-GB" dirty="0"/>
          </a:p>
        </p:txBody>
      </p:sp>
      <p:sp>
        <p:nvSpPr>
          <p:cNvPr id="202754" name="Rectangle 2"/>
          <p:cNvSpPr>
            <a:spLocks noGrp="1" noRot="1" noChangeAspect="1" noChangeArrowheads="1" noTextEdit="1"/>
          </p:cNvSpPr>
          <p:nvPr>
            <p:ph type="sldImg"/>
          </p:nvPr>
        </p:nvSpPr>
        <p:spPr>
          <a:xfrm>
            <a:off x="914400" y="744538"/>
            <a:ext cx="4965700" cy="3724275"/>
          </a:xfrm>
          <a:ln/>
        </p:spPr>
      </p:sp>
      <p:sp>
        <p:nvSpPr>
          <p:cNvPr id="202755"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3185803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3448ED-2E93-4A8E-B419-EF95D013EEAB}" type="slidenum">
              <a:rPr lang="en-GB"/>
              <a:pPr/>
              <a:t>5</a:t>
            </a:fld>
            <a:endParaRPr lang="en-GB" dirty="0"/>
          </a:p>
        </p:txBody>
      </p:sp>
      <p:sp>
        <p:nvSpPr>
          <p:cNvPr id="205826" name="Rectangle 2"/>
          <p:cNvSpPr>
            <a:spLocks noGrp="1" noRot="1" noChangeAspect="1" noChangeArrowheads="1" noTextEdit="1"/>
          </p:cNvSpPr>
          <p:nvPr>
            <p:ph type="sldImg"/>
          </p:nvPr>
        </p:nvSpPr>
        <p:spPr>
          <a:xfrm>
            <a:off x="914400" y="744538"/>
            <a:ext cx="4965700" cy="3724275"/>
          </a:xfrm>
          <a:ln/>
        </p:spPr>
      </p:sp>
      <p:sp>
        <p:nvSpPr>
          <p:cNvPr id="205827"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2760548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3448ED-2E93-4A8E-B419-EF95D013EEAB}" type="slidenum">
              <a:rPr lang="en-GB"/>
              <a:pPr/>
              <a:t>6</a:t>
            </a:fld>
            <a:endParaRPr lang="en-GB" dirty="0"/>
          </a:p>
        </p:txBody>
      </p:sp>
      <p:sp>
        <p:nvSpPr>
          <p:cNvPr id="205826" name="Rectangle 2"/>
          <p:cNvSpPr>
            <a:spLocks noGrp="1" noRot="1" noChangeAspect="1" noChangeArrowheads="1" noTextEdit="1"/>
          </p:cNvSpPr>
          <p:nvPr>
            <p:ph type="sldImg"/>
          </p:nvPr>
        </p:nvSpPr>
        <p:spPr>
          <a:xfrm>
            <a:off x="914400" y="744538"/>
            <a:ext cx="4965700" cy="3724275"/>
          </a:xfrm>
          <a:ln/>
        </p:spPr>
      </p:sp>
      <p:sp>
        <p:nvSpPr>
          <p:cNvPr id="205827"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2760548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3448ED-2E93-4A8E-B419-EF95D013EEAB}" type="slidenum">
              <a:rPr lang="en-GB"/>
              <a:pPr/>
              <a:t>8</a:t>
            </a:fld>
            <a:endParaRPr lang="en-GB" dirty="0"/>
          </a:p>
        </p:txBody>
      </p:sp>
      <p:sp>
        <p:nvSpPr>
          <p:cNvPr id="205826" name="Rectangle 2"/>
          <p:cNvSpPr>
            <a:spLocks noGrp="1" noRot="1" noChangeAspect="1" noChangeArrowheads="1" noTextEdit="1"/>
          </p:cNvSpPr>
          <p:nvPr>
            <p:ph type="sldImg"/>
          </p:nvPr>
        </p:nvSpPr>
        <p:spPr>
          <a:xfrm>
            <a:off x="914400" y="744538"/>
            <a:ext cx="4965700" cy="3724275"/>
          </a:xfrm>
          <a:ln/>
        </p:spPr>
      </p:sp>
      <p:sp>
        <p:nvSpPr>
          <p:cNvPr id="205827"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12388642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userDrawn="1">
            <p:ph type="ctrTitle" hasCustomPrompt="1"/>
          </p:nvPr>
        </p:nvSpPr>
        <p:spPr>
          <a:xfrm>
            <a:off x="417513" y="282574"/>
            <a:ext cx="8307387" cy="990000"/>
          </a:xfrm>
        </p:spPr>
        <p:txBody>
          <a:bodyPr/>
          <a:lstStyle>
            <a:lvl1pPr algn="l">
              <a:defRPr b="0">
                <a:solidFill>
                  <a:schemeClr val="tx2"/>
                </a:solidFill>
                <a:latin typeface="+mj-lt"/>
              </a:defRPr>
            </a:lvl1pPr>
          </a:lstStyle>
          <a:p>
            <a:r>
              <a:rPr lang="en-GB" dirty="0"/>
              <a:t>Click to edit </a:t>
            </a:r>
            <a:br>
              <a:rPr lang="en-GB" dirty="0"/>
            </a:br>
            <a:r>
              <a:rPr lang="en-GB" dirty="0"/>
              <a:t>Master title style</a:t>
            </a:r>
          </a:p>
        </p:txBody>
      </p:sp>
      <p:sp>
        <p:nvSpPr>
          <p:cNvPr id="3" name="Subtitle 2"/>
          <p:cNvSpPr>
            <a:spLocks noGrp="1"/>
          </p:cNvSpPr>
          <p:nvPr userDrawn="1">
            <p:ph type="subTitle" idx="1"/>
          </p:nvPr>
        </p:nvSpPr>
        <p:spPr>
          <a:xfrm>
            <a:off x="417514" y="1444624"/>
            <a:ext cx="6567180" cy="1980000"/>
          </a:xfrm>
        </p:spPr>
        <p:txBody>
          <a:bodyPr>
            <a:noAutofit/>
          </a:bodyPr>
          <a:lstStyle>
            <a:lvl1pPr marL="0" indent="0" algn="l">
              <a:spcBef>
                <a:spcPts val="0"/>
              </a:spcBef>
              <a:buNone/>
              <a:defRPr>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p>
        </p:txBody>
      </p:sp>
      <p:grpSp>
        <p:nvGrpSpPr>
          <p:cNvPr id="4" name="Group 3"/>
          <p:cNvGrpSpPr/>
          <p:nvPr userDrawn="1"/>
        </p:nvGrpSpPr>
        <p:grpSpPr>
          <a:xfrm>
            <a:off x="3768928" y="4863432"/>
            <a:ext cx="1573953" cy="1080727"/>
            <a:chOff x="3768928" y="4863432"/>
            <a:chExt cx="1573953" cy="1080727"/>
          </a:xfrm>
        </p:grpSpPr>
        <p:pic>
          <p:nvPicPr>
            <p:cNvPr id="24" name="Picture 12" descr="1"/>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3768928" y="4863432"/>
              <a:ext cx="1573953" cy="1080727"/>
            </a:xfrm>
            <a:prstGeom prst="rect">
              <a:avLst/>
            </a:prstGeom>
            <a:noFill/>
            <a:ln w="9525">
              <a:miter lim="800000"/>
              <a:headEnd/>
              <a:tailEnd/>
            </a:ln>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bwMode="hidden">
            <a:xfrm>
              <a:off x="3819600" y="4910400"/>
              <a:ext cx="1478172" cy="990000"/>
            </a:xfrm>
            <a:prstGeom prst="rect">
              <a:avLst/>
            </a:prstGeom>
          </p:spPr>
        </p:pic>
      </p:grpSp>
      <p:sp>
        <p:nvSpPr>
          <p:cNvPr id="5" name="TextBox 4" descr="CONFIDENTIAL_TAG_0xFFEE"/>
          <p:cNvSpPr txBox="1"/>
          <p:nvPr userDrawn="1"/>
        </p:nvSpPr>
        <p:spPr>
          <a:xfrm>
            <a:off x="398463" y="6340442"/>
            <a:ext cx="3189841" cy="276999"/>
          </a:xfrm>
          <a:prstGeom prst="rect">
            <a:avLst/>
          </a:prstGeom>
        </p:spPr>
        <p:txBody>
          <a:bodyPr vert="horz" lIns="0" tIns="0" rIns="0" bIns="0" rtlCol="0" anchor="t" anchorCtr="0">
            <a:normAutofit/>
          </a:bodyPr>
          <a:lstStyle/>
          <a:p>
            <a:endParaRPr lang="en-GB" sz="1200" b="0" i="0" u="none" dirty="0">
              <a:solidFill>
                <a:schemeClr val="bg1"/>
              </a:solidFill>
              <a:latin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8DEEF1C-85D8-4622-96D6-431C752B733C}"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End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7513" y="282575"/>
            <a:ext cx="8331200" cy="984365"/>
          </a:xfrm>
        </p:spPr>
        <p:txBody>
          <a:bodyPr/>
          <a:lstStyle>
            <a:lvl1pPr algn="l">
              <a:defRPr b="0">
                <a:solidFill>
                  <a:schemeClr val="tx2"/>
                </a:solidFill>
              </a:defRPr>
            </a:lvl1pPr>
          </a:lstStyle>
          <a:p>
            <a:r>
              <a:rPr lang="en-GB" dirty="0"/>
              <a:t>Click to edit </a:t>
            </a:r>
            <a:br>
              <a:rPr lang="en-GB" dirty="0"/>
            </a:br>
            <a:r>
              <a:rPr lang="en-GB" dirty="0"/>
              <a:t>Master title style</a:t>
            </a:r>
          </a:p>
        </p:txBody>
      </p:sp>
      <p:sp>
        <p:nvSpPr>
          <p:cNvPr id="3" name="Subtitle 2"/>
          <p:cNvSpPr>
            <a:spLocks noGrp="1"/>
          </p:cNvSpPr>
          <p:nvPr>
            <p:ph type="subTitle" idx="1"/>
          </p:nvPr>
        </p:nvSpPr>
        <p:spPr>
          <a:xfrm>
            <a:off x="417514" y="1444625"/>
            <a:ext cx="6567180" cy="1527175"/>
          </a:xfrm>
        </p:spPr>
        <p:txBody>
          <a:bodyPr>
            <a:noAutofit/>
          </a:bodyPr>
          <a:lstStyle>
            <a:lvl1pPr marL="0" indent="0" algn="l">
              <a:spcBef>
                <a:spcPts val="0"/>
              </a:spcBef>
              <a:buNone/>
              <a:defRPr b="1">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p>
        </p:txBody>
      </p:sp>
      <p:sp>
        <p:nvSpPr>
          <p:cNvPr id="24" name="Rectangle 5"/>
          <p:cNvSpPr>
            <a:spLocks noChangeArrowheads="1"/>
          </p:cNvSpPr>
          <p:nvPr userDrawn="1"/>
        </p:nvSpPr>
        <p:spPr bwMode="auto">
          <a:xfrm>
            <a:off x="434975" y="5702300"/>
            <a:ext cx="8328025" cy="913561"/>
          </a:xfrm>
          <a:prstGeom prst="rect">
            <a:avLst/>
          </a:prstGeom>
          <a:noFill/>
          <a:ln w="9525">
            <a:noFill/>
            <a:miter lim="800000"/>
            <a:headEnd/>
            <a:tailEnd/>
          </a:ln>
          <a:effectLst/>
        </p:spPr>
        <p:txBody>
          <a:bodyPr lIns="0" tIns="0" rIns="0" bIns="0" anchor="b" anchorCtr="0">
            <a:noAutofit/>
          </a:bodyPr>
          <a:lstStyle/>
          <a:p>
            <a:pPr algn="ctr">
              <a:lnSpc>
                <a:spcPct val="100000"/>
              </a:lnSpc>
              <a:spcBef>
                <a:spcPct val="0"/>
              </a:spcBef>
              <a:spcAft>
                <a:spcPct val="0"/>
              </a:spcAft>
              <a:buClrTx/>
            </a:pPr>
            <a:r>
              <a:rPr lang="en-GB" sz="800" dirty="0">
                <a:solidFill>
                  <a:schemeClr val="tx1"/>
                </a:solidFill>
                <a:latin typeface="Calibri" panose="020F0502020204030204" pitchFamily="34" charset="0"/>
                <a:cs typeface="Arial" pitchFamily="34" charset="0"/>
              </a:rPr>
              <a:t>Royal Mail, the cruciform and the colour red are registered trade marks of Royal Mail Group Ltd. All rights reserved.</a:t>
            </a:r>
          </a:p>
        </p:txBody>
      </p:sp>
      <p:grpSp>
        <p:nvGrpSpPr>
          <p:cNvPr id="8" name="Group 7"/>
          <p:cNvGrpSpPr/>
          <p:nvPr userDrawn="1"/>
        </p:nvGrpSpPr>
        <p:grpSpPr>
          <a:xfrm>
            <a:off x="3768928" y="4863432"/>
            <a:ext cx="1573953" cy="1080727"/>
            <a:chOff x="3768928" y="4863432"/>
            <a:chExt cx="1573953" cy="1080727"/>
          </a:xfrm>
        </p:grpSpPr>
        <p:pic>
          <p:nvPicPr>
            <p:cNvPr id="9" name="Picture 12" descr="1"/>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3768928" y="4863432"/>
              <a:ext cx="1573953" cy="1080727"/>
            </a:xfrm>
            <a:prstGeom prst="rect">
              <a:avLst/>
            </a:prstGeom>
            <a:noFill/>
            <a:ln w="9525">
              <a:miter lim="800000"/>
              <a:headEnd/>
              <a:tailEnd/>
            </a:ln>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bwMode="hidden">
            <a:xfrm>
              <a:off x="3819600" y="4910400"/>
              <a:ext cx="1478172" cy="990000"/>
            </a:xfrm>
            <a:prstGeom prst="rect">
              <a:avLst/>
            </a:prstGeom>
          </p:spPr>
        </p:pic>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s or agenda">
    <p:spTree>
      <p:nvGrpSpPr>
        <p:cNvPr id="1" name=""/>
        <p:cNvGrpSpPr/>
        <p:nvPr/>
      </p:nvGrpSpPr>
      <p:grpSpPr>
        <a:xfrm>
          <a:off x="0" y="0"/>
          <a:ext cx="0" cy="0"/>
          <a:chOff x="0" y="0"/>
          <a:chExt cx="0" cy="0"/>
        </a:xfrm>
      </p:grpSpPr>
      <p:sp>
        <p:nvSpPr>
          <p:cNvPr id="2" name="Title 1"/>
          <p:cNvSpPr>
            <a:spLocks noGrp="1"/>
          </p:cNvSpPr>
          <p:nvPr>
            <p:ph type="title"/>
          </p:nvPr>
        </p:nvSpPr>
        <p:spPr>
          <a:xfrm>
            <a:off x="417513" y="280800"/>
            <a:ext cx="8307388" cy="988652"/>
          </a:xfrm>
        </p:spPr>
        <p:txBody>
          <a:bodyPr/>
          <a:lstStyle>
            <a:lvl1pPr>
              <a:defRPr b="0">
                <a:solidFill>
                  <a:schemeClr val="tx2"/>
                </a:solidFill>
                <a:latin typeface="+mj-lt"/>
              </a:defRPr>
            </a:lvl1pPr>
          </a:lstStyle>
          <a:p>
            <a:r>
              <a:rPr lang="en-GB" dirty="0"/>
              <a:t>Click to edit Master title style</a:t>
            </a:r>
          </a:p>
        </p:txBody>
      </p:sp>
      <p:sp>
        <p:nvSpPr>
          <p:cNvPr id="3" name="Content Placeholder 2"/>
          <p:cNvSpPr>
            <a:spLocks noGrp="1"/>
          </p:cNvSpPr>
          <p:nvPr>
            <p:ph idx="1"/>
          </p:nvPr>
        </p:nvSpPr>
        <p:spPr>
          <a:xfrm>
            <a:off x="417513" y="1441585"/>
            <a:ext cx="8307387" cy="4260715"/>
          </a:xfrm>
        </p:spPr>
        <p:txBody>
          <a:bodyPr/>
          <a:lstStyle>
            <a:lvl1pPr marL="358775" indent="-358775">
              <a:buClr>
                <a:schemeClr val="tx1"/>
              </a:buClr>
              <a:buFont typeface="+mj-lt"/>
              <a:buAutoNum type="arabicPeriod"/>
              <a:defRPr b="1">
                <a:solidFill>
                  <a:schemeClr val="tx1"/>
                </a:solidFill>
                <a:latin typeface="+mn-lt"/>
              </a:defRPr>
            </a:lvl1pPr>
            <a:lvl2pPr marL="631825" indent="0">
              <a:buClr>
                <a:schemeClr val="tx1"/>
              </a:buClr>
              <a:defRPr>
                <a:solidFill>
                  <a:schemeClr val="tx1"/>
                </a:solidFill>
                <a:latin typeface="+mn-lt"/>
              </a:defRPr>
            </a:lvl2pPr>
            <a:lvl3pPr>
              <a:buClr>
                <a:schemeClr val="tx1"/>
              </a:buClr>
              <a:defRPr>
                <a:solidFill>
                  <a:schemeClr val="tx1"/>
                </a:solidFill>
                <a:latin typeface="+mn-lt"/>
              </a:defRPr>
            </a:lvl3pPr>
            <a:lvl4pPr>
              <a:buClr>
                <a:schemeClr val="tx1"/>
              </a:buClr>
              <a:defRPr>
                <a:solidFill>
                  <a:schemeClr val="tx1"/>
                </a:solidFill>
                <a:latin typeface="+mn-lt"/>
              </a:defRPr>
            </a:lvl4pPr>
            <a:lvl5pPr>
              <a:buClr>
                <a:schemeClr val="tx1"/>
              </a:buClr>
              <a:defRPr>
                <a:solidFill>
                  <a:schemeClr val="tx1"/>
                </a:solidFill>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8DEEF1C-85D8-4622-96D6-431C752B733C}" type="slidenum">
              <a:rPr lang="en-GB" smtClean="0"/>
              <a:pPr/>
              <a:t>‹#›</a:t>
            </a:fld>
            <a:endParaRPr lang="en-GB" dirty="0"/>
          </a:p>
        </p:txBody>
      </p:sp>
    </p:spTree>
    <p:extLst>
      <p:ext uri="{BB962C8B-B14F-4D97-AF65-F5344CB8AC3E}">
        <p14:creationId xmlns:p14="http://schemas.microsoft.com/office/powerpoint/2010/main" val="2804596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7513" y="280800"/>
            <a:ext cx="8307388" cy="988652"/>
          </a:xfrm>
        </p:spPr>
        <p:txBody>
          <a:bodyPr/>
          <a:lstStyle>
            <a:lvl1pPr>
              <a:defRPr b="0">
                <a:latin typeface="+mj-lt"/>
              </a:defRPr>
            </a:lvl1pPr>
          </a:lstStyle>
          <a:p>
            <a:r>
              <a:rPr lang="en-GB" dirty="0"/>
              <a:t>Click to edit Master title style</a:t>
            </a:r>
          </a:p>
        </p:txBody>
      </p:sp>
      <p:sp>
        <p:nvSpPr>
          <p:cNvPr id="3" name="Content Placeholder 2"/>
          <p:cNvSpPr>
            <a:spLocks noGrp="1"/>
          </p:cNvSpPr>
          <p:nvPr>
            <p:ph idx="1"/>
          </p:nvPr>
        </p:nvSpPr>
        <p:spPr>
          <a:xfrm>
            <a:off x="417513" y="1441585"/>
            <a:ext cx="8307387" cy="426071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8DEEF1C-85D8-4622-96D6-431C752B733C}"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High Content">
    <p:spTree>
      <p:nvGrpSpPr>
        <p:cNvPr id="1" name=""/>
        <p:cNvGrpSpPr/>
        <p:nvPr/>
      </p:nvGrpSpPr>
      <p:grpSpPr>
        <a:xfrm>
          <a:off x="0" y="0"/>
          <a:ext cx="0" cy="0"/>
          <a:chOff x="0" y="0"/>
          <a:chExt cx="0" cy="0"/>
        </a:xfrm>
      </p:grpSpPr>
      <p:sp>
        <p:nvSpPr>
          <p:cNvPr id="2" name="Title 1"/>
          <p:cNvSpPr>
            <a:spLocks noGrp="1"/>
          </p:cNvSpPr>
          <p:nvPr>
            <p:ph type="title"/>
          </p:nvPr>
        </p:nvSpPr>
        <p:spPr>
          <a:xfrm>
            <a:off x="417513" y="280800"/>
            <a:ext cx="8307388" cy="988652"/>
          </a:xfrm>
        </p:spPr>
        <p:txBody>
          <a:bodyPr/>
          <a:lstStyle>
            <a:lvl1pPr>
              <a:defRPr b="0">
                <a:latin typeface="+mj-lt"/>
              </a:defRPr>
            </a:lvl1pPr>
          </a:lstStyle>
          <a:p>
            <a:r>
              <a:rPr lang="en-GB" dirty="0"/>
              <a:t>Click to edit Master title style</a:t>
            </a:r>
          </a:p>
        </p:txBody>
      </p:sp>
      <p:sp>
        <p:nvSpPr>
          <p:cNvPr id="3" name="Content Placeholder 2"/>
          <p:cNvSpPr>
            <a:spLocks noGrp="1"/>
          </p:cNvSpPr>
          <p:nvPr>
            <p:ph idx="1"/>
          </p:nvPr>
        </p:nvSpPr>
        <p:spPr>
          <a:xfrm>
            <a:off x="417513" y="1441585"/>
            <a:ext cx="8307387" cy="4260715"/>
          </a:xfrm>
        </p:spPr>
        <p:txBody>
          <a:bodyPr>
            <a:normAutofit/>
          </a:bodyPr>
          <a:lstStyle>
            <a:lvl1pPr marL="179388" indent="-179388">
              <a:defRPr sz="1600">
                <a:latin typeface="+mn-lt"/>
              </a:defRPr>
            </a:lvl1pPr>
            <a:lvl2pPr marL="358775" indent="0">
              <a:defRPr sz="1400">
                <a:latin typeface="+mn-lt"/>
              </a:defRPr>
            </a:lvl2pPr>
            <a:lvl3pPr marL="717550" indent="-179388">
              <a:defRPr sz="1200">
                <a:latin typeface="+mn-lt"/>
              </a:defRPr>
            </a:lvl3pPr>
            <a:lvl4pPr marL="1074738" indent="-179388">
              <a:defRPr sz="1100">
                <a:latin typeface="+mn-lt"/>
              </a:defRPr>
            </a:lvl4pPr>
            <a:lvl5pPr marL="1346200" indent="-179388">
              <a:defRPr sz="1100">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8DEEF1C-85D8-4622-96D6-431C752B733C}" type="slidenum">
              <a:rPr lang="en-GB" smtClean="0"/>
              <a:pPr/>
              <a:t>‹#›</a:t>
            </a:fld>
            <a:endParaRPr lang="en-GB" dirty="0"/>
          </a:p>
        </p:txBody>
      </p:sp>
    </p:spTree>
    <p:extLst>
      <p:ext uri="{BB962C8B-B14F-4D97-AF65-F5344CB8AC3E}">
        <p14:creationId xmlns:p14="http://schemas.microsoft.com/office/powerpoint/2010/main" val="310186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417513" y="282575"/>
            <a:ext cx="8307387" cy="984365"/>
          </a:xfrm>
        </p:spPr>
        <p:txBody>
          <a:bodyPr/>
          <a:lstStyle>
            <a:lvl1pPr algn="l">
              <a:defRPr b="0">
                <a:solidFill>
                  <a:schemeClr val="tx2"/>
                </a:solidFill>
              </a:defRPr>
            </a:lvl1pPr>
          </a:lstStyle>
          <a:p>
            <a:r>
              <a:rPr lang="en-GB" dirty="0"/>
              <a:t>Click to edit </a:t>
            </a:r>
            <a:br>
              <a:rPr lang="en-GB" dirty="0"/>
            </a:br>
            <a:r>
              <a:rPr lang="en-GB" dirty="0"/>
              <a:t>Master title style</a:t>
            </a:r>
          </a:p>
        </p:txBody>
      </p:sp>
      <p:sp>
        <p:nvSpPr>
          <p:cNvPr id="8" name="Subtitle 2"/>
          <p:cNvSpPr>
            <a:spLocks noGrp="1"/>
          </p:cNvSpPr>
          <p:nvPr>
            <p:ph type="subTitle" idx="1"/>
          </p:nvPr>
        </p:nvSpPr>
        <p:spPr>
          <a:xfrm>
            <a:off x="417514" y="1444625"/>
            <a:ext cx="6567180" cy="1375693"/>
          </a:xfrm>
        </p:spPr>
        <p:txBody>
          <a:bodyPr/>
          <a:lstStyle>
            <a:lvl1pPr marL="0" indent="0" algn="l">
              <a:buNone/>
              <a:defRPr b="1">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p>
        </p:txBody>
      </p:sp>
      <p:grpSp>
        <p:nvGrpSpPr>
          <p:cNvPr id="12" name="Group 11"/>
          <p:cNvGrpSpPr/>
          <p:nvPr userDrawn="1"/>
        </p:nvGrpSpPr>
        <p:grpSpPr>
          <a:xfrm>
            <a:off x="3768928" y="4863432"/>
            <a:ext cx="1573953" cy="1080727"/>
            <a:chOff x="3768928" y="4863432"/>
            <a:chExt cx="1573953" cy="1080727"/>
          </a:xfrm>
        </p:grpSpPr>
        <p:pic>
          <p:nvPicPr>
            <p:cNvPr id="13" name="Picture 12" descr="1"/>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3768928" y="4863432"/>
              <a:ext cx="1573953" cy="1080727"/>
            </a:xfrm>
            <a:prstGeom prst="rect">
              <a:avLst/>
            </a:prstGeom>
            <a:noFill/>
            <a:ln w="9525">
              <a:miter lim="800000"/>
              <a:headEnd/>
              <a:tailEnd/>
            </a:ln>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bwMode="hidden">
            <a:xfrm>
              <a:off x="3819600" y="4910400"/>
              <a:ext cx="1478172" cy="990000"/>
            </a:xfrm>
            <a:prstGeom prst="rect">
              <a:avLst/>
            </a:prstGeom>
          </p:spPr>
        </p:pic>
      </p:grpSp>
      <p:sp>
        <p:nvSpPr>
          <p:cNvPr id="9" name="Footer Placeholder 4"/>
          <p:cNvSpPr>
            <a:spLocks noGrp="1"/>
          </p:cNvSpPr>
          <p:nvPr>
            <p:ph type="ftr" sz="quarter" idx="3"/>
          </p:nvPr>
        </p:nvSpPr>
        <p:spPr>
          <a:xfrm>
            <a:off x="2592000" y="6439375"/>
            <a:ext cx="3960000" cy="225830"/>
          </a:xfrm>
          <a:prstGeom prst="rect">
            <a:avLst/>
          </a:prstGeom>
        </p:spPr>
        <p:txBody>
          <a:bodyPr vert="horz" lIns="0" tIns="0" rIns="0" bIns="0" rtlCol="0" anchor="t" anchorCtr="0">
            <a:noAutofit/>
          </a:bodyPr>
          <a:lstStyle>
            <a:lvl1pPr algn="ctr">
              <a:defRPr sz="1100">
                <a:solidFill>
                  <a:schemeClr val="bg1">
                    <a:lumMod val="50000"/>
                  </a:schemeClr>
                </a:solidFill>
                <a:latin typeface="Calibri" panose="020F0502020204030204" pitchFamily="34" charset="0"/>
              </a:defRPr>
            </a:lvl1pPr>
          </a:lstStyle>
          <a:p>
            <a:endParaRPr lang="en-GB" dirty="0"/>
          </a:p>
        </p:txBody>
      </p:sp>
      <p:sp>
        <p:nvSpPr>
          <p:cNvPr id="10" name="Slide Number Placeholder 5"/>
          <p:cNvSpPr>
            <a:spLocks noGrp="1"/>
          </p:cNvSpPr>
          <p:nvPr>
            <p:ph type="sldNum" sz="quarter" idx="4"/>
          </p:nvPr>
        </p:nvSpPr>
        <p:spPr>
          <a:xfrm>
            <a:off x="417513" y="6439375"/>
            <a:ext cx="935335" cy="241002"/>
          </a:xfrm>
          <a:prstGeom prst="rect">
            <a:avLst/>
          </a:prstGeom>
        </p:spPr>
        <p:txBody>
          <a:bodyPr vert="horz" lIns="0" tIns="0" rIns="0" bIns="0" rtlCol="0" anchor="t" anchorCtr="0">
            <a:noAutofit/>
          </a:bodyPr>
          <a:lstStyle>
            <a:lvl1pPr algn="l">
              <a:defRPr sz="1100">
                <a:solidFill>
                  <a:schemeClr val="bg1">
                    <a:lumMod val="50000"/>
                  </a:schemeClr>
                </a:solidFill>
                <a:latin typeface="Calibri" panose="020F0502020204030204" pitchFamily="34" charset="0"/>
              </a:defRPr>
            </a:lvl1pPr>
          </a:lstStyle>
          <a:p>
            <a:fld id="{F8DEEF1C-85D8-4622-96D6-431C752B733C}"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GB" dirty="0"/>
              <a:t>Click to edit Master title style</a:t>
            </a:r>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8DEEF1C-85D8-4622-96D6-431C752B733C}" type="slidenum">
              <a:rPr lang="en-GB" smtClean="0"/>
              <a:pPr/>
              <a:t>‹#›</a:t>
            </a:fld>
            <a:endParaRPr lang="en-GB" dirty="0"/>
          </a:p>
        </p:txBody>
      </p:sp>
      <p:sp>
        <p:nvSpPr>
          <p:cNvPr id="8" name="Content Placeholder 2"/>
          <p:cNvSpPr>
            <a:spLocks noGrp="1"/>
          </p:cNvSpPr>
          <p:nvPr>
            <p:ph idx="1"/>
          </p:nvPr>
        </p:nvSpPr>
        <p:spPr>
          <a:xfrm>
            <a:off x="417513" y="1441585"/>
            <a:ext cx="4047609" cy="426071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3"/>
          </p:nvPr>
        </p:nvSpPr>
        <p:spPr>
          <a:xfrm>
            <a:off x="4657725" y="1441585"/>
            <a:ext cx="4067175" cy="4260715"/>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cSld>
  <p:clrMapOvr>
    <a:masterClrMapping/>
  </p:clrMapOvr>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High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GB" dirty="0"/>
              <a:t>Click to edit Master title style</a:t>
            </a:r>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8DEEF1C-85D8-4622-96D6-431C752B733C}" type="slidenum">
              <a:rPr lang="en-GB" smtClean="0"/>
              <a:pPr/>
              <a:t>‹#›</a:t>
            </a:fld>
            <a:endParaRPr lang="en-GB" dirty="0"/>
          </a:p>
        </p:txBody>
      </p:sp>
      <p:sp>
        <p:nvSpPr>
          <p:cNvPr id="8" name="Content Placeholder 2"/>
          <p:cNvSpPr>
            <a:spLocks noGrp="1"/>
          </p:cNvSpPr>
          <p:nvPr>
            <p:ph idx="1"/>
          </p:nvPr>
        </p:nvSpPr>
        <p:spPr>
          <a:xfrm>
            <a:off x="417513" y="1441585"/>
            <a:ext cx="4047609" cy="4260715"/>
          </a:xfrm>
        </p:spPr>
        <p:txBody>
          <a:bodyPr>
            <a:normAutofit/>
          </a:bodyPr>
          <a:lstStyle>
            <a:lvl1pPr marL="180975" indent="-180975">
              <a:defRPr sz="1600">
                <a:latin typeface="+mn-lt"/>
              </a:defRPr>
            </a:lvl1pPr>
            <a:lvl2pPr marL="358775" indent="0">
              <a:defRPr sz="1400">
                <a:latin typeface="+mn-lt"/>
              </a:defRPr>
            </a:lvl2pPr>
            <a:lvl3pPr marL="715963" indent="-176213">
              <a:defRPr sz="1200">
                <a:latin typeface="+mn-lt"/>
              </a:defRPr>
            </a:lvl3pPr>
            <a:lvl4pPr marL="984250" indent="-176213">
              <a:defRPr sz="1100">
                <a:latin typeface="+mn-lt"/>
              </a:defRPr>
            </a:lvl4pPr>
            <a:lvl5pPr marL="1255713" indent="-180975">
              <a:defRPr sz="1100">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3"/>
          </p:nvPr>
        </p:nvSpPr>
        <p:spPr>
          <a:xfrm>
            <a:off x="4657725" y="1441585"/>
            <a:ext cx="4067175" cy="4260715"/>
          </a:xfrm>
        </p:spPr>
        <p:txBody>
          <a:bodyPr>
            <a:normAutofit/>
          </a:bodyPr>
          <a:lstStyle>
            <a:lvl1pPr marL="180975" indent="-180975">
              <a:defRPr sz="1600">
                <a:latin typeface="+mn-lt"/>
              </a:defRPr>
            </a:lvl1pPr>
            <a:lvl2pPr marL="358775" indent="0">
              <a:defRPr sz="1400">
                <a:latin typeface="+mn-lt"/>
              </a:defRPr>
            </a:lvl2pPr>
            <a:lvl3pPr marL="715963" indent="-176213">
              <a:defRPr sz="1200">
                <a:latin typeface="+mn-lt"/>
              </a:defRPr>
            </a:lvl3pPr>
            <a:lvl4pPr marL="984250" indent="-176213">
              <a:defRPr sz="1100">
                <a:latin typeface="+mn-lt"/>
              </a:defRPr>
            </a:lvl4pPr>
            <a:lvl5pPr marL="1255713" indent="-180975">
              <a:defRPr sz="1100">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267799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dirty="0"/>
              <a:t>Click to edit Master title style</a:t>
            </a:r>
          </a:p>
        </p:txBody>
      </p:sp>
      <p:sp>
        <p:nvSpPr>
          <p:cNvPr id="3" name="Text Placeholder 2"/>
          <p:cNvSpPr>
            <a:spLocks noGrp="1"/>
          </p:cNvSpPr>
          <p:nvPr>
            <p:ph type="body" idx="1"/>
          </p:nvPr>
        </p:nvSpPr>
        <p:spPr>
          <a:xfrm>
            <a:off x="417513" y="1444625"/>
            <a:ext cx="4079875" cy="730250"/>
          </a:xfrm>
        </p:spPr>
        <p:txBody>
          <a:bodyPr anchor="b"/>
          <a:lstStyle>
            <a:lvl1pPr marL="0" indent="0">
              <a:buNone/>
              <a:defRPr sz="24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5" name="Text Placeholder 4"/>
          <p:cNvSpPr>
            <a:spLocks noGrp="1"/>
          </p:cNvSpPr>
          <p:nvPr>
            <p:ph type="body" sz="quarter" idx="3"/>
          </p:nvPr>
        </p:nvSpPr>
        <p:spPr>
          <a:xfrm>
            <a:off x="4667665" y="1444625"/>
            <a:ext cx="4069173" cy="730250"/>
          </a:xfrm>
        </p:spPr>
        <p:txBody>
          <a:bodyPr anchor="b"/>
          <a:lstStyle>
            <a:lvl1pPr marL="0" indent="0">
              <a:buNone/>
              <a:defRPr sz="24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8DEEF1C-85D8-4622-96D6-431C752B733C}" type="slidenum">
              <a:rPr lang="en-GB" smtClean="0"/>
              <a:pPr/>
              <a:t>‹#›</a:t>
            </a:fld>
            <a:endParaRPr lang="en-GB" dirty="0"/>
          </a:p>
        </p:txBody>
      </p:sp>
      <p:sp>
        <p:nvSpPr>
          <p:cNvPr id="10" name="Content Placeholder 2"/>
          <p:cNvSpPr>
            <a:spLocks noGrp="1"/>
          </p:cNvSpPr>
          <p:nvPr>
            <p:ph idx="13"/>
          </p:nvPr>
        </p:nvSpPr>
        <p:spPr>
          <a:xfrm>
            <a:off x="417513" y="2268187"/>
            <a:ext cx="4047609" cy="3434113"/>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p:nvPr>
        </p:nvSpPr>
        <p:spPr>
          <a:xfrm>
            <a:off x="4657725" y="2268187"/>
            <a:ext cx="4067175" cy="3434113"/>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8DEEF1C-85D8-4622-96D6-431C752B733C}"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userDrawn="1">
            <p:ph type="title"/>
          </p:nvPr>
        </p:nvSpPr>
        <p:spPr>
          <a:xfrm>
            <a:off x="417513" y="280107"/>
            <a:ext cx="8307387" cy="1004995"/>
          </a:xfrm>
          <a:prstGeom prst="rect">
            <a:avLst/>
          </a:prstGeom>
        </p:spPr>
        <p:txBody>
          <a:bodyPr vert="horz" lIns="0" tIns="0" rIns="0" bIns="0" rtlCol="0" anchor="t" anchorCtr="0">
            <a:noAutofit/>
          </a:bodyPr>
          <a:lstStyle/>
          <a:p>
            <a:r>
              <a:rPr lang="en-GB" dirty="0"/>
              <a:t>Click to edit Master title style</a:t>
            </a:r>
          </a:p>
        </p:txBody>
      </p:sp>
      <p:sp>
        <p:nvSpPr>
          <p:cNvPr id="3" name="Text Placeholder 2"/>
          <p:cNvSpPr>
            <a:spLocks noGrp="1"/>
          </p:cNvSpPr>
          <p:nvPr userDrawn="1">
            <p:ph type="body" idx="1"/>
          </p:nvPr>
        </p:nvSpPr>
        <p:spPr>
          <a:xfrm>
            <a:off x="417513" y="1441585"/>
            <a:ext cx="8310476" cy="4286115"/>
          </a:xfrm>
          <a:prstGeom prst="rect">
            <a:avLst/>
          </a:prstGeom>
        </p:spPr>
        <p:txBody>
          <a:bodyPr vert="horz" lIns="0" tIns="0" rIns="0" bIns="0" rtlCol="0" anchor="t" anchorCtr="0">
            <a:normAutofit/>
          </a:bodyPr>
          <a:lstStyle/>
          <a:p>
            <a:pPr lvl="0"/>
            <a:r>
              <a:rPr lang="en-GB" dirty="0"/>
              <a:t>Click to edit Master text styles </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5" name="Footer Placeholder 4"/>
          <p:cNvSpPr>
            <a:spLocks noGrp="1"/>
          </p:cNvSpPr>
          <p:nvPr userDrawn="1">
            <p:ph type="ftr" sz="quarter" idx="3"/>
          </p:nvPr>
        </p:nvSpPr>
        <p:spPr>
          <a:xfrm>
            <a:off x="2592000" y="6440400"/>
            <a:ext cx="3960000" cy="225830"/>
          </a:xfrm>
          <a:prstGeom prst="rect">
            <a:avLst/>
          </a:prstGeom>
        </p:spPr>
        <p:txBody>
          <a:bodyPr vert="horz" lIns="0" tIns="0" rIns="0" bIns="0" rtlCol="0" anchor="t" anchorCtr="0">
            <a:noAutofit/>
          </a:bodyPr>
          <a:lstStyle>
            <a:lvl1pPr algn="ctr">
              <a:defRPr sz="1100">
                <a:solidFill>
                  <a:schemeClr val="bg1">
                    <a:lumMod val="50000"/>
                  </a:schemeClr>
                </a:solidFill>
                <a:latin typeface="Calibri" panose="020F0502020204030204" pitchFamily="34" charset="0"/>
              </a:defRPr>
            </a:lvl1pPr>
          </a:lstStyle>
          <a:p>
            <a:endParaRPr lang="en-GB" dirty="0"/>
          </a:p>
        </p:txBody>
      </p:sp>
      <p:sp>
        <p:nvSpPr>
          <p:cNvPr id="6" name="Slide Number Placeholder 5"/>
          <p:cNvSpPr>
            <a:spLocks noGrp="1"/>
          </p:cNvSpPr>
          <p:nvPr userDrawn="1">
            <p:ph type="sldNum" sz="quarter" idx="4"/>
          </p:nvPr>
        </p:nvSpPr>
        <p:spPr>
          <a:xfrm>
            <a:off x="417513" y="6439375"/>
            <a:ext cx="935335" cy="241002"/>
          </a:xfrm>
          <a:prstGeom prst="rect">
            <a:avLst/>
          </a:prstGeom>
        </p:spPr>
        <p:txBody>
          <a:bodyPr vert="horz" lIns="0" tIns="0" rIns="0" bIns="0" rtlCol="0" anchor="t" anchorCtr="0">
            <a:noAutofit/>
          </a:bodyPr>
          <a:lstStyle>
            <a:lvl1pPr algn="l">
              <a:defRPr sz="1100">
                <a:solidFill>
                  <a:schemeClr val="bg1">
                    <a:lumMod val="50000"/>
                  </a:schemeClr>
                </a:solidFill>
                <a:latin typeface="Calibri" panose="020F0502020204030204" pitchFamily="34" charset="0"/>
              </a:defRPr>
            </a:lvl1pPr>
          </a:lstStyle>
          <a:p>
            <a:fld id="{F8DEEF1C-85D8-4622-96D6-431C752B733C}" type="slidenum">
              <a:rPr lang="en-GB" smtClean="0"/>
              <a:pPr/>
              <a:t>‹#›</a:t>
            </a:fld>
            <a:endParaRPr lang="en-GB" dirty="0"/>
          </a:p>
        </p:txBody>
      </p:sp>
      <p:grpSp>
        <p:nvGrpSpPr>
          <p:cNvPr id="12" name="Group 11"/>
          <p:cNvGrpSpPr/>
          <p:nvPr userDrawn="1"/>
        </p:nvGrpSpPr>
        <p:grpSpPr>
          <a:xfrm>
            <a:off x="7593081" y="5965040"/>
            <a:ext cx="1154953" cy="793028"/>
            <a:chOff x="3768928" y="4863432"/>
            <a:chExt cx="1573953" cy="1080727"/>
          </a:xfrm>
        </p:grpSpPr>
        <p:pic>
          <p:nvPicPr>
            <p:cNvPr id="13" name="Picture 12" descr="1"/>
            <p:cNvPicPr>
              <a:picLocks noChangeAspect="1" noChangeArrowheads="1"/>
            </p:cNvPicPr>
            <p:nvPr userDrawn="1"/>
          </p:nvPicPr>
          <p:blipFill>
            <a:blip r:embed="rId13" cstate="print">
              <a:extLst>
                <a:ext uri="{28A0092B-C50C-407E-A947-70E740481C1C}">
                  <a14:useLocalDpi xmlns:a14="http://schemas.microsoft.com/office/drawing/2010/main"/>
                </a:ext>
              </a:extLst>
            </a:blip>
            <a:srcRect/>
            <a:stretch>
              <a:fillRect/>
            </a:stretch>
          </p:blipFill>
          <p:spPr bwMode="auto">
            <a:xfrm>
              <a:off x="3768928" y="4863432"/>
              <a:ext cx="1573953" cy="1080727"/>
            </a:xfrm>
            <a:prstGeom prst="rect">
              <a:avLst/>
            </a:prstGeom>
            <a:noFill/>
            <a:ln w="9525">
              <a:miter lim="800000"/>
              <a:headEnd/>
              <a:tailEnd/>
            </a:ln>
          </p:spPr>
        </p:pic>
        <p:pic>
          <p:nvPicPr>
            <p:cNvPr id="14" name="Picture 13"/>
            <p:cNvPicPr>
              <a:picLocks noChangeAspect="1"/>
            </p:cNvPicPr>
            <p:nvPr userDrawn="1"/>
          </p:nvPicPr>
          <p:blipFill>
            <a:blip r:embed="rId14" cstate="print">
              <a:extLst>
                <a:ext uri="{28A0092B-C50C-407E-A947-70E740481C1C}">
                  <a14:useLocalDpi xmlns:a14="http://schemas.microsoft.com/office/drawing/2010/main"/>
                </a:ext>
              </a:extLst>
            </a:blip>
            <a:stretch>
              <a:fillRect/>
            </a:stretch>
          </p:blipFill>
          <p:spPr bwMode="hidden">
            <a:xfrm>
              <a:off x="3819600" y="4910400"/>
              <a:ext cx="1478172" cy="990000"/>
            </a:xfrm>
            <a:prstGeom prst="rect">
              <a:avLst/>
            </a:prstGeom>
          </p:spPr>
        </p:pic>
      </p:grpSp>
      <p:sp>
        <p:nvSpPr>
          <p:cNvPr id="4" name="TextBox 3" descr="CONFIDENTIAL_TAG_0xFFEE"/>
          <p:cNvSpPr txBox="1"/>
          <p:nvPr userDrawn="1"/>
        </p:nvSpPr>
        <p:spPr>
          <a:xfrm>
            <a:off x="411163" y="6060553"/>
            <a:ext cx="3095199" cy="169277"/>
          </a:xfrm>
          <a:prstGeom prst="rect">
            <a:avLst/>
          </a:prstGeom>
        </p:spPr>
        <p:txBody>
          <a:bodyPr vert="horz" lIns="0" tIns="0" rIns="0" bIns="0" rtlCol="0" anchor="t" anchorCtr="0">
            <a:normAutofit/>
          </a:bodyPr>
          <a:lstStyle/>
          <a:p>
            <a:endParaRPr lang="en-GB" sz="1100" b="0" i="0" u="none" dirty="0">
              <a:solidFill>
                <a:schemeClr val="bg1"/>
              </a:solidFill>
              <a:latin typeface="Calibri"/>
            </a:endParaRPr>
          </a:p>
        </p:txBody>
      </p:sp>
    </p:spTree>
  </p:cSld>
  <p:clrMap bg1="lt1" tx1="dk1" bg2="lt2" tx2="dk2" accent1="accent1" accent2="accent2" accent3="accent3" accent4="accent4" accent5="accent5" accent6="accent6" hlink="hlink" folHlink="folHlink"/>
  <p:sldLayoutIdLst>
    <p:sldLayoutId id="2147483649" r:id="rId1"/>
    <p:sldLayoutId id="2147483657" r:id="rId2"/>
    <p:sldLayoutId id="2147483650" r:id="rId3"/>
    <p:sldLayoutId id="2147483658" r:id="rId4"/>
    <p:sldLayoutId id="2147483651" r:id="rId5"/>
    <p:sldLayoutId id="2147483652" r:id="rId6"/>
    <p:sldLayoutId id="2147483659" r:id="rId7"/>
    <p:sldLayoutId id="2147483653" r:id="rId8"/>
    <p:sldLayoutId id="2147483654" r:id="rId9"/>
    <p:sldLayoutId id="2147483655" r:id="rId10"/>
    <p:sldLayoutId id="2147483656" r:id="rId11"/>
  </p:sldLayoutIdLst>
  <p:hf hdr="0" ftr="0" dt="0"/>
  <p:txStyles>
    <p:titleStyle>
      <a:lvl1pPr algn="l" defTabSz="914400" rtl="0" eaLnBrk="1" latinLnBrk="0" hangingPunct="1">
        <a:lnSpc>
          <a:spcPct val="80000"/>
        </a:lnSpc>
        <a:spcBef>
          <a:spcPct val="0"/>
        </a:spcBef>
        <a:buNone/>
        <a:defRPr sz="4000" b="0" kern="1200">
          <a:solidFill>
            <a:schemeClr val="tx1"/>
          </a:solidFill>
          <a:latin typeface="+mj-lt"/>
          <a:ea typeface="+mj-ea"/>
          <a:cs typeface="+mj-cs"/>
        </a:defRPr>
      </a:lvl1pPr>
    </p:titleStyle>
    <p:bodyStyle>
      <a:lvl1pPr marL="277813" indent="-277813" algn="l" defTabSz="914400" rtl="0" eaLnBrk="1" latinLnBrk="0" hangingPunct="1">
        <a:spcBef>
          <a:spcPct val="20000"/>
        </a:spcBef>
        <a:buClr>
          <a:schemeClr val="tx2"/>
        </a:buClr>
        <a:buFont typeface="Verdana" pitchFamily="34" charset="0"/>
        <a:buChar char="•"/>
        <a:defRPr sz="2400" kern="1200">
          <a:solidFill>
            <a:schemeClr val="tx1"/>
          </a:solidFill>
          <a:latin typeface="Calibri" panose="020F0502020204030204" pitchFamily="34" charset="0"/>
          <a:ea typeface="+mn-ea"/>
          <a:cs typeface="+mn-cs"/>
        </a:defRPr>
      </a:lvl1pPr>
      <a:lvl2pPr marL="447675" indent="0" algn="l" defTabSz="914400" rtl="0" eaLnBrk="1" latinLnBrk="0" hangingPunct="1">
        <a:spcBef>
          <a:spcPct val="20000"/>
        </a:spcBef>
        <a:buFontTx/>
        <a:buNone/>
        <a:defRPr sz="2000" kern="1200">
          <a:solidFill>
            <a:schemeClr val="tx2"/>
          </a:solidFill>
          <a:latin typeface="Calibri" panose="020F0502020204030204" pitchFamily="34" charset="0"/>
          <a:ea typeface="+mn-ea"/>
          <a:cs typeface="+mn-cs"/>
        </a:defRPr>
      </a:lvl2pPr>
      <a:lvl3pPr marL="996950" indent="-185738" algn="l" defTabSz="914400" rtl="0" eaLnBrk="1" latinLnBrk="0" hangingPunct="1">
        <a:spcBef>
          <a:spcPct val="20000"/>
        </a:spcBef>
        <a:buClr>
          <a:schemeClr val="tx2"/>
        </a:buClr>
        <a:buFont typeface="Arial" pitchFamily="34" charset="0"/>
        <a:buChar char="–"/>
        <a:defRPr sz="1800" kern="1200">
          <a:solidFill>
            <a:schemeClr val="tx1"/>
          </a:solidFill>
          <a:latin typeface="Calibri" panose="020F0502020204030204" pitchFamily="34" charset="0"/>
          <a:ea typeface="+mn-ea"/>
          <a:cs typeface="+mn-cs"/>
        </a:defRPr>
      </a:lvl3pPr>
      <a:lvl4pPr marL="1358900" indent="-180975" algn="l" defTabSz="914400" rtl="0" eaLnBrk="1" latinLnBrk="0" hangingPunct="1">
        <a:spcBef>
          <a:spcPct val="20000"/>
        </a:spcBef>
        <a:buFont typeface="Arial" pitchFamily="34" charset="0"/>
        <a:buChar char="–"/>
        <a:defRPr sz="1600" kern="1200">
          <a:solidFill>
            <a:schemeClr val="accent1"/>
          </a:solidFill>
          <a:latin typeface="Calibri" panose="020F0502020204030204" pitchFamily="34" charset="0"/>
          <a:ea typeface="+mn-ea"/>
          <a:cs typeface="+mn-cs"/>
        </a:defRPr>
      </a:lvl4pPr>
      <a:lvl5pPr marL="1725613" indent="-185738" algn="l" defTabSz="914400" rtl="0" eaLnBrk="1" latinLnBrk="0" hangingPunct="1">
        <a:spcBef>
          <a:spcPct val="20000"/>
        </a:spcBef>
        <a:buFont typeface="Arial" pitchFamily="34" charset="0"/>
        <a:buChar char="–"/>
        <a:defRPr sz="1600" kern="1200">
          <a:solidFill>
            <a:schemeClr val="accent1"/>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608" userDrawn="1">
          <p15:clr>
            <a:srgbClr val="F26B43"/>
          </p15:clr>
        </p15:guide>
        <p15:guide id="2" orient="horz" pos="910" userDrawn="1">
          <p15:clr>
            <a:srgbClr val="F26B43"/>
          </p15:clr>
        </p15:guide>
        <p15:guide id="3" orient="horz" pos="816" userDrawn="1">
          <p15:clr>
            <a:srgbClr val="F26B43"/>
          </p15:clr>
        </p15:guide>
        <p15:guide id="4" orient="horz" pos="177" userDrawn="1">
          <p15:clr>
            <a:srgbClr val="F26B43"/>
          </p15:clr>
        </p15:guide>
        <p15:guide id="5" pos="2880" userDrawn="1">
          <p15:clr>
            <a:srgbClr val="F26B43"/>
          </p15:clr>
        </p15:guide>
        <p15:guide id="6" pos="2934" userDrawn="1">
          <p15:clr>
            <a:srgbClr val="F26B43"/>
          </p15:clr>
        </p15:guide>
        <p15:guide id="7" pos="2826" userDrawn="1">
          <p15:clr>
            <a:srgbClr val="F26B43"/>
          </p15:clr>
        </p15:guide>
        <p15:guide id="8" pos="260" userDrawn="1">
          <p15:clr>
            <a:srgbClr val="F26B43"/>
          </p15:clr>
        </p15:guide>
        <p15:guide id="9" pos="550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lt;TITLE&gt;{77.95276,654.1249,22.24992,32.87504}"/>
          <p:cNvSpPr>
            <a:spLocks noGrp="1"/>
          </p:cNvSpPr>
          <p:nvPr>
            <p:ph type="ctrTitle"/>
          </p:nvPr>
        </p:nvSpPr>
        <p:spPr/>
        <p:txBody>
          <a:bodyPr/>
          <a:lstStyle/>
          <a:p>
            <a:r>
              <a:rPr lang="en-GB" dirty="0"/>
              <a:t>Helping the industry investigate and reduce Mailmark </a:t>
            </a:r>
            <a:r>
              <a:rPr lang="en-GB" dirty="0" err="1"/>
              <a:t>Missorts</a:t>
            </a:r>
            <a:r>
              <a:rPr lang="en-GB" dirty="0"/>
              <a:t> </a:t>
            </a:r>
          </a:p>
        </p:txBody>
      </p:sp>
      <p:sp>
        <p:nvSpPr>
          <p:cNvPr id="3" name="Subtitle 2" descr="&lt;ROLE&gt;{155.9055,517.1008,113.7499,32.87512}"/>
          <p:cNvSpPr>
            <a:spLocks noGrp="1"/>
          </p:cNvSpPr>
          <p:nvPr>
            <p:ph type="subTitle" idx="1"/>
          </p:nvPr>
        </p:nvSpPr>
        <p:spPr>
          <a:xfrm>
            <a:off x="417514" y="1454563"/>
            <a:ext cx="6567180" cy="1980000"/>
          </a:xfrm>
        </p:spPr>
        <p:txBody>
          <a:bodyPr/>
          <a:lstStyle/>
          <a:p>
            <a:endParaRPr lang="en-GB" b="1" dirty="0"/>
          </a:p>
          <a:p>
            <a:r>
              <a:rPr lang="en-GB" b="1" dirty="0"/>
              <a:t>Chris Hadlow</a:t>
            </a:r>
          </a:p>
          <a:p>
            <a:r>
              <a:rPr lang="en-GB" b="1" dirty="0"/>
              <a:t>February</a:t>
            </a:r>
            <a:r>
              <a:rPr lang="en-GB" b="1" dirty="0">
                <a:solidFill>
                  <a:srgbClr val="00B050"/>
                </a:solidFill>
              </a:rPr>
              <a:t> </a:t>
            </a:r>
            <a:r>
              <a:rPr lang="en-GB" b="1" dirty="0"/>
              <a:t>2019</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1730" name="Rectangle 2" descr="Rectangle 2::"/>
          <p:cNvSpPr>
            <a:spLocks noGrp="1" noChangeArrowheads="1"/>
          </p:cNvSpPr>
          <p:nvPr>
            <p:ph type="title"/>
          </p:nvPr>
        </p:nvSpPr>
        <p:spPr/>
        <p:txBody>
          <a:bodyPr/>
          <a:lstStyle/>
          <a:p>
            <a:r>
              <a:rPr lang="en-GB" dirty="0"/>
              <a:t>Objective</a:t>
            </a:r>
          </a:p>
        </p:txBody>
      </p:sp>
      <p:sp>
        <p:nvSpPr>
          <p:cNvPr id="201731" name="Rectangle 3" descr="Rectangle 3::"/>
          <p:cNvSpPr>
            <a:spLocks noGrp="1" noChangeArrowheads="1"/>
          </p:cNvSpPr>
          <p:nvPr>
            <p:ph type="body" idx="1"/>
          </p:nvPr>
        </p:nvSpPr>
        <p:spPr>
          <a:xfrm>
            <a:off x="278366" y="934689"/>
            <a:ext cx="8307387" cy="5038728"/>
          </a:xfrm>
        </p:spPr>
        <p:txBody>
          <a:bodyPr>
            <a:normAutofit fontScale="40000" lnSpcReduction="20000"/>
          </a:bodyPr>
          <a:lstStyle/>
          <a:p>
            <a:pPr marL="0" indent="0" algn="just">
              <a:buNone/>
            </a:pPr>
            <a:r>
              <a:rPr lang="en-GB" sz="4500" dirty="0"/>
              <a:t>Currently Royal Mail Wholesale sees on average 0.2% of total postings as </a:t>
            </a:r>
            <a:r>
              <a:rPr lang="en-GB" sz="4500" dirty="0" err="1"/>
              <a:t>missorts</a:t>
            </a:r>
            <a:r>
              <a:rPr lang="en-GB" sz="4500" dirty="0"/>
              <a:t> per month.</a:t>
            </a:r>
          </a:p>
          <a:p>
            <a:pPr marL="0" indent="0" algn="just">
              <a:buNone/>
            </a:pPr>
            <a:endParaRPr lang="en-GB" sz="4500" dirty="0"/>
          </a:p>
          <a:p>
            <a:pPr marL="0" indent="0" algn="just">
              <a:buNone/>
            </a:pPr>
            <a:r>
              <a:rPr lang="en-GB" sz="4500" dirty="0"/>
              <a:t>Royal Mail defines a missort as items seen at the wrong mail centre on the first machine scan. </a:t>
            </a:r>
          </a:p>
          <a:p>
            <a:pPr marL="0" indent="0" algn="just">
              <a:buNone/>
            </a:pPr>
            <a:endParaRPr lang="en-GB" sz="4500" dirty="0"/>
          </a:p>
          <a:p>
            <a:pPr marL="0" indent="0" algn="just">
              <a:buNone/>
            </a:pPr>
            <a:r>
              <a:rPr lang="en-GB" sz="4500" dirty="0"/>
              <a:t>If the items are seen at the wrong mail centre due to an incorrect address being printed on the envelope or barcode this is classed as an addressing error not a </a:t>
            </a:r>
            <a:r>
              <a:rPr lang="en-GB" sz="4500" dirty="0" err="1"/>
              <a:t>missort</a:t>
            </a:r>
            <a:r>
              <a:rPr lang="en-GB" sz="4500" dirty="0"/>
              <a:t>. </a:t>
            </a:r>
          </a:p>
          <a:p>
            <a:pPr marL="0" indent="0" algn="just">
              <a:buNone/>
            </a:pPr>
            <a:endParaRPr lang="en-GB" sz="4500" dirty="0"/>
          </a:p>
          <a:p>
            <a:pPr marL="0" indent="0" algn="just">
              <a:buNone/>
            </a:pPr>
            <a:r>
              <a:rPr lang="en-GB" sz="4500" dirty="0"/>
              <a:t>We are currently assessing ways in which we can help the industry to reduce the missort level.</a:t>
            </a:r>
          </a:p>
          <a:p>
            <a:pPr marL="0" indent="0" algn="just">
              <a:buNone/>
            </a:pPr>
            <a:endParaRPr lang="en-GB" sz="4500" dirty="0"/>
          </a:p>
          <a:p>
            <a:pPr marL="0" indent="0" algn="just">
              <a:buNone/>
            </a:pPr>
            <a:r>
              <a:rPr lang="en-GB" sz="4500" dirty="0"/>
              <a:t>We feel adding the Container ID to the eManifest in Spare field 10 will help with missort investigations and in future would help reduce missorts.</a:t>
            </a:r>
          </a:p>
          <a:p>
            <a:pPr marL="0" indent="0" algn="just">
              <a:buNone/>
            </a:pPr>
            <a:endParaRPr lang="en-GB" sz="4500" dirty="0"/>
          </a:p>
          <a:p>
            <a:pPr marL="0" indent="0" algn="just">
              <a:buNone/>
            </a:pPr>
            <a:r>
              <a:rPr lang="en-GB" sz="4500" dirty="0"/>
              <a:t>We would really like your feedback on this.  </a:t>
            </a:r>
          </a:p>
          <a:p>
            <a:pPr marL="0" indent="0" algn="just">
              <a:buNone/>
            </a:pPr>
            <a:endParaRPr lang="en-GB" sz="4500" dirty="0"/>
          </a:p>
          <a:p>
            <a:pPr marL="169862" lvl="1" algn="just"/>
            <a:r>
              <a:rPr lang="en-GB" sz="4500" dirty="0"/>
              <a:t>Would linking the items to the container on eManifests help with your investigations?  </a:t>
            </a:r>
          </a:p>
          <a:p>
            <a:pPr marL="0" indent="0">
              <a:buNone/>
            </a:pPr>
            <a:endParaRPr lang="en-GB" dirty="0"/>
          </a:p>
        </p:txBody>
      </p:sp>
      <p:sp>
        <p:nvSpPr>
          <p:cNvPr id="3" name="Slide Number Placeholder 2">
            <a:extLst>
              <a:ext uri="{FF2B5EF4-FFF2-40B4-BE49-F238E27FC236}">
                <a16:creationId xmlns:a16="http://schemas.microsoft.com/office/drawing/2014/main" id="{2505EBCA-0CA5-4E0C-8274-D64E771DCF87}"/>
              </a:ext>
            </a:extLst>
          </p:cNvPr>
          <p:cNvSpPr>
            <a:spLocks noGrp="1"/>
          </p:cNvSpPr>
          <p:nvPr>
            <p:ph type="sldNum" sz="quarter" idx="12"/>
          </p:nvPr>
        </p:nvSpPr>
        <p:spPr/>
        <p:txBody>
          <a:bodyPr/>
          <a:lstStyle/>
          <a:p>
            <a:fld id="{F8DEEF1C-85D8-4622-96D6-431C752B733C}" type="slidenum">
              <a:rPr lang="en-GB" smtClean="0"/>
              <a:pPr/>
              <a:t>2</a:t>
            </a:fld>
            <a:endParaRPr lang="en-GB"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12" y="280800"/>
            <a:ext cx="8607217" cy="988652"/>
          </a:xfrm>
        </p:spPr>
        <p:txBody>
          <a:bodyPr/>
          <a:lstStyle/>
          <a:p>
            <a:r>
              <a:rPr lang="en-GB" dirty="0"/>
              <a:t>Mail process and potential </a:t>
            </a:r>
            <a:r>
              <a:rPr lang="en-GB" dirty="0" err="1"/>
              <a:t>missort</a:t>
            </a:r>
            <a:r>
              <a:rPr lang="en-GB" dirty="0"/>
              <a:t> causes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50950552"/>
              </p:ext>
            </p:extLst>
          </p:nvPr>
        </p:nvGraphicFramePr>
        <p:xfrm>
          <a:off x="417513" y="1441450"/>
          <a:ext cx="8307387" cy="4260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994F674B-ABF6-449C-9CD1-53A8961FF0D2}"/>
              </a:ext>
            </a:extLst>
          </p:cNvPr>
          <p:cNvSpPr>
            <a:spLocks noGrp="1"/>
          </p:cNvSpPr>
          <p:nvPr>
            <p:ph type="sldNum" sz="quarter" idx="12"/>
          </p:nvPr>
        </p:nvSpPr>
        <p:spPr/>
        <p:txBody>
          <a:bodyPr/>
          <a:lstStyle/>
          <a:p>
            <a:fld id="{F8DEEF1C-85D8-4622-96D6-431C752B733C}" type="slidenum">
              <a:rPr lang="en-GB" smtClean="0"/>
              <a:pPr/>
              <a:t>3</a:t>
            </a:fld>
            <a:endParaRPr lang="en-GB" dirty="0"/>
          </a:p>
        </p:txBody>
      </p:sp>
    </p:spTree>
    <p:extLst>
      <p:ext uri="{BB962C8B-B14F-4D97-AF65-F5344CB8AC3E}">
        <p14:creationId xmlns:p14="http://schemas.microsoft.com/office/powerpoint/2010/main" val="635567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Current Situation</a:t>
            </a:r>
          </a:p>
        </p:txBody>
      </p:sp>
      <p:sp>
        <p:nvSpPr>
          <p:cNvPr id="3" name="Content Placeholder 2"/>
          <p:cNvSpPr>
            <a:spLocks noGrp="1"/>
          </p:cNvSpPr>
          <p:nvPr>
            <p:ph idx="1"/>
          </p:nvPr>
        </p:nvSpPr>
        <p:spPr/>
        <p:txBody>
          <a:bodyPr>
            <a:normAutofit lnSpcReduction="10000"/>
          </a:bodyPr>
          <a:lstStyle/>
          <a:p>
            <a:pPr marL="0" indent="0">
              <a:buNone/>
            </a:pPr>
            <a:r>
              <a:rPr lang="en-GB" dirty="0"/>
              <a:t>Missorts delay the delivery of the mail and this has a negative impact on the recipient and the value of mail as an efficient and effective communications channel.  Currently the industry spends time investigating missorts, time that could be better spent on other value adding activity.</a:t>
            </a:r>
          </a:p>
          <a:p>
            <a:pPr marL="0" indent="0">
              <a:buNone/>
            </a:pPr>
            <a:endParaRPr lang="en-GB" dirty="0"/>
          </a:p>
          <a:p>
            <a:pPr marL="0" indent="0">
              <a:buNone/>
            </a:pPr>
            <a:r>
              <a:rPr lang="en-GB" dirty="0"/>
              <a:t>These investigations can be complicated and may not even  uncover or rectify the underlying cause of the missort.</a:t>
            </a:r>
          </a:p>
          <a:p>
            <a:pPr marL="0" indent="0">
              <a:buNone/>
            </a:pPr>
            <a:endParaRPr lang="en-GB" dirty="0"/>
          </a:p>
          <a:p>
            <a:pPr marL="0" indent="0">
              <a:buNone/>
            </a:pPr>
            <a:r>
              <a:rPr lang="en-GB" dirty="0"/>
              <a:t>From the list of missorts we currently provide via Mailmark reporting you cannot easily identify the specific container those items were in.</a:t>
            </a:r>
          </a:p>
        </p:txBody>
      </p:sp>
      <p:sp>
        <p:nvSpPr>
          <p:cNvPr id="5" name="Slide Number Placeholder 4">
            <a:extLst>
              <a:ext uri="{FF2B5EF4-FFF2-40B4-BE49-F238E27FC236}">
                <a16:creationId xmlns:a16="http://schemas.microsoft.com/office/drawing/2014/main" id="{2AEAD6DF-213E-4965-B928-56D83EE51118}"/>
              </a:ext>
            </a:extLst>
          </p:cNvPr>
          <p:cNvSpPr>
            <a:spLocks noGrp="1"/>
          </p:cNvSpPr>
          <p:nvPr>
            <p:ph type="sldNum" sz="quarter" idx="12"/>
          </p:nvPr>
        </p:nvSpPr>
        <p:spPr/>
        <p:txBody>
          <a:bodyPr/>
          <a:lstStyle/>
          <a:p>
            <a:fld id="{F8DEEF1C-85D8-4622-96D6-431C752B733C}" type="slidenum">
              <a:rPr lang="en-GB" smtClean="0"/>
              <a:pPr/>
              <a:t>4</a:t>
            </a:fld>
            <a:endParaRPr lang="en-GB" dirty="0"/>
          </a:p>
        </p:txBody>
      </p:sp>
    </p:spTree>
    <p:extLst>
      <p:ext uri="{BB962C8B-B14F-4D97-AF65-F5344CB8AC3E}">
        <p14:creationId xmlns:p14="http://schemas.microsoft.com/office/powerpoint/2010/main" val="2175515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0226" name="Rectangle 2" descr="Rectangle 2::"/>
          <p:cNvSpPr>
            <a:spLocks noGrp="1" noChangeArrowheads="1"/>
          </p:cNvSpPr>
          <p:nvPr>
            <p:ph type="title"/>
          </p:nvPr>
        </p:nvSpPr>
        <p:spPr/>
        <p:txBody>
          <a:bodyPr/>
          <a:lstStyle/>
          <a:p>
            <a:r>
              <a:rPr lang="en-GB" dirty="0"/>
              <a:t>What we currently provide</a:t>
            </a:r>
          </a:p>
        </p:txBody>
      </p:sp>
      <p:sp>
        <p:nvSpPr>
          <p:cNvPr id="180227" name="Rectangle 3" descr="Rectangle 3::"/>
          <p:cNvSpPr>
            <a:spLocks noGrp="1" noChangeArrowheads="1"/>
          </p:cNvSpPr>
          <p:nvPr>
            <p:ph type="body" idx="1"/>
          </p:nvPr>
        </p:nvSpPr>
        <p:spPr>
          <a:xfrm>
            <a:off x="251259" y="1427730"/>
            <a:ext cx="8307387" cy="2216015"/>
          </a:xfrm>
        </p:spPr>
        <p:txBody>
          <a:bodyPr/>
          <a:lstStyle/>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593615531"/>
              </p:ext>
            </p:extLst>
          </p:nvPr>
        </p:nvGraphicFramePr>
        <p:xfrm>
          <a:off x="251259" y="3796144"/>
          <a:ext cx="8310561" cy="1152400"/>
        </p:xfrm>
        <a:graphic>
          <a:graphicData uri="http://schemas.openxmlformats.org/drawingml/2006/table">
            <a:tbl>
              <a:tblPr/>
              <a:tblGrid>
                <a:gridCol w="1044948">
                  <a:extLst>
                    <a:ext uri="{9D8B030D-6E8A-4147-A177-3AD203B41FA5}">
                      <a16:colId xmlns:a16="http://schemas.microsoft.com/office/drawing/2014/main" val="20000"/>
                    </a:ext>
                  </a:extLst>
                </a:gridCol>
                <a:gridCol w="794676">
                  <a:extLst>
                    <a:ext uri="{9D8B030D-6E8A-4147-A177-3AD203B41FA5}">
                      <a16:colId xmlns:a16="http://schemas.microsoft.com/office/drawing/2014/main" val="20001"/>
                    </a:ext>
                  </a:extLst>
                </a:gridCol>
                <a:gridCol w="1063009">
                  <a:extLst>
                    <a:ext uri="{9D8B030D-6E8A-4147-A177-3AD203B41FA5}">
                      <a16:colId xmlns:a16="http://schemas.microsoft.com/office/drawing/2014/main" val="20002"/>
                    </a:ext>
                  </a:extLst>
                </a:gridCol>
                <a:gridCol w="763715">
                  <a:extLst>
                    <a:ext uri="{9D8B030D-6E8A-4147-A177-3AD203B41FA5}">
                      <a16:colId xmlns:a16="http://schemas.microsoft.com/office/drawing/2014/main" val="20003"/>
                    </a:ext>
                  </a:extLst>
                </a:gridCol>
                <a:gridCol w="918522">
                  <a:extLst>
                    <a:ext uri="{9D8B030D-6E8A-4147-A177-3AD203B41FA5}">
                      <a16:colId xmlns:a16="http://schemas.microsoft.com/office/drawing/2014/main" val="20004"/>
                    </a:ext>
                  </a:extLst>
                </a:gridCol>
                <a:gridCol w="763715">
                  <a:extLst>
                    <a:ext uri="{9D8B030D-6E8A-4147-A177-3AD203B41FA5}">
                      <a16:colId xmlns:a16="http://schemas.microsoft.com/office/drawing/2014/main" val="20005"/>
                    </a:ext>
                  </a:extLst>
                </a:gridCol>
                <a:gridCol w="1155893">
                  <a:extLst>
                    <a:ext uri="{9D8B030D-6E8A-4147-A177-3AD203B41FA5}">
                      <a16:colId xmlns:a16="http://schemas.microsoft.com/office/drawing/2014/main" val="20006"/>
                    </a:ext>
                  </a:extLst>
                </a:gridCol>
                <a:gridCol w="887561">
                  <a:extLst>
                    <a:ext uri="{9D8B030D-6E8A-4147-A177-3AD203B41FA5}">
                      <a16:colId xmlns:a16="http://schemas.microsoft.com/office/drawing/2014/main" val="20007"/>
                    </a:ext>
                  </a:extLst>
                </a:gridCol>
                <a:gridCol w="918522">
                  <a:extLst>
                    <a:ext uri="{9D8B030D-6E8A-4147-A177-3AD203B41FA5}">
                      <a16:colId xmlns:a16="http://schemas.microsoft.com/office/drawing/2014/main" val="20008"/>
                    </a:ext>
                  </a:extLst>
                </a:gridCol>
              </a:tblGrid>
              <a:tr h="315895">
                <a:tc>
                  <a:txBody>
                    <a:bodyPr/>
                    <a:lstStyle/>
                    <a:p>
                      <a:pPr algn="ctr" fontAlgn="ctr"/>
                      <a:r>
                        <a:rPr lang="en-GB" sz="1100" b="1" i="0" u="none" strike="noStrike" dirty="0">
                          <a:solidFill>
                            <a:srgbClr val="000000"/>
                          </a:solidFill>
                          <a:effectLst/>
                          <a:latin typeface="Arial"/>
                        </a:rPr>
                        <a:t>Error Type</a:t>
                      </a:r>
                    </a:p>
                  </a:txBody>
                  <a:tcPr marL="7743" marR="7743" marT="774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C0C0C0"/>
                    </a:solidFill>
                  </a:tcPr>
                </a:tc>
                <a:tc>
                  <a:txBody>
                    <a:bodyPr/>
                    <a:lstStyle/>
                    <a:p>
                      <a:pPr algn="ctr" fontAlgn="ctr"/>
                      <a:r>
                        <a:rPr lang="en-GB" sz="1100" b="1" i="0" u="none" strike="noStrike" dirty="0">
                          <a:solidFill>
                            <a:srgbClr val="000000"/>
                          </a:solidFill>
                          <a:effectLst/>
                          <a:latin typeface="Arial"/>
                        </a:rPr>
                        <a:t>Item ID</a:t>
                      </a:r>
                    </a:p>
                  </a:txBody>
                  <a:tcPr marL="7743" marR="7743" marT="774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C0C0C0"/>
                    </a:solidFill>
                  </a:tcPr>
                </a:tc>
                <a:tc>
                  <a:txBody>
                    <a:bodyPr/>
                    <a:lstStyle/>
                    <a:p>
                      <a:pPr algn="ctr" fontAlgn="ctr"/>
                      <a:r>
                        <a:rPr lang="en-GB" sz="1100" b="1" i="0" u="none" strike="noStrike" dirty="0">
                          <a:solidFill>
                            <a:srgbClr val="000000"/>
                          </a:solidFill>
                          <a:effectLst/>
                          <a:latin typeface="Arial"/>
                        </a:rPr>
                        <a:t>Customer Reference</a:t>
                      </a:r>
                    </a:p>
                  </a:txBody>
                  <a:tcPr marL="7743" marR="7743" marT="774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C0C0C0"/>
                    </a:solidFill>
                  </a:tcPr>
                </a:tc>
                <a:tc>
                  <a:txBody>
                    <a:bodyPr/>
                    <a:lstStyle/>
                    <a:p>
                      <a:pPr algn="ctr" fontAlgn="ctr"/>
                      <a:r>
                        <a:rPr lang="en-GB" sz="1100" b="1" i="0" u="none" strike="noStrike" dirty="0">
                          <a:solidFill>
                            <a:srgbClr val="000000"/>
                          </a:solidFill>
                          <a:effectLst/>
                          <a:latin typeface="Arial"/>
                        </a:rPr>
                        <a:t>Postcode</a:t>
                      </a:r>
                    </a:p>
                  </a:txBody>
                  <a:tcPr marL="7743" marR="7743" marT="774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C0C0C0"/>
                    </a:solidFill>
                  </a:tcPr>
                </a:tc>
                <a:tc>
                  <a:txBody>
                    <a:bodyPr/>
                    <a:lstStyle/>
                    <a:p>
                      <a:pPr algn="ctr" fontAlgn="ctr"/>
                      <a:r>
                        <a:rPr lang="en-GB" sz="1100" b="1" i="0" u="none" strike="noStrike" dirty="0">
                          <a:solidFill>
                            <a:srgbClr val="000000"/>
                          </a:solidFill>
                          <a:effectLst/>
                          <a:latin typeface="Arial"/>
                        </a:rPr>
                        <a:t>First Seen Mail Centre</a:t>
                      </a:r>
                    </a:p>
                  </a:txBody>
                  <a:tcPr marL="7743" marR="7743" marT="774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C0C0C0"/>
                    </a:solidFill>
                  </a:tcPr>
                </a:tc>
                <a:tc>
                  <a:txBody>
                    <a:bodyPr/>
                    <a:lstStyle/>
                    <a:p>
                      <a:pPr algn="ctr" fontAlgn="ctr"/>
                      <a:r>
                        <a:rPr lang="en-GB" sz="1100" b="1" i="0" u="none" strike="noStrike" dirty="0">
                          <a:solidFill>
                            <a:srgbClr val="000000"/>
                          </a:solidFill>
                          <a:effectLst/>
                          <a:latin typeface="Arial"/>
                        </a:rPr>
                        <a:t>Batch ID</a:t>
                      </a:r>
                    </a:p>
                  </a:txBody>
                  <a:tcPr marL="7743" marR="7743" marT="774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C0C0C0"/>
                    </a:solidFill>
                  </a:tcPr>
                </a:tc>
                <a:tc>
                  <a:txBody>
                    <a:bodyPr/>
                    <a:lstStyle/>
                    <a:p>
                      <a:pPr algn="ctr" fontAlgn="ctr"/>
                      <a:r>
                        <a:rPr lang="en-GB" sz="1100" b="1" i="0" u="none" strike="noStrike" dirty="0">
                          <a:solidFill>
                            <a:srgbClr val="000000"/>
                          </a:solidFill>
                          <a:effectLst/>
                          <a:latin typeface="Arial"/>
                        </a:rPr>
                        <a:t>Batch Reference</a:t>
                      </a:r>
                    </a:p>
                  </a:txBody>
                  <a:tcPr marL="7743" marR="7743" marT="774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C0C0C0"/>
                    </a:solidFill>
                  </a:tcPr>
                </a:tc>
                <a:tc>
                  <a:txBody>
                    <a:bodyPr/>
                    <a:lstStyle/>
                    <a:p>
                      <a:pPr algn="ctr" fontAlgn="ctr"/>
                      <a:r>
                        <a:rPr lang="en-GB" sz="1100" b="1" i="0" u="none" strike="noStrike" dirty="0">
                          <a:solidFill>
                            <a:srgbClr val="000000"/>
                          </a:solidFill>
                          <a:effectLst/>
                          <a:latin typeface="Arial"/>
                        </a:rPr>
                        <a:t>Campaign Name</a:t>
                      </a:r>
                    </a:p>
                  </a:txBody>
                  <a:tcPr marL="7743" marR="7743" marT="774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C0C0C0"/>
                    </a:solidFill>
                  </a:tcPr>
                </a:tc>
                <a:tc>
                  <a:txBody>
                    <a:bodyPr/>
                    <a:lstStyle/>
                    <a:p>
                      <a:pPr algn="ctr" fontAlgn="ctr"/>
                      <a:r>
                        <a:rPr lang="en-GB" sz="1100" b="1" i="0" u="none" strike="noStrike" dirty="0">
                          <a:solidFill>
                            <a:srgbClr val="000000"/>
                          </a:solidFill>
                          <a:effectLst/>
                          <a:latin typeface="Arial"/>
                        </a:rPr>
                        <a:t>Department</a:t>
                      </a:r>
                    </a:p>
                  </a:txBody>
                  <a:tcPr marL="7743" marR="7743" marT="7743"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10000"/>
                  </a:ext>
                </a:extLst>
              </a:tr>
              <a:tr h="809377">
                <a:tc>
                  <a:txBody>
                    <a:bodyPr/>
                    <a:lstStyle/>
                    <a:p>
                      <a:pPr algn="ctr" fontAlgn="ctr"/>
                      <a:r>
                        <a:rPr lang="en-GB" sz="900" b="0" i="0" u="none" strike="noStrike" dirty="0">
                          <a:solidFill>
                            <a:srgbClr val="333333"/>
                          </a:solidFill>
                          <a:effectLst/>
                          <a:latin typeface="Arial"/>
                        </a:rPr>
                        <a:t> Missort</a:t>
                      </a:r>
                    </a:p>
                  </a:txBody>
                  <a:tcPr marL="7743" marR="7743" marT="7743" marB="0" anchor="ctr">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8E8E8"/>
                    </a:solidFill>
                  </a:tcPr>
                </a:tc>
                <a:tc>
                  <a:txBody>
                    <a:bodyPr/>
                    <a:lstStyle/>
                    <a:p>
                      <a:pPr algn="ctr" fontAlgn="ctr"/>
                      <a:r>
                        <a:rPr lang="en-GB" sz="900" b="0" i="0" u="none" strike="noStrike" dirty="0">
                          <a:solidFill>
                            <a:srgbClr val="333333"/>
                          </a:solidFill>
                          <a:effectLst/>
                          <a:latin typeface="Arial"/>
                        </a:rPr>
                        <a:t>0000000 </a:t>
                      </a:r>
                    </a:p>
                  </a:txBody>
                  <a:tcPr marL="7743" marR="7743" marT="7743" marB="0" anchor="ctr">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8E8E8"/>
                    </a:solidFill>
                  </a:tcPr>
                </a:tc>
                <a:tc>
                  <a:txBody>
                    <a:bodyPr/>
                    <a:lstStyle/>
                    <a:p>
                      <a:pPr algn="ctr" fontAlgn="ctr"/>
                      <a:r>
                        <a:rPr lang="en-GB" sz="900" b="0" i="0" u="none" strike="noStrike" dirty="0">
                          <a:solidFill>
                            <a:srgbClr val="333333"/>
                          </a:solidFill>
                          <a:effectLst/>
                          <a:latin typeface="Arial"/>
                        </a:rPr>
                        <a:t>Ref -1 </a:t>
                      </a:r>
                    </a:p>
                  </a:txBody>
                  <a:tcPr marL="7743" marR="7743" marT="7743" marB="0" anchor="ctr">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8E8E8"/>
                    </a:solidFill>
                  </a:tcPr>
                </a:tc>
                <a:tc>
                  <a:txBody>
                    <a:bodyPr/>
                    <a:lstStyle/>
                    <a:p>
                      <a:pPr algn="ctr" fontAlgn="ctr"/>
                      <a:r>
                        <a:rPr lang="en-GB" sz="900" b="0" i="0" u="none" strike="noStrike" dirty="0">
                          <a:solidFill>
                            <a:srgbClr val="333333"/>
                          </a:solidFill>
                          <a:effectLst/>
                          <a:latin typeface="Arial"/>
                        </a:rPr>
                        <a:t> EC1A1AA</a:t>
                      </a:r>
                    </a:p>
                  </a:txBody>
                  <a:tcPr marL="7743" marR="7743" marT="7743" marB="0" anchor="ctr">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8E8E8"/>
                    </a:solidFill>
                  </a:tcPr>
                </a:tc>
                <a:tc>
                  <a:txBody>
                    <a:bodyPr/>
                    <a:lstStyle/>
                    <a:p>
                      <a:pPr algn="ctr" fontAlgn="ctr"/>
                      <a:r>
                        <a:rPr lang="en-GB" sz="900" b="0" i="0" u="none" strike="noStrike" dirty="0">
                          <a:solidFill>
                            <a:srgbClr val="333333"/>
                          </a:solidFill>
                          <a:effectLst/>
                          <a:latin typeface="Arial"/>
                        </a:rPr>
                        <a:t> Gatwick</a:t>
                      </a:r>
                    </a:p>
                  </a:txBody>
                  <a:tcPr marL="7743" marR="7743" marT="7743" marB="0" anchor="ctr">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8E8E8"/>
                    </a:solidFill>
                  </a:tcPr>
                </a:tc>
                <a:tc>
                  <a:txBody>
                    <a:bodyPr/>
                    <a:lstStyle/>
                    <a:p>
                      <a:pPr algn="ctr" fontAlgn="ctr"/>
                      <a:r>
                        <a:rPr lang="en-GB" sz="900" b="0" i="0" u="none" strike="noStrike" dirty="0">
                          <a:solidFill>
                            <a:srgbClr val="333333"/>
                          </a:solidFill>
                          <a:effectLst/>
                          <a:latin typeface="Arial"/>
                        </a:rPr>
                        <a:t> 1234567</a:t>
                      </a:r>
                    </a:p>
                  </a:txBody>
                  <a:tcPr marL="7743" marR="7743" marT="7743" marB="0" anchor="ctr">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8E8E8"/>
                    </a:solidFill>
                  </a:tcPr>
                </a:tc>
                <a:tc>
                  <a:txBody>
                    <a:bodyPr/>
                    <a:lstStyle/>
                    <a:p>
                      <a:pPr algn="ctr" fontAlgn="ctr"/>
                      <a:r>
                        <a:rPr lang="en-GB" sz="900" b="0" i="0" u="none" strike="noStrike" dirty="0">
                          <a:solidFill>
                            <a:srgbClr val="333333"/>
                          </a:solidFill>
                          <a:effectLst/>
                          <a:latin typeface="Arial"/>
                        </a:rPr>
                        <a:t>RM </a:t>
                      </a:r>
                    </a:p>
                  </a:txBody>
                  <a:tcPr marL="7743" marR="7743" marT="7743" marB="0" anchor="ctr">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8E8E8"/>
                    </a:solidFill>
                  </a:tcPr>
                </a:tc>
                <a:tc>
                  <a:txBody>
                    <a:bodyPr/>
                    <a:lstStyle/>
                    <a:p>
                      <a:pPr algn="ctr" fontAlgn="ctr"/>
                      <a:r>
                        <a:rPr lang="en-GB" sz="900" b="0" i="0" u="none" strike="noStrike" dirty="0">
                          <a:solidFill>
                            <a:srgbClr val="333333"/>
                          </a:solidFill>
                          <a:effectLst/>
                          <a:latin typeface="Arial"/>
                        </a:rPr>
                        <a:t> </a:t>
                      </a:r>
                    </a:p>
                  </a:txBody>
                  <a:tcPr marL="7743" marR="7743" marT="7743" marB="0" anchor="ctr">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8E8E8"/>
                    </a:solidFill>
                  </a:tcPr>
                </a:tc>
                <a:tc>
                  <a:txBody>
                    <a:bodyPr/>
                    <a:lstStyle/>
                    <a:p>
                      <a:pPr algn="ctr" fontAlgn="ctr"/>
                      <a:r>
                        <a:rPr lang="en-GB" sz="900" b="0" i="0" u="none" strike="noStrike" dirty="0">
                          <a:solidFill>
                            <a:srgbClr val="333333"/>
                          </a:solidFill>
                          <a:effectLst/>
                          <a:latin typeface="Arial"/>
                        </a:rPr>
                        <a:t> </a:t>
                      </a:r>
                    </a:p>
                  </a:txBody>
                  <a:tcPr marL="7743" marR="7743" marT="7743" marB="0" anchor="ctr">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8E8E8"/>
                    </a:solidFill>
                  </a:tcPr>
                </a:tc>
                <a:extLst>
                  <a:ext uri="{0D108BD9-81ED-4DB2-BD59-A6C34878D82A}">
                    <a16:rowId xmlns:a16="http://schemas.microsoft.com/office/drawing/2014/main" val="10001"/>
                  </a:ext>
                </a:extLst>
              </a:tr>
            </a:tbl>
          </a:graphicData>
        </a:graphic>
      </p:graphicFrame>
      <p:sp>
        <p:nvSpPr>
          <p:cNvPr id="5" name="TextBox 4"/>
          <p:cNvSpPr txBox="1"/>
          <p:nvPr/>
        </p:nvSpPr>
        <p:spPr>
          <a:xfrm>
            <a:off x="429491" y="1205345"/>
            <a:ext cx="7924800" cy="1759528"/>
          </a:xfrm>
          <a:prstGeom prst="rect">
            <a:avLst/>
          </a:prstGeom>
        </p:spPr>
        <p:txBody>
          <a:bodyPr vert="horz" wrap="square" lIns="0" tIns="0" rIns="0" bIns="0" rtlCol="0" anchor="t" anchorCtr="0">
            <a:normAutofit/>
          </a:bodyPr>
          <a:lstStyle/>
          <a:p>
            <a:r>
              <a:rPr lang="en-GB" sz="2000" dirty="0"/>
              <a:t>The Mailmark item level data below shows you useful information such as the post code of the item and where the item was first seen.  This coupled with the Item ID helps with your investigations but does not necessarily give you all the answers.  </a:t>
            </a:r>
          </a:p>
        </p:txBody>
      </p:sp>
      <p:sp>
        <p:nvSpPr>
          <p:cNvPr id="3" name="Slide Number Placeholder 2">
            <a:extLst>
              <a:ext uri="{FF2B5EF4-FFF2-40B4-BE49-F238E27FC236}">
                <a16:creationId xmlns:a16="http://schemas.microsoft.com/office/drawing/2014/main" id="{FD9ADA44-14DC-4512-920A-5D5101F8954B}"/>
              </a:ext>
            </a:extLst>
          </p:cNvPr>
          <p:cNvSpPr>
            <a:spLocks noGrp="1"/>
          </p:cNvSpPr>
          <p:nvPr>
            <p:ph type="sldNum" sz="quarter" idx="12"/>
          </p:nvPr>
        </p:nvSpPr>
        <p:spPr/>
        <p:txBody>
          <a:bodyPr/>
          <a:lstStyle/>
          <a:p>
            <a:fld id="{F8DEEF1C-85D8-4622-96D6-431C752B733C}" type="slidenum">
              <a:rPr lang="en-GB" smtClean="0"/>
              <a:pPr/>
              <a:t>5</a:t>
            </a:fld>
            <a:endParaRPr lang="en-GB" dirty="0"/>
          </a:p>
        </p:txBody>
      </p:sp>
    </p:spTree>
    <p:extLst>
      <p:ext uri="{BB962C8B-B14F-4D97-AF65-F5344CB8AC3E}">
        <p14:creationId xmlns:p14="http://schemas.microsoft.com/office/powerpoint/2010/main" val="337743222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0226" name="Rectangle 2" descr="Rectangle 2::"/>
          <p:cNvSpPr>
            <a:spLocks noGrp="1" noChangeArrowheads="1"/>
          </p:cNvSpPr>
          <p:nvPr>
            <p:ph type="title"/>
          </p:nvPr>
        </p:nvSpPr>
        <p:spPr/>
        <p:txBody>
          <a:bodyPr/>
          <a:lstStyle/>
          <a:p>
            <a:r>
              <a:rPr lang="en-GB" dirty="0"/>
              <a:t>Container ID in Spare field 10</a:t>
            </a:r>
          </a:p>
        </p:txBody>
      </p:sp>
      <p:sp>
        <p:nvSpPr>
          <p:cNvPr id="180227" name="Rectangle 3" descr="Rectangle 3::"/>
          <p:cNvSpPr>
            <a:spLocks noGrp="1" noChangeArrowheads="1"/>
          </p:cNvSpPr>
          <p:nvPr>
            <p:ph type="body" idx="1"/>
          </p:nvPr>
        </p:nvSpPr>
        <p:spPr/>
        <p:txBody>
          <a:bodyPr>
            <a:normAutofit lnSpcReduction="10000"/>
          </a:bodyPr>
          <a:lstStyle/>
          <a:p>
            <a:pPr marL="0" indent="0">
              <a:buNone/>
            </a:pPr>
            <a:r>
              <a:rPr lang="en-GB" dirty="0"/>
              <a:t>To help with investigating </a:t>
            </a:r>
            <a:r>
              <a:rPr lang="en-GB" dirty="0" err="1"/>
              <a:t>missorts</a:t>
            </a:r>
            <a:r>
              <a:rPr lang="en-GB" dirty="0"/>
              <a:t>, RM propose that the container ID in spare field 10 in the eManifest becomes mandatory.</a:t>
            </a:r>
          </a:p>
          <a:p>
            <a:pPr marL="169862" lvl="1"/>
            <a:r>
              <a:rPr lang="en-GB" dirty="0"/>
              <a:t>Adding the container ID to the reports will create a new level of data within Mailmark non compliance reporting and will aid your investigation through the Supply Chain. </a:t>
            </a:r>
          </a:p>
          <a:p>
            <a:pPr marL="0" indent="0">
              <a:buNone/>
            </a:pPr>
            <a:endParaRPr lang="en-GB" dirty="0"/>
          </a:p>
          <a:p>
            <a:pPr marL="0" indent="0">
              <a:buNone/>
            </a:pPr>
            <a:r>
              <a:rPr lang="en-GB" dirty="0"/>
              <a:t>We will add a new container ID column to the existing Mailmark customer reports for missorts.</a:t>
            </a:r>
          </a:p>
          <a:p>
            <a:pPr marL="0" indent="0">
              <a:buNone/>
            </a:pPr>
            <a:endParaRPr lang="en-GB" dirty="0"/>
          </a:p>
          <a:p>
            <a:pPr marL="0" indent="0">
              <a:buNone/>
            </a:pPr>
            <a:r>
              <a:rPr lang="en-GB" dirty="0"/>
              <a:t>This idea has come from talking to our customers and recognising that some already populate spare field 10 with the container ID and have found that it helps with their investigations.</a:t>
            </a:r>
          </a:p>
        </p:txBody>
      </p:sp>
      <p:sp>
        <p:nvSpPr>
          <p:cNvPr id="3" name="Slide Number Placeholder 2">
            <a:extLst>
              <a:ext uri="{FF2B5EF4-FFF2-40B4-BE49-F238E27FC236}">
                <a16:creationId xmlns:a16="http://schemas.microsoft.com/office/drawing/2014/main" id="{DDD38B7D-42FA-49C3-87A7-65B3E4171BAC}"/>
              </a:ext>
            </a:extLst>
          </p:cNvPr>
          <p:cNvSpPr>
            <a:spLocks noGrp="1"/>
          </p:cNvSpPr>
          <p:nvPr>
            <p:ph type="sldNum" sz="quarter" idx="12"/>
          </p:nvPr>
        </p:nvSpPr>
        <p:spPr/>
        <p:txBody>
          <a:bodyPr/>
          <a:lstStyle/>
          <a:p>
            <a:fld id="{F8DEEF1C-85D8-4622-96D6-431C752B733C}" type="slidenum">
              <a:rPr lang="en-GB" smtClean="0"/>
              <a:pPr/>
              <a:t>6</a:t>
            </a:fld>
            <a:endParaRPr lang="en-GB" dirty="0"/>
          </a:p>
        </p:txBody>
      </p:sp>
    </p:spTree>
    <p:extLst>
      <p:ext uri="{BB962C8B-B14F-4D97-AF65-F5344CB8AC3E}">
        <p14:creationId xmlns:p14="http://schemas.microsoft.com/office/powerpoint/2010/main" val="388673801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54B23-8D61-478B-BFB0-391D01CC7FE6}"/>
              </a:ext>
            </a:extLst>
          </p:cNvPr>
          <p:cNvSpPr>
            <a:spLocks noGrp="1"/>
          </p:cNvSpPr>
          <p:nvPr>
            <p:ph type="title"/>
          </p:nvPr>
        </p:nvSpPr>
        <p:spPr/>
        <p:txBody>
          <a:bodyPr/>
          <a:lstStyle/>
          <a:p>
            <a:r>
              <a:rPr lang="en-GB" dirty="0"/>
              <a:t>Before &amp; after using spare field 10</a:t>
            </a:r>
          </a:p>
        </p:txBody>
      </p:sp>
      <p:graphicFrame>
        <p:nvGraphicFramePr>
          <p:cNvPr id="9" name="Content Placeholder 8">
            <a:extLst>
              <a:ext uri="{FF2B5EF4-FFF2-40B4-BE49-F238E27FC236}">
                <a16:creationId xmlns:a16="http://schemas.microsoft.com/office/drawing/2014/main" id="{69C2CA67-B764-420F-8A72-ABD2CBBDFA72}"/>
              </a:ext>
            </a:extLst>
          </p:cNvPr>
          <p:cNvGraphicFramePr>
            <a:graphicFrameLocks noGrp="1"/>
          </p:cNvGraphicFramePr>
          <p:nvPr>
            <p:ph idx="1"/>
            <p:extLst>
              <p:ext uri="{D42A27DB-BD31-4B8C-83A1-F6EECF244321}">
                <p14:modId xmlns:p14="http://schemas.microsoft.com/office/powerpoint/2010/main" val="2359513533"/>
              </p:ext>
            </p:extLst>
          </p:nvPr>
        </p:nvGraphicFramePr>
        <p:xfrm>
          <a:off x="99389" y="1023730"/>
          <a:ext cx="8746438" cy="4838360"/>
        </p:xfrm>
        <a:graphic>
          <a:graphicData uri="http://schemas.openxmlformats.org/drawingml/2006/table">
            <a:tbl>
              <a:tblPr firstRow="1" bandRow="1">
                <a:tableStyleId>{5C22544A-7EE6-4342-B048-85BDC9FD1C3A}</a:tableStyleId>
              </a:tblPr>
              <a:tblGrid>
                <a:gridCol w="4373219">
                  <a:extLst>
                    <a:ext uri="{9D8B030D-6E8A-4147-A177-3AD203B41FA5}">
                      <a16:colId xmlns:a16="http://schemas.microsoft.com/office/drawing/2014/main" val="1217193672"/>
                    </a:ext>
                  </a:extLst>
                </a:gridCol>
                <a:gridCol w="4373219">
                  <a:extLst>
                    <a:ext uri="{9D8B030D-6E8A-4147-A177-3AD203B41FA5}">
                      <a16:colId xmlns:a16="http://schemas.microsoft.com/office/drawing/2014/main" val="2706460313"/>
                    </a:ext>
                  </a:extLst>
                </a:gridCol>
              </a:tblGrid>
              <a:tr h="800089">
                <a:tc>
                  <a:txBody>
                    <a:bodyPr/>
                    <a:lstStyle/>
                    <a:p>
                      <a:pPr algn="l" fontAlgn="b"/>
                      <a:r>
                        <a:rPr lang="en-GB" sz="2000" b="1" i="0" u="none" strike="noStrike" dirty="0">
                          <a:solidFill>
                            <a:srgbClr val="000000"/>
                          </a:solidFill>
                          <a:effectLst/>
                          <a:latin typeface="Calibri" panose="020F0502020204030204" pitchFamily="34" charset="0"/>
                        </a:rPr>
                        <a:t>Current Situation</a:t>
                      </a:r>
                    </a:p>
                  </a:txBody>
                  <a:tcPr marL="6350" marR="6350" marT="6350" marB="0" anchor="b">
                    <a:solidFill>
                      <a:schemeClr val="tx1">
                        <a:lumMod val="40000"/>
                        <a:lumOff val="60000"/>
                      </a:schemeClr>
                    </a:solidFill>
                  </a:tcPr>
                </a:tc>
                <a:tc>
                  <a:txBody>
                    <a:bodyPr/>
                    <a:lstStyle/>
                    <a:p>
                      <a:pPr algn="l" fontAlgn="b"/>
                      <a:r>
                        <a:rPr lang="en-GB" sz="2000" b="1" i="0" u="none" strike="noStrike" dirty="0">
                          <a:solidFill>
                            <a:srgbClr val="000000"/>
                          </a:solidFill>
                          <a:effectLst/>
                          <a:latin typeface="Calibri" panose="020F0502020204030204" pitchFamily="34" charset="0"/>
                        </a:rPr>
                        <a:t>Using spare field 10</a:t>
                      </a:r>
                    </a:p>
                  </a:txBody>
                  <a:tcPr marL="6350" marR="6350" marT="6350" marB="0" anchor="b">
                    <a:solidFill>
                      <a:schemeClr val="tx1">
                        <a:lumMod val="40000"/>
                        <a:lumOff val="60000"/>
                      </a:schemeClr>
                    </a:solidFill>
                  </a:tcPr>
                </a:tc>
                <a:extLst>
                  <a:ext uri="{0D108BD9-81ED-4DB2-BD59-A6C34878D82A}">
                    <a16:rowId xmlns:a16="http://schemas.microsoft.com/office/drawing/2014/main" val="3638086717"/>
                  </a:ext>
                </a:extLst>
              </a:tr>
              <a:tr h="800089">
                <a:tc>
                  <a:txBody>
                    <a:bodyPr/>
                    <a:lstStyle/>
                    <a:p>
                      <a:pPr algn="l" fontAlgn="b"/>
                      <a:r>
                        <a:rPr lang="en-US" sz="1800" b="0" i="0" u="none" strike="noStrike" dirty="0">
                          <a:solidFill>
                            <a:srgbClr val="000000"/>
                          </a:solidFill>
                          <a:effectLst/>
                          <a:latin typeface="Calibri" panose="020F0502020204030204" pitchFamily="34" charset="0"/>
                        </a:rPr>
                        <a:t>Customer needs to manually identify which containers caused the missorts</a:t>
                      </a:r>
                    </a:p>
                  </a:txBody>
                  <a:tcPr marL="6350" marR="6350" marT="6350" marB="0" anchor="b"/>
                </a:tc>
                <a:tc>
                  <a:txBody>
                    <a:bodyPr/>
                    <a:lstStyle/>
                    <a:p>
                      <a:pPr algn="l" fontAlgn="b"/>
                      <a:r>
                        <a:rPr lang="en-US" sz="1800" b="0" i="0" u="none" strike="noStrike" dirty="0">
                          <a:solidFill>
                            <a:srgbClr val="000000"/>
                          </a:solidFill>
                          <a:effectLst/>
                          <a:latin typeface="Calibri" panose="020F0502020204030204" pitchFamily="34" charset="0"/>
                        </a:rPr>
                        <a:t>Customers will be able to see the container ID in the spare field 10 column in the missort item level report</a:t>
                      </a:r>
                    </a:p>
                  </a:txBody>
                  <a:tcPr marL="6350" marR="6350" marT="6350" marB="0" anchor="b"/>
                </a:tc>
                <a:extLst>
                  <a:ext uri="{0D108BD9-81ED-4DB2-BD59-A6C34878D82A}">
                    <a16:rowId xmlns:a16="http://schemas.microsoft.com/office/drawing/2014/main" val="281611841"/>
                  </a:ext>
                </a:extLst>
              </a:tr>
              <a:tr h="800089">
                <a:tc>
                  <a:txBody>
                    <a:bodyPr/>
                    <a:lstStyle/>
                    <a:p>
                      <a:pPr algn="l" fontAlgn="b"/>
                      <a:r>
                        <a:rPr lang="en-US" sz="1800" b="0" i="0" u="none" strike="noStrike" dirty="0">
                          <a:solidFill>
                            <a:srgbClr val="000000"/>
                          </a:solidFill>
                          <a:effectLst/>
                          <a:latin typeface="Calibri" panose="020F0502020204030204" pitchFamily="34" charset="0"/>
                        </a:rPr>
                        <a:t>To identify the container information is time consuming</a:t>
                      </a:r>
                    </a:p>
                  </a:txBody>
                  <a:tcPr marL="6350" marR="6350" marT="6350" marB="0" anchor="b"/>
                </a:tc>
                <a:tc>
                  <a:txBody>
                    <a:bodyPr/>
                    <a:lstStyle/>
                    <a:p>
                      <a:pPr algn="l" fontAlgn="b"/>
                      <a:r>
                        <a:rPr lang="en-US" sz="1800" b="0" i="0" u="none" strike="noStrike" dirty="0">
                          <a:solidFill>
                            <a:srgbClr val="000000"/>
                          </a:solidFill>
                          <a:effectLst/>
                          <a:latin typeface="Calibri" panose="020F0502020204030204" pitchFamily="34" charset="0"/>
                        </a:rPr>
                        <a:t>The information in spare field 10 will speed up the investigations</a:t>
                      </a:r>
                    </a:p>
                  </a:txBody>
                  <a:tcPr marL="6350" marR="6350" marT="6350" marB="0" anchor="b"/>
                </a:tc>
                <a:extLst>
                  <a:ext uri="{0D108BD9-81ED-4DB2-BD59-A6C34878D82A}">
                    <a16:rowId xmlns:a16="http://schemas.microsoft.com/office/drawing/2014/main" val="2898201010"/>
                  </a:ext>
                </a:extLst>
              </a:tr>
              <a:tr h="1045396">
                <a:tc>
                  <a:txBody>
                    <a:bodyPr/>
                    <a:lstStyle/>
                    <a:p>
                      <a:pPr algn="l" fontAlgn="b"/>
                      <a:r>
                        <a:rPr lang="en-US" sz="1800" b="0" i="0" u="none" strike="noStrike" dirty="0">
                          <a:solidFill>
                            <a:srgbClr val="000000"/>
                          </a:solidFill>
                          <a:effectLst/>
                          <a:latin typeface="Calibri" panose="020F0502020204030204" pitchFamily="34" charset="0"/>
                        </a:rPr>
                        <a:t>Failure to find the container ID  means no further investigation/route cause </a:t>
                      </a:r>
                      <a:r>
                        <a:rPr lang="en-US" sz="1800" b="0" i="0" u="none" strike="noStrike" kern="1200" dirty="0">
                          <a:solidFill>
                            <a:srgbClr val="000000"/>
                          </a:solidFill>
                          <a:effectLst/>
                          <a:latin typeface="Calibri" panose="020F0502020204030204" pitchFamily="34" charset="0"/>
                          <a:ea typeface="+mn-ea"/>
                          <a:cs typeface="+mn-cs"/>
                        </a:rPr>
                        <a:t>analysis can be undertaken</a:t>
                      </a:r>
                    </a:p>
                  </a:txBody>
                  <a:tcPr marL="6350" marR="6350" marT="6350" marB="0" anchor="b"/>
                </a:tc>
                <a:tc>
                  <a:txBody>
                    <a:bodyPr/>
                    <a:lstStyle/>
                    <a:p>
                      <a:pPr algn="l" fontAlgn="b"/>
                      <a:r>
                        <a:rPr lang="en-US" sz="1800" b="0" i="0" u="none" strike="noStrike" dirty="0">
                          <a:solidFill>
                            <a:srgbClr val="000000"/>
                          </a:solidFill>
                          <a:effectLst/>
                          <a:latin typeface="Calibri" panose="020F0502020204030204" pitchFamily="34" charset="0"/>
                        </a:rPr>
                        <a:t>Customers will be able to see the container ID which may help customer to do the root cause analysis i.e. mislabeled/misdelivered container etc.</a:t>
                      </a:r>
                    </a:p>
                  </a:txBody>
                  <a:tcPr marL="6350" marR="6350" marT="6350" marB="0" anchor="b"/>
                </a:tc>
                <a:extLst>
                  <a:ext uri="{0D108BD9-81ED-4DB2-BD59-A6C34878D82A}">
                    <a16:rowId xmlns:a16="http://schemas.microsoft.com/office/drawing/2014/main" val="4070738920"/>
                  </a:ext>
                </a:extLst>
              </a:tr>
              <a:tr h="1305242">
                <a:tc>
                  <a:txBody>
                    <a:bodyPr/>
                    <a:lstStyle/>
                    <a:p>
                      <a:pPr algn="l" fontAlgn="b"/>
                      <a:r>
                        <a:rPr lang="en-US" sz="1800" b="0" i="0" u="none" strike="noStrike" dirty="0">
                          <a:solidFill>
                            <a:srgbClr val="000000"/>
                          </a:solidFill>
                          <a:effectLst/>
                          <a:latin typeface="Calibri" panose="020F0502020204030204" pitchFamily="34" charset="0"/>
                        </a:rPr>
                        <a:t>eManifest volume reconciliation investigations can only be done by the company who created the eManifest </a:t>
                      </a:r>
                    </a:p>
                  </a:txBody>
                  <a:tcPr marL="6350" marR="6350" marT="6350" marB="0" anchor="b"/>
                </a:tc>
                <a:tc>
                  <a:txBody>
                    <a:bodyPr/>
                    <a:lstStyle/>
                    <a:p>
                      <a:pPr algn="l" fontAlgn="b"/>
                      <a:r>
                        <a:rPr lang="en-US" sz="1800" b="0" i="0" u="none" strike="noStrike" dirty="0">
                          <a:solidFill>
                            <a:srgbClr val="000000"/>
                          </a:solidFill>
                          <a:effectLst/>
                          <a:latin typeface="Calibri" panose="020F0502020204030204" pitchFamily="34" charset="0"/>
                        </a:rPr>
                        <a:t>Having the container ID in spare field 10 will allow better volume reconciliation investigations as the bill payer also can investigate the </a:t>
                      </a:r>
                      <a:r>
                        <a:rPr lang="en-US" sz="1800" b="0" i="0" u="none" strike="noStrike" dirty="0" err="1">
                          <a:solidFill>
                            <a:srgbClr val="000000"/>
                          </a:solidFill>
                          <a:effectLst/>
                          <a:latin typeface="Calibri" panose="020F0502020204030204" pitchFamily="34" charset="0"/>
                        </a:rPr>
                        <a:t>Zdocket</a:t>
                      </a:r>
                      <a:r>
                        <a:rPr lang="en-US" sz="1800" b="0" i="0" u="none" strike="noStrike" dirty="0">
                          <a:solidFill>
                            <a:srgbClr val="000000"/>
                          </a:solidFill>
                          <a:effectLst/>
                          <a:latin typeface="Calibri" panose="020F0502020204030204" pitchFamily="34" charset="0"/>
                        </a:rPr>
                        <a:t> and the </a:t>
                      </a:r>
                      <a:r>
                        <a:rPr lang="en-US" sz="1800" b="0" i="0" u="none" strike="noStrike" dirty="0" err="1">
                          <a:solidFill>
                            <a:srgbClr val="000000"/>
                          </a:solidFill>
                          <a:effectLst/>
                          <a:latin typeface="Calibri" panose="020F0502020204030204" pitchFamily="34" charset="0"/>
                        </a:rPr>
                        <a:t>eManifest</a:t>
                      </a:r>
                      <a:endParaRPr lang="en-US" sz="18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173456883"/>
                  </a:ext>
                </a:extLst>
              </a:tr>
            </a:tbl>
          </a:graphicData>
        </a:graphic>
      </p:graphicFrame>
      <p:sp>
        <p:nvSpPr>
          <p:cNvPr id="3" name="Slide Number Placeholder 2">
            <a:extLst>
              <a:ext uri="{FF2B5EF4-FFF2-40B4-BE49-F238E27FC236}">
                <a16:creationId xmlns:a16="http://schemas.microsoft.com/office/drawing/2014/main" id="{4767E4D0-E9E0-456B-87CA-F3F1730F3126}"/>
              </a:ext>
            </a:extLst>
          </p:cNvPr>
          <p:cNvSpPr>
            <a:spLocks noGrp="1"/>
          </p:cNvSpPr>
          <p:nvPr>
            <p:ph type="sldNum" sz="quarter" idx="12"/>
          </p:nvPr>
        </p:nvSpPr>
        <p:spPr/>
        <p:txBody>
          <a:bodyPr/>
          <a:lstStyle/>
          <a:p>
            <a:fld id="{F8DEEF1C-85D8-4622-96D6-431C752B733C}" type="slidenum">
              <a:rPr lang="en-GB" smtClean="0"/>
              <a:pPr/>
              <a:t>7</a:t>
            </a:fld>
            <a:endParaRPr lang="en-GB" dirty="0"/>
          </a:p>
        </p:txBody>
      </p:sp>
    </p:spTree>
    <p:extLst>
      <p:ext uri="{BB962C8B-B14F-4D97-AF65-F5344CB8AC3E}">
        <p14:creationId xmlns:p14="http://schemas.microsoft.com/office/powerpoint/2010/main" val="576188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0226" name="Rectangle 2" descr="Rectangle 2::"/>
          <p:cNvSpPr>
            <a:spLocks noGrp="1" noChangeArrowheads="1"/>
          </p:cNvSpPr>
          <p:nvPr>
            <p:ph type="title"/>
          </p:nvPr>
        </p:nvSpPr>
        <p:spPr/>
        <p:txBody>
          <a:bodyPr/>
          <a:lstStyle/>
          <a:p>
            <a:r>
              <a:rPr lang="en-GB" dirty="0"/>
              <a:t>Next Steps</a:t>
            </a:r>
          </a:p>
        </p:txBody>
      </p:sp>
      <p:sp>
        <p:nvSpPr>
          <p:cNvPr id="180227" name="Rectangle 3" descr="Rectangle 3::"/>
          <p:cNvSpPr>
            <a:spLocks noGrp="1" noChangeArrowheads="1"/>
          </p:cNvSpPr>
          <p:nvPr>
            <p:ph type="body" idx="1"/>
          </p:nvPr>
        </p:nvSpPr>
        <p:spPr>
          <a:xfrm>
            <a:off x="149087" y="1441585"/>
            <a:ext cx="8575813" cy="4651102"/>
          </a:xfrm>
        </p:spPr>
        <p:txBody>
          <a:bodyPr>
            <a:normAutofit/>
          </a:bodyPr>
          <a:lstStyle/>
          <a:p>
            <a:pPr marL="0" indent="0">
              <a:buNone/>
            </a:pPr>
            <a:endParaRPr lang="en-GB" dirty="0"/>
          </a:p>
          <a:p>
            <a:pPr marL="457200" indent="-457200">
              <a:buAutoNum type="arabicParenR"/>
            </a:pPr>
            <a:r>
              <a:rPr lang="en-GB" dirty="0"/>
              <a:t>Speak to your Software Supplier to see if you can access Spare field 10.  </a:t>
            </a:r>
          </a:p>
          <a:p>
            <a:pPr marL="457200" indent="-457200">
              <a:buAutoNum type="arabicParenR"/>
            </a:pPr>
            <a:r>
              <a:rPr lang="en-GB" dirty="0"/>
              <a:t>Check to see if there are any processing issues stopping you populate container ID in spare field 10.</a:t>
            </a:r>
          </a:p>
          <a:p>
            <a:pPr marL="457200" indent="-457200">
              <a:buAutoNum type="arabicParenR"/>
            </a:pPr>
            <a:r>
              <a:rPr lang="en-GB" dirty="0"/>
              <a:t>Let us know if there are any issues making this mandatory change</a:t>
            </a:r>
          </a:p>
          <a:p>
            <a:pPr marL="457200" indent="-457200">
              <a:buAutoNum type="arabicParenR"/>
            </a:pPr>
            <a:r>
              <a:rPr lang="en-GB" dirty="0"/>
              <a:t>Please send all feedback to chris.hadlow@royalmail.com</a:t>
            </a:r>
          </a:p>
        </p:txBody>
      </p:sp>
      <p:sp>
        <p:nvSpPr>
          <p:cNvPr id="3" name="Slide Number Placeholder 2">
            <a:extLst>
              <a:ext uri="{FF2B5EF4-FFF2-40B4-BE49-F238E27FC236}">
                <a16:creationId xmlns:a16="http://schemas.microsoft.com/office/drawing/2014/main" id="{D6827EC8-E15B-4545-80B4-5BD43358C72F}"/>
              </a:ext>
            </a:extLst>
          </p:cNvPr>
          <p:cNvSpPr>
            <a:spLocks noGrp="1"/>
          </p:cNvSpPr>
          <p:nvPr>
            <p:ph type="sldNum" sz="quarter" idx="12"/>
          </p:nvPr>
        </p:nvSpPr>
        <p:spPr/>
        <p:txBody>
          <a:bodyPr/>
          <a:lstStyle/>
          <a:p>
            <a:fld id="{F8DEEF1C-85D8-4622-96D6-431C752B733C}" type="slidenum">
              <a:rPr lang="en-GB" smtClean="0"/>
              <a:pPr/>
              <a:t>8</a:t>
            </a:fld>
            <a:endParaRPr lang="en-GB" dirty="0"/>
          </a:p>
        </p:txBody>
      </p:sp>
    </p:spTree>
    <p:extLst>
      <p:ext uri="{BB962C8B-B14F-4D97-AF65-F5344CB8AC3E}">
        <p14:creationId xmlns:p14="http://schemas.microsoft.com/office/powerpoint/2010/main" val="632897339"/>
      </p:ext>
    </p:extLst>
  </p:cSld>
  <p:clrMapOvr>
    <a:masterClrMapping/>
  </p:clrMapOvr>
  <p:transition/>
</p:sld>
</file>

<file path=ppt/theme/theme1.xml><?xml version="1.0" encoding="utf-8"?>
<a:theme xmlns:a="http://schemas.openxmlformats.org/drawingml/2006/main" name="Office Theme">
  <a:themeElements>
    <a:clrScheme name="Custom 8">
      <a:dk1>
        <a:srgbClr val="404040"/>
      </a:dk1>
      <a:lt1>
        <a:srgbClr val="FFFFFF"/>
      </a:lt1>
      <a:dk2>
        <a:srgbClr val="DA202A"/>
      </a:dk2>
      <a:lt2>
        <a:srgbClr val="000000"/>
      </a:lt2>
      <a:accent1>
        <a:srgbClr val="53535A"/>
      </a:accent1>
      <a:accent2>
        <a:srgbClr val="0892CB"/>
      </a:accent2>
      <a:accent3>
        <a:srgbClr val="62A531"/>
      </a:accent3>
      <a:accent4>
        <a:srgbClr val="088578"/>
      </a:accent4>
      <a:accent5>
        <a:srgbClr val="FDDA24"/>
      </a:accent5>
      <a:accent6>
        <a:srgbClr val="AADAEA"/>
      </a:accent6>
      <a:hlink>
        <a:srgbClr val="0892CB"/>
      </a:hlink>
      <a:folHlink>
        <a:srgbClr val="088578"/>
      </a:folHlink>
    </a:clrScheme>
    <a:fontScheme name="Royal Mail Font Theme">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bodyPr vert="horz" lIns="0" tIns="0" rIns="0" bIns="0" rtlCol="0" anchor="t" anchorCtr="0">
        <a:normAutofit/>
      </a:bodyPr>
      <a:lstStyle>
        <a:defPPr>
          <a:defRPr dirty="0" smtClean="0"/>
        </a:defPPr>
      </a:lstStyle>
    </a:txDef>
  </a:objectDefaults>
  <a:extraClrSchemeLst/>
</a:theme>
</file>

<file path=ppt/theme/theme2.xml><?xml version="1.0" encoding="utf-8"?>
<a:theme xmlns:a="http://schemas.openxmlformats.org/drawingml/2006/main" name="Office Theme">
  <a:themeElements>
    <a:clrScheme name="Royal Mail Colour Theme 2016">
      <a:dk1>
        <a:srgbClr val="000000"/>
      </a:dk1>
      <a:lt1>
        <a:srgbClr val="FFFFFF"/>
      </a:lt1>
      <a:dk2>
        <a:srgbClr val="DA202A"/>
      </a:dk2>
      <a:lt2>
        <a:srgbClr val="404040"/>
      </a:lt2>
      <a:accent1>
        <a:srgbClr val="53535A"/>
      </a:accent1>
      <a:accent2>
        <a:srgbClr val="0892CB"/>
      </a:accent2>
      <a:accent3>
        <a:srgbClr val="62A531"/>
      </a:accent3>
      <a:accent4>
        <a:srgbClr val="088578"/>
      </a:accent4>
      <a:accent5>
        <a:srgbClr val="FDDA24"/>
      </a:accent5>
      <a:accent6>
        <a:srgbClr val="AADAEA"/>
      </a:accent6>
      <a:hlink>
        <a:srgbClr val="0892CB"/>
      </a:hlink>
      <a:folHlink>
        <a:srgbClr val="08857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Royal Mail Colour Theme 2016">
      <a:dk1>
        <a:srgbClr val="000000"/>
      </a:dk1>
      <a:lt1>
        <a:srgbClr val="FFFFFF"/>
      </a:lt1>
      <a:dk2>
        <a:srgbClr val="DA202A"/>
      </a:dk2>
      <a:lt2>
        <a:srgbClr val="404040"/>
      </a:lt2>
      <a:accent1>
        <a:srgbClr val="53535A"/>
      </a:accent1>
      <a:accent2>
        <a:srgbClr val="0892CB"/>
      </a:accent2>
      <a:accent3>
        <a:srgbClr val="62A531"/>
      </a:accent3>
      <a:accent4>
        <a:srgbClr val="088578"/>
      </a:accent4>
      <a:accent5>
        <a:srgbClr val="FDDA24"/>
      </a:accent5>
      <a:accent6>
        <a:srgbClr val="AADAEA"/>
      </a:accent6>
      <a:hlink>
        <a:srgbClr val="0892CB"/>
      </a:hlink>
      <a:folHlink>
        <a:srgbClr val="08857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57536</TotalTime>
  <Words>713</Words>
  <Application>Microsoft Office PowerPoint</Application>
  <PresentationFormat>On-screen Show (4:3)</PresentationFormat>
  <Paragraphs>92</Paragraphs>
  <Slides>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Verdana</vt:lpstr>
      <vt:lpstr>Office Theme</vt:lpstr>
      <vt:lpstr>Helping the industry investigate and reduce Mailmark Missorts </vt:lpstr>
      <vt:lpstr>Objective</vt:lpstr>
      <vt:lpstr>Mail process and potential missort causes</vt:lpstr>
      <vt:lpstr>Current Situation</vt:lpstr>
      <vt:lpstr>What we currently provide</vt:lpstr>
      <vt:lpstr>Container ID in Spare field 10</vt:lpstr>
      <vt:lpstr>Before &amp; after using spare field 10</vt:lpstr>
      <vt:lpstr>Next Steps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www.wizkit.com</dc:creator>
  <cp:lastModifiedBy>Christopher Hadlow</cp:lastModifiedBy>
  <cp:revision>224</cp:revision>
  <cp:lastPrinted>2018-10-29T11:14:55Z</cp:lastPrinted>
  <dcterms:created xsi:type="dcterms:W3CDTF">2011-10-20T13:01:56Z</dcterms:created>
  <dcterms:modified xsi:type="dcterms:W3CDTF">2019-02-27T15:38:08Z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zKit Template Type">
    <vt:lpwstr>Onscreen</vt:lpwstr>
  </property>
  <property fmtid="{D5CDD505-2E9C-101B-9397-08002B2CF9AE}" pid="3" name="WizKit Template Version">
    <vt:i4>5</vt:i4>
  </property>
  <property fmtid="{D5CDD505-2E9C-101B-9397-08002B2CF9AE}" pid="4" name="WizKit Template Sub">
    <vt:lpwstr>RM</vt:lpwstr>
  </property>
</Properties>
</file>