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21" r:id="rId2"/>
  </p:sldMasterIdLst>
  <p:notesMasterIdLst>
    <p:notesMasterId r:id="rId23"/>
  </p:notesMasterIdLst>
  <p:handoutMasterIdLst>
    <p:handoutMasterId r:id="rId24"/>
  </p:handoutMasterIdLst>
  <p:sldIdLst>
    <p:sldId id="256" r:id="rId3"/>
    <p:sldId id="517" r:id="rId4"/>
    <p:sldId id="3408" r:id="rId5"/>
    <p:sldId id="3411" r:id="rId6"/>
    <p:sldId id="3412" r:id="rId7"/>
    <p:sldId id="3409" r:id="rId8"/>
    <p:sldId id="3413" r:id="rId9"/>
    <p:sldId id="520" r:id="rId10"/>
    <p:sldId id="365" r:id="rId11"/>
    <p:sldId id="3400" r:id="rId12"/>
    <p:sldId id="467" r:id="rId13"/>
    <p:sldId id="3414" r:id="rId14"/>
    <p:sldId id="278" r:id="rId15"/>
    <p:sldId id="3394" r:id="rId16"/>
    <p:sldId id="498" r:id="rId17"/>
    <p:sldId id="280" r:id="rId18"/>
    <p:sldId id="3416" r:id="rId19"/>
    <p:sldId id="3415" r:id="rId20"/>
    <p:sldId id="3406" r:id="rId21"/>
    <p:sldId id="521"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CE4"/>
    <a:srgbClr val="FDC304"/>
    <a:srgbClr val="82CBD4"/>
    <a:srgbClr val="95C121"/>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00" autoAdjust="0"/>
  </p:normalViewPr>
  <p:slideViewPr>
    <p:cSldViewPr snapToGrid="0">
      <p:cViewPr varScale="1">
        <p:scale>
          <a:sx n="55" d="100"/>
          <a:sy n="55" d="100"/>
        </p:scale>
        <p:origin x="1028" y="48"/>
      </p:cViewPr>
      <p:guideLst>
        <p:guide orient="horz" pos="3271"/>
        <p:guide pos="279"/>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p:scale>
          <a:sx n="100" d="100"/>
          <a:sy n="100" d="100"/>
        </p:scale>
        <p:origin x="48" y="-10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Jun-18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Print magazine subscription</c:v>
                </c:pt>
                <c:pt idx="1">
                  <c:v>Print newspaper subscription</c:v>
                </c:pt>
                <c:pt idx="2">
                  <c:v>Online newspaper subscription</c:v>
                </c:pt>
                <c:pt idx="3">
                  <c:v>Online magazine subscription</c:v>
                </c:pt>
              </c:strCache>
            </c:strRef>
          </c:cat>
          <c:val>
            <c:numRef>
              <c:f>Sheet1!$B$2:$B$5</c:f>
              <c:numCache>
                <c:formatCode>0%</c:formatCode>
                <c:ptCount val="4"/>
                <c:pt idx="0">
                  <c:v>0.13</c:v>
                </c:pt>
                <c:pt idx="1">
                  <c:v>7.0000000000000007E-2</c:v>
                </c:pt>
                <c:pt idx="2">
                  <c:v>0.06</c:v>
                </c:pt>
                <c:pt idx="3">
                  <c:v>0.05</c:v>
                </c:pt>
              </c:numCache>
            </c:numRef>
          </c:val>
          <c:extLst>
            <c:ext xmlns:c16="http://schemas.microsoft.com/office/drawing/2014/chart" uri="{C3380CC4-5D6E-409C-BE32-E72D297353CC}">
              <c16:uniqueId val="{00000000-62C5-4E0E-8E42-A759598AE63A}"/>
            </c:ext>
          </c:extLst>
        </c:ser>
        <c:ser>
          <c:idx val="1"/>
          <c:order val="1"/>
          <c:tx>
            <c:strRef>
              <c:f>Sheet1!$C$1</c:f>
              <c:strCache>
                <c:ptCount val="1"/>
                <c:pt idx="0">
                  <c:v>Dec-18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Print magazine subscription</c:v>
                </c:pt>
                <c:pt idx="1">
                  <c:v>Print newspaper subscription</c:v>
                </c:pt>
                <c:pt idx="2">
                  <c:v>Online newspaper subscription</c:v>
                </c:pt>
                <c:pt idx="3">
                  <c:v>Online magazine subscription</c:v>
                </c:pt>
              </c:strCache>
            </c:strRef>
          </c:cat>
          <c:val>
            <c:numRef>
              <c:f>Sheet1!$C$2:$C$5</c:f>
              <c:numCache>
                <c:formatCode>0%</c:formatCode>
                <c:ptCount val="4"/>
                <c:pt idx="0">
                  <c:v>0.12</c:v>
                </c:pt>
                <c:pt idx="1">
                  <c:v>0.06</c:v>
                </c:pt>
                <c:pt idx="2">
                  <c:v>0.05</c:v>
                </c:pt>
                <c:pt idx="3">
                  <c:v>0.05</c:v>
                </c:pt>
              </c:numCache>
            </c:numRef>
          </c:val>
          <c:extLst>
            <c:ext xmlns:c16="http://schemas.microsoft.com/office/drawing/2014/chart" uri="{C3380CC4-5D6E-409C-BE32-E72D297353CC}">
              <c16:uniqueId val="{00000001-62C5-4E0E-8E42-A759598AE63A}"/>
            </c:ext>
          </c:extLst>
        </c:ser>
        <c:ser>
          <c:idx val="2"/>
          <c:order val="2"/>
          <c:tx>
            <c:strRef>
              <c:f>Sheet1!$D$1</c:f>
              <c:strCache>
                <c:ptCount val="1"/>
                <c:pt idx="0">
                  <c:v>Jun-19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Print magazine subscription</c:v>
                </c:pt>
                <c:pt idx="1">
                  <c:v>Print newspaper subscription</c:v>
                </c:pt>
                <c:pt idx="2">
                  <c:v>Online newspaper subscription</c:v>
                </c:pt>
                <c:pt idx="3">
                  <c:v>Online magazine subscription</c:v>
                </c:pt>
              </c:strCache>
            </c:strRef>
          </c:cat>
          <c:val>
            <c:numRef>
              <c:f>Sheet1!$D$2:$D$5</c:f>
              <c:numCache>
                <c:formatCode>0%</c:formatCode>
                <c:ptCount val="4"/>
                <c:pt idx="0">
                  <c:v>0.14000000000000001</c:v>
                </c:pt>
                <c:pt idx="1">
                  <c:v>0.08</c:v>
                </c:pt>
                <c:pt idx="2">
                  <c:v>0.08</c:v>
                </c:pt>
                <c:pt idx="3">
                  <c:v>0.06</c:v>
                </c:pt>
              </c:numCache>
            </c:numRef>
          </c:val>
          <c:extLst>
            <c:ext xmlns:c16="http://schemas.microsoft.com/office/drawing/2014/chart" uri="{C3380CC4-5D6E-409C-BE32-E72D297353CC}">
              <c16:uniqueId val="{00000002-62C5-4E0E-8E42-A759598AE63A}"/>
            </c:ext>
          </c:extLst>
        </c:ser>
        <c:ser>
          <c:idx val="3"/>
          <c:order val="3"/>
          <c:tx>
            <c:strRef>
              <c:f>Sheet1!$E$1</c:f>
              <c:strCache>
                <c:ptCount val="1"/>
                <c:pt idx="0">
                  <c:v>Jan-20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Print magazine subscription</c:v>
                </c:pt>
                <c:pt idx="1">
                  <c:v>Print newspaper subscription</c:v>
                </c:pt>
                <c:pt idx="2">
                  <c:v>Online newspaper subscription</c:v>
                </c:pt>
                <c:pt idx="3">
                  <c:v>Online magazine subscription</c:v>
                </c:pt>
              </c:strCache>
            </c:strRef>
          </c:cat>
          <c:val>
            <c:numRef>
              <c:f>Sheet1!$E$2:$E$5</c:f>
              <c:numCache>
                <c:formatCode>0%</c:formatCode>
                <c:ptCount val="4"/>
                <c:pt idx="0">
                  <c:v>0.13</c:v>
                </c:pt>
                <c:pt idx="1">
                  <c:v>0.08</c:v>
                </c:pt>
                <c:pt idx="2">
                  <c:v>7.0000000000000007E-2</c:v>
                </c:pt>
                <c:pt idx="3">
                  <c:v>0.05</c:v>
                </c:pt>
              </c:numCache>
            </c:numRef>
          </c:val>
          <c:extLst>
            <c:ext xmlns:c16="http://schemas.microsoft.com/office/drawing/2014/chart" uri="{C3380CC4-5D6E-409C-BE32-E72D297353CC}">
              <c16:uniqueId val="{00000003-62C5-4E0E-8E42-A759598AE63A}"/>
            </c:ext>
          </c:extLst>
        </c:ser>
        <c:dLbls>
          <c:showLegendKey val="0"/>
          <c:showVal val="0"/>
          <c:showCatName val="0"/>
          <c:showSerName val="0"/>
          <c:showPercent val="0"/>
          <c:showBubbleSize val="0"/>
        </c:dLbls>
        <c:gapWidth val="219"/>
        <c:overlap val="-27"/>
        <c:axId val="597151744"/>
        <c:axId val="597153712"/>
      </c:barChart>
      <c:catAx>
        <c:axId val="59715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153712"/>
        <c:crosses val="autoZero"/>
        <c:auto val="1"/>
        <c:lblAlgn val="ctr"/>
        <c:lblOffset val="100"/>
        <c:noMultiLvlLbl val="0"/>
      </c:catAx>
      <c:valAx>
        <c:axId val="597153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15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68525853678771E-2"/>
          <c:y val="3.6944325846962361E-2"/>
          <c:w val="0.94577912512183659"/>
          <c:h val="0.72731900952361983"/>
        </c:manualLayout>
      </c:layout>
      <c:barChart>
        <c:barDir val="col"/>
        <c:grouping val="clustered"/>
        <c:varyColors val="0"/>
        <c:ser>
          <c:idx val="0"/>
          <c:order val="0"/>
          <c:tx>
            <c:strRef>
              <c:f>Sheet1!$B$1</c:f>
              <c:strCache>
                <c:ptCount val="1"/>
                <c:pt idx="0">
                  <c:v>Mail order / online retailer</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Information about products and services</c:v>
                </c:pt>
                <c:pt idx="1">
                  <c:v>Special offers / discounts</c:v>
                </c:pt>
                <c:pt idx="2">
                  <c:v>Vouchers / coupons</c:v>
                </c:pt>
                <c:pt idx="3">
                  <c:v>News / update / magazine article</c:v>
                </c:pt>
                <c:pt idx="4">
                  <c:v>Information about events or activities</c:v>
                </c:pt>
                <c:pt idx="5">
                  <c:v>Invitation to a specific event</c:v>
                </c:pt>
                <c:pt idx="6">
                  <c:v>Sender's contact details</c:v>
                </c:pt>
                <c:pt idx="7">
                  <c:v>Administrative information</c:v>
                </c:pt>
              </c:strCache>
            </c:strRef>
          </c:cat>
          <c:val>
            <c:numRef>
              <c:f>Sheet1!$B$2:$B$9</c:f>
              <c:numCache>
                <c:formatCode>0%</c:formatCode>
                <c:ptCount val="8"/>
                <c:pt idx="0">
                  <c:v>0.25</c:v>
                </c:pt>
                <c:pt idx="1">
                  <c:v>0.28999999999999998</c:v>
                </c:pt>
                <c:pt idx="2">
                  <c:v>0.51</c:v>
                </c:pt>
                <c:pt idx="3">
                  <c:v>0.12</c:v>
                </c:pt>
                <c:pt idx="4">
                  <c:v>0.16</c:v>
                </c:pt>
                <c:pt idx="5">
                  <c:v>0.35</c:v>
                </c:pt>
                <c:pt idx="6">
                  <c:v>0.19</c:v>
                </c:pt>
                <c:pt idx="7">
                  <c:v>0.34</c:v>
                </c:pt>
              </c:numCache>
            </c:numRef>
          </c:val>
          <c:extLst>
            <c:ext xmlns:c16="http://schemas.microsoft.com/office/drawing/2014/chart" uri="{C3380CC4-5D6E-409C-BE32-E72D297353CC}">
              <c16:uniqueId val="{00000000-4B66-46F5-8874-A8D9DEF38A7F}"/>
            </c:ext>
          </c:extLst>
        </c:ser>
        <c:dLbls>
          <c:showLegendKey val="0"/>
          <c:showVal val="0"/>
          <c:showCatName val="0"/>
          <c:showSerName val="0"/>
          <c:showPercent val="0"/>
          <c:showBubbleSize val="0"/>
        </c:dLbls>
        <c:gapWidth val="150"/>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Information about products/services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3BD9-455B-8B33-EC31FE7B401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BD9-455B-8B33-EC31FE7B401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9-455B-8B33-EC31FE7B40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0.16</c:v>
                </c:pt>
                <c:pt idx="1">
                  <c:v>0.84</c:v>
                </c:pt>
              </c:numCache>
            </c:numRef>
          </c:val>
          <c:extLst>
            <c:ext xmlns:c16="http://schemas.microsoft.com/office/drawing/2014/chart" uri="{C3380CC4-5D6E-409C-BE32-E72D297353CC}">
              <c16:uniqueId val="{00000004-3BD9-455B-8B33-EC31FE7B4014}"/>
            </c:ext>
          </c:extLst>
        </c:ser>
        <c:dLbls>
          <c:showLegendKey val="0"/>
          <c:showVal val="0"/>
          <c:showCatName val="0"/>
          <c:showSerName val="0"/>
          <c:showPercent val="0"/>
          <c:showBubbleSize val="0"/>
          <c:showLeaderLines val="1"/>
        </c:dLbls>
        <c:firstSliceAng val="0"/>
        <c:holeSize val="4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Mail order/online retailer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25-34</c:v>
                </c:pt>
                <c:pt idx="1">
                  <c:v>35-44</c:v>
                </c:pt>
                <c:pt idx="2">
                  <c:v>45-54</c:v>
                </c:pt>
                <c:pt idx="3">
                  <c:v>55-64</c:v>
                </c:pt>
                <c:pt idx="4">
                  <c:v>65+</c:v>
                </c:pt>
              </c:strCache>
            </c:strRef>
          </c:cat>
          <c:val>
            <c:numRef>
              <c:f>Sheet1!$B$2:$B$6</c:f>
              <c:numCache>
                <c:formatCode>General</c:formatCode>
                <c:ptCount val="5"/>
                <c:pt idx="0">
                  <c:v>4.63</c:v>
                </c:pt>
                <c:pt idx="1">
                  <c:v>4.1100000000000003</c:v>
                </c:pt>
                <c:pt idx="2">
                  <c:v>4.26</c:v>
                </c:pt>
                <c:pt idx="3">
                  <c:v>6.1</c:v>
                </c:pt>
                <c:pt idx="4">
                  <c:v>4.54</c:v>
                </c:pt>
              </c:numCache>
            </c:numRef>
          </c:val>
          <c:extLst>
            <c:ext xmlns:c16="http://schemas.microsoft.com/office/drawing/2014/chart" uri="{C3380CC4-5D6E-409C-BE32-E72D297353CC}">
              <c16:uniqueId val="{00000000-E4AF-4F42-A59C-1710C07E1A3A}"/>
            </c:ext>
          </c:extLst>
        </c:ser>
        <c:dLbls>
          <c:showLegendKey val="0"/>
          <c:showVal val="0"/>
          <c:showCatName val="0"/>
          <c:showSerName val="0"/>
          <c:showPercent val="0"/>
          <c:showBubbleSize val="0"/>
        </c:dLbls>
        <c:gapWidth val="131"/>
        <c:overlap val="-27"/>
        <c:axId val="1275611552"/>
        <c:axId val="1275613520"/>
      </c:barChart>
      <c:catAx>
        <c:axId val="127561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3520"/>
        <c:crosses val="autoZero"/>
        <c:auto val="1"/>
        <c:lblAlgn val="ctr"/>
        <c:lblOffset val="100"/>
        <c:noMultiLvlLbl val="0"/>
      </c:catAx>
      <c:valAx>
        <c:axId val="127561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561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085639975714909E-2"/>
          <c:y val="2.1135938439400974E-2"/>
          <c:w val="0.94577912512183659"/>
          <c:h val="0.79748086500508486"/>
        </c:manualLayout>
      </c:layout>
      <c:barChart>
        <c:barDir val="col"/>
        <c:grouping val="clustered"/>
        <c:varyColors val="0"/>
        <c:ser>
          <c:idx val="0"/>
          <c:order val="0"/>
          <c:tx>
            <c:strRef>
              <c:f>Sheet1!$B$1</c:f>
              <c:strCache>
                <c:ptCount val="1"/>
                <c:pt idx="0">
                  <c:v>Reach</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c:v>
                </c:pt>
                <c:pt idx="1">
                  <c:v>Information about products/services</c:v>
                </c:pt>
                <c:pt idx="2">
                  <c:v>Special offers or discounts</c:v>
                </c:pt>
                <c:pt idx="3">
                  <c:v>Vouchers / coupons</c:v>
                </c:pt>
                <c:pt idx="4">
                  <c:v>News / update / magazine articles </c:v>
                </c:pt>
                <c:pt idx="5">
                  <c:v>Information about entertainment / activities</c:v>
                </c:pt>
                <c:pt idx="6">
                  <c:v>Inviation to specific event</c:v>
                </c:pt>
                <c:pt idx="7">
                  <c:v>Administrative information</c:v>
                </c:pt>
              </c:strCache>
            </c:strRef>
          </c:cat>
          <c:val>
            <c:numRef>
              <c:f>Sheet1!$B$2:$B$9</c:f>
              <c:numCache>
                <c:formatCode>General</c:formatCode>
                <c:ptCount val="8"/>
                <c:pt idx="0">
                  <c:v>1.27</c:v>
                </c:pt>
                <c:pt idx="1">
                  <c:v>1.33</c:v>
                </c:pt>
                <c:pt idx="2">
                  <c:v>1.32</c:v>
                </c:pt>
                <c:pt idx="3">
                  <c:v>1.31</c:v>
                </c:pt>
                <c:pt idx="4">
                  <c:v>1.29</c:v>
                </c:pt>
                <c:pt idx="5">
                  <c:v>1.47</c:v>
                </c:pt>
                <c:pt idx="6">
                  <c:v>1.48</c:v>
                </c:pt>
                <c:pt idx="7">
                  <c:v>1.18</c:v>
                </c:pt>
              </c:numCache>
            </c:numRef>
          </c:val>
          <c:extLst>
            <c:ext xmlns:c16="http://schemas.microsoft.com/office/drawing/2014/chart" uri="{C3380CC4-5D6E-409C-BE32-E72D297353CC}">
              <c16:uniqueId val="{00000000-4B66-46F5-8874-A8D9DEF38A7F}"/>
            </c:ext>
          </c:extLst>
        </c:ser>
        <c:ser>
          <c:idx val="1"/>
          <c:order val="1"/>
          <c:tx>
            <c:strRef>
              <c:f>Sheet1!$C$1</c:f>
              <c:strCache>
                <c:ptCount val="1"/>
                <c:pt idx="0">
                  <c:v>Frequency</c:v>
                </c:pt>
              </c:strCache>
            </c:strRef>
          </c:tx>
          <c:spPr>
            <a:solidFill>
              <a:schemeClr val="accent4"/>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B4-4A56-A658-DE0513260A1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Average</c:v>
                </c:pt>
                <c:pt idx="1">
                  <c:v>Information about products/services</c:v>
                </c:pt>
                <c:pt idx="2">
                  <c:v>Special offers or discounts</c:v>
                </c:pt>
                <c:pt idx="3">
                  <c:v>Vouchers / coupons</c:v>
                </c:pt>
                <c:pt idx="4">
                  <c:v>News / update / magazine articles </c:v>
                </c:pt>
                <c:pt idx="5">
                  <c:v>Information about entertainment / activities</c:v>
                </c:pt>
                <c:pt idx="6">
                  <c:v>Inviation to specific event</c:v>
                </c:pt>
                <c:pt idx="7">
                  <c:v>Administrative information</c:v>
                </c:pt>
              </c:strCache>
            </c:strRef>
          </c:cat>
          <c:val>
            <c:numRef>
              <c:f>Sheet1!$C$2:$C$9</c:f>
              <c:numCache>
                <c:formatCode>General</c:formatCode>
                <c:ptCount val="8"/>
                <c:pt idx="0">
                  <c:v>4.8</c:v>
                </c:pt>
                <c:pt idx="1">
                  <c:v>5.6</c:v>
                </c:pt>
                <c:pt idx="2">
                  <c:v>6</c:v>
                </c:pt>
                <c:pt idx="3">
                  <c:v>5.4</c:v>
                </c:pt>
                <c:pt idx="4">
                  <c:v>5</c:v>
                </c:pt>
                <c:pt idx="5">
                  <c:v>7.2</c:v>
                </c:pt>
                <c:pt idx="6">
                  <c:v>7.6</c:v>
                </c:pt>
                <c:pt idx="7">
                  <c:v>5.0999999999999996</c:v>
                </c:pt>
              </c:numCache>
            </c:numRef>
          </c:val>
          <c:extLst>
            <c:ext xmlns:c16="http://schemas.microsoft.com/office/drawing/2014/chart" uri="{C3380CC4-5D6E-409C-BE32-E72D297353CC}">
              <c16:uniqueId val="{00000001-4B66-46F5-8874-A8D9DEF38A7F}"/>
            </c:ext>
          </c:extLst>
        </c:ser>
        <c:dLbls>
          <c:showLegendKey val="0"/>
          <c:showVal val="0"/>
          <c:showCatName val="0"/>
          <c:showSerName val="0"/>
          <c:showPercent val="0"/>
          <c:showBubbleSize val="0"/>
        </c:dLbls>
        <c:gapWidth val="182"/>
        <c:axId val="652270160"/>
        <c:axId val="652266880"/>
      </c:barChart>
      <c:catAx>
        <c:axId val="65227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66880"/>
        <c:crosses val="autoZero"/>
        <c:auto val="1"/>
        <c:lblAlgn val="ctr"/>
        <c:lblOffset val="100"/>
        <c:noMultiLvlLbl val="0"/>
      </c:catAx>
      <c:valAx>
        <c:axId val="65226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70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Yes - bought a single issue</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Males</c:v>
                </c:pt>
                <c:pt idx="2">
                  <c:v>Females</c:v>
                </c:pt>
              </c:strCache>
            </c:strRef>
          </c:cat>
          <c:val>
            <c:numRef>
              <c:f>Sheet1!$B$2:$B$4</c:f>
              <c:numCache>
                <c:formatCode>0%</c:formatCode>
                <c:ptCount val="3"/>
                <c:pt idx="0">
                  <c:v>0.56999999999999995</c:v>
                </c:pt>
                <c:pt idx="1">
                  <c:v>0.54</c:v>
                </c:pt>
                <c:pt idx="2">
                  <c:v>0.61</c:v>
                </c:pt>
              </c:numCache>
            </c:numRef>
          </c:val>
          <c:extLst>
            <c:ext xmlns:c16="http://schemas.microsoft.com/office/drawing/2014/chart" uri="{C3380CC4-5D6E-409C-BE32-E72D297353CC}">
              <c16:uniqueId val="{00000000-2027-4482-AA3C-93C2BD31B83A}"/>
            </c:ext>
          </c:extLst>
        </c:ser>
        <c:ser>
          <c:idx val="1"/>
          <c:order val="1"/>
          <c:tx>
            <c:strRef>
              <c:f>Sheet1!$C$1</c:f>
              <c:strCache>
                <c:ptCount val="1"/>
                <c:pt idx="0">
                  <c:v>Yes - via a subscription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Males</c:v>
                </c:pt>
                <c:pt idx="2">
                  <c:v>Females</c:v>
                </c:pt>
              </c:strCache>
            </c:strRef>
          </c:cat>
          <c:val>
            <c:numRef>
              <c:f>Sheet1!$C$2:$C$4</c:f>
              <c:numCache>
                <c:formatCode>0%</c:formatCode>
                <c:ptCount val="3"/>
                <c:pt idx="0">
                  <c:v>0.31</c:v>
                </c:pt>
                <c:pt idx="1">
                  <c:v>0.39</c:v>
                </c:pt>
                <c:pt idx="2">
                  <c:v>0.24</c:v>
                </c:pt>
              </c:numCache>
            </c:numRef>
          </c:val>
          <c:extLst>
            <c:ext xmlns:c16="http://schemas.microsoft.com/office/drawing/2014/chart" uri="{C3380CC4-5D6E-409C-BE32-E72D297353CC}">
              <c16:uniqueId val="{00000001-2027-4482-AA3C-93C2BD31B83A}"/>
            </c:ext>
          </c:extLst>
        </c:ser>
        <c:ser>
          <c:idx val="2"/>
          <c:order val="2"/>
          <c:tx>
            <c:strRef>
              <c:f>Sheet1!$D$1</c:f>
              <c:strCache>
                <c:ptCount val="1"/>
                <c:pt idx="0">
                  <c:v>No</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All</c:v>
                </c:pt>
                <c:pt idx="1">
                  <c:v>Males</c:v>
                </c:pt>
                <c:pt idx="2">
                  <c:v>Females</c:v>
                </c:pt>
              </c:strCache>
            </c:strRef>
          </c:cat>
          <c:val>
            <c:numRef>
              <c:f>Sheet1!$D$2:$D$4</c:f>
              <c:numCache>
                <c:formatCode>0%</c:formatCode>
                <c:ptCount val="3"/>
                <c:pt idx="0">
                  <c:v>0.19</c:v>
                </c:pt>
                <c:pt idx="1">
                  <c:v>0.17</c:v>
                </c:pt>
                <c:pt idx="2">
                  <c:v>0.21</c:v>
                </c:pt>
              </c:numCache>
            </c:numRef>
          </c:val>
          <c:extLst>
            <c:ext xmlns:c16="http://schemas.microsoft.com/office/drawing/2014/chart" uri="{C3380CC4-5D6E-409C-BE32-E72D297353CC}">
              <c16:uniqueId val="{00000002-2027-4482-AA3C-93C2BD31B83A}"/>
            </c:ext>
          </c:extLst>
        </c:ser>
        <c:dLbls>
          <c:dLblPos val="outEnd"/>
          <c:showLegendKey val="0"/>
          <c:showVal val="1"/>
          <c:showCatName val="0"/>
          <c:showSerName val="0"/>
          <c:showPercent val="0"/>
          <c:showBubbleSize val="0"/>
        </c:dLbls>
        <c:gapWidth val="95"/>
        <c:overlap val="-90"/>
        <c:axId val="598452128"/>
        <c:axId val="598450816"/>
      </c:barChart>
      <c:catAx>
        <c:axId val="59845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98450816"/>
        <c:crosses val="autoZero"/>
        <c:auto val="1"/>
        <c:lblAlgn val="ctr"/>
        <c:lblOffset val="100"/>
        <c:noMultiLvlLbl val="0"/>
      </c:catAx>
      <c:valAx>
        <c:axId val="598450816"/>
        <c:scaling>
          <c:orientation val="minMax"/>
        </c:scaling>
        <c:delete val="1"/>
        <c:axPos val="l"/>
        <c:numFmt formatCode="0%" sourceLinked="1"/>
        <c:majorTickMark val="none"/>
        <c:minorTickMark val="none"/>
        <c:tickLblPos val="nextTo"/>
        <c:crossAx val="5984521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Reading print magazines is 
more enjoyable than reading 
magazine content on a device</c:v>
                </c:pt>
                <c:pt idx="1">
                  <c:v>Photography is the main 
appeal of print magazines</c:v>
                </c:pt>
              </c:strCache>
            </c:strRef>
          </c:cat>
          <c:val>
            <c:numRef>
              <c:f>Sheet1!$B$2:$B$3</c:f>
              <c:numCache>
                <c:formatCode>0%</c:formatCode>
                <c:ptCount val="2"/>
                <c:pt idx="0">
                  <c:v>0.27</c:v>
                </c:pt>
                <c:pt idx="1">
                  <c:v>0.13</c:v>
                </c:pt>
              </c:numCache>
            </c:numRef>
          </c:val>
          <c:extLst>
            <c:ext xmlns:c16="http://schemas.microsoft.com/office/drawing/2014/chart" uri="{C3380CC4-5D6E-409C-BE32-E72D297353CC}">
              <c16:uniqueId val="{00000000-4AEA-4D0F-A87F-69E340D41046}"/>
            </c:ext>
          </c:extLst>
        </c:ser>
        <c:ser>
          <c:idx val="1"/>
          <c:order val="1"/>
          <c:tx>
            <c:strRef>
              <c:f>Sheet1!$C$1</c:f>
              <c:strCache>
                <c:ptCount val="1"/>
                <c:pt idx="0">
                  <c:v>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Reading print magazines is 
more enjoyable than reading 
magazine content on a device</c:v>
                </c:pt>
                <c:pt idx="1">
                  <c:v>Photography is the main 
appeal of print magazines</c:v>
                </c:pt>
              </c:strCache>
            </c:strRef>
          </c:cat>
          <c:val>
            <c:numRef>
              <c:f>Sheet1!$C$2:$C$3</c:f>
              <c:numCache>
                <c:formatCode>0%</c:formatCode>
                <c:ptCount val="2"/>
                <c:pt idx="0">
                  <c:v>0.33</c:v>
                </c:pt>
                <c:pt idx="1">
                  <c:v>0.33</c:v>
                </c:pt>
              </c:numCache>
            </c:numRef>
          </c:val>
          <c:extLst>
            <c:ext xmlns:c16="http://schemas.microsoft.com/office/drawing/2014/chart" uri="{C3380CC4-5D6E-409C-BE32-E72D297353CC}">
              <c16:uniqueId val="{00000001-4AEA-4D0F-A87F-69E340D41046}"/>
            </c:ext>
          </c:extLst>
        </c:ser>
        <c:ser>
          <c:idx val="2"/>
          <c:order val="2"/>
          <c:tx>
            <c:strRef>
              <c:f>Sheet1!$D$1</c:f>
              <c:strCache>
                <c:ptCount val="1"/>
                <c:pt idx="0">
                  <c:v>Neither agree nor disagree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Reading print magazines is 
more enjoyable than reading 
magazine content on a device</c:v>
                </c:pt>
                <c:pt idx="1">
                  <c:v>Photography is the main 
appeal of print magazines</c:v>
                </c:pt>
              </c:strCache>
            </c:strRef>
          </c:cat>
          <c:val>
            <c:numRef>
              <c:f>Sheet1!$D$2:$D$3</c:f>
              <c:numCache>
                <c:formatCode>0%</c:formatCode>
                <c:ptCount val="2"/>
                <c:pt idx="0">
                  <c:v>0.28999999999999998</c:v>
                </c:pt>
                <c:pt idx="1">
                  <c:v>0.38</c:v>
                </c:pt>
              </c:numCache>
            </c:numRef>
          </c:val>
          <c:extLst>
            <c:ext xmlns:c16="http://schemas.microsoft.com/office/drawing/2014/chart" uri="{C3380CC4-5D6E-409C-BE32-E72D297353CC}">
              <c16:uniqueId val="{00000002-4AEA-4D0F-A87F-69E340D41046}"/>
            </c:ext>
          </c:extLst>
        </c:ser>
        <c:ser>
          <c:idx val="3"/>
          <c:order val="3"/>
          <c:tx>
            <c:strRef>
              <c:f>Sheet1!$E$1</c:f>
              <c:strCache>
                <c:ptCount val="1"/>
                <c:pt idx="0">
                  <c:v>Disagree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Reading print magazines is 
more enjoyable than reading 
magazine content on a device</c:v>
                </c:pt>
                <c:pt idx="1">
                  <c:v>Photography is the main 
appeal of print magazines</c:v>
                </c:pt>
              </c:strCache>
            </c:strRef>
          </c:cat>
          <c:val>
            <c:numRef>
              <c:f>Sheet1!$E$2:$E$3</c:f>
              <c:numCache>
                <c:formatCode>0%</c:formatCode>
                <c:ptCount val="2"/>
                <c:pt idx="0">
                  <c:v>7.0000000000000007E-2</c:v>
                </c:pt>
                <c:pt idx="1">
                  <c:v>0.12</c:v>
                </c:pt>
              </c:numCache>
            </c:numRef>
          </c:val>
          <c:extLst>
            <c:ext xmlns:c16="http://schemas.microsoft.com/office/drawing/2014/chart" uri="{C3380CC4-5D6E-409C-BE32-E72D297353CC}">
              <c16:uniqueId val="{00000003-4AEA-4D0F-A87F-69E340D41046}"/>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Reading print magazines is 
more enjoyable than reading 
magazine content on a device</c:v>
                </c:pt>
                <c:pt idx="1">
                  <c:v>Photography is the main 
appeal of print magazines</c:v>
                </c:pt>
              </c:strCache>
            </c:strRef>
          </c:cat>
          <c:val>
            <c:numRef>
              <c:f>Sheet1!$F$2:$F$3</c:f>
              <c:numCache>
                <c:formatCode>0%</c:formatCode>
                <c:ptCount val="2"/>
                <c:pt idx="0">
                  <c:v>0.04</c:v>
                </c:pt>
                <c:pt idx="1">
                  <c:v>0.04</c:v>
                </c:pt>
              </c:numCache>
            </c:numRef>
          </c:val>
          <c:extLst>
            <c:ext xmlns:c16="http://schemas.microsoft.com/office/drawing/2014/chart" uri="{C3380CC4-5D6E-409C-BE32-E72D297353CC}">
              <c16:uniqueId val="{00000004-4AEA-4D0F-A87F-69E340D41046}"/>
            </c:ext>
          </c:extLst>
        </c:ser>
        <c:dLbls>
          <c:showLegendKey val="0"/>
          <c:showVal val="0"/>
          <c:showCatName val="0"/>
          <c:showSerName val="0"/>
          <c:showPercent val="0"/>
          <c:showBubbleSize val="0"/>
        </c:dLbls>
        <c:gapWidth val="150"/>
        <c:overlap val="100"/>
        <c:axId val="807449296"/>
        <c:axId val="807449624"/>
      </c:barChart>
      <c:catAx>
        <c:axId val="807449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7449624"/>
        <c:crosses val="autoZero"/>
        <c:auto val="1"/>
        <c:lblAlgn val="ctr"/>
        <c:lblOffset val="100"/>
        <c:noMultiLvlLbl val="0"/>
      </c:catAx>
      <c:valAx>
        <c:axId val="80744962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74492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Kids</c:v>
                </c:pt>
                <c:pt idx="1">
                  <c:v>Home &amp; Gardening</c:v>
                </c:pt>
                <c:pt idx="2">
                  <c:v>Womens</c:v>
                </c:pt>
                <c:pt idx="3">
                  <c:v>News &amp; Current Affairs</c:v>
                </c:pt>
                <c:pt idx="4">
                  <c:v>Hobbies and Leisure</c:v>
                </c:pt>
                <c:pt idx="5">
                  <c:v>Mens</c:v>
                </c:pt>
                <c:pt idx="6">
                  <c:v>Science &amp; Nature</c:v>
                </c:pt>
                <c:pt idx="7">
                  <c:v>Food &amp; Drink</c:v>
                </c:pt>
                <c:pt idx="8">
                  <c:v>Fashion &amp; Beauty</c:v>
                </c:pt>
                <c:pt idx="9">
                  <c:v>Sports</c:v>
                </c:pt>
              </c:strCache>
            </c:strRef>
          </c:cat>
          <c:val>
            <c:numRef>
              <c:f>Sheet1!$B$2:$B$11</c:f>
              <c:numCache>
                <c:formatCode>0%</c:formatCode>
                <c:ptCount val="10"/>
                <c:pt idx="0">
                  <c:v>5.0199999999999996</c:v>
                </c:pt>
                <c:pt idx="1">
                  <c:v>5.03</c:v>
                </c:pt>
                <c:pt idx="2">
                  <c:v>3.25</c:v>
                </c:pt>
                <c:pt idx="3">
                  <c:v>3.21</c:v>
                </c:pt>
                <c:pt idx="4">
                  <c:v>2.19</c:v>
                </c:pt>
                <c:pt idx="5">
                  <c:v>1.94</c:v>
                </c:pt>
                <c:pt idx="6">
                  <c:v>1.71</c:v>
                </c:pt>
                <c:pt idx="7">
                  <c:v>1.6</c:v>
                </c:pt>
                <c:pt idx="8">
                  <c:v>0.94</c:v>
                </c:pt>
                <c:pt idx="9">
                  <c:v>0.61</c:v>
                </c:pt>
              </c:numCache>
            </c:numRef>
          </c:val>
          <c:extLst>
            <c:ext xmlns:c16="http://schemas.microsoft.com/office/drawing/2014/chart" uri="{C3380CC4-5D6E-409C-BE32-E72D297353CC}">
              <c16:uniqueId val="{00000000-1938-4A08-A25D-1CC58FCCC362}"/>
            </c:ext>
          </c:extLst>
        </c:ser>
        <c:dLbls>
          <c:showLegendKey val="0"/>
          <c:showVal val="0"/>
          <c:showCatName val="0"/>
          <c:showSerName val="0"/>
          <c:showPercent val="0"/>
          <c:showBubbleSize val="0"/>
        </c:dLbls>
        <c:gapWidth val="82"/>
        <c:overlap val="-27"/>
        <c:axId val="781234136"/>
        <c:axId val="781234792"/>
      </c:barChart>
      <c:catAx>
        <c:axId val="78123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4792"/>
        <c:crosses val="autoZero"/>
        <c:auto val="1"/>
        <c:lblAlgn val="ctr"/>
        <c:lblOffset val="100"/>
        <c:noMultiLvlLbl val="0"/>
      </c:catAx>
      <c:valAx>
        <c:axId val="7812347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4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926-4A1D-A2EC-E501C69CBF8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926-4A1D-A2EC-E501C69CBF86}"/>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926-4A1D-A2EC-E501C69CBF86}"/>
                </c:ext>
              </c:extLst>
            </c:dLbl>
            <c:dLbl>
              <c:idx val="1"/>
              <c:delete val="1"/>
              <c:extLst>
                <c:ext xmlns:c15="http://schemas.microsoft.com/office/drawing/2012/chart" uri="{CE6537A1-D6FC-4f65-9D91-7224C49458BB}"/>
                <c:ext xmlns:c16="http://schemas.microsoft.com/office/drawing/2014/chart" uri="{C3380CC4-5D6E-409C-BE32-E72D297353CC}">
                  <c16:uniqueId val="{00000003-3926-4A1D-A2EC-E501C69CBF8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0.63</c:v>
                </c:pt>
                <c:pt idx="1">
                  <c:v>0.37</c:v>
                </c:pt>
              </c:numCache>
            </c:numRef>
          </c:val>
          <c:extLst>
            <c:ext xmlns:c16="http://schemas.microsoft.com/office/drawing/2014/chart" uri="{C3380CC4-5D6E-409C-BE32-E72D297353CC}">
              <c16:uniqueId val="{00000004-3926-4A1D-A2EC-E501C69CBF86}"/>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2C33-4E13-8BE4-1B45BC4D5F8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C33-4E13-8BE4-1B45BC4D5F84}"/>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C33-4E13-8BE4-1B45BC4D5F84}"/>
                </c:ext>
              </c:extLst>
            </c:dLbl>
            <c:dLbl>
              <c:idx val="1"/>
              <c:delete val="1"/>
              <c:extLst>
                <c:ext xmlns:c15="http://schemas.microsoft.com/office/drawing/2012/chart" uri="{CE6537A1-D6FC-4f65-9D91-7224C49458BB}"/>
                <c:ext xmlns:c16="http://schemas.microsoft.com/office/drawing/2014/chart" uri="{C3380CC4-5D6E-409C-BE32-E72D297353CC}">
                  <c16:uniqueId val="{00000003-2C33-4E13-8BE4-1B45BC4D5F8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0.65</c:v>
                </c:pt>
                <c:pt idx="1">
                  <c:v>0.35</c:v>
                </c:pt>
              </c:numCache>
            </c:numRef>
          </c:val>
          <c:extLst>
            <c:ext xmlns:c16="http://schemas.microsoft.com/office/drawing/2014/chart" uri="{C3380CC4-5D6E-409C-BE32-E72D297353CC}">
              <c16:uniqueId val="{00000004-2C33-4E13-8BE4-1B45BC4D5F84}"/>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EA-42C1-998B-FE63EE4548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A-42C1-998B-FE63EE4548C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4EA-42C1-998B-FE63EE4548C7}"/>
                </c:ext>
              </c:extLst>
            </c:dLbl>
            <c:dLbl>
              <c:idx val="1"/>
              <c:delete val="1"/>
              <c:extLst>
                <c:ext xmlns:c15="http://schemas.microsoft.com/office/drawing/2012/chart" uri="{CE6537A1-D6FC-4f65-9D91-7224C49458BB}"/>
                <c:ext xmlns:c16="http://schemas.microsoft.com/office/drawing/2014/chart" uri="{C3380CC4-5D6E-409C-BE32-E72D297353CC}">
                  <c16:uniqueId val="{00000003-74EA-42C1-998B-FE63EE4548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0.91</c:v>
                </c:pt>
                <c:pt idx="1">
                  <c:v>0.09</c:v>
                </c:pt>
              </c:numCache>
            </c:numRef>
          </c:val>
          <c:extLst>
            <c:ext xmlns:c16="http://schemas.microsoft.com/office/drawing/2014/chart" uri="{C3380CC4-5D6E-409C-BE32-E72D297353CC}">
              <c16:uniqueId val="{00000004-74EA-42C1-998B-FE63EE4548C7}"/>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B0-486B-A3EC-9C13F764F5FF}"/>
                </c:ext>
              </c:extLst>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B0-486B-A3EC-9C13F764F5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Administrative information</c:v>
                </c:pt>
                <c:pt idx="1">
                  <c:v>Sender's contact details</c:v>
                </c:pt>
                <c:pt idx="2">
                  <c:v>Informatino about entertainment or activities</c:v>
                </c:pt>
                <c:pt idx="3">
                  <c:v>News/update/magazine articles</c:v>
                </c:pt>
                <c:pt idx="4">
                  <c:v>Vouchers/coupons</c:v>
                </c:pt>
                <c:pt idx="5">
                  <c:v>Special offers or discounts</c:v>
                </c:pt>
                <c:pt idx="6">
                  <c:v>Information about products/services</c:v>
                </c:pt>
              </c:strCache>
            </c:strRef>
          </c:cat>
          <c:val>
            <c:numRef>
              <c:f>Sheet1!$B$2:$B$8</c:f>
              <c:numCache>
                <c:formatCode>0%</c:formatCode>
                <c:ptCount val="7"/>
                <c:pt idx="0">
                  <c:v>0.03</c:v>
                </c:pt>
                <c:pt idx="1">
                  <c:v>0.1</c:v>
                </c:pt>
                <c:pt idx="2">
                  <c:v>0.13</c:v>
                </c:pt>
                <c:pt idx="3">
                  <c:v>0.81</c:v>
                </c:pt>
                <c:pt idx="4">
                  <c:v>0.03</c:v>
                </c:pt>
                <c:pt idx="5">
                  <c:v>0.08</c:v>
                </c:pt>
                <c:pt idx="6">
                  <c:v>0.18</c:v>
                </c:pt>
              </c:numCache>
            </c:numRef>
          </c:val>
          <c:extLst>
            <c:ext xmlns:c16="http://schemas.microsoft.com/office/drawing/2014/chart" uri="{C3380CC4-5D6E-409C-BE32-E72D297353CC}">
              <c16:uniqueId val="{00000000-7F9F-4FDB-8BAB-09B5B5EA698E}"/>
            </c:ext>
          </c:extLst>
        </c:ser>
        <c:dLbls>
          <c:showLegendKey val="0"/>
          <c:showVal val="0"/>
          <c:showCatName val="0"/>
          <c:showSerName val="0"/>
          <c:showPercent val="0"/>
          <c:showBubbleSize val="0"/>
        </c:dLbls>
        <c:gapWidth val="55"/>
        <c:axId val="972823080"/>
        <c:axId val="972823736"/>
      </c:barChart>
      <c:catAx>
        <c:axId val="972823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972823736"/>
        <c:crosses val="autoZero"/>
        <c:auto val="1"/>
        <c:lblAlgn val="ctr"/>
        <c:lblOffset val="100"/>
        <c:noMultiLvlLbl val="0"/>
      </c:catAx>
      <c:valAx>
        <c:axId val="9728237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282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0F-4431-A722-BCFB04C2BFF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0F-4431-A722-BCFB04C2BFFF}"/>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0F-4431-A722-BCFB04C2BFF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0F-4431-A722-BCFB04C2BFFF}"/>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87-47CB-ADE2-16B6562C958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0F-4431-A722-BCFB04C2BFF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87-47CB-ADE2-16B6562C958D}"/>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0F-4431-A722-BCFB04C2BFF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0F-4431-A722-BCFB04C2BF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Opened it</c:v>
                </c:pt>
                <c:pt idx="1">
                  <c:v>Put aside to look at later</c:v>
                </c:pt>
                <c:pt idx="2">
                  <c:v>Put in the usual place</c:v>
                </c:pt>
                <c:pt idx="3">
                  <c:v>Put it on display (e.g. on a fridge, notice board)</c:v>
                </c:pt>
                <c:pt idx="4">
                  <c:v>Threw it away/recycled</c:v>
                </c:pt>
                <c:pt idx="5">
                  <c:v>Filed it for reference or records</c:v>
                </c:pt>
                <c:pt idx="6">
                  <c:v>Took it out of the house (e.g. to work)</c:v>
                </c:pt>
                <c:pt idx="7">
                  <c:v>Used/did something with the information</c:v>
                </c:pt>
                <c:pt idx="8">
                  <c:v>Passed it on/left out for the person it's for</c:v>
                </c:pt>
                <c:pt idx="9">
                  <c:v>Read/looked/glanced at it</c:v>
                </c:pt>
              </c:strCache>
            </c:strRef>
          </c:cat>
          <c:val>
            <c:numRef>
              <c:f>Sheet1!$B$2:$B$11</c:f>
              <c:numCache>
                <c:formatCode>0%</c:formatCode>
                <c:ptCount val="10"/>
                <c:pt idx="0">
                  <c:v>0.65</c:v>
                </c:pt>
                <c:pt idx="1">
                  <c:v>0.52</c:v>
                </c:pt>
                <c:pt idx="2">
                  <c:v>0.2</c:v>
                </c:pt>
                <c:pt idx="3">
                  <c:v>0.01</c:v>
                </c:pt>
                <c:pt idx="4">
                  <c:v>0.31</c:v>
                </c:pt>
                <c:pt idx="5">
                  <c:v>0.08</c:v>
                </c:pt>
                <c:pt idx="6">
                  <c:v>0.06</c:v>
                </c:pt>
                <c:pt idx="7">
                  <c:v>0.06</c:v>
                </c:pt>
                <c:pt idx="8">
                  <c:v>0.19</c:v>
                </c:pt>
                <c:pt idx="9">
                  <c:v>0.67</c:v>
                </c:pt>
              </c:numCache>
            </c:numRef>
          </c:val>
          <c:extLst>
            <c:ext xmlns:c16="http://schemas.microsoft.com/office/drawing/2014/chart" uri="{C3380CC4-5D6E-409C-BE32-E72D297353CC}">
              <c16:uniqueId val="{00000009-D00F-4431-A722-BCFB04C2BFFF}"/>
            </c:ext>
          </c:extLst>
        </c:ser>
        <c:dLbls>
          <c:showLegendKey val="0"/>
          <c:showVal val="0"/>
          <c:showCatName val="0"/>
          <c:showSerName val="0"/>
          <c:showPercent val="0"/>
          <c:showBubbleSize val="0"/>
        </c:dLbls>
        <c:gapWidth val="29"/>
        <c:axId val="930301768"/>
        <c:axId val="930304064"/>
      </c:barChart>
      <c:catAx>
        <c:axId val="93030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4064"/>
        <c:crosses val="autoZero"/>
        <c:auto val="1"/>
        <c:lblAlgn val="ctr"/>
        <c:lblOffset val="100"/>
        <c:noMultiLvlLbl val="0"/>
      </c:catAx>
      <c:valAx>
        <c:axId val="930304064"/>
        <c:scaling>
          <c:orientation val="minMax"/>
          <c:max val="0.700000000000000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0301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03/06/2020</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03/06/2020</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JICMAIL data has been available since the second quarter of 2017, it now contains over 92,000 individual mail packs across all the main industry sectors.  It has been designed to create Gold Standard for the industry so that mail and door drop can be planned alongside other media in exactly the same way as all other channels.</a:t>
            </a:r>
          </a:p>
          <a:p>
            <a:endParaRPr lang="en-GB" dirty="0"/>
          </a:p>
          <a:p>
            <a:r>
              <a:rPr lang="en-GB" dirty="0"/>
              <a:t>A panel of 1,000 households each month collect their mail and door drop for the first 7 days of each month.  They then track that content over a full 28 day period and tell us what they did with it physically ie opened, read and passed it on.  But in addition they record any commercial actions, such as going online, calling the sender or using a voucher or discount code.</a:t>
            </a:r>
          </a:p>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72031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18</a:t>
            </a:fld>
            <a:endParaRPr lang="en-GB" dirty="0"/>
          </a:p>
        </p:txBody>
      </p:sp>
    </p:spTree>
    <p:extLst>
      <p:ext uri="{BB962C8B-B14F-4D97-AF65-F5344CB8AC3E}">
        <p14:creationId xmlns:p14="http://schemas.microsoft.com/office/powerpoint/2010/main" val="203752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Contents:</a:t>
            </a:r>
          </a:p>
          <a:p>
            <a:r>
              <a:rPr lang="en-GB" dirty="0"/>
              <a:t>Advertising mail</a:t>
            </a:r>
          </a:p>
          <a:p>
            <a:r>
              <a:rPr lang="en-GB" dirty="0"/>
              <a:t>Business mail</a:t>
            </a:r>
          </a:p>
          <a:p>
            <a:r>
              <a:rPr lang="en-GB" dirty="0"/>
              <a:t>Information about products/services</a:t>
            </a:r>
          </a:p>
          <a:p>
            <a:r>
              <a:rPr lang="en-GB" dirty="0"/>
              <a:t>Financial statement/bill/update</a:t>
            </a:r>
          </a:p>
          <a:p>
            <a:r>
              <a:rPr lang="en-GB" dirty="0"/>
              <a:t>Sender’s contact details</a:t>
            </a:r>
          </a:p>
          <a:p>
            <a:r>
              <a:rPr lang="en-GB" dirty="0"/>
              <a:t>Administrative information e.g. account details</a:t>
            </a:r>
          </a:p>
        </p:txBody>
      </p:sp>
      <p:sp>
        <p:nvSpPr>
          <p:cNvPr id="4" name="Slide Number Placeholder 3"/>
          <p:cNvSpPr>
            <a:spLocks noGrp="1"/>
          </p:cNvSpPr>
          <p:nvPr>
            <p:ph type="sldNum" sz="quarter" idx="10"/>
          </p:nvPr>
        </p:nvSpPr>
        <p:spPr/>
        <p:txBody>
          <a:bodyPr/>
          <a:lstStyle/>
          <a:p>
            <a:fld id="{DCC1A71F-ED3E-4A54-969C-A8BBEECB2EB9}" type="slidenum">
              <a:rPr lang="en-GB" smtClean="0"/>
              <a:t>19</a:t>
            </a:fld>
            <a:endParaRPr lang="en-GB" dirty="0"/>
          </a:p>
        </p:txBody>
      </p:sp>
    </p:spTree>
    <p:extLst>
      <p:ext uri="{BB962C8B-B14F-4D97-AF65-F5344CB8AC3E}">
        <p14:creationId xmlns:p14="http://schemas.microsoft.com/office/powerpoint/2010/main" val="329803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20</a:t>
            </a:fld>
            <a:endParaRPr lang="en-GB" dirty="0"/>
          </a:p>
        </p:txBody>
      </p:sp>
    </p:spTree>
    <p:extLst>
      <p:ext uri="{BB962C8B-B14F-4D97-AF65-F5344CB8AC3E}">
        <p14:creationId xmlns:p14="http://schemas.microsoft.com/office/powerpoint/2010/main" val="134004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rates with mail from publishers is on a par with all other sectors.</a:t>
            </a:r>
          </a:p>
        </p:txBody>
      </p:sp>
      <p:sp>
        <p:nvSpPr>
          <p:cNvPr id="4" name="Slide Number Placeholder 3"/>
          <p:cNvSpPr>
            <a:spLocks noGrp="1"/>
          </p:cNvSpPr>
          <p:nvPr>
            <p:ph type="sldNum" sz="quarter" idx="5"/>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265330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Predominantly people say that the content is largely a news/update or magazine article.  </a:t>
            </a:r>
          </a:p>
          <a:p>
            <a:endParaRPr lang="en-GB" dirty="0"/>
          </a:p>
          <a:p>
            <a:r>
              <a:rPr lang="en-GB" dirty="0"/>
              <a:t>But also information about products and services at 18% or about entertainment or events, obviously another important strand of some publishers’ business models – shows and events.</a:t>
            </a:r>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75133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actions are those actions that consumers take which means they have to have the pack present when they are doing it, it is the sorting, reading, putting aside and so on.</a:t>
            </a:r>
          </a:p>
          <a:p>
            <a:endParaRPr lang="en-GB" dirty="0"/>
          </a:p>
          <a:p>
            <a:r>
              <a:rPr lang="en-GB" dirty="0"/>
              <a:t>A very large proportion of publishing mail is put aside to look at later, much higher than average.  It’s only 25% for all other sectors.</a:t>
            </a:r>
          </a:p>
          <a:p>
            <a:endParaRPr lang="en-GB" dirty="0"/>
          </a:p>
          <a:p>
            <a:r>
              <a:rPr lang="en-GB" dirty="0"/>
              <a:t>So initial physical engagement is strong.</a:t>
            </a:r>
          </a:p>
        </p:txBody>
      </p:sp>
      <p:sp>
        <p:nvSpPr>
          <p:cNvPr id="4" name="Slide Number Placeholder 3"/>
          <p:cNvSpPr>
            <a:spLocks noGrp="1"/>
          </p:cNvSpPr>
          <p:nvPr>
            <p:ph type="sldNum" sz="quarter" idx="5"/>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362109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disappointing to see that publishing mail does not perform as well as the other sectors combined in driving commercial activity.  But actually when you delve a bit deeper the worst performing categories are within news/updates and magazine articles ie more general pieces of mail don’t seem to be motivation commercial engagement.  But when there is an offer this rises to 29% but when there’s a physical coupon in the mailing pack it shoots up to 51%.  Invitations to specific events seem to perform well too, which supports the use of mail for getting subscribers to attend live events.</a:t>
            </a:r>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249551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if the average frequency of exposure is 4.2 there are certain groups who are returning to publishing mail again and again.  Even younger groups perform better than average.  But those in the Mosaic group “City Prosperity” drive over 6 returns to each piece of mail.</a:t>
            </a:r>
          </a:p>
        </p:txBody>
      </p:sp>
      <p:sp>
        <p:nvSpPr>
          <p:cNvPr id="4" name="Slide Number Placeholder 3"/>
          <p:cNvSpPr>
            <a:spLocks noGrp="1"/>
          </p:cNvSpPr>
          <p:nvPr>
            <p:ph type="sldNum" sz="quarter" idx="5"/>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352142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it is only the 55-64 year olds who achieve a frequency of 6 or above but the other age groups are all above average or just above average.</a:t>
            </a:r>
          </a:p>
        </p:txBody>
      </p:sp>
      <p:sp>
        <p:nvSpPr>
          <p:cNvPr id="4" name="Slide Number Placeholder 3"/>
          <p:cNvSpPr>
            <a:spLocks noGrp="1"/>
          </p:cNvSpPr>
          <p:nvPr>
            <p:ph type="sldNum" sz="quarter" idx="5"/>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362623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when we look at this across the different content types that consumers select are contained in the mailing pack, there are some quite marked differences in the exposure frequency.</a:t>
            </a:r>
          </a:p>
          <a:p>
            <a:endParaRPr lang="en-GB" dirty="0"/>
          </a:p>
          <a:p>
            <a:r>
              <a:rPr lang="en-GB" dirty="0"/>
              <a:t>But also too higher than average reach, reach is the number of people seeing an induvial mail pack.  The average across all sectors is 1.13, for publishing it is 1.27, so that means for every 100 mail packs sent another 27 people will see each one.  This rises to an additional 47 people when the content contains information about entertainment or activities.</a:t>
            </a:r>
          </a:p>
          <a:p>
            <a:endParaRPr lang="en-GB" dirty="0"/>
          </a:p>
          <a:p>
            <a:r>
              <a:rPr lang="en-GB" dirty="0"/>
              <a:t>And frequency is really strong across nearly all content types for mail from publishers.</a:t>
            </a:r>
          </a:p>
        </p:txBody>
      </p:sp>
      <p:sp>
        <p:nvSpPr>
          <p:cNvPr id="4" name="Slide Number Placeholder 3"/>
          <p:cNvSpPr>
            <a:spLocks noGrp="1"/>
          </p:cNvSpPr>
          <p:nvPr>
            <p:ph type="sldNum" sz="quarter" idx="10"/>
          </p:nvPr>
        </p:nvSpPr>
        <p:spPr/>
        <p:txBody>
          <a:bodyPr/>
          <a:lstStyle/>
          <a:p>
            <a:fld id="{DCC1A71F-ED3E-4A54-969C-A8BBEECB2EB9}" type="slidenum">
              <a:rPr lang="en-GB" smtClean="0"/>
              <a:t>16</a:t>
            </a:fld>
            <a:endParaRPr lang="en-GB" dirty="0"/>
          </a:p>
        </p:txBody>
      </p:sp>
    </p:spTree>
    <p:extLst>
      <p:ext uri="{BB962C8B-B14F-4D97-AF65-F5344CB8AC3E}">
        <p14:creationId xmlns:p14="http://schemas.microsoft.com/office/powerpoint/2010/main" val="45058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17</a:t>
            </a:fld>
            <a:endParaRPr lang="en-GB" dirty="0"/>
          </a:p>
        </p:txBody>
      </p:sp>
    </p:spTree>
    <p:extLst>
      <p:ext uri="{BB962C8B-B14F-4D97-AF65-F5344CB8AC3E}">
        <p14:creationId xmlns:p14="http://schemas.microsoft.com/office/powerpoint/2010/main" val="36290446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232"/>
          <a:stretch/>
        </p:blipFill>
        <p:spPr>
          <a:xfrm>
            <a:off x="555834" y="5573065"/>
            <a:ext cx="1230436"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
        <p:nvSpPr>
          <p:cNvPr id="4" name="Rectangle 3">
            <a:extLst>
              <a:ext uri="{FF2B5EF4-FFF2-40B4-BE49-F238E27FC236}">
                <a16:creationId xmlns:a16="http://schemas.microsoft.com/office/drawing/2014/main" id="{45E95041-0EFA-458B-88F5-36021D7431B0}"/>
              </a:ext>
            </a:extLst>
          </p:cNvPr>
          <p:cNvSpPr/>
          <p:nvPr userDrawn="1"/>
        </p:nvSpPr>
        <p:spPr>
          <a:xfrm>
            <a:off x="0" y="6555227"/>
            <a:ext cx="1786270" cy="2689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DD85E510-146A-496C-BB80-F639492E115E}"/>
              </a:ext>
            </a:extLst>
          </p:cNvPr>
          <p:cNvSpPr/>
          <p:nvPr userDrawn="1"/>
        </p:nvSpPr>
        <p:spPr>
          <a:xfrm>
            <a:off x="0" y="6528391"/>
            <a:ext cx="1637414" cy="32960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BFB9656D-CAE4-441D-AAD1-4DB821FD068E}"/>
              </a:ext>
            </a:extLst>
          </p:cNvPr>
          <p:cNvSpPr/>
          <p:nvPr userDrawn="1"/>
        </p:nvSpPr>
        <p:spPr>
          <a:xfrm flipH="1">
            <a:off x="0" y="6623579"/>
            <a:ext cx="1626780" cy="23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
        <p:nvSpPr>
          <p:cNvPr id="2" name="Rectangle 1">
            <a:extLst>
              <a:ext uri="{FF2B5EF4-FFF2-40B4-BE49-F238E27FC236}">
                <a16:creationId xmlns:a16="http://schemas.microsoft.com/office/drawing/2014/main" id="{E0689A8C-F059-459A-A841-2BE165AABEC1}"/>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Impact" panose="020B0806030902050204" pitchFamily="34" charset="0"/>
                </a:rPr>
                <a:t>CONTAINMENT</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6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8A159C3D-D2AE-45AB-A199-0402C6D8C412}"/>
              </a:ext>
            </a:extLst>
          </p:cNvPr>
          <p:cNvSpPr/>
          <p:nvPr userDrawn="1"/>
        </p:nvSpPr>
        <p:spPr>
          <a:xfrm>
            <a:off x="0" y="6623579"/>
            <a:ext cx="1616149" cy="2344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4" name="Rectangle 3">
            <a:extLst>
              <a:ext uri="{FF2B5EF4-FFF2-40B4-BE49-F238E27FC236}">
                <a16:creationId xmlns:a16="http://schemas.microsoft.com/office/drawing/2014/main" id="{C45A5194-4043-457F-A4AD-9A423614C546}"/>
              </a:ext>
            </a:extLst>
          </p:cNvPr>
          <p:cNvSpPr/>
          <p:nvPr userDrawn="1"/>
        </p:nvSpPr>
        <p:spPr>
          <a:xfrm>
            <a:off x="0" y="6623579"/>
            <a:ext cx="1543792" cy="179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Rectangle 3">
            <a:extLst>
              <a:ext uri="{FF2B5EF4-FFF2-40B4-BE49-F238E27FC236}">
                <a16:creationId xmlns:a16="http://schemas.microsoft.com/office/drawing/2014/main" id="{74C1AB70-E361-49B4-9B6C-00FAAE70A494}"/>
              </a:ext>
            </a:extLst>
          </p:cNvPr>
          <p:cNvSpPr/>
          <p:nvPr userDrawn="1"/>
        </p:nvSpPr>
        <p:spPr>
          <a:xfrm>
            <a:off x="0" y="6623579"/>
            <a:ext cx="1637414" cy="22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036C9A3-9AA0-4BF6-B28E-5E0A2AF74BF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367"/>
          <a:stretch/>
        </p:blipFill>
        <p:spPr>
          <a:xfrm>
            <a:off x="555834" y="5573065"/>
            <a:ext cx="1198538"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 name="Rectangle 1">
            <a:extLst>
              <a:ext uri="{FF2B5EF4-FFF2-40B4-BE49-F238E27FC236}">
                <a16:creationId xmlns:a16="http://schemas.microsoft.com/office/drawing/2014/main" id="{E011636E-8B4E-43AB-97DD-13332C9A0544}"/>
              </a:ext>
            </a:extLst>
          </p:cNvPr>
          <p:cNvSpPr/>
          <p:nvPr userDrawn="1"/>
        </p:nvSpPr>
        <p:spPr>
          <a:xfrm>
            <a:off x="0" y="6613451"/>
            <a:ext cx="1637414" cy="182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14"/>
          <p:cNvSpPr txBox="1">
            <a:spLocks noChangeArrowheads="1"/>
          </p:cNvSpPr>
          <p:nvPr userDrawn="1"/>
        </p:nvSpPr>
        <p:spPr bwMode="gray">
          <a:xfrm>
            <a:off x="11088564" y="452637"/>
            <a:ext cx="1056379" cy="259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067" b="0" dirty="0">
                <a:solidFill>
                  <a:srgbClr val="FFFFFF"/>
                </a:solidFill>
                <a:latin typeface="Arial"/>
                <a:cs typeface="Arial"/>
              </a:rPr>
              <a:t>Source : PAMCo </a:t>
            </a:r>
          </a:p>
        </p:txBody>
      </p:sp>
      <p:sp>
        <p:nvSpPr>
          <p:cNvPr id="8" name="TextBox 408"/>
          <p:cNvSpPr txBox="1">
            <a:spLocks noChangeArrowheads="1"/>
          </p:cNvSpPr>
          <p:nvPr userDrawn="1"/>
        </p:nvSpPr>
        <p:spPr bwMode="auto">
          <a:xfrm>
            <a:off x="142411" y="6262480"/>
            <a:ext cx="7585771" cy="67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numCol="2" spcCol="359918">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800"/>
              </a:spcBef>
            </a:pPr>
            <a:r>
              <a:rPr lang="en-GB" altLang="en-US" sz="933" baseline="0" dirty="0">
                <a:solidFill>
                  <a:srgbClr val="FFFFFF"/>
                </a:solidFill>
                <a:latin typeface="Arial"/>
                <a:cs typeface="Arial"/>
              </a:rPr>
              <a:t>PAMCo - Audience Measurement for Publishers, provides the most authoritative and valued audience research in use for print &amp; digital advertising trading in the UK.</a:t>
            </a:r>
          </a:p>
          <a:p>
            <a:pPr>
              <a:spcBef>
                <a:spcPts val="800"/>
              </a:spcBef>
            </a:pPr>
            <a:endParaRPr lang="en-GB" altLang="en-US" sz="933" baseline="0" dirty="0">
              <a:solidFill>
                <a:srgbClr val="FFFFFF"/>
              </a:solidFill>
              <a:latin typeface="Arial"/>
              <a:cs typeface="Arial"/>
            </a:endParaRPr>
          </a:p>
          <a:p>
            <a:pPr>
              <a:spcBef>
                <a:spcPts val="800"/>
              </a:spcBef>
            </a:pPr>
            <a:r>
              <a:rPr lang="en-GB" altLang="en-US" sz="933" baseline="0" dirty="0">
                <a:solidFill>
                  <a:srgbClr val="FFFFFF"/>
                </a:solidFill>
                <a:latin typeface="Arial"/>
                <a:cs typeface="Arial"/>
              </a:rPr>
              <a:t>The survey covers most of Britain’s major national newsbrands and magazines, showing the size and nature of the audiences they achieve.</a:t>
            </a:r>
          </a:p>
        </p:txBody>
      </p:sp>
      <p:pic>
        <p:nvPicPr>
          <p:cNvPr id="9" name="Picture 8" descr="peopl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3660" y="1508787"/>
            <a:ext cx="3135945" cy="3890328"/>
          </a:xfrm>
          <a:prstGeom prst="rect">
            <a:avLst/>
          </a:prstGeom>
        </p:spPr>
      </p:pic>
      <p:sp>
        <p:nvSpPr>
          <p:cNvPr id="15" name="TextBox 382"/>
          <p:cNvSpPr txBox="1">
            <a:spLocks noChangeArrowheads="1"/>
          </p:cNvSpPr>
          <p:nvPr userDrawn="1"/>
        </p:nvSpPr>
        <p:spPr bwMode="gray">
          <a:xfrm>
            <a:off x="3887755" y="4005097"/>
            <a:ext cx="1824204" cy="42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2133" b="1" i="0" dirty="0">
                <a:solidFill>
                  <a:srgbClr val="FFFFFF"/>
                </a:solidFill>
                <a:latin typeface="Arial"/>
                <a:cs typeface="Arial"/>
              </a:rPr>
              <a:t>people</a:t>
            </a:r>
          </a:p>
        </p:txBody>
      </p:sp>
      <p:pic>
        <p:nvPicPr>
          <p:cNvPr id="17" name="Picture 16" descr="scotla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1508787"/>
            <a:ext cx="3376803" cy="4475989"/>
          </a:xfrm>
          <a:prstGeom prst="rect">
            <a:avLst/>
          </a:prstGeom>
        </p:spPr>
      </p:pic>
      <p:sp>
        <p:nvSpPr>
          <p:cNvPr id="18" name="TextBox 382"/>
          <p:cNvSpPr txBox="1">
            <a:spLocks noChangeArrowheads="1"/>
          </p:cNvSpPr>
          <p:nvPr userDrawn="1"/>
        </p:nvSpPr>
        <p:spPr bwMode="gray">
          <a:xfrm>
            <a:off x="1077521" y="4389020"/>
            <a:ext cx="1897284" cy="710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1333" b="1" i="0" dirty="0">
                <a:solidFill>
                  <a:schemeClr val="bg1"/>
                </a:solidFill>
                <a:latin typeface="Arial"/>
                <a:cs typeface="Arial"/>
              </a:rPr>
              <a:t>Coverage of the</a:t>
            </a:r>
            <a:br>
              <a:rPr lang="en-GB" altLang="en-US" sz="1333" b="1" i="0" dirty="0">
                <a:solidFill>
                  <a:schemeClr val="bg1"/>
                </a:solidFill>
                <a:latin typeface="Arial"/>
                <a:cs typeface="Arial"/>
              </a:rPr>
            </a:br>
            <a:r>
              <a:rPr lang="en-GB" altLang="en-US" sz="1333" b="1" i="0" dirty="0">
                <a:solidFill>
                  <a:schemeClr val="bg1"/>
                </a:solidFill>
                <a:latin typeface="Arial"/>
                <a:cs typeface="Arial"/>
              </a:rPr>
              <a:t>Scottish 15+ population</a:t>
            </a:r>
          </a:p>
        </p:txBody>
      </p:sp>
      <p:sp>
        <p:nvSpPr>
          <p:cNvPr id="22" name="TextBox 382"/>
          <p:cNvSpPr txBox="1">
            <a:spLocks noChangeArrowheads="1"/>
          </p:cNvSpPr>
          <p:nvPr userDrawn="1"/>
        </p:nvSpPr>
        <p:spPr bwMode="gray">
          <a:xfrm>
            <a:off x="0" y="207668"/>
            <a:ext cx="12192000" cy="3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1600" b="0" dirty="0">
                <a:solidFill>
                  <a:schemeClr val="bg1"/>
                </a:solidFill>
                <a:latin typeface="Arial"/>
                <a:cs typeface="Arial"/>
              </a:rPr>
              <a:t>PAMCo 1 2020: Covering January</a:t>
            </a:r>
            <a:r>
              <a:rPr lang="en-GB" altLang="en-US" sz="1600" b="0" baseline="0" dirty="0">
                <a:solidFill>
                  <a:schemeClr val="bg1"/>
                </a:solidFill>
                <a:latin typeface="Arial"/>
                <a:cs typeface="Arial"/>
              </a:rPr>
              <a:t> </a:t>
            </a:r>
            <a:r>
              <a:rPr lang="en-GB" altLang="en-US" sz="1600" b="0" dirty="0">
                <a:solidFill>
                  <a:schemeClr val="bg1"/>
                </a:solidFill>
                <a:latin typeface="Arial"/>
                <a:cs typeface="Arial"/>
              </a:rPr>
              <a:t>2019 –</a:t>
            </a:r>
            <a:r>
              <a:rPr lang="en-GB" altLang="en-US" sz="1600" b="0" baseline="0" dirty="0">
                <a:solidFill>
                  <a:schemeClr val="bg1"/>
                </a:solidFill>
                <a:latin typeface="Arial"/>
                <a:cs typeface="Arial"/>
              </a:rPr>
              <a:t> December</a:t>
            </a:r>
            <a:r>
              <a:rPr lang="en-GB" altLang="en-US" sz="1600" b="0" dirty="0">
                <a:solidFill>
                  <a:schemeClr val="bg1"/>
                </a:solidFill>
                <a:latin typeface="Arial"/>
                <a:cs typeface="Arial"/>
              </a:rPr>
              <a:t> 2019 (November 2019 Comscore data)</a:t>
            </a:r>
          </a:p>
        </p:txBody>
      </p:sp>
      <p:sp>
        <p:nvSpPr>
          <p:cNvPr id="23" name="TextBox 1"/>
          <p:cNvSpPr txBox="1"/>
          <p:nvPr userDrawn="1"/>
        </p:nvSpPr>
        <p:spPr>
          <a:xfrm>
            <a:off x="-30392" y="5836369"/>
            <a:ext cx="1901923" cy="256545"/>
          </a:xfrm>
          <a:prstGeom prst="rect">
            <a:avLst/>
          </a:prstGeom>
          <a:noFill/>
        </p:spPr>
        <p:txBody>
          <a:bodyPr wrap="square" rtlCol="0">
            <a:spAutoFit/>
          </a:bodyPr>
          <a:lstStyle>
            <a:defPPr>
              <a:defRPr lang="en-US"/>
            </a:defPPr>
            <a:lvl1pPr marL="0" algn="l" defTabSz="798206" rtl="0" eaLnBrk="1" latinLnBrk="0" hangingPunct="1">
              <a:defRPr sz="1400" kern="1200">
                <a:solidFill>
                  <a:schemeClr val="tx1"/>
                </a:solidFill>
                <a:latin typeface="+mn-lt"/>
                <a:ea typeface="+mn-ea"/>
                <a:cs typeface="+mn-cs"/>
              </a:defRPr>
            </a:lvl1pPr>
            <a:lvl2pPr marL="399102" algn="l" defTabSz="798206" rtl="0" eaLnBrk="1" latinLnBrk="0" hangingPunct="1">
              <a:defRPr sz="1400" kern="1200">
                <a:solidFill>
                  <a:schemeClr val="tx1"/>
                </a:solidFill>
                <a:latin typeface="+mn-lt"/>
                <a:ea typeface="+mn-ea"/>
                <a:cs typeface="+mn-cs"/>
              </a:defRPr>
            </a:lvl2pPr>
            <a:lvl3pPr marL="798206" algn="l" defTabSz="798206" rtl="0" eaLnBrk="1" latinLnBrk="0" hangingPunct="1">
              <a:defRPr sz="1400" kern="1200">
                <a:solidFill>
                  <a:schemeClr val="tx1"/>
                </a:solidFill>
                <a:latin typeface="+mn-lt"/>
                <a:ea typeface="+mn-ea"/>
                <a:cs typeface="+mn-cs"/>
              </a:defRPr>
            </a:lvl3pPr>
            <a:lvl4pPr marL="1197309" algn="l" defTabSz="798206" rtl="0" eaLnBrk="1" latinLnBrk="0" hangingPunct="1">
              <a:defRPr sz="1400" kern="1200">
                <a:solidFill>
                  <a:schemeClr val="tx1"/>
                </a:solidFill>
                <a:latin typeface="+mn-lt"/>
                <a:ea typeface="+mn-ea"/>
                <a:cs typeface="+mn-cs"/>
              </a:defRPr>
            </a:lvl4pPr>
            <a:lvl5pPr marL="1596412" algn="l" defTabSz="798206" rtl="0" eaLnBrk="1" latinLnBrk="0" hangingPunct="1">
              <a:defRPr sz="1400" kern="1200">
                <a:solidFill>
                  <a:schemeClr val="tx1"/>
                </a:solidFill>
                <a:latin typeface="+mn-lt"/>
                <a:ea typeface="+mn-ea"/>
                <a:cs typeface="+mn-cs"/>
              </a:defRPr>
            </a:lvl5pPr>
            <a:lvl6pPr marL="1995515" algn="l" defTabSz="798206" rtl="0" eaLnBrk="1" latinLnBrk="0" hangingPunct="1">
              <a:defRPr sz="1400" kern="1200">
                <a:solidFill>
                  <a:schemeClr val="tx1"/>
                </a:solidFill>
                <a:latin typeface="+mn-lt"/>
                <a:ea typeface="+mn-ea"/>
                <a:cs typeface="+mn-cs"/>
              </a:defRPr>
            </a:lvl6pPr>
            <a:lvl7pPr marL="2394619" algn="l" defTabSz="798206" rtl="0" eaLnBrk="1" latinLnBrk="0" hangingPunct="1">
              <a:defRPr sz="1400" kern="1200">
                <a:solidFill>
                  <a:schemeClr val="tx1"/>
                </a:solidFill>
                <a:latin typeface="+mn-lt"/>
                <a:ea typeface="+mn-ea"/>
                <a:cs typeface="+mn-cs"/>
              </a:defRPr>
            </a:lvl7pPr>
            <a:lvl8pPr marL="2793721" algn="l" defTabSz="798206" rtl="0" eaLnBrk="1" latinLnBrk="0" hangingPunct="1">
              <a:defRPr sz="1400" kern="1200">
                <a:solidFill>
                  <a:schemeClr val="tx1"/>
                </a:solidFill>
                <a:latin typeface="+mn-lt"/>
                <a:ea typeface="+mn-ea"/>
                <a:cs typeface="+mn-cs"/>
              </a:defRPr>
            </a:lvl8pPr>
            <a:lvl9pPr marL="3192824" algn="l" defTabSz="798206" rtl="0" eaLnBrk="1" latinLnBrk="0" hangingPunct="1">
              <a:defRPr sz="1400" kern="1200">
                <a:solidFill>
                  <a:schemeClr val="tx1"/>
                </a:solidFill>
                <a:latin typeface="+mn-lt"/>
                <a:ea typeface="+mn-ea"/>
                <a:cs typeface="+mn-cs"/>
              </a:defRPr>
            </a:lvl9pPr>
          </a:lstStyle>
          <a:p>
            <a:r>
              <a:rPr lang="en-GB" sz="1067" b="1" dirty="0">
                <a:solidFill>
                  <a:srgbClr val="5C5C5B"/>
                </a:solidFill>
                <a:latin typeface="Arial" panose="020B0604020202020204" pitchFamily="34" charset="0"/>
                <a:cs typeface="Arial" panose="020B0604020202020204" pitchFamily="34" charset="0"/>
              </a:rPr>
              <a:t>Monthly Data</a:t>
            </a:r>
            <a:r>
              <a:rPr lang="en-GB" sz="1067" b="1" baseline="0" dirty="0">
                <a:solidFill>
                  <a:srgbClr val="5C5C5B"/>
                </a:solidFill>
                <a:latin typeface="Arial" panose="020B0604020202020204" pitchFamily="34" charset="0"/>
                <a:cs typeface="Arial" panose="020B0604020202020204" pitchFamily="34" charset="0"/>
              </a:rPr>
              <a:t> - Scotland</a:t>
            </a:r>
            <a:endParaRPr lang="en-GB" sz="1067" b="1" dirty="0">
              <a:solidFill>
                <a:srgbClr val="5C5C5B"/>
              </a:solidFill>
              <a:latin typeface="Arial" panose="020B0604020202020204" pitchFamily="34" charset="0"/>
              <a:cs typeface="Arial" panose="020B0604020202020204" pitchFamily="34" charset="0"/>
            </a:endParaRPr>
          </a:p>
        </p:txBody>
      </p:sp>
      <p:pic>
        <p:nvPicPr>
          <p:cNvPr id="27" name="Picture 26" descr="mobil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3299" y="4020997"/>
            <a:ext cx="1097787" cy="1824203"/>
          </a:xfrm>
          <a:prstGeom prst="rect">
            <a:avLst/>
          </a:prstGeom>
        </p:spPr>
      </p:pic>
      <p:pic>
        <p:nvPicPr>
          <p:cNvPr id="28" name="Picture 27" descr="desktop.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5178" y="1988840"/>
            <a:ext cx="2106724" cy="1920213"/>
          </a:xfrm>
          <a:prstGeom prst="rect">
            <a:avLst/>
          </a:prstGeom>
        </p:spPr>
      </p:pic>
      <p:pic>
        <p:nvPicPr>
          <p:cNvPr id="29" name="Picture 28" descr="tablet.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6779" y="3996575"/>
            <a:ext cx="1261720" cy="1792972"/>
          </a:xfrm>
          <a:prstGeom prst="rect">
            <a:avLst/>
          </a:prstGeom>
        </p:spPr>
      </p:pic>
      <p:sp>
        <p:nvSpPr>
          <p:cNvPr id="30" name="TextBox 382"/>
          <p:cNvSpPr txBox="1">
            <a:spLocks noChangeArrowheads="1"/>
          </p:cNvSpPr>
          <p:nvPr userDrawn="1"/>
        </p:nvSpPr>
        <p:spPr bwMode="gray">
          <a:xfrm>
            <a:off x="9606726" y="5669826"/>
            <a:ext cx="2208245" cy="42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64AA27"/>
                </a:solidFill>
                <a:latin typeface="Arial"/>
                <a:cs typeface="Arial"/>
              </a:rPr>
              <a:t>Tablet</a:t>
            </a:r>
          </a:p>
        </p:txBody>
      </p:sp>
      <p:sp>
        <p:nvSpPr>
          <p:cNvPr id="31" name="TextBox 382"/>
          <p:cNvSpPr txBox="1">
            <a:spLocks noChangeArrowheads="1"/>
          </p:cNvSpPr>
          <p:nvPr userDrawn="1"/>
        </p:nvSpPr>
        <p:spPr bwMode="gray">
          <a:xfrm>
            <a:off x="6977235" y="5673726"/>
            <a:ext cx="2208245" cy="42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64AA27"/>
                </a:solidFill>
                <a:latin typeface="Arial"/>
                <a:cs typeface="Arial"/>
              </a:rPr>
              <a:t>Phone</a:t>
            </a:r>
          </a:p>
        </p:txBody>
      </p:sp>
      <p:sp>
        <p:nvSpPr>
          <p:cNvPr id="32" name="TextBox 382"/>
          <p:cNvSpPr txBox="1">
            <a:spLocks noChangeArrowheads="1"/>
          </p:cNvSpPr>
          <p:nvPr userDrawn="1"/>
        </p:nvSpPr>
        <p:spPr bwMode="gray">
          <a:xfrm>
            <a:off x="9648582" y="3662627"/>
            <a:ext cx="2208245" cy="42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CE267C"/>
                </a:solidFill>
                <a:latin typeface="Arial"/>
                <a:cs typeface="Arial"/>
              </a:rPr>
              <a:t>Desktop</a:t>
            </a:r>
          </a:p>
        </p:txBody>
      </p:sp>
      <p:sp>
        <p:nvSpPr>
          <p:cNvPr id="33" name="TextBox 382"/>
          <p:cNvSpPr txBox="1">
            <a:spLocks noChangeArrowheads="1"/>
          </p:cNvSpPr>
          <p:nvPr userDrawn="1"/>
        </p:nvSpPr>
        <p:spPr bwMode="gray">
          <a:xfrm>
            <a:off x="6260074" y="1566380"/>
            <a:ext cx="5931927" cy="505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667" b="1" i="0" dirty="0">
                <a:solidFill>
                  <a:srgbClr val="CE267C"/>
                </a:solidFill>
                <a:latin typeface="Arial"/>
                <a:cs typeface="Arial"/>
              </a:rPr>
              <a:t>Reach by platform</a:t>
            </a:r>
          </a:p>
        </p:txBody>
      </p:sp>
      <p:pic>
        <p:nvPicPr>
          <p:cNvPr id="34" name="Picture 33" descr="newspaper.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66871" y="1988839"/>
            <a:ext cx="2304256" cy="1885300"/>
          </a:xfrm>
          <a:prstGeom prst="rect">
            <a:avLst/>
          </a:prstGeom>
        </p:spPr>
      </p:pic>
      <p:sp>
        <p:nvSpPr>
          <p:cNvPr id="35" name="TextBox 382"/>
          <p:cNvSpPr txBox="1">
            <a:spLocks noChangeArrowheads="1"/>
          </p:cNvSpPr>
          <p:nvPr userDrawn="1"/>
        </p:nvSpPr>
        <p:spPr bwMode="gray">
          <a:xfrm>
            <a:off x="6966871" y="3648174"/>
            <a:ext cx="2208245" cy="42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46937" rIns="0" bIns="46937"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133" b="1" i="0" dirty="0">
                <a:solidFill>
                  <a:srgbClr val="1298E3"/>
                </a:solidFill>
                <a:latin typeface="Arial"/>
                <a:cs typeface="Arial"/>
              </a:rPr>
              <a:t>Print</a:t>
            </a:r>
          </a:p>
        </p:txBody>
      </p:sp>
      <p:sp>
        <p:nvSpPr>
          <p:cNvPr id="36" name="TextBox 409"/>
          <p:cNvSpPr txBox="1">
            <a:spLocks noChangeArrowheads="1"/>
          </p:cNvSpPr>
          <p:nvPr userDrawn="1"/>
        </p:nvSpPr>
        <p:spPr bwMode="auto">
          <a:xfrm>
            <a:off x="9360363" y="6213310"/>
            <a:ext cx="2976331" cy="53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400"/>
              </a:spcBef>
            </a:pPr>
            <a:r>
              <a:rPr lang="en-GB" altLang="en-US" sz="933" b="1" baseline="0" dirty="0">
                <a:solidFill>
                  <a:srgbClr val="FFFFFF"/>
                </a:solidFill>
                <a:latin typeface="Arial"/>
                <a:cs typeface="Arial"/>
              </a:rPr>
              <a:t>For more information please contact us on:</a:t>
            </a:r>
          </a:p>
          <a:p>
            <a:pPr>
              <a:spcBef>
                <a:spcPts val="400"/>
              </a:spcBef>
            </a:pPr>
            <a:r>
              <a:rPr lang="en-GB" altLang="en-US" sz="933" b="1" baseline="0" dirty="0">
                <a:solidFill>
                  <a:srgbClr val="FFFFFF"/>
                </a:solidFill>
                <a:latin typeface="Arial"/>
                <a:cs typeface="Arial"/>
              </a:rPr>
              <a:t>info@pamco.co.uk / +44 (0)20 7637 9822 </a:t>
            </a:r>
          </a:p>
          <a:p>
            <a:pPr>
              <a:spcBef>
                <a:spcPts val="400"/>
              </a:spcBef>
            </a:pPr>
            <a:r>
              <a:rPr lang="en-GB" altLang="en-US" sz="933" b="1" baseline="0" dirty="0">
                <a:solidFill>
                  <a:srgbClr val="FFFFFF"/>
                </a:solidFill>
                <a:latin typeface="Arial"/>
                <a:cs typeface="Arial"/>
              </a:rPr>
              <a:t>www.pamco.co.uk</a:t>
            </a:r>
            <a:endParaRPr lang="en-GB" altLang="en-US" sz="933" baseline="0" dirty="0">
              <a:solidFill>
                <a:srgbClr val="FFFFFF"/>
              </a:solidFill>
              <a:latin typeface="Arial"/>
              <a:cs typeface="Arial"/>
            </a:endParaRPr>
          </a:p>
        </p:txBody>
      </p:sp>
    </p:spTree>
    <p:extLst>
      <p:ext uri="{BB962C8B-B14F-4D97-AF65-F5344CB8AC3E}">
        <p14:creationId xmlns:p14="http://schemas.microsoft.com/office/powerpoint/2010/main" val="16006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0FDCBB76-FC18-475D-B511-4C554665EF58}"/>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DF2EEF5B-FBCB-4115-A091-A4C7EE9B68FE}"/>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820D82B4-E51B-4F5E-A51E-710EECD46C00}"/>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
        <p:nvSpPr>
          <p:cNvPr id="5" name="Rectangle 4">
            <a:extLst>
              <a:ext uri="{FF2B5EF4-FFF2-40B4-BE49-F238E27FC236}">
                <a16:creationId xmlns:a16="http://schemas.microsoft.com/office/drawing/2014/main" id="{443500DC-2212-4B8C-9088-70BFF16C4CCB}"/>
              </a:ext>
            </a:extLst>
          </p:cNvPr>
          <p:cNvSpPr/>
          <p:nvPr userDrawn="1"/>
        </p:nvSpPr>
        <p:spPr>
          <a:xfrm>
            <a:off x="0" y="6570921"/>
            <a:ext cx="1605516" cy="287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2.xml"/><Relationship Id="rId1" Type="http://schemas.openxmlformats.org/officeDocument/2006/relationships/slideLayout" Target="../slideLayouts/slideLayout34.xml"/><Relationship Id="rId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BFC37B7D-3695-4BF2-A723-3FC63AD2EB79}"/>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6425" y="0"/>
            <a:ext cx="12208428" cy="740701"/>
          </a:xfrm>
          <a:prstGeom prst="rect">
            <a:avLst/>
          </a:prstGeom>
          <a:solidFill>
            <a:srgbClr val="64A927"/>
          </a:solidFill>
          <a:ln>
            <a:noFill/>
          </a:ln>
          <a:effectLst/>
        </p:spPr>
        <p:style>
          <a:lnRef idx="1">
            <a:schemeClr val="accent2"/>
          </a:lnRef>
          <a:fillRef idx="3">
            <a:schemeClr val="accent2"/>
          </a:fillRef>
          <a:effectRef idx="2">
            <a:schemeClr val="accent2"/>
          </a:effectRef>
          <a:fontRef idx="minor">
            <a:schemeClr val="lt1"/>
          </a:fontRef>
        </p:style>
        <p:txBody>
          <a:bodyPr lIns="103876" tIns="51937" rIns="103876" bIns="51937"/>
          <a:lstStyle/>
          <a:p>
            <a:endParaRPr lang="en-US" sz="2400" dirty="0"/>
          </a:p>
        </p:txBody>
      </p:sp>
      <p:sp>
        <p:nvSpPr>
          <p:cNvPr id="8" name="Rectangle 7"/>
          <p:cNvSpPr/>
          <p:nvPr userDrawn="1"/>
        </p:nvSpPr>
        <p:spPr>
          <a:xfrm>
            <a:off x="-19141" y="6117300"/>
            <a:ext cx="12211141" cy="740701"/>
          </a:xfrm>
          <a:prstGeom prst="rect">
            <a:avLst/>
          </a:prstGeom>
          <a:solidFill>
            <a:srgbClr val="64A927"/>
          </a:solidFill>
          <a:ln>
            <a:noFill/>
          </a:ln>
          <a:effectLst/>
        </p:spPr>
        <p:style>
          <a:lnRef idx="1">
            <a:schemeClr val="accent2"/>
          </a:lnRef>
          <a:fillRef idx="3">
            <a:schemeClr val="accent2"/>
          </a:fillRef>
          <a:effectRef idx="2">
            <a:schemeClr val="accent2"/>
          </a:effectRef>
          <a:fontRef idx="minor">
            <a:schemeClr val="lt1"/>
          </a:fontRef>
        </p:style>
        <p:txBody>
          <a:bodyPr lIns="103876" tIns="51937" rIns="103876" bIns="51937"/>
          <a:lstStyle/>
          <a:p>
            <a:endParaRPr lang="en-US" sz="2400" dirty="0"/>
          </a:p>
        </p:txBody>
      </p:sp>
      <p:pic>
        <p:nvPicPr>
          <p:cNvPr id="9" name="Picture 8" descr="logo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339" y="164637"/>
            <a:ext cx="1335005" cy="384043"/>
          </a:xfrm>
          <a:prstGeom prst="rect">
            <a:avLst/>
          </a:prstGeom>
        </p:spPr>
      </p:pic>
      <p:pic>
        <p:nvPicPr>
          <p:cNvPr id="10" name="Picture 9" descr="lin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585" y="5"/>
            <a:ext cx="569663" cy="657305"/>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688C080E-33CA-4025-A71A-F5BBD9115A66}"/>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dirty="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2727802930"/>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18" Type="http://schemas.openxmlformats.org/officeDocument/2006/relationships/image" Target="../media/image67.svg"/><Relationship Id="rId26" Type="http://schemas.openxmlformats.org/officeDocument/2006/relationships/image" Target="../media/image75.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svg"/><Relationship Id="rId17" Type="http://schemas.openxmlformats.org/officeDocument/2006/relationships/image" Target="../media/image66.png"/><Relationship Id="rId25" Type="http://schemas.openxmlformats.org/officeDocument/2006/relationships/image" Target="../media/image74.svg"/><Relationship Id="rId33" Type="http://schemas.openxmlformats.org/officeDocument/2006/relationships/image" Target="../media/image82.svg"/><Relationship Id="rId2" Type="http://schemas.openxmlformats.org/officeDocument/2006/relationships/notesSlide" Target="../notesSlides/notesSlide11.xml"/><Relationship Id="rId16" Type="http://schemas.openxmlformats.org/officeDocument/2006/relationships/image" Target="../media/image65.svg"/><Relationship Id="rId20" Type="http://schemas.openxmlformats.org/officeDocument/2006/relationships/image" Target="../media/image69.svg"/><Relationship Id="rId29" Type="http://schemas.openxmlformats.org/officeDocument/2006/relationships/image" Target="../media/image78.svg"/><Relationship Id="rId1" Type="http://schemas.openxmlformats.org/officeDocument/2006/relationships/slideLayout" Target="../slideLayouts/slideLayout10.xml"/><Relationship Id="rId6" Type="http://schemas.openxmlformats.org/officeDocument/2006/relationships/image" Target="../media/image55.sv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10" Type="http://schemas.openxmlformats.org/officeDocument/2006/relationships/image" Target="../media/image59.svg"/><Relationship Id="rId19" Type="http://schemas.openxmlformats.org/officeDocument/2006/relationships/image" Target="../media/image68.png"/><Relationship Id="rId31" Type="http://schemas.openxmlformats.org/officeDocument/2006/relationships/image" Target="../media/image80.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 Id="rId22" Type="http://schemas.openxmlformats.org/officeDocument/2006/relationships/image" Target="../media/image71.svg"/><Relationship Id="rId27" Type="http://schemas.openxmlformats.org/officeDocument/2006/relationships/image" Target="../media/image76.svg"/><Relationship Id="rId30"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magnetic.media/news-views/publishing-positives-and-pandemic-passions" TargetMode="External"/><Relationship Id="rId1" Type="http://schemas.openxmlformats.org/officeDocument/2006/relationships/slideLayout" Target="../slideLayouts/slideLayout10.xml"/><Relationship Id="rId5" Type="http://schemas.openxmlformats.org/officeDocument/2006/relationships/image" Target="../media/image35.jpg"/><Relationship Id="rId4" Type="http://schemas.openxmlformats.org/officeDocument/2006/relationships/image" Target="../media/image34.jpg"/></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mail to </a:t>
            </a:r>
            <a:br>
              <a:rPr lang="en-US" dirty="0"/>
            </a:br>
            <a:r>
              <a:rPr lang="en-US" dirty="0"/>
              <a:t>drive commercial </a:t>
            </a:r>
            <a:br>
              <a:rPr lang="en-US" dirty="0"/>
            </a:br>
            <a:r>
              <a:rPr lang="en-US" dirty="0"/>
              <a:t>outcomes </a:t>
            </a:r>
            <a:br>
              <a:rPr lang="en-US" dirty="0"/>
            </a:br>
            <a:r>
              <a:rPr lang="en-US" dirty="0"/>
              <a:t>with subscriptions</a:t>
            </a:r>
            <a:br>
              <a:rPr lang="en-US" dirty="0"/>
            </a:br>
            <a:endParaRPr lang="en-US" dirty="0"/>
          </a:p>
        </p:txBody>
      </p:sp>
      <p:sp>
        <p:nvSpPr>
          <p:cNvPr id="3" name="Subtitle 2">
            <a:extLst>
              <a:ext uri="{FF2B5EF4-FFF2-40B4-BE49-F238E27FC236}">
                <a16:creationId xmlns:a16="http://schemas.microsoft.com/office/drawing/2014/main" id="{6931ADD1-4AD6-419D-A824-CAB568720AFA}"/>
              </a:ext>
            </a:extLst>
          </p:cNvPr>
          <p:cNvSpPr>
            <a:spLocks noGrp="1"/>
          </p:cNvSpPr>
          <p:nvPr>
            <p:ph type="subTitle" idx="1"/>
          </p:nvPr>
        </p:nvSpPr>
        <p:spPr/>
        <p:txBody>
          <a:bodyPr>
            <a:normAutofit fontScale="92500" lnSpcReduction="20000"/>
          </a:bodyPr>
          <a:lstStyle/>
          <a:p>
            <a:r>
              <a:rPr lang="en-GB" dirty="0"/>
              <a:t>How TO USE MAIL TO GET CONSUMERS TO ACT ON THE CONTENT</a:t>
            </a:r>
          </a:p>
        </p:txBody>
      </p:sp>
      <p:sp>
        <p:nvSpPr>
          <p:cNvPr id="4" name="Text Placeholder 3">
            <a:extLst>
              <a:ext uri="{FF2B5EF4-FFF2-40B4-BE49-F238E27FC236}">
                <a16:creationId xmlns:a16="http://schemas.microsoft.com/office/drawing/2014/main" id="{C7ED8913-4F96-43F2-B1F6-D6D070C2876A}"/>
              </a:ext>
            </a:extLst>
          </p:cNvPr>
          <p:cNvSpPr>
            <a:spLocks noGrp="1"/>
          </p:cNvSpPr>
          <p:nvPr>
            <p:ph type="body" sz="quarter" idx="10"/>
          </p:nvPr>
        </p:nvSpPr>
        <p:spPr/>
        <p:txBody>
          <a:bodyPr>
            <a:normAutofit fontScale="92500" lnSpcReduction="10000"/>
          </a:bodyPr>
          <a:lstStyle/>
          <a:p>
            <a:r>
              <a:rPr lang="en-GB" dirty="0"/>
              <a:t>May 2020</a:t>
            </a:r>
          </a:p>
        </p:txBody>
      </p:sp>
      <p:sp>
        <p:nvSpPr>
          <p:cNvPr id="5" name="Rectangle 4">
            <a:extLst>
              <a:ext uri="{FF2B5EF4-FFF2-40B4-BE49-F238E27FC236}">
                <a16:creationId xmlns:a16="http://schemas.microsoft.com/office/drawing/2014/main" id="{176D2A58-7C75-4AD1-89C5-E6BD937035E3}"/>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2FC320C5-FD30-4087-8093-7A4407FF319B}"/>
              </a:ext>
            </a:extLst>
          </p:cNvPr>
          <p:cNvGraphicFramePr/>
          <p:nvPr>
            <p:extLst>
              <p:ext uri="{D42A27DB-BD31-4B8C-83A1-F6EECF244321}">
                <p14:modId xmlns:p14="http://schemas.microsoft.com/office/powerpoint/2010/main" val="2457298583"/>
              </p:ext>
            </p:extLst>
          </p:nvPr>
        </p:nvGraphicFramePr>
        <p:xfrm>
          <a:off x="6193161" y="1635390"/>
          <a:ext cx="6831462" cy="3264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9EF47F04-1E44-48D8-B292-37949CA39110}"/>
              </a:ext>
            </a:extLst>
          </p:cNvPr>
          <p:cNvSpPr>
            <a:spLocks noGrp="1"/>
          </p:cNvSpPr>
          <p:nvPr>
            <p:ph type="title"/>
          </p:nvPr>
        </p:nvSpPr>
        <p:spPr/>
        <p:txBody>
          <a:bodyPr/>
          <a:lstStyle/>
          <a:p>
            <a:r>
              <a:rPr lang="en-GB" dirty="0"/>
              <a:t>Engagement rates with publishing mail</a:t>
            </a:r>
          </a:p>
        </p:txBody>
      </p:sp>
      <p:sp>
        <p:nvSpPr>
          <p:cNvPr id="4" name="Slide Number Placeholder 3">
            <a:extLst>
              <a:ext uri="{FF2B5EF4-FFF2-40B4-BE49-F238E27FC236}">
                <a16:creationId xmlns:a16="http://schemas.microsoft.com/office/drawing/2014/main" id="{081EBA05-EEE4-4611-9927-D99A1936F9D9}"/>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9" name="Text Placeholder 8">
            <a:extLst>
              <a:ext uri="{FF2B5EF4-FFF2-40B4-BE49-F238E27FC236}">
                <a16:creationId xmlns:a16="http://schemas.microsoft.com/office/drawing/2014/main" id="{1BD4482D-8B97-4196-B532-A91672822C4E}"/>
              </a:ext>
            </a:extLst>
          </p:cNvPr>
          <p:cNvSpPr>
            <a:spLocks noGrp="1"/>
          </p:cNvSpPr>
          <p:nvPr>
            <p:ph type="body" sz="quarter" idx="11"/>
          </p:nvPr>
        </p:nvSpPr>
        <p:spPr/>
        <p:txBody>
          <a:bodyPr/>
          <a:lstStyle/>
          <a:p>
            <a:r>
              <a:rPr lang="en-GB" dirty="0"/>
              <a:t>STRONG across the board</a:t>
            </a:r>
          </a:p>
        </p:txBody>
      </p:sp>
      <p:graphicFrame>
        <p:nvGraphicFramePr>
          <p:cNvPr id="11" name="Chart 10">
            <a:extLst>
              <a:ext uri="{FF2B5EF4-FFF2-40B4-BE49-F238E27FC236}">
                <a16:creationId xmlns:a16="http://schemas.microsoft.com/office/drawing/2014/main" id="{57BEB1BD-2873-4417-9EC4-28D4DCE50605}"/>
              </a:ext>
            </a:extLst>
          </p:cNvPr>
          <p:cNvGraphicFramePr/>
          <p:nvPr>
            <p:extLst>
              <p:ext uri="{D42A27DB-BD31-4B8C-83A1-F6EECF244321}">
                <p14:modId xmlns:p14="http://schemas.microsoft.com/office/powerpoint/2010/main" val="2478172487"/>
              </p:ext>
            </p:extLst>
          </p:nvPr>
        </p:nvGraphicFramePr>
        <p:xfrm>
          <a:off x="2715120" y="1661817"/>
          <a:ext cx="6831462" cy="32643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715F502-F204-433C-BC36-079E657A4AC4}"/>
              </a:ext>
            </a:extLst>
          </p:cNvPr>
          <p:cNvSpPr txBox="1"/>
          <p:nvPr/>
        </p:nvSpPr>
        <p:spPr>
          <a:xfrm>
            <a:off x="4783606" y="4656214"/>
            <a:ext cx="2655052" cy="1200329"/>
          </a:xfrm>
          <a:prstGeom prst="rect">
            <a:avLst/>
          </a:prstGeom>
          <a:noFill/>
        </p:spPr>
        <p:txBody>
          <a:bodyPr wrap="square" rtlCol="0">
            <a:spAutoFit/>
          </a:bodyPr>
          <a:lstStyle/>
          <a:p>
            <a:pPr algn="ctr"/>
            <a:r>
              <a:rPr lang="en-GB" dirty="0"/>
              <a:t>65% of all publishing mail is opened (a postcard doesn’t need to be opened)</a:t>
            </a:r>
          </a:p>
        </p:txBody>
      </p:sp>
      <p:graphicFrame>
        <p:nvGraphicFramePr>
          <p:cNvPr id="13" name="Chart 12">
            <a:extLst>
              <a:ext uri="{FF2B5EF4-FFF2-40B4-BE49-F238E27FC236}">
                <a16:creationId xmlns:a16="http://schemas.microsoft.com/office/drawing/2014/main" id="{121AE3F4-A7C0-4776-8A3F-4F2E6137C3D3}"/>
              </a:ext>
            </a:extLst>
          </p:cNvPr>
          <p:cNvGraphicFramePr/>
          <p:nvPr>
            <p:extLst>
              <p:ext uri="{D42A27DB-BD31-4B8C-83A1-F6EECF244321}">
                <p14:modId xmlns:p14="http://schemas.microsoft.com/office/powerpoint/2010/main" val="2011895973"/>
              </p:ext>
            </p:extLst>
          </p:nvPr>
        </p:nvGraphicFramePr>
        <p:xfrm>
          <a:off x="-832098" y="1635390"/>
          <a:ext cx="6831462" cy="326438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695E106E-74E7-484C-8289-9046AD55D3A3}"/>
              </a:ext>
            </a:extLst>
          </p:cNvPr>
          <p:cNvSpPr txBox="1"/>
          <p:nvPr/>
        </p:nvSpPr>
        <p:spPr>
          <a:xfrm>
            <a:off x="1256107" y="4652498"/>
            <a:ext cx="2655052" cy="1477328"/>
          </a:xfrm>
          <a:prstGeom prst="rect">
            <a:avLst/>
          </a:prstGeom>
          <a:noFill/>
        </p:spPr>
        <p:txBody>
          <a:bodyPr wrap="square" rtlCol="0">
            <a:spAutoFit/>
          </a:bodyPr>
          <a:lstStyle/>
          <a:p>
            <a:pPr algn="ctr"/>
            <a:r>
              <a:rPr lang="en-GB" dirty="0"/>
              <a:t>91% of all publishing mail is engaged with ie mail is processed in some way (opened, read, sorted, put aside)</a:t>
            </a:r>
          </a:p>
        </p:txBody>
      </p:sp>
      <p:sp>
        <p:nvSpPr>
          <p:cNvPr id="17" name="TextBox 16">
            <a:extLst>
              <a:ext uri="{FF2B5EF4-FFF2-40B4-BE49-F238E27FC236}">
                <a16:creationId xmlns:a16="http://schemas.microsoft.com/office/drawing/2014/main" id="{32B34D82-9F55-45E2-A062-E8125BFAF806}"/>
              </a:ext>
            </a:extLst>
          </p:cNvPr>
          <p:cNvSpPr txBox="1"/>
          <p:nvPr/>
        </p:nvSpPr>
        <p:spPr>
          <a:xfrm>
            <a:off x="8281366" y="4652500"/>
            <a:ext cx="2655052" cy="923330"/>
          </a:xfrm>
          <a:prstGeom prst="rect">
            <a:avLst/>
          </a:prstGeom>
          <a:noFill/>
        </p:spPr>
        <p:txBody>
          <a:bodyPr wrap="square" rtlCol="0">
            <a:spAutoFit/>
          </a:bodyPr>
          <a:lstStyle/>
          <a:p>
            <a:pPr algn="ctr"/>
            <a:r>
              <a:rPr lang="en-GB" dirty="0"/>
              <a:t>63% of all publishing mail is read / looked at / glanced at</a:t>
            </a:r>
          </a:p>
        </p:txBody>
      </p:sp>
      <p:sp>
        <p:nvSpPr>
          <p:cNvPr id="18" name="TextBox 17">
            <a:extLst>
              <a:ext uri="{FF2B5EF4-FFF2-40B4-BE49-F238E27FC236}">
                <a16:creationId xmlns:a16="http://schemas.microsoft.com/office/drawing/2014/main" id="{50CD13C0-5F70-43CA-8023-1DA0C86FEECF}"/>
              </a:ext>
            </a:extLst>
          </p:cNvPr>
          <p:cNvSpPr txBox="1"/>
          <p:nvPr/>
        </p:nvSpPr>
        <p:spPr>
          <a:xfrm>
            <a:off x="392566" y="6623579"/>
            <a:ext cx="6394699" cy="246221"/>
          </a:xfrm>
          <a:prstGeom prst="rect">
            <a:avLst/>
          </a:prstGeom>
          <a:noFill/>
        </p:spPr>
        <p:txBody>
          <a:bodyPr wrap="none" rtlCol="0">
            <a:spAutoFit/>
          </a:bodyPr>
          <a:lstStyle/>
          <a:p>
            <a:r>
              <a:rPr lang="en-GB" sz="1000" dirty="0"/>
              <a:t>Source:  JICMAIL Q2 2017 – Q1 2019 Addressed or Business Mail, Magazine, Newspaper Publisher, n=3,070</a:t>
            </a:r>
          </a:p>
        </p:txBody>
      </p:sp>
    </p:spTree>
    <p:extLst>
      <p:ext uri="{BB962C8B-B14F-4D97-AF65-F5344CB8AC3E}">
        <p14:creationId xmlns:p14="http://schemas.microsoft.com/office/powerpoint/2010/main" val="376231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73710E0-C5AA-45A3-973B-B3CB1A3C77D5}"/>
              </a:ext>
            </a:extLst>
          </p:cNvPr>
          <p:cNvGraphicFramePr>
            <a:graphicFrameLocks noGrp="1"/>
          </p:cNvGraphicFramePr>
          <p:nvPr>
            <p:ph type="chart" sz="quarter" idx="14"/>
            <p:extLst>
              <p:ext uri="{D42A27DB-BD31-4B8C-83A1-F6EECF244321}">
                <p14:modId xmlns:p14="http://schemas.microsoft.com/office/powerpoint/2010/main" val="477516454"/>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6EFCB0E-09E7-4892-93D6-2E4ACE9361CC}"/>
              </a:ext>
            </a:extLst>
          </p:cNvPr>
          <p:cNvSpPr>
            <a:spLocks noGrp="1"/>
          </p:cNvSpPr>
          <p:nvPr>
            <p:ph type="title"/>
          </p:nvPr>
        </p:nvSpPr>
        <p:spPr/>
        <p:txBody>
          <a:bodyPr/>
          <a:lstStyle/>
          <a:p>
            <a:r>
              <a:rPr lang="en-GB" dirty="0"/>
              <a:t>What are publishers sending?</a:t>
            </a:r>
          </a:p>
        </p:txBody>
      </p:sp>
      <p:sp>
        <p:nvSpPr>
          <p:cNvPr id="4" name="Slide Number Placeholder 3">
            <a:extLst>
              <a:ext uri="{FF2B5EF4-FFF2-40B4-BE49-F238E27FC236}">
                <a16:creationId xmlns:a16="http://schemas.microsoft.com/office/drawing/2014/main" id="{5FA87551-99E0-4326-8802-B5920C29257F}"/>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5" name="Text Placeholder 4">
            <a:extLst>
              <a:ext uri="{FF2B5EF4-FFF2-40B4-BE49-F238E27FC236}">
                <a16:creationId xmlns:a16="http://schemas.microsoft.com/office/drawing/2014/main" id="{42A98FBD-5DE6-41E1-BE00-488052B00201}"/>
              </a:ext>
            </a:extLst>
          </p:cNvPr>
          <p:cNvSpPr>
            <a:spLocks noGrp="1"/>
          </p:cNvSpPr>
          <p:nvPr>
            <p:ph type="body" sz="quarter" idx="11"/>
          </p:nvPr>
        </p:nvSpPr>
        <p:spPr/>
        <p:txBody>
          <a:bodyPr/>
          <a:lstStyle/>
          <a:p>
            <a:r>
              <a:rPr lang="en-GB" dirty="0"/>
              <a:t>They are mainly sending information about products and services, followed by information about products/services</a:t>
            </a:r>
          </a:p>
        </p:txBody>
      </p:sp>
      <p:sp>
        <p:nvSpPr>
          <p:cNvPr id="7" name="Rectangle 6">
            <a:extLst>
              <a:ext uri="{FF2B5EF4-FFF2-40B4-BE49-F238E27FC236}">
                <a16:creationId xmlns:a16="http://schemas.microsoft.com/office/drawing/2014/main" id="{6FA6FABF-98BC-4504-8139-AC2474EE2E1E}"/>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828B4703-039C-44F2-A740-4E1035D9087E}"/>
              </a:ext>
            </a:extLst>
          </p:cNvPr>
          <p:cNvSpPr txBox="1"/>
          <p:nvPr/>
        </p:nvSpPr>
        <p:spPr>
          <a:xfrm>
            <a:off x="435938" y="6424741"/>
            <a:ext cx="6394699" cy="400110"/>
          </a:xfrm>
          <a:prstGeom prst="rect">
            <a:avLst/>
          </a:prstGeom>
          <a:noFill/>
        </p:spPr>
        <p:txBody>
          <a:bodyPr wrap="none" rtlCol="0">
            <a:spAutoFit/>
          </a:bodyPr>
          <a:lstStyle/>
          <a:p>
            <a:r>
              <a:rPr lang="en-GB" sz="1000" dirty="0"/>
              <a:t>Source:  JICMAIL Q2 2017 – Q1 2019 Addressed or Business Mail, Magazine, Newspaper Publisher, n=3,070</a:t>
            </a:r>
          </a:p>
          <a:p>
            <a:r>
              <a:rPr lang="en-GB" sz="1000" dirty="0"/>
              <a:t>Any type of content with 1% or less has been removed</a:t>
            </a:r>
          </a:p>
        </p:txBody>
      </p:sp>
    </p:spTree>
    <p:extLst>
      <p:ext uri="{BB962C8B-B14F-4D97-AF65-F5344CB8AC3E}">
        <p14:creationId xmlns:p14="http://schemas.microsoft.com/office/powerpoint/2010/main" val="268588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48DC9-E41F-40BF-B1F7-9564A71A16AA}"/>
              </a:ext>
            </a:extLst>
          </p:cNvPr>
          <p:cNvSpPr>
            <a:spLocks noGrp="1"/>
          </p:cNvSpPr>
          <p:nvPr>
            <p:ph type="title"/>
          </p:nvPr>
        </p:nvSpPr>
        <p:spPr/>
        <p:txBody>
          <a:bodyPr/>
          <a:lstStyle/>
          <a:p>
            <a:r>
              <a:rPr lang="en-GB" dirty="0"/>
              <a:t>physical actions</a:t>
            </a:r>
          </a:p>
        </p:txBody>
      </p:sp>
      <p:sp>
        <p:nvSpPr>
          <p:cNvPr id="4" name="Slide Number Placeholder 3">
            <a:extLst>
              <a:ext uri="{FF2B5EF4-FFF2-40B4-BE49-F238E27FC236}">
                <a16:creationId xmlns:a16="http://schemas.microsoft.com/office/drawing/2014/main" id="{BC84E6E3-2541-4315-BC33-D735F3EA644D}"/>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11E67C79-99C8-4511-B2E5-67E954144561}"/>
              </a:ext>
            </a:extLst>
          </p:cNvPr>
          <p:cNvSpPr>
            <a:spLocks noGrp="1"/>
          </p:cNvSpPr>
          <p:nvPr>
            <p:ph type="body" sz="quarter" idx="11"/>
          </p:nvPr>
        </p:nvSpPr>
        <p:spPr/>
        <p:txBody>
          <a:bodyPr/>
          <a:lstStyle/>
          <a:p>
            <a:r>
              <a:rPr lang="en-GB" dirty="0"/>
              <a:t>Physical interactions with publishing mail are strong</a:t>
            </a:r>
          </a:p>
        </p:txBody>
      </p:sp>
      <p:graphicFrame>
        <p:nvGraphicFramePr>
          <p:cNvPr id="6" name="Chart 5">
            <a:extLst>
              <a:ext uri="{FF2B5EF4-FFF2-40B4-BE49-F238E27FC236}">
                <a16:creationId xmlns:a16="http://schemas.microsoft.com/office/drawing/2014/main" id="{27B17238-152D-401B-80C1-AC7383B03E6D}"/>
              </a:ext>
            </a:extLst>
          </p:cNvPr>
          <p:cNvGraphicFramePr/>
          <p:nvPr>
            <p:extLst>
              <p:ext uri="{D42A27DB-BD31-4B8C-83A1-F6EECF244321}">
                <p14:modId xmlns:p14="http://schemas.microsoft.com/office/powerpoint/2010/main" val="1549423373"/>
              </p:ext>
            </p:extLst>
          </p:nvPr>
        </p:nvGraphicFramePr>
        <p:xfrm>
          <a:off x="515938" y="1864428"/>
          <a:ext cx="11015002" cy="436220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5B23662-A597-4368-B26A-ECA95BD86D7A}"/>
              </a:ext>
            </a:extLst>
          </p:cNvPr>
          <p:cNvSpPr txBox="1"/>
          <p:nvPr/>
        </p:nvSpPr>
        <p:spPr>
          <a:xfrm>
            <a:off x="435938" y="6457399"/>
            <a:ext cx="6394699" cy="400110"/>
          </a:xfrm>
          <a:prstGeom prst="rect">
            <a:avLst/>
          </a:prstGeom>
          <a:noFill/>
        </p:spPr>
        <p:txBody>
          <a:bodyPr wrap="none" rtlCol="0">
            <a:spAutoFit/>
          </a:bodyPr>
          <a:lstStyle/>
          <a:p>
            <a:r>
              <a:rPr lang="en-GB" sz="1000" dirty="0"/>
              <a:t>Source:  JICMAIL Q2 2017 – Q1 2019 Addressed or Business Mail, Magazine, Newspaper Publisher, n=3,070</a:t>
            </a:r>
          </a:p>
          <a:p>
            <a:r>
              <a:rPr lang="en-GB" sz="1000" dirty="0"/>
              <a:t>Any type of content with 1% or less has been removed</a:t>
            </a:r>
          </a:p>
        </p:txBody>
      </p:sp>
    </p:spTree>
    <p:extLst>
      <p:ext uri="{BB962C8B-B14F-4D97-AF65-F5344CB8AC3E}">
        <p14:creationId xmlns:p14="http://schemas.microsoft.com/office/powerpoint/2010/main" val="282796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1181155837"/>
              </p:ext>
            </p:extLst>
          </p:nvPr>
        </p:nvGraphicFramePr>
        <p:xfrm>
          <a:off x="359917" y="2139037"/>
          <a:ext cx="9166048" cy="44083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MAIL DRIVES COMMERCIAL ACTIONS</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pPr>
              <a:spcBef>
                <a:spcPts val="0"/>
              </a:spcBef>
            </a:pPr>
            <a:r>
              <a:rPr lang="en-GB" dirty="0"/>
              <a:t>Publishing mail is not driving good commercial engagement (av = 32%)</a:t>
            </a:r>
          </a:p>
          <a:p>
            <a:pPr>
              <a:spcBef>
                <a:spcPts val="0"/>
              </a:spcBef>
            </a:pPr>
            <a:r>
              <a:rPr lang="en-GB" dirty="0"/>
              <a:t>But when it contains certain content it really does perform well</a:t>
            </a:r>
          </a:p>
        </p:txBody>
      </p:sp>
      <p:sp>
        <p:nvSpPr>
          <p:cNvPr id="8" name="TextBox 7">
            <a:extLst>
              <a:ext uri="{FF2B5EF4-FFF2-40B4-BE49-F238E27FC236}">
                <a16:creationId xmlns:a16="http://schemas.microsoft.com/office/drawing/2014/main" id="{33BBDFA6-C322-485D-9F8C-481DDC28C1AB}"/>
              </a:ext>
            </a:extLst>
          </p:cNvPr>
          <p:cNvSpPr txBox="1"/>
          <p:nvPr/>
        </p:nvSpPr>
        <p:spPr>
          <a:xfrm>
            <a:off x="457179" y="1860698"/>
            <a:ext cx="367408" cy="338554"/>
          </a:xfrm>
          <a:prstGeom prst="rect">
            <a:avLst/>
          </a:prstGeom>
          <a:noFill/>
        </p:spPr>
        <p:txBody>
          <a:bodyPr wrap="none" rtlCol="0">
            <a:spAutoFit/>
          </a:bodyPr>
          <a:lstStyle/>
          <a:p>
            <a:r>
              <a:rPr lang="en-GB" sz="1600" dirty="0">
                <a:solidFill>
                  <a:schemeClr val="tx2"/>
                </a:solidFill>
              </a:rPr>
              <a:t>%</a:t>
            </a:r>
          </a:p>
        </p:txBody>
      </p:sp>
      <p:sp>
        <p:nvSpPr>
          <p:cNvPr id="10" name="Rectangle 9">
            <a:extLst>
              <a:ext uri="{FF2B5EF4-FFF2-40B4-BE49-F238E27FC236}">
                <a16:creationId xmlns:a16="http://schemas.microsoft.com/office/drawing/2014/main" id="{F7C0C31C-851B-4FB4-B785-BCA1640EB244}"/>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1B687B31-DCF3-42F4-9E8C-2CA36066CE5B}"/>
              </a:ext>
            </a:extLst>
          </p:cNvPr>
          <p:cNvSpPr txBox="1"/>
          <p:nvPr/>
        </p:nvSpPr>
        <p:spPr>
          <a:xfrm>
            <a:off x="1153145" y="5299419"/>
            <a:ext cx="396262" cy="246221"/>
          </a:xfrm>
          <a:prstGeom prst="rect">
            <a:avLst/>
          </a:prstGeom>
          <a:noFill/>
        </p:spPr>
        <p:txBody>
          <a:bodyPr wrap="none" rtlCol="0">
            <a:spAutoFit/>
          </a:bodyPr>
          <a:lstStyle/>
          <a:p>
            <a:r>
              <a:rPr lang="en-GB" sz="1000" dirty="0"/>
              <a:t>531</a:t>
            </a:r>
          </a:p>
        </p:txBody>
      </p:sp>
      <p:sp>
        <p:nvSpPr>
          <p:cNvPr id="15" name="TextBox 14">
            <a:extLst>
              <a:ext uri="{FF2B5EF4-FFF2-40B4-BE49-F238E27FC236}">
                <a16:creationId xmlns:a16="http://schemas.microsoft.com/office/drawing/2014/main" id="{684F6482-F50F-4195-AE35-74609885F333}"/>
              </a:ext>
            </a:extLst>
          </p:cNvPr>
          <p:cNvSpPr txBox="1"/>
          <p:nvPr/>
        </p:nvSpPr>
        <p:spPr>
          <a:xfrm>
            <a:off x="2242854" y="5299419"/>
            <a:ext cx="396262" cy="246221"/>
          </a:xfrm>
          <a:prstGeom prst="rect">
            <a:avLst/>
          </a:prstGeom>
          <a:noFill/>
        </p:spPr>
        <p:txBody>
          <a:bodyPr wrap="none" rtlCol="0">
            <a:spAutoFit/>
          </a:bodyPr>
          <a:lstStyle/>
          <a:p>
            <a:r>
              <a:rPr lang="en-GB" sz="1000" dirty="0"/>
              <a:t>238</a:t>
            </a:r>
          </a:p>
        </p:txBody>
      </p:sp>
      <p:sp>
        <p:nvSpPr>
          <p:cNvPr id="18" name="TextBox 17">
            <a:extLst>
              <a:ext uri="{FF2B5EF4-FFF2-40B4-BE49-F238E27FC236}">
                <a16:creationId xmlns:a16="http://schemas.microsoft.com/office/drawing/2014/main" id="{33D228E0-6CCD-4211-A59D-C90DFEF5FD66}"/>
              </a:ext>
            </a:extLst>
          </p:cNvPr>
          <p:cNvSpPr txBox="1"/>
          <p:nvPr/>
        </p:nvSpPr>
        <p:spPr>
          <a:xfrm>
            <a:off x="3321392" y="5299419"/>
            <a:ext cx="396262" cy="246221"/>
          </a:xfrm>
          <a:prstGeom prst="rect">
            <a:avLst/>
          </a:prstGeom>
          <a:noFill/>
        </p:spPr>
        <p:txBody>
          <a:bodyPr wrap="none" rtlCol="0">
            <a:spAutoFit/>
          </a:bodyPr>
          <a:lstStyle/>
          <a:p>
            <a:r>
              <a:rPr lang="en-GB" sz="1000" dirty="0"/>
              <a:t>103</a:t>
            </a:r>
          </a:p>
        </p:txBody>
      </p:sp>
      <p:sp>
        <p:nvSpPr>
          <p:cNvPr id="21" name="TextBox 20">
            <a:extLst>
              <a:ext uri="{FF2B5EF4-FFF2-40B4-BE49-F238E27FC236}">
                <a16:creationId xmlns:a16="http://schemas.microsoft.com/office/drawing/2014/main" id="{4A536F01-57BF-474D-8EA5-3CA5E977B51E}"/>
              </a:ext>
            </a:extLst>
          </p:cNvPr>
          <p:cNvSpPr txBox="1"/>
          <p:nvPr/>
        </p:nvSpPr>
        <p:spPr>
          <a:xfrm>
            <a:off x="6628599" y="5299419"/>
            <a:ext cx="325730" cy="246221"/>
          </a:xfrm>
          <a:prstGeom prst="rect">
            <a:avLst/>
          </a:prstGeom>
          <a:noFill/>
        </p:spPr>
        <p:txBody>
          <a:bodyPr wrap="none" rtlCol="0">
            <a:spAutoFit/>
          </a:bodyPr>
          <a:lstStyle/>
          <a:p>
            <a:r>
              <a:rPr lang="en-GB" sz="1000" dirty="0"/>
              <a:t>64</a:t>
            </a:r>
          </a:p>
        </p:txBody>
      </p:sp>
      <p:sp>
        <p:nvSpPr>
          <p:cNvPr id="23" name="TextBox 22">
            <a:extLst>
              <a:ext uri="{FF2B5EF4-FFF2-40B4-BE49-F238E27FC236}">
                <a16:creationId xmlns:a16="http://schemas.microsoft.com/office/drawing/2014/main" id="{E7D2475A-DBDE-4DB0-BA09-93F799D09AE0}"/>
              </a:ext>
            </a:extLst>
          </p:cNvPr>
          <p:cNvSpPr txBox="1"/>
          <p:nvPr/>
        </p:nvSpPr>
        <p:spPr>
          <a:xfrm>
            <a:off x="4379006" y="5299419"/>
            <a:ext cx="502061" cy="246221"/>
          </a:xfrm>
          <a:prstGeom prst="rect">
            <a:avLst/>
          </a:prstGeom>
          <a:noFill/>
        </p:spPr>
        <p:txBody>
          <a:bodyPr wrap="none" rtlCol="0">
            <a:spAutoFit/>
          </a:bodyPr>
          <a:lstStyle/>
          <a:p>
            <a:r>
              <a:rPr lang="en-GB" sz="1000" dirty="0"/>
              <a:t>2,439</a:t>
            </a:r>
          </a:p>
        </p:txBody>
      </p:sp>
      <p:sp>
        <p:nvSpPr>
          <p:cNvPr id="24" name="TextBox 23">
            <a:extLst>
              <a:ext uri="{FF2B5EF4-FFF2-40B4-BE49-F238E27FC236}">
                <a16:creationId xmlns:a16="http://schemas.microsoft.com/office/drawing/2014/main" id="{BC7BA771-9CDC-43E3-A2B8-4D7C77ADEB85}"/>
              </a:ext>
            </a:extLst>
          </p:cNvPr>
          <p:cNvSpPr txBox="1"/>
          <p:nvPr/>
        </p:nvSpPr>
        <p:spPr>
          <a:xfrm>
            <a:off x="5505813" y="5299419"/>
            <a:ext cx="396262" cy="246221"/>
          </a:xfrm>
          <a:prstGeom prst="rect">
            <a:avLst/>
          </a:prstGeom>
          <a:noFill/>
        </p:spPr>
        <p:txBody>
          <a:bodyPr wrap="none" rtlCol="0">
            <a:spAutoFit/>
          </a:bodyPr>
          <a:lstStyle/>
          <a:p>
            <a:r>
              <a:rPr lang="en-GB" sz="1000" dirty="0"/>
              <a:t>367</a:t>
            </a:r>
          </a:p>
        </p:txBody>
      </p:sp>
      <p:sp>
        <p:nvSpPr>
          <p:cNvPr id="27" name="TextBox 26">
            <a:extLst>
              <a:ext uri="{FF2B5EF4-FFF2-40B4-BE49-F238E27FC236}">
                <a16:creationId xmlns:a16="http://schemas.microsoft.com/office/drawing/2014/main" id="{52A7CE5E-BD42-46D7-8C4F-09CAD2B60B6D}"/>
              </a:ext>
            </a:extLst>
          </p:cNvPr>
          <p:cNvSpPr txBox="1"/>
          <p:nvPr/>
        </p:nvSpPr>
        <p:spPr>
          <a:xfrm>
            <a:off x="7672709" y="5299419"/>
            <a:ext cx="396262" cy="246221"/>
          </a:xfrm>
          <a:prstGeom prst="rect">
            <a:avLst/>
          </a:prstGeom>
          <a:noFill/>
        </p:spPr>
        <p:txBody>
          <a:bodyPr wrap="none" rtlCol="0">
            <a:spAutoFit/>
          </a:bodyPr>
          <a:lstStyle/>
          <a:p>
            <a:r>
              <a:rPr lang="en-GB" sz="1000" dirty="0"/>
              <a:t>267</a:t>
            </a:r>
          </a:p>
        </p:txBody>
      </p:sp>
      <p:graphicFrame>
        <p:nvGraphicFramePr>
          <p:cNvPr id="36" name="Chart 35">
            <a:extLst>
              <a:ext uri="{FF2B5EF4-FFF2-40B4-BE49-F238E27FC236}">
                <a16:creationId xmlns:a16="http://schemas.microsoft.com/office/drawing/2014/main" id="{345ECB7D-4C62-4D22-ADD9-6B0E44A0EF09}"/>
              </a:ext>
            </a:extLst>
          </p:cNvPr>
          <p:cNvGraphicFramePr/>
          <p:nvPr>
            <p:extLst>
              <p:ext uri="{D42A27DB-BD31-4B8C-83A1-F6EECF244321}">
                <p14:modId xmlns:p14="http://schemas.microsoft.com/office/powerpoint/2010/main" val="1800485844"/>
              </p:ext>
            </p:extLst>
          </p:nvPr>
        </p:nvGraphicFramePr>
        <p:xfrm>
          <a:off x="9070349" y="1139386"/>
          <a:ext cx="3129135" cy="250031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DBC287C5-C878-48A3-B6BC-24D79CDD1645}"/>
              </a:ext>
            </a:extLst>
          </p:cNvPr>
          <p:cNvSpPr txBox="1"/>
          <p:nvPr/>
        </p:nvSpPr>
        <p:spPr>
          <a:xfrm>
            <a:off x="9625527" y="3522552"/>
            <a:ext cx="2147560" cy="1200329"/>
          </a:xfrm>
          <a:prstGeom prst="rect">
            <a:avLst/>
          </a:prstGeom>
          <a:noFill/>
        </p:spPr>
        <p:txBody>
          <a:bodyPr wrap="square" rtlCol="0">
            <a:spAutoFit/>
          </a:bodyPr>
          <a:lstStyle/>
          <a:p>
            <a:pPr algn="ctr"/>
            <a:r>
              <a:rPr lang="en-US" dirty="0"/>
              <a:t>Resulting commercial actions with publishing mail</a:t>
            </a:r>
          </a:p>
        </p:txBody>
      </p:sp>
      <p:sp>
        <p:nvSpPr>
          <p:cNvPr id="38" name="TextBox 37">
            <a:extLst>
              <a:ext uri="{FF2B5EF4-FFF2-40B4-BE49-F238E27FC236}">
                <a16:creationId xmlns:a16="http://schemas.microsoft.com/office/drawing/2014/main" id="{26392A62-5D66-4C74-BCAC-156E37091100}"/>
              </a:ext>
            </a:extLst>
          </p:cNvPr>
          <p:cNvSpPr txBox="1"/>
          <p:nvPr/>
        </p:nvSpPr>
        <p:spPr>
          <a:xfrm>
            <a:off x="392566" y="6623579"/>
            <a:ext cx="6394699" cy="246221"/>
          </a:xfrm>
          <a:prstGeom prst="rect">
            <a:avLst/>
          </a:prstGeom>
          <a:noFill/>
        </p:spPr>
        <p:txBody>
          <a:bodyPr wrap="none" rtlCol="0">
            <a:spAutoFit/>
          </a:bodyPr>
          <a:lstStyle/>
          <a:p>
            <a:r>
              <a:rPr lang="en-GB" sz="1000" dirty="0"/>
              <a:t>Source:  JICMAIL Q2 2017 – Q1 2019 Addressed or Business Mail, Magazine, Newspaper Publisher, n=3,070</a:t>
            </a:r>
          </a:p>
        </p:txBody>
      </p:sp>
      <p:sp>
        <p:nvSpPr>
          <p:cNvPr id="19" name="TextBox 18">
            <a:extLst>
              <a:ext uri="{FF2B5EF4-FFF2-40B4-BE49-F238E27FC236}">
                <a16:creationId xmlns:a16="http://schemas.microsoft.com/office/drawing/2014/main" id="{3562D3DB-3B53-4FF6-AB52-6FA033B8EAAF}"/>
              </a:ext>
            </a:extLst>
          </p:cNvPr>
          <p:cNvSpPr txBox="1"/>
          <p:nvPr/>
        </p:nvSpPr>
        <p:spPr>
          <a:xfrm>
            <a:off x="8783053" y="5299419"/>
            <a:ext cx="325730" cy="246221"/>
          </a:xfrm>
          <a:prstGeom prst="rect">
            <a:avLst/>
          </a:prstGeom>
          <a:noFill/>
        </p:spPr>
        <p:txBody>
          <a:bodyPr wrap="none" rtlCol="0">
            <a:spAutoFit/>
          </a:bodyPr>
          <a:lstStyle/>
          <a:p>
            <a:r>
              <a:rPr lang="en-GB" sz="1000" dirty="0"/>
              <a:t>82</a:t>
            </a:r>
          </a:p>
        </p:txBody>
      </p:sp>
    </p:spTree>
    <p:extLst>
      <p:ext uri="{BB962C8B-B14F-4D97-AF65-F5344CB8AC3E}">
        <p14:creationId xmlns:p14="http://schemas.microsoft.com/office/powerpoint/2010/main" val="303165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BBEA-8E4F-4FD6-A34D-72179CAA9EF3}"/>
              </a:ext>
            </a:extLst>
          </p:cNvPr>
          <p:cNvSpPr>
            <a:spLocks noGrp="1"/>
          </p:cNvSpPr>
          <p:nvPr>
            <p:ph type="title"/>
          </p:nvPr>
        </p:nvSpPr>
        <p:spPr/>
        <p:txBody>
          <a:bodyPr>
            <a:noAutofit/>
          </a:bodyPr>
          <a:lstStyle/>
          <a:p>
            <a:r>
              <a:rPr lang="en-GB" dirty="0"/>
              <a:t>All SORTS OF GROUPS ENGAGE WITH MAIL</a:t>
            </a:r>
          </a:p>
        </p:txBody>
      </p:sp>
      <p:sp>
        <p:nvSpPr>
          <p:cNvPr id="4" name="Slide Number Placeholder 3">
            <a:extLst>
              <a:ext uri="{FF2B5EF4-FFF2-40B4-BE49-F238E27FC236}">
                <a16:creationId xmlns:a16="http://schemas.microsoft.com/office/drawing/2014/main" id="{B42A53AA-F262-4ABC-81F9-2D179C07DA96}"/>
              </a:ext>
            </a:extLst>
          </p:cNvPr>
          <p:cNvSpPr>
            <a:spLocks noGrp="1"/>
          </p:cNvSpPr>
          <p:nvPr>
            <p:ph type="sldNum" sz="quarter" idx="10"/>
          </p:nvPr>
        </p:nvSpPr>
        <p:spPr/>
        <p:txBody>
          <a:bodyPr/>
          <a:lstStyle/>
          <a:p>
            <a:fld id="{C0C3EC5B-4348-466D-90FB-B48FCA4BBB3D}" type="slidenum">
              <a:rPr lang="en-GB" smtClean="0"/>
              <a:t>14</a:t>
            </a:fld>
            <a:endParaRPr lang="en-GB" dirty="0"/>
          </a:p>
        </p:txBody>
      </p:sp>
      <p:sp>
        <p:nvSpPr>
          <p:cNvPr id="3" name="Text Placeholder 2">
            <a:extLst>
              <a:ext uri="{FF2B5EF4-FFF2-40B4-BE49-F238E27FC236}">
                <a16:creationId xmlns:a16="http://schemas.microsoft.com/office/drawing/2014/main" id="{9350EBDE-762F-4836-B051-DF60795BBF72}"/>
              </a:ext>
            </a:extLst>
          </p:cNvPr>
          <p:cNvSpPr>
            <a:spLocks noGrp="1"/>
          </p:cNvSpPr>
          <p:nvPr>
            <p:ph type="body" sz="quarter" idx="11"/>
          </p:nvPr>
        </p:nvSpPr>
        <p:spPr/>
        <p:txBody>
          <a:bodyPr/>
          <a:lstStyle/>
          <a:p>
            <a:pPr>
              <a:spcBef>
                <a:spcPts val="0"/>
              </a:spcBef>
            </a:pPr>
            <a:r>
              <a:rPr lang="en-GB" dirty="0"/>
              <a:t>Publishing mail is engaged with by all types of consumer</a:t>
            </a:r>
          </a:p>
          <a:p>
            <a:pPr>
              <a:spcBef>
                <a:spcPts val="0"/>
              </a:spcBef>
            </a:pPr>
            <a:r>
              <a:rPr lang="en-GB" dirty="0"/>
              <a:t>The average frequency of exposure for all sectors is 4.3</a:t>
            </a:r>
          </a:p>
        </p:txBody>
      </p:sp>
      <p:sp>
        <p:nvSpPr>
          <p:cNvPr id="9" name="Oval 8">
            <a:extLst>
              <a:ext uri="{FF2B5EF4-FFF2-40B4-BE49-F238E27FC236}">
                <a16:creationId xmlns:a16="http://schemas.microsoft.com/office/drawing/2014/main" id="{5A670B57-195B-4E3D-AD76-1A1A807EBED7}"/>
              </a:ext>
            </a:extLst>
          </p:cNvPr>
          <p:cNvSpPr/>
          <p:nvPr/>
        </p:nvSpPr>
        <p:spPr>
          <a:xfrm>
            <a:off x="2218837" y="3866541"/>
            <a:ext cx="1344115" cy="13441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4.63</a:t>
            </a:r>
          </a:p>
        </p:txBody>
      </p:sp>
      <p:sp>
        <p:nvSpPr>
          <p:cNvPr id="10" name="Oval 9">
            <a:extLst>
              <a:ext uri="{FF2B5EF4-FFF2-40B4-BE49-F238E27FC236}">
                <a16:creationId xmlns:a16="http://schemas.microsoft.com/office/drawing/2014/main" id="{735BA262-F7C9-4CF1-ADA0-AD8C8A9ABFB4}"/>
              </a:ext>
            </a:extLst>
          </p:cNvPr>
          <p:cNvSpPr/>
          <p:nvPr/>
        </p:nvSpPr>
        <p:spPr>
          <a:xfrm>
            <a:off x="5613519" y="3866541"/>
            <a:ext cx="1344115" cy="13441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5.22</a:t>
            </a:r>
          </a:p>
        </p:txBody>
      </p:sp>
      <p:sp>
        <p:nvSpPr>
          <p:cNvPr id="11" name="Oval 10">
            <a:extLst>
              <a:ext uri="{FF2B5EF4-FFF2-40B4-BE49-F238E27FC236}">
                <a16:creationId xmlns:a16="http://schemas.microsoft.com/office/drawing/2014/main" id="{B5FDEC5B-2CEF-4A46-AEB8-59FC179ACE1D}"/>
              </a:ext>
            </a:extLst>
          </p:cNvPr>
          <p:cNvSpPr/>
          <p:nvPr/>
        </p:nvSpPr>
        <p:spPr>
          <a:xfrm>
            <a:off x="7310860" y="3866541"/>
            <a:ext cx="1344115" cy="13441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6.10</a:t>
            </a:r>
          </a:p>
        </p:txBody>
      </p:sp>
      <p:sp>
        <p:nvSpPr>
          <p:cNvPr id="12" name="Oval 11">
            <a:extLst>
              <a:ext uri="{FF2B5EF4-FFF2-40B4-BE49-F238E27FC236}">
                <a16:creationId xmlns:a16="http://schemas.microsoft.com/office/drawing/2014/main" id="{1A292DE7-9DBF-43FF-83A1-937DE8876F0C}"/>
              </a:ext>
            </a:extLst>
          </p:cNvPr>
          <p:cNvSpPr/>
          <p:nvPr/>
        </p:nvSpPr>
        <p:spPr>
          <a:xfrm>
            <a:off x="9008200" y="3866541"/>
            <a:ext cx="1344115" cy="13441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6.41</a:t>
            </a:r>
          </a:p>
        </p:txBody>
      </p:sp>
      <p:sp>
        <p:nvSpPr>
          <p:cNvPr id="13" name="Oval 12">
            <a:extLst>
              <a:ext uri="{FF2B5EF4-FFF2-40B4-BE49-F238E27FC236}">
                <a16:creationId xmlns:a16="http://schemas.microsoft.com/office/drawing/2014/main" id="{F3DD22BE-326C-4693-884A-E899FEE84AF2}"/>
              </a:ext>
            </a:extLst>
          </p:cNvPr>
          <p:cNvSpPr/>
          <p:nvPr/>
        </p:nvSpPr>
        <p:spPr>
          <a:xfrm>
            <a:off x="3916178" y="3866541"/>
            <a:ext cx="1344115" cy="13441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FFFFFF"/>
                </a:solidFill>
                <a:effectLst/>
                <a:uLnTx/>
                <a:uFillTx/>
                <a:latin typeface="+mj-lt"/>
                <a:ea typeface="+mn-ea"/>
                <a:cs typeface="+mn-cs"/>
              </a:rPr>
              <a:t>5.97</a:t>
            </a:r>
          </a:p>
        </p:txBody>
      </p:sp>
      <p:pic>
        <p:nvPicPr>
          <p:cNvPr id="16" name="Graphic 15" descr="House">
            <a:extLst>
              <a:ext uri="{FF2B5EF4-FFF2-40B4-BE49-F238E27FC236}">
                <a16:creationId xmlns:a16="http://schemas.microsoft.com/office/drawing/2014/main" id="{DD665BE4-3DF3-4C82-91AD-4E474C45D7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7580" y="2608435"/>
            <a:ext cx="850484" cy="850484"/>
          </a:xfrm>
          <a:prstGeom prst="rect">
            <a:avLst/>
          </a:prstGeom>
        </p:spPr>
      </p:pic>
      <p:pic>
        <p:nvPicPr>
          <p:cNvPr id="18" name="Graphic 17" descr="Headphones">
            <a:extLst>
              <a:ext uri="{FF2B5EF4-FFF2-40B4-BE49-F238E27FC236}">
                <a16:creationId xmlns:a16="http://schemas.microsoft.com/office/drawing/2014/main" id="{9A293843-99D8-4A12-B37A-87F5697377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5309" y="2617255"/>
            <a:ext cx="841664" cy="841664"/>
          </a:xfrm>
          <a:prstGeom prst="rect">
            <a:avLst/>
          </a:prstGeom>
        </p:spPr>
      </p:pic>
      <p:sp>
        <p:nvSpPr>
          <p:cNvPr id="20" name="TextBox 19">
            <a:extLst>
              <a:ext uri="{FF2B5EF4-FFF2-40B4-BE49-F238E27FC236}">
                <a16:creationId xmlns:a16="http://schemas.microsoft.com/office/drawing/2014/main" id="{11807681-8F69-49E0-8708-9FAB6C9629EF}"/>
              </a:ext>
            </a:extLst>
          </p:cNvPr>
          <p:cNvSpPr txBox="1"/>
          <p:nvPr/>
        </p:nvSpPr>
        <p:spPr>
          <a:xfrm>
            <a:off x="3744471" y="3407864"/>
            <a:ext cx="1669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OWN HOME 3-5 YRS</a:t>
            </a:r>
          </a:p>
        </p:txBody>
      </p:sp>
      <p:sp>
        <p:nvSpPr>
          <p:cNvPr id="21" name="TextBox 20">
            <a:extLst>
              <a:ext uri="{FF2B5EF4-FFF2-40B4-BE49-F238E27FC236}">
                <a16:creationId xmlns:a16="http://schemas.microsoft.com/office/drawing/2014/main" id="{1FF42C52-BBB0-429D-8EDE-F859F07F9DD3}"/>
              </a:ext>
            </a:extLst>
          </p:cNvPr>
          <p:cNvSpPr txBox="1"/>
          <p:nvPr/>
        </p:nvSpPr>
        <p:spPr>
          <a:xfrm>
            <a:off x="5371988" y="3407864"/>
            <a:ext cx="18369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SOCIAL GRADE C1</a:t>
            </a:r>
          </a:p>
        </p:txBody>
      </p:sp>
      <p:sp>
        <p:nvSpPr>
          <p:cNvPr id="22" name="TextBox 21">
            <a:extLst>
              <a:ext uri="{FF2B5EF4-FFF2-40B4-BE49-F238E27FC236}">
                <a16:creationId xmlns:a16="http://schemas.microsoft.com/office/drawing/2014/main" id="{97423D3E-09EC-4520-9816-B7B3DC00C67C}"/>
              </a:ext>
            </a:extLst>
          </p:cNvPr>
          <p:cNvSpPr txBox="1"/>
          <p:nvPr/>
        </p:nvSpPr>
        <p:spPr>
          <a:xfrm>
            <a:off x="7073286" y="3407864"/>
            <a:ext cx="17926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FEMALE 55-64</a:t>
            </a:r>
          </a:p>
        </p:txBody>
      </p:sp>
      <p:sp>
        <p:nvSpPr>
          <p:cNvPr id="23" name="TextBox 22">
            <a:extLst>
              <a:ext uri="{FF2B5EF4-FFF2-40B4-BE49-F238E27FC236}">
                <a16:creationId xmlns:a16="http://schemas.microsoft.com/office/drawing/2014/main" id="{1E4020F2-4A30-4039-9D2C-5A0309E4EDC3}"/>
              </a:ext>
            </a:extLst>
          </p:cNvPr>
          <p:cNvSpPr txBox="1"/>
          <p:nvPr/>
        </p:nvSpPr>
        <p:spPr>
          <a:xfrm>
            <a:off x="8658810" y="3407864"/>
            <a:ext cx="20206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MOSAIC: CITY PROSPERITY</a:t>
            </a:r>
          </a:p>
        </p:txBody>
      </p:sp>
      <p:sp>
        <p:nvSpPr>
          <p:cNvPr id="27" name="TextBox 26">
            <a:extLst>
              <a:ext uri="{FF2B5EF4-FFF2-40B4-BE49-F238E27FC236}">
                <a16:creationId xmlns:a16="http://schemas.microsoft.com/office/drawing/2014/main" id="{E496329D-4563-46F7-A56D-B4A18798D799}"/>
              </a:ext>
            </a:extLst>
          </p:cNvPr>
          <p:cNvSpPr txBox="1"/>
          <p:nvPr/>
        </p:nvSpPr>
        <p:spPr>
          <a:xfrm>
            <a:off x="407095" y="4700195"/>
            <a:ext cx="150268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lumMod val="85000"/>
                    <a:lumOff val="15000"/>
                  </a:srgbClr>
                </a:solidFill>
                <a:latin typeface="Arial" panose="020B0604020202020204"/>
              </a:rPr>
              <a:t>ADVERTISING &amp; BUSINESS MAIL</a:t>
            </a:r>
            <a:endParaRPr kumimoji="0" lang="en-GB" sz="12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FC52897C-46AE-4E72-86E6-2F6B19685D0B}"/>
              </a:ext>
            </a:extLst>
          </p:cNvPr>
          <p:cNvSpPr txBox="1"/>
          <p:nvPr/>
        </p:nvSpPr>
        <p:spPr>
          <a:xfrm>
            <a:off x="4542418" y="2044465"/>
            <a:ext cx="33801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effectLst/>
                <a:uLnTx/>
                <a:uFillTx/>
                <a:latin typeface="Arial" panose="020B0604020202020204"/>
                <a:ea typeface="+mn-ea"/>
                <a:cs typeface="+mn-cs"/>
              </a:rPr>
              <a:t>FREQUENCY OF EXPOSURE</a:t>
            </a:r>
            <a:endParaRPr kumimoji="0" lang="en-GB" sz="1600" i="0" u="none" strike="noStrike" kern="1200" cap="none" spc="0" normalizeH="0" baseline="0" noProof="0" dirty="0">
              <a:ln>
                <a:noFill/>
              </a:ln>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CB650AC9-17A7-4ABB-9F75-4E0337401BFE}"/>
              </a:ext>
            </a:extLst>
          </p:cNvPr>
          <p:cNvSpPr txBox="1"/>
          <p:nvPr/>
        </p:nvSpPr>
        <p:spPr>
          <a:xfrm>
            <a:off x="2051153" y="3407864"/>
            <a:ext cx="16699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lumMod val="85000"/>
                    <a:lumOff val="15000"/>
                  </a:srgbClr>
                </a:solidFill>
                <a:effectLst/>
                <a:uLnTx/>
                <a:uFillTx/>
                <a:latin typeface="Arial" panose="020B0604020202020204"/>
                <a:ea typeface="+mn-ea"/>
                <a:cs typeface="+mn-cs"/>
              </a:rPr>
              <a:t>MILLENIALS</a:t>
            </a:r>
          </a:p>
        </p:txBody>
      </p:sp>
      <p:sp>
        <p:nvSpPr>
          <p:cNvPr id="24" name="TextBox 23">
            <a:extLst>
              <a:ext uri="{FF2B5EF4-FFF2-40B4-BE49-F238E27FC236}">
                <a16:creationId xmlns:a16="http://schemas.microsoft.com/office/drawing/2014/main" id="{DAB6285B-3A68-4646-8FB5-6FF1144E016E}"/>
              </a:ext>
            </a:extLst>
          </p:cNvPr>
          <p:cNvSpPr txBox="1"/>
          <p:nvPr/>
        </p:nvSpPr>
        <p:spPr>
          <a:xfrm>
            <a:off x="392566" y="6623579"/>
            <a:ext cx="5456943" cy="246221"/>
          </a:xfrm>
          <a:prstGeom prst="rect">
            <a:avLst/>
          </a:prstGeom>
          <a:noFill/>
        </p:spPr>
        <p:txBody>
          <a:bodyPr wrap="none" rtlCol="0">
            <a:spAutoFit/>
          </a:bodyPr>
          <a:lstStyle/>
          <a:p>
            <a:r>
              <a:rPr lang="en-GB" sz="1000" dirty="0"/>
              <a:t>Source:  JICMAIL Q2 2017 – Q1 2019 Addressed, Magazine, Newspaper Publisher, n=3,070</a:t>
            </a:r>
          </a:p>
        </p:txBody>
      </p:sp>
      <p:pic>
        <p:nvPicPr>
          <p:cNvPr id="6" name="Graphic 5" descr="Shopping bag">
            <a:extLst>
              <a:ext uri="{FF2B5EF4-FFF2-40B4-BE49-F238E27FC236}">
                <a16:creationId xmlns:a16="http://schemas.microsoft.com/office/drawing/2014/main" id="{E7539FA2-FB67-4A3D-BA93-F50EC408F9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0497" y="2797458"/>
            <a:ext cx="624548" cy="624548"/>
          </a:xfrm>
          <a:prstGeom prst="rect">
            <a:avLst/>
          </a:prstGeom>
        </p:spPr>
      </p:pic>
      <p:pic>
        <p:nvPicPr>
          <p:cNvPr id="8" name="Graphic 7" descr="Dress">
            <a:extLst>
              <a:ext uri="{FF2B5EF4-FFF2-40B4-BE49-F238E27FC236}">
                <a16:creationId xmlns:a16="http://schemas.microsoft.com/office/drawing/2014/main" id="{9F127405-201D-47B7-B8B5-D02F2BBC16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16020" y="2777804"/>
            <a:ext cx="687003" cy="687003"/>
          </a:xfrm>
          <a:prstGeom prst="rect">
            <a:avLst/>
          </a:prstGeom>
        </p:spPr>
      </p:pic>
      <p:pic>
        <p:nvPicPr>
          <p:cNvPr id="26" name="Graphic 25" descr="Open envelope">
            <a:extLst>
              <a:ext uri="{FF2B5EF4-FFF2-40B4-BE49-F238E27FC236}">
                <a16:creationId xmlns:a16="http://schemas.microsoft.com/office/drawing/2014/main" id="{70E42893-C2AC-4AD6-A36C-8EF1FEBA53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883" y="3624198"/>
            <a:ext cx="914400" cy="914400"/>
          </a:xfrm>
          <a:prstGeom prst="rect">
            <a:avLst/>
          </a:prstGeom>
        </p:spPr>
      </p:pic>
      <p:pic>
        <p:nvPicPr>
          <p:cNvPr id="7" name="Graphic 6" descr="City">
            <a:extLst>
              <a:ext uri="{FF2B5EF4-FFF2-40B4-BE49-F238E27FC236}">
                <a16:creationId xmlns:a16="http://schemas.microsoft.com/office/drawing/2014/main" id="{98DCB306-4F51-40C0-B689-B2960FC45A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90355" y="2824240"/>
            <a:ext cx="687003" cy="687003"/>
          </a:xfrm>
          <a:prstGeom prst="rect">
            <a:avLst/>
          </a:prstGeom>
        </p:spPr>
      </p:pic>
    </p:spTree>
    <p:extLst>
      <p:ext uri="{BB962C8B-B14F-4D97-AF65-F5344CB8AC3E}">
        <p14:creationId xmlns:p14="http://schemas.microsoft.com/office/powerpoint/2010/main" val="123365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184F8F24-79B0-4B9B-A261-00F32103F2C5}"/>
              </a:ext>
            </a:extLst>
          </p:cNvPr>
          <p:cNvGraphicFramePr>
            <a:graphicFrameLocks noGrp="1"/>
          </p:cNvGraphicFramePr>
          <p:nvPr>
            <p:ph type="chart" sz="quarter" idx="14"/>
            <p:extLst>
              <p:ext uri="{D42A27DB-BD31-4B8C-83A1-F6EECF244321}">
                <p14:modId xmlns:p14="http://schemas.microsoft.com/office/powerpoint/2010/main" val="3336679236"/>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812B652-0475-4FBB-9E38-D1A10214768B}"/>
              </a:ext>
            </a:extLst>
          </p:cNvPr>
          <p:cNvSpPr>
            <a:spLocks noGrp="1"/>
          </p:cNvSpPr>
          <p:nvPr>
            <p:ph type="title"/>
          </p:nvPr>
        </p:nvSpPr>
        <p:spPr/>
        <p:txBody>
          <a:bodyPr/>
          <a:lstStyle/>
          <a:p>
            <a:r>
              <a:rPr lang="en-GB" dirty="0"/>
              <a:t>All age groups engage with mail</a:t>
            </a:r>
          </a:p>
        </p:txBody>
      </p:sp>
      <p:sp>
        <p:nvSpPr>
          <p:cNvPr id="3" name="Slide Number Placeholder 2">
            <a:extLst>
              <a:ext uri="{FF2B5EF4-FFF2-40B4-BE49-F238E27FC236}">
                <a16:creationId xmlns:a16="http://schemas.microsoft.com/office/drawing/2014/main" id="{DDC10C81-D740-49D9-AA31-32B84E628F06}"/>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5" name="Text Placeholder 4">
            <a:extLst>
              <a:ext uri="{FF2B5EF4-FFF2-40B4-BE49-F238E27FC236}">
                <a16:creationId xmlns:a16="http://schemas.microsoft.com/office/drawing/2014/main" id="{29F16705-4E7F-4B1D-BA3B-165C685AB97E}"/>
              </a:ext>
            </a:extLst>
          </p:cNvPr>
          <p:cNvSpPr>
            <a:spLocks noGrp="1"/>
          </p:cNvSpPr>
          <p:nvPr>
            <p:ph type="body" sz="quarter" idx="11"/>
          </p:nvPr>
        </p:nvSpPr>
        <p:spPr/>
        <p:txBody>
          <a:bodyPr/>
          <a:lstStyle/>
          <a:p>
            <a:pPr>
              <a:spcBef>
                <a:spcPts val="0"/>
              </a:spcBef>
            </a:pPr>
            <a:r>
              <a:rPr lang="en-GB" dirty="0"/>
              <a:t>Frequency – consistently above average apart from 35-44 year olds</a:t>
            </a:r>
          </a:p>
        </p:txBody>
      </p:sp>
      <p:sp>
        <p:nvSpPr>
          <p:cNvPr id="6" name="TextBox 5">
            <a:extLst>
              <a:ext uri="{FF2B5EF4-FFF2-40B4-BE49-F238E27FC236}">
                <a16:creationId xmlns:a16="http://schemas.microsoft.com/office/drawing/2014/main" id="{542121F6-F79B-4256-8101-89E9B9B11488}"/>
              </a:ext>
            </a:extLst>
          </p:cNvPr>
          <p:cNvSpPr txBox="1"/>
          <p:nvPr/>
        </p:nvSpPr>
        <p:spPr>
          <a:xfrm>
            <a:off x="392566" y="6623579"/>
            <a:ext cx="5456943" cy="246221"/>
          </a:xfrm>
          <a:prstGeom prst="rect">
            <a:avLst/>
          </a:prstGeom>
          <a:noFill/>
        </p:spPr>
        <p:txBody>
          <a:bodyPr wrap="none" rtlCol="0">
            <a:spAutoFit/>
          </a:bodyPr>
          <a:lstStyle/>
          <a:p>
            <a:r>
              <a:rPr lang="en-GB" sz="1000" dirty="0"/>
              <a:t>Source:  JICMAIL Q2 2017 – Q1 2019 Addressed, Magazine, Newspaper Publisher, n=3,070</a:t>
            </a:r>
          </a:p>
        </p:txBody>
      </p:sp>
    </p:spTree>
    <p:extLst>
      <p:ext uri="{BB962C8B-B14F-4D97-AF65-F5344CB8AC3E}">
        <p14:creationId xmlns:p14="http://schemas.microsoft.com/office/powerpoint/2010/main" val="118682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45A9E15C-15F4-4ECA-88C9-6E78ABAF10DF}"/>
              </a:ext>
            </a:extLst>
          </p:cNvPr>
          <p:cNvGraphicFramePr>
            <a:graphicFrameLocks noGrp="1"/>
          </p:cNvGraphicFramePr>
          <p:nvPr>
            <p:ph type="chart" sz="quarter" idx="14"/>
            <p:extLst>
              <p:ext uri="{D42A27DB-BD31-4B8C-83A1-F6EECF244321}">
                <p14:modId xmlns:p14="http://schemas.microsoft.com/office/powerpoint/2010/main" val="2904595268"/>
              </p:ext>
            </p:extLst>
          </p:nvPr>
        </p:nvGraphicFramePr>
        <p:xfrm>
          <a:off x="317383" y="2647778"/>
          <a:ext cx="10929599" cy="36496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DB3D02C-CDDD-4FA8-8E92-D0162629D81C}"/>
              </a:ext>
            </a:extLst>
          </p:cNvPr>
          <p:cNvSpPr>
            <a:spLocks noGrp="1"/>
          </p:cNvSpPr>
          <p:nvPr>
            <p:ph type="title"/>
          </p:nvPr>
        </p:nvSpPr>
        <p:spPr/>
        <p:txBody>
          <a:bodyPr/>
          <a:lstStyle/>
          <a:p>
            <a:r>
              <a:rPr lang="en-GB" dirty="0"/>
              <a:t>frequency significantly above average</a:t>
            </a:r>
          </a:p>
        </p:txBody>
      </p:sp>
      <p:sp>
        <p:nvSpPr>
          <p:cNvPr id="3" name="Slide Number Placeholder 2">
            <a:extLst>
              <a:ext uri="{FF2B5EF4-FFF2-40B4-BE49-F238E27FC236}">
                <a16:creationId xmlns:a16="http://schemas.microsoft.com/office/drawing/2014/main" id="{8F6FBD2E-5B14-49C2-A89E-21783E0B1E3D}"/>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7" name="Text Placeholder 6">
            <a:extLst>
              <a:ext uri="{FF2B5EF4-FFF2-40B4-BE49-F238E27FC236}">
                <a16:creationId xmlns:a16="http://schemas.microsoft.com/office/drawing/2014/main" id="{A7EEAD67-7876-4E68-BCC8-8450649F40E9}"/>
              </a:ext>
            </a:extLst>
          </p:cNvPr>
          <p:cNvSpPr>
            <a:spLocks noGrp="1"/>
          </p:cNvSpPr>
          <p:nvPr>
            <p:ph type="body" sz="quarter" idx="11"/>
          </p:nvPr>
        </p:nvSpPr>
        <p:spPr/>
        <p:txBody>
          <a:bodyPr/>
          <a:lstStyle/>
          <a:p>
            <a:r>
              <a:rPr lang="en-GB" dirty="0"/>
              <a:t>The average frequency in all sectors is 4.9 and reach is 1.13</a:t>
            </a:r>
          </a:p>
          <a:p>
            <a:endParaRPr lang="en-GB" sz="1100" cap="none" dirty="0"/>
          </a:p>
          <a:p>
            <a:r>
              <a:rPr lang="en-GB" cap="none" dirty="0"/>
              <a:t>Look at how different content drives very different engagement rates, this is more marked in publishing than it is in most other sectors with special offers performing really well and information about entertainment and activities</a:t>
            </a:r>
          </a:p>
        </p:txBody>
      </p:sp>
      <p:sp>
        <p:nvSpPr>
          <p:cNvPr id="4" name="TextBox 3">
            <a:extLst>
              <a:ext uri="{FF2B5EF4-FFF2-40B4-BE49-F238E27FC236}">
                <a16:creationId xmlns:a16="http://schemas.microsoft.com/office/drawing/2014/main" id="{63DA3BD0-5154-48E4-925B-A1BD66A50CE9}"/>
              </a:ext>
            </a:extLst>
          </p:cNvPr>
          <p:cNvSpPr txBox="1"/>
          <p:nvPr/>
        </p:nvSpPr>
        <p:spPr>
          <a:xfrm>
            <a:off x="2360441" y="6209686"/>
            <a:ext cx="792205" cy="246221"/>
          </a:xfrm>
          <a:prstGeom prst="rect">
            <a:avLst/>
          </a:prstGeom>
          <a:noFill/>
        </p:spPr>
        <p:txBody>
          <a:bodyPr wrap="none" rtlCol="0">
            <a:spAutoFit/>
          </a:bodyPr>
          <a:lstStyle/>
          <a:p>
            <a:r>
              <a:rPr lang="en-GB" sz="1000" dirty="0">
                <a:solidFill>
                  <a:schemeClr val="tx2"/>
                </a:solidFill>
              </a:rPr>
              <a:t>Base:  531</a:t>
            </a:r>
          </a:p>
        </p:txBody>
      </p:sp>
      <p:sp>
        <p:nvSpPr>
          <p:cNvPr id="22" name="TextBox 21">
            <a:extLst>
              <a:ext uri="{FF2B5EF4-FFF2-40B4-BE49-F238E27FC236}">
                <a16:creationId xmlns:a16="http://schemas.microsoft.com/office/drawing/2014/main" id="{83A0E275-B790-4EE5-9584-19ECD9D81A53}"/>
              </a:ext>
            </a:extLst>
          </p:cNvPr>
          <p:cNvSpPr txBox="1"/>
          <p:nvPr/>
        </p:nvSpPr>
        <p:spPr>
          <a:xfrm>
            <a:off x="3703361" y="6209686"/>
            <a:ext cx="792205" cy="246221"/>
          </a:xfrm>
          <a:prstGeom prst="rect">
            <a:avLst/>
          </a:prstGeom>
          <a:noFill/>
        </p:spPr>
        <p:txBody>
          <a:bodyPr wrap="none" rtlCol="0">
            <a:spAutoFit/>
          </a:bodyPr>
          <a:lstStyle/>
          <a:p>
            <a:r>
              <a:rPr lang="en-GB" sz="1000" dirty="0">
                <a:solidFill>
                  <a:schemeClr val="tx2"/>
                </a:solidFill>
              </a:rPr>
              <a:t>Base:  238</a:t>
            </a:r>
          </a:p>
        </p:txBody>
      </p:sp>
      <p:sp>
        <p:nvSpPr>
          <p:cNvPr id="30" name="TextBox 29">
            <a:extLst>
              <a:ext uri="{FF2B5EF4-FFF2-40B4-BE49-F238E27FC236}">
                <a16:creationId xmlns:a16="http://schemas.microsoft.com/office/drawing/2014/main" id="{864B4E98-FFC6-42D7-A9CE-4AD9A2D167D4}"/>
              </a:ext>
            </a:extLst>
          </p:cNvPr>
          <p:cNvSpPr txBox="1"/>
          <p:nvPr/>
        </p:nvSpPr>
        <p:spPr>
          <a:xfrm>
            <a:off x="5043163" y="6209686"/>
            <a:ext cx="792205" cy="246221"/>
          </a:xfrm>
          <a:prstGeom prst="rect">
            <a:avLst/>
          </a:prstGeom>
          <a:noFill/>
        </p:spPr>
        <p:txBody>
          <a:bodyPr wrap="none" rtlCol="0">
            <a:spAutoFit/>
          </a:bodyPr>
          <a:lstStyle/>
          <a:p>
            <a:r>
              <a:rPr lang="en-GB" sz="1000" dirty="0">
                <a:solidFill>
                  <a:schemeClr val="tx2"/>
                </a:solidFill>
              </a:rPr>
              <a:t>Base:  103</a:t>
            </a:r>
          </a:p>
        </p:txBody>
      </p:sp>
      <p:sp>
        <p:nvSpPr>
          <p:cNvPr id="31" name="TextBox 30">
            <a:extLst>
              <a:ext uri="{FF2B5EF4-FFF2-40B4-BE49-F238E27FC236}">
                <a16:creationId xmlns:a16="http://schemas.microsoft.com/office/drawing/2014/main" id="{7B98CDBE-9729-4573-A1A4-F253C9602508}"/>
              </a:ext>
            </a:extLst>
          </p:cNvPr>
          <p:cNvSpPr txBox="1"/>
          <p:nvPr/>
        </p:nvSpPr>
        <p:spPr>
          <a:xfrm>
            <a:off x="6280384" y="6209686"/>
            <a:ext cx="898003" cy="246221"/>
          </a:xfrm>
          <a:prstGeom prst="rect">
            <a:avLst/>
          </a:prstGeom>
          <a:noFill/>
        </p:spPr>
        <p:txBody>
          <a:bodyPr wrap="none" rtlCol="0">
            <a:spAutoFit/>
          </a:bodyPr>
          <a:lstStyle/>
          <a:p>
            <a:r>
              <a:rPr lang="en-GB" sz="1000" dirty="0">
                <a:solidFill>
                  <a:schemeClr val="tx2"/>
                </a:solidFill>
              </a:rPr>
              <a:t>Base:  2,439</a:t>
            </a:r>
          </a:p>
        </p:txBody>
      </p:sp>
      <p:sp>
        <p:nvSpPr>
          <p:cNvPr id="14" name="Rectangle 13">
            <a:extLst>
              <a:ext uri="{FF2B5EF4-FFF2-40B4-BE49-F238E27FC236}">
                <a16:creationId xmlns:a16="http://schemas.microsoft.com/office/drawing/2014/main" id="{4DD1E14F-1B42-4202-A3B1-5F0EB83E5BF7}"/>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384480A-6329-4EF2-A98C-59035FBAABA6}"/>
              </a:ext>
            </a:extLst>
          </p:cNvPr>
          <p:cNvSpPr txBox="1"/>
          <p:nvPr/>
        </p:nvSpPr>
        <p:spPr>
          <a:xfrm>
            <a:off x="435938" y="6594864"/>
            <a:ext cx="5421677" cy="246221"/>
          </a:xfrm>
          <a:prstGeom prst="rect">
            <a:avLst/>
          </a:prstGeom>
          <a:noFill/>
        </p:spPr>
        <p:txBody>
          <a:bodyPr wrap="none" rtlCol="0">
            <a:spAutoFit/>
          </a:bodyPr>
          <a:lstStyle/>
          <a:p>
            <a:r>
              <a:rPr lang="en-GB" sz="1000" dirty="0"/>
              <a:t>Source:  JICMAIL Q2 2017 – Q1 2019 Addressed, Magazine, Newspaper Publisher, n=3,070</a:t>
            </a:r>
          </a:p>
        </p:txBody>
      </p:sp>
      <p:sp>
        <p:nvSpPr>
          <p:cNvPr id="21" name="TextBox 20">
            <a:extLst>
              <a:ext uri="{FF2B5EF4-FFF2-40B4-BE49-F238E27FC236}">
                <a16:creationId xmlns:a16="http://schemas.microsoft.com/office/drawing/2014/main" id="{D2A71BBF-9EE9-43D8-AF22-26AFB4EF742E}"/>
              </a:ext>
            </a:extLst>
          </p:cNvPr>
          <p:cNvSpPr txBox="1"/>
          <p:nvPr/>
        </p:nvSpPr>
        <p:spPr>
          <a:xfrm>
            <a:off x="1086552" y="6202066"/>
            <a:ext cx="898003" cy="246221"/>
          </a:xfrm>
          <a:prstGeom prst="rect">
            <a:avLst/>
          </a:prstGeom>
          <a:noFill/>
        </p:spPr>
        <p:txBody>
          <a:bodyPr wrap="none" rtlCol="0">
            <a:spAutoFit/>
          </a:bodyPr>
          <a:lstStyle/>
          <a:p>
            <a:r>
              <a:rPr lang="en-GB" sz="1000" dirty="0">
                <a:solidFill>
                  <a:schemeClr val="tx2"/>
                </a:solidFill>
              </a:rPr>
              <a:t>Base:  3,070</a:t>
            </a:r>
          </a:p>
        </p:txBody>
      </p:sp>
      <p:sp>
        <p:nvSpPr>
          <p:cNvPr id="18" name="TextBox 17">
            <a:extLst>
              <a:ext uri="{FF2B5EF4-FFF2-40B4-BE49-F238E27FC236}">
                <a16:creationId xmlns:a16="http://schemas.microsoft.com/office/drawing/2014/main" id="{C3C9243D-3C1A-4960-B61E-CF4E2C32026F}"/>
              </a:ext>
            </a:extLst>
          </p:cNvPr>
          <p:cNvSpPr txBox="1"/>
          <p:nvPr/>
        </p:nvSpPr>
        <p:spPr>
          <a:xfrm>
            <a:off x="7617809" y="6211614"/>
            <a:ext cx="792205" cy="246221"/>
          </a:xfrm>
          <a:prstGeom prst="rect">
            <a:avLst/>
          </a:prstGeom>
          <a:noFill/>
        </p:spPr>
        <p:txBody>
          <a:bodyPr wrap="none" rtlCol="0">
            <a:spAutoFit/>
          </a:bodyPr>
          <a:lstStyle/>
          <a:p>
            <a:r>
              <a:rPr lang="en-GB" sz="1000" dirty="0">
                <a:solidFill>
                  <a:schemeClr val="tx2"/>
                </a:solidFill>
              </a:rPr>
              <a:t>Base:  367</a:t>
            </a:r>
          </a:p>
        </p:txBody>
      </p:sp>
      <p:sp>
        <p:nvSpPr>
          <p:cNvPr id="15" name="TextBox 14">
            <a:extLst>
              <a:ext uri="{FF2B5EF4-FFF2-40B4-BE49-F238E27FC236}">
                <a16:creationId xmlns:a16="http://schemas.microsoft.com/office/drawing/2014/main" id="{2B6E4321-E72F-45F6-A685-363E1263EF30}"/>
              </a:ext>
            </a:extLst>
          </p:cNvPr>
          <p:cNvSpPr txBox="1"/>
          <p:nvPr/>
        </p:nvSpPr>
        <p:spPr>
          <a:xfrm>
            <a:off x="8934983" y="6222500"/>
            <a:ext cx="952505" cy="400110"/>
          </a:xfrm>
          <a:prstGeom prst="rect">
            <a:avLst/>
          </a:prstGeom>
          <a:noFill/>
        </p:spPr>
        <p:txBody>
          <a:bodyPr wrap="none" rtlCol="0">
            <a:spAutoFit/>
          </a:bodyPr>
          <a:lstStyle/>
          <a:p>
            <a:r>
              <a:rPr lang="en-GB" sz="1000" dirty="0">
                <a:solidFill>
                  <a:schemeClr val="tx2"/>
                </a:solidFill>
              </a:rPr>
              <a:t>Base:  64</a:t>
            </a:r>
          </a:p>
          <a:p>
            <a:r>
              <a:rPr lang="en-GB" sz="1000" dirty="0">
                <a:solidFill>
                  <a:schemeClr val="accent1"/>
                </a:solidFill>
              </a:rPr>
              <a:t>Sample small</a:t>
            </a:r>
          </a:p>
        </p:txBody>
      </p:sp>
      <p:sp>
        <p:nvSpPr>
          <p:cNvPr id="16" name="TextBox 15">
            <a:extLst>
              <a:ext uri="{FF2B5EF4-FFF2-40B4-BE49-F238E27FC236}">
                <a16:creationId xmlns:a16="http://schemas.microsoft.com/office/drawing/2014/main" id="{EBA41B70-9E17-423B-B0B1-1A0DE496CDB2}"/>
              </a:ext>
            </a:extLst>
          </p:cNvPr>
          <p:cNvSpPr txBox="1"/>
          <p:nvPr/>
        </p:nvSpPr>
        <p:spPr>
          <a:xfrm>
            <a:off x="10208612" y="6233386"/>
            <a:ext cx="952505" cy="400110"/>
          </a:xfrm>
          <a:prstGeom prst="rect">
            <a:avLst/>
          </a:prstGeom>
          <a:noFill/>
        </p:spPr>
        <p:txBody>
          <a:bodyPr wrap="none" rtlCol="0">
            <a:spAutoFit/>
          </a:bodyPr>
          <a:lstStyle/>
          <a:p>
            <a:r>
              <a:rPr lang="en-GB" sz="1000" dirty="0">
                <a:solidFill>
                  <a:schemeClr val="tx2"/>
                </a:solidFill>
              </a:rPr>
              <a:t>Base:  82</a:t>
            </a:r>
          </a:p>
          <a:p>
            <a:r>
              <a:rPr lang="en-GB" sz="1000" dirty="0">
                <a:solidFill>
                  <a:schemeClr val="accent1"/>
                </a:solidFill>
              </a:rPr>
              <a:t>Sample small</a:t>
            </a:r>
          </a:p>
        </p:txBody>
      </p:sp>
    </p:spTree>
    <p:extLst>
      <p:ext uri="{BB962C8B-B14F-4D97-AF65-F5344CB8AC3E}">
        <p14:creationId xmlns:p14="http://schemas.microsoft.com/office/powerpoint/2010/main" val="309195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24E864-2313-4B30-B96B-9F891C31EE76}"/>
              </a:ext>
            </a:extLst>
          </p:cNvPr>
          <p:cNvSpPr>
            <a:spLocks noGrp="1"/>
          </p:cNvSpPr>
          <p:nvPr>
            <p:ph type="body" sz="quarter" idx="10"/>
          </p:nvPr>
        </p:nvSpPr>
        <p:spPr/>
        <p:txBody>
          <a:bodyPr/>
          <a:lstStyle/>
          <a:p>
            <a:r>
              <a:rPr lang="en-GB" dirty="0"/>
              <a:t>What are brands sending at the moment</a:t>
            </a:r>
          </a:p>
        </p:txBody>
      </p:sp>
    </p:spTree>
    <p:extLst>
      <p:ext uri="{BB962C8B-B14F-4D97-AF65-F5344CB8AC3E}">
        <p14:creationId xmlns:p14="http://schemas.microsoft.com/office/powerpoint/2010/main" val="4248393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CD1E53-FA99-48BA-B96B-93ED880AC48C}"/>
              </a:ext>
            </a:extLst>
          </p:cNvPr>
          <p:cNvSpPr>
            <a:spLocks noGrp="1"/>
          </p:cNvSpPr>
          <p:nvPr>
            <p:ph type="title"/>
          </p:nvPr>
        </p:nvSpPr>
        <p:spPr/>
        <p:txBody>
          <a:bodyPr/>
          <a:lstStyle/>
          <a:p>
            <a:r>
              <a:rPr lang="en-GB" dirty="0"/>
              <a:t>This sub taken out in lock down</a:t>
            </a:r>
          </a:p>
        </p:txBody>
      </p:sp>
      <p:sp>
        <p:nvSpPr>
          <p:cNvPr id="4" name="Slide Number Placeholder 3">
            <a:extLst>
              <a:ext uri="{FF2B5EF4-FFF2-40B4-BE49-F238E27FC236}">
                <a16:creationId xmlns:a16="http://schemas.microsoft.com/office/drawing/2014/main" id="{BC820BD3-ECF8-407D-A4DB-B15BFF6CB78C}"/>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7" name="Text Placeholder 6">
            <a:extLst>
              <a:ext uri="{FF2B5EF4-FFF2-40B4-BE49-F238E27FC236}">
                <a16:creationId xmlns:a16="http://schemas.microsoft.com/office/drawing/2014/main" id="{20CA84E3-4FDF-43F0-A3F9-8D86013478F3}"/>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126BAE5C-FD1E-43B3-85B7-DA2C6DA90507}"/>
              </a:ext>
            </a:extLst>
          </p:cNvPr>
          <p:cNvSpPr>
            <a:spLocks noGrp="1"/>
          </p:cNvSpPr>
          <p:nvPr>
            <p:ph type="body" sz="quarter" idx="12"/>
          </p:nvPr>
        </p:nvSpPr>
        <p:spPr>
          <a:xfrm>
            <a:off x="486001" y="1800000"/>
            <a:ext cx="5610000" cy="4644000"/>
          </a:xfrm>
        </p:spPr>
        <p:txBody>
          <a:bodyPr/>
          <a:lstStyle/>
          <a:p>
            <a:r>
              <a:rPr lang="en-GB" dirty="0"/>
              <a:t>Delicious is from Eye to Eye Media who produce food content but only have one magazine title</a:t>
            </a:r>
          </a:p>
          <a:p>
            <a:r>
              <a:rPr lang="en-GB" dirty="0"/>
              <a:t>This subscription was taken out because they received a special offer of 3 copes for £3 versus 3 for £6</a:t>
            </a:r>
          </a:p>
          <a:p>
            <a:r>
              <a:rPr lang="en-GB" dirty="0"/>
              <a:t>The paperwrap allows them to put a really strong message on their to thank the NHS</a:t>
            </a:r>
          </a:p>
          <a:p>
            <a:r>
              <a:rPr lang="en-GB" dirty="0"/>
              <a:t>It arrived on the 11</a:t>
            </a:r>
            <a:r>
              <a:rPr lang="en-GB" baseline="30000" dirty="0"/>
              <a:t>th</a:t>
            </a:r>
            <a:r>
              <a:rPr lang="en-GB" dirty="0"/>
              <a:t> May</a:t>
            </a:r>
          </a:p>
        </p:txBody>
      </p:sp>
      <p:pic>
        <p:nvPicPr>
          <p:cNvPr id="11" name="Picture 10">
            <a:extLst>
              <a:ext uri="{FF2B5EF4-FFF2-40B4-BE49-F238E27FC236}">
                <a16:creationId xmlns:a16="http://schemas.microsoft.com/office/drawing/2014/main" id="{F2633768-9BAD-4750-BC57-1B891E5B4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075" y="1974770"/>
            <a:ext cx="4226211" cy="290846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A7F9742-7A4F-44CF-AD2E-E6A009E95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8597" y="2546941"/>
            <a:ext cx="2405372" cy="3519237"/>
          </a:xfrm>
          <a:prstGeom prst="rect">
            <a:avLst/>
          </a:prstGeom>
        </p:spPr>
      </p:pic>
    </p:spTree>
    <p:extLst>
      <p:ext uri="{BB962C8B-B14F-4D97-AF65-F5344CB8AC3E}">
        <p14:creationId xmlns:p14="http://schemas.microsoft.com/office/powerpoint/2010/main" val="372912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7A1A2B-1E5B-4E09-97C2-B50B78C96FF2}"/>
              </a:ext>
            </a:extLst>
          </p:cNvPr>
          <p:cNvSpPr>
            <a:spLocks noGrp="1"/>
          </p:cNvSpPr>
          <p:nvPr>
            <p:ph type="title"/>
          </p:nvPr>
        </p:nvSpPr>
        <p:spPr/>
        <p:txBody>
          <a:bodyPr/>
          <a:lstStyle/>
          <a:p>
            <a:r>
              <a:rPr lang="en-GB" dirty="0"/>
              <a:t>Hearst magazines</a:t>
            </a:r>
          </a:p>
        </p:txBody>
      </p:sp>
      <p:sp>
        <p:nvSpPr>
          <p:cNvPr id="3" name="Slide Number Placeholder 2">
            <a:extLst>
              <a:ext uri="{FF2B5EF4-FFF2-40B4-BE49-F238E27FC236}">
                <a16:creationId xmlns:a16="http://schemas.microsoft.com/office/drawing/2014/main" id="{9EE4DED9-CE48-41C1-B409-0CA001F12348}"/>
              </a:ext>
            </a:extLst>
          </p:cNvPr>
          <p:cNvSpPr>
            <a:spLocks noGrp="1"/>
          </p:cNvSpPr>
          <p:nvPr>
            <p:ph type="sldNum" sz="quarter" idx="10"/>
          </p:nvPr>
        </p:nvSpPr>
        <p:spPr/>
        <p:txBody>
          <a:bodyPr/>
          <a:lstStyle/>
          <a:p>
            <a:fld id="{887360FE-02F5-4392-9C12-7D03F05745BB}" type="slidenum">
              <a:rPr lang="en-GB" smtClean="0"/>
              <a:pPr/>
              <a:t>19</a:t>
            </a:fld>
            <a:endParaRPr lang="en-GB" dirty="0"/>
          </a:p>
        </p:txBody>
      </p:sp>
      <p:sp>
        <p:nvSpPr>
          <p:cNvPr id="8" name="Text Placeholder 7">
            <a:extLst>
              <a:ext uri="{FF2B5EF4-FFF2-40B4-BE49-F238E27FC236}">
                <a16:creationId xmlns:a16="http://schemas.microsoft.com/office/drawing/2014/main" id="{D3407F04-3B55-49C5-8143-BC11394A1032}"/>
              </a:ext>
            </a:extLst>
          </p:cNvPr>
          <p:cNvSpPr>
            <a:spLocks noGrp="1"/>
          </p:cNvSpPr>
          <p:nvPr>
            <p:ph type="body" sz="quarter" idx="11"/>
          </p:nvPr>
        </p:nvSpPr>
        <p:spPr/>
        <p:txBody>
          <a:bodyPr/>
          <a:lstStyle/>
          <a:p>
            <a:pPr>
              <a:spcBef>
                <a:spcPts val="0"/>
              </a:spcBef>
            </a:pPr>
            <a:r>
              <a:rPr lang="en-GB" dirty="0"/>
              <a:t>IS INTERACTED WITH BY THIS HOUSEHOLD NUMEROUS TIMES</a:t>
            </a:r>
          </a:p>
          <a:p>
            <a:pPr>
              <a:spcBef>
                <a:spcPts val="0"/>
              </a:spcBef>
            </a:pPr>
            <a:r>
              <a:rPr lang="en-GB" dirty="0"/>
              <a:t>INCOUDING PLANNING A LARGE PURCHASE ON 3 OCCASIONS</a:t>
            </a:r>
          </a:p>
        </p:txBody>
      </p:sp>
      <p:cxnSp>
        <p:nvCxnSpPr>
          <p:cNvPr id="24" name="Straight Connector 23">
            <a:extLst>
              <a:ext uri="{FF2B5EF4-FFF2-40B4-BE49-F238E27FC236}">
                <a16:creationId xmlns:a16="http://schemas.microsoft.com/office/drawing/2014/main" id="{1F742F8F-8FED-41C2-A490-C130CFB7F993}"/>
              </a:ext>
            </a:extLst>
          </p:cNvPr>
          <p:cNvCxnSpPr/>
          <p:nvPr/>
        </p:nvCxnSpPr>
        <p:spPr>
          <a:xfrm>
            <a:off x="4181004" y="2320290"/>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5DC9BD5-4964-436B-9BEE-D3EF0D6F2BBB}"/>
              </a:ext>
            </a:extLst>
          </p:cNvPr>
          <p:cNvSpPr/>
          <p:nvPr/>
        </p:nvSpPr>
        <p:spPr>
          <a:xfrm rot="5564468">
            <a:off x="9961914" y="1910522"/>
            <a:ext cx="1342987" cy="2162895"/>
          </a:xfrm>
          <a:prstGeom prst="arc">
            <a:avLst>
              <a:gd name="adj1" fmla="val 10406095"/>
              <a:gd name="adj2" fmla="val 21093327"/>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6" name="Straight Connector 25">
            <a:extLst>
              <a:ext uri="{FF2B5EF4-FFF2-40B4-BE49-F238E27FC236}">
                <a16:creationId xmlns:a16="http://schemas.microsoft.com/office/drawing/2014/main" id="{D12845A0-1CE9-434A-B9C2-A7515938D113}"/>
              </a:ext>
            </a:extLst>
          </p:cNvPr>
          <p:cNvCxnSpPr/>
          <p:nvPr/>
        </p:nvCxnSpPr>
        <p:spPr>
          <a:xfrm>
            <a:off x="4333404" y="365950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F944EBC4-E25F-42EB-A852-A8E7C8267AB2}"/>
              </a:ext>
            </a:extLst>
          </p:cNvPr>
          <p:cNvSpPr/>
          <p:nvPr/>
        </p:nvSpPr>
        <p:spPr>
          <a:xfrm rot="16035532" flipH="1">
            <a:off x="3620804" y="3254817"/>
            <a:ext cx="1342987" cy="2162895"/>
          </a:xfrm>
          <a:prstGeom prst="arc">
            <a:avLst>
              <a:gd name="adj1" fmla="val 10406095"/>
              <a:gd name="adj2" fmla="val 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8E569396-57FB-4858-B97A-066314BEA46F}"/>
              </a:ext>
            </a:extLst>
          </p:cNvPr>
          <p:cNvCxnSpPr/>
          <p:nvPr/>
        </p:nvCxnSpPr>
        <p:spPr>
          <a:xfrm>
            <a:off x="4319434" y="5006975"/>
            <a:ext cx="6426036"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8A95487-1C31-468E-AAB8-50C2D40A9E0E}"/>
              </a:ext>
            </a:extLst>
          </p:cNvPr>
          <p:cNvSpPr/>
          <p:nvPr/>
        </p:nvSpPr>
        <p:spPr>
          <a:xfrm>
            <a:off x="4181004" y="2045968"/>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26</a:t>
            </a:r>
            <a:endParaRPr lang="en-GB" sz="1050" dirty="0">
              <a:solidFill>
                <a:schemeClr val="accent1"/>
              </a:solidFill>
              <a:latin typeface="+mj-lt"/>
            </a:endParaRPr>
          </a:p>
        </p:txBody>
      </p:sp>
      <p:sp>
        <p:nvSpPr>
          <p:cNvPr id="33" name="TextBox 32">
            <a:extLst>
              <a:ext uri="{FF2B5EF4-FFF2-40B4-BE49-F238E27FC236}">
                <a16:creationId xmlns:a16="http://schemas.microsoft.com/office/drawing/2014/main" id="{FC31E8E1-6DD7-4BFE-A877-25629E2FDBF1}"/>
              </a:ext>
            </a:extLst>
          </p:cNvPr>
          <p:cNvSpPr txBox="1"/>
          <p:nvPr/>
        </p:nvSpPr>
        <p:spPr>
          <a:xfrm>
            <a:off x="3648064" y="2629065"/>
            <a:ext cx="699230" cy="461665"/>
          </a:xfrm>
          <a:prstGeom prst="rect">
            <a:avLst/>
          </a:prstGeom>
          <a:noFill/>
        </p:spPr>
        <p:txBody>
          <a:bodyPr wrap="none" rtlCol="0">
            <a:spAutoFit/>
          </a:bodyPr>
          <a:lstStyle/>
          <a:p>
            <a:pPr algn="r"/>
            <a:r>
              <a:rPr lang="en-GB" sz="1200" dirty="0">
                <a:latin typeface="+mj-lt"/>
              </a:rPr>
              <a:t>ITEM </a:t>
            </a:r>
          </a:p>
          <a:p>
            <a:pPr algn="r"/>
            <a:r>
              <a:rPr lang="en-GB" sz="1200" dirty="0">
                <a:latin typeface="+mj-lt"/>
              </a:rPr>
              <a:t>ARRIVES</a:t>
            </a:r>
          </a:p>
        </p:txBody>
      </p:sp>
      <p:sp>
        <p:nvSpPr>
          <p:cNvPr id="34" name="Rectangle 33">
            <a:extLst>
              <a:ext uri="{FF2B5EF4-FFF2-40B4-BE49-F238E27FC236}">
                <a16:creationId xmlns:a16="http://schemas.microsoft.com/office/drawing/2014/main" id="{927E6E4C-0510-4285-9CFE-F777708A3979}"/>
              </a:ext>
            </a:extLst>
          </p:cNvPr>
          <p:cNvSpPr/>
          <p:nvPr/>
        </p:nvSpPr>
        <p:spPr>
          <a:xfrm>
            <a:off x="515938" y="1822174"/>
            <a:ext cx="2293523" cy="41678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1" descr="Home">
            <a:extLst>
              <a:ext uri="{FF2B5EF4-FFF2-40B4-BE49-F238E27FC236}">
                <a16:creationId xmlns:a16="http://schemas.microsoft.com/office/drawing/2014/main" id="{22011745-CB74-41C1-9561-2309D725DE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25" y="1884687"/>
            <a:ext cx="687003" cy="687003"/>
          </a:xfrm>
          <a:prstGeom prst="rect">
            <a:avLst/>
          </a:prstGeom>
        </p:spPr>
      </p:pic>
      <p:sp>
        <p:nvSpPr>
          <p:cNvPr id="22" name="TextBox 21">
            <a:extLst>
              <a:ext uri="{FF2B5EF4-FFF2-40B4-BE49-F238E27FC236}">
                <a16:creationId xmlns:a16="http://schemas.microsoft.com/office/drawing/2014/main" id="{693D30AB-EAF4-458F-BD19-4D41C0BD26CA}"/>
              </a:ext>
            </a:extLst>
          </p:cNvPr>
          <p:cNvSpPr txBox="1"/>
          <p:nvPr/>
        </p:nvSpPr>
        <p:spPr>
          <a:xfrm>
            <a:off x="3930097" y="1741335"/>
            <a:ext cx="1125629" cy="276999"/>
          </a:xfrm>
          <a:prstGeom prst="rect">
            <a:avLst/>
          </a:prstGeom>
          <a:noFill/>
        </p:spPr>
        <p:txBody>
          <a:bodyPr wrap="none" rtlCol="0">
            <a:spAutoFit/>
          </a:bodyPr>
          <a:lstStyle/>
          <a:p>
            <a:r>
              <a:rPr lang="en-GB" sz="1200" dirty="0">
                <a:latin typeface="+mj-lt"/>
              </a:rPr>
              <a:t>FEBRUARY 2019</a:t>
            </a:r>
          </a:p>
        </p:txBody>
      </p:sp>
      <p:sp>
        <p:nvSpPr>
          <p:cNvPr id="30" name="TextBox 29">
            <a:extLst>
              <a:ext uri="{FF2B5EF4-FFF2-40B4-BE49-F238E27FC236}">
                <a16:creationId xmlns:a16="http://schemas.microsoft.com/office/drawing/2014/main" id="{FE86C671-D686-4D79-B2D3-B9B90F9CDA05}"/>
              </a:ext>
            </a:extLst>
          </p:cNvPr>
          <p:cNvSpPr txBox="1"/>
          <p:nvPr/>
        </p:nvSpPr>
        <p:spPr>
          <a:xfrm>
            <a:off x="641325" y="5042922"/>
            <a:ext cx="2090637" cy="954107"/>
          </a:xfrm>
          <a:prstGeom prst="rect">
            <a:avLst/>
          </a:prstGeom>
          <a:noFill/>
        </p:spPr>
        <p:txBody>
          <a:bodyPr wrap="none" rtlCol="0">
            <a:spAutoFit/>
          </a:bodyPr>
          <a:lstStyle/>
          <a:p>
            <a:pPr algn="ctr"/>
            <a:r>
              <a:rPr lang="en-GB" sz="1400" dirty="0">
                <a:latin typeface="+mj-lt"/>
              </a:rPr>
              <a:t>REACH = 2</a:t>
            </a:r>
          </a:p>
          <a:p>
            <a:pPr algn="ctr"/>
            <a:r>
              <a:rPr lang="en-GB" sz="1400" dirty="0">
                <a:latin typeface="+mj-lt"/>
              </a:rPr>
              <a:t>FREQUENCY = 10</a:t>
            </a:r>
          </a:p>
          <a:p>
            <a:pPr algn="ctr"/>
            <a:r>
              <a:rPr lang="en-GB" sz="1400" dirty="0">
                <a:latin typeface="+mj-lt"/>
              </a:rPr>
              <a:t>COMMERCIAL ACTIONS = 13</a:t>
            </a:r>
          </a:p>
          <a:p>
            <a:pPr algn="ctr"/>
            <a:r>
              <a:rPr lang="en-GB" sz="1400" dirty="0">
                <a:latin typeface="+mj-lt"/>
              </a:rPr>
              <a:t>LIFESPAN = 26 DAYS</a:t>
            </a:r>
          </a:p>
        </p:txBody>
      </p:sp>
      <p:sp>
        <p:nvSpPr>
          <p:cNvPr id="36" name="Rectangle 35">
            <a:extLst>
              <a:ext uri="{FF2B5EF4-FFF2-40B4-BE49-F238E27FC236}">
                <a16:creationId xmlns:a16="http://schemas.microsoft.com/office/drawing/2014/main" id="{CCF6D7B6-9570-4148-967C-EAE448A8168F}"/>
              </a:ext>
            </a:extLst>
          </p:cNvPr>
          <p:cNvSpPr/>
          <p:nvPr/>
        </p:nvSpPr>
        <p:spPr>
          <a:xfrm>
            <a:off x="0" y="6606540"/>
            <a:ext cx="154305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670B781-6D72-4117-8F94-3F93EC5156CD}"/>
              </a:ext>
            </a:extLst>
          </p:cNvPr>
          <p:cNvSpPr txBox="1"/>
          <p:nvPr/>
        </p:nvSpPr>
        <p:spPr>
          <a:xfrm>
            <a:off x="386660" y="6611779"/>
            <a:ext cx="6339458"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Source: JICMAIL Examples Database Q2 2017 – Q1 2019</a:t>
            </a:r>
          </a:p>
        </p:txBody>
      </p:sp>
      <p:pic>
        <p:nvPicPr>
          <p:cNvPr id="39" name="Graphic 38" descr="Envelope">
            <a:extLst>
              <a:ext uri="{FF2B5EF4-FFF2-40B4-BE49-F238E27FC236}">
                <a16:creationId xmlns:a16="http://schemas.microsoft.com/office/drawing/2014/main" id="{23E8DB00-C9FC-4FB0-B2BA-A53D3E45A5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6538" y="2659754"/>
            <a:ext cx="320492" cy="320492"/>
          </a:xfrm>
          <a:prstGeom prst="rect">
            <a:avLst/>
          </a:prstGeom>
        </p:spPr>
      </p:pic>
      <p:pic>
        <p:nvPicPr>
          <p:cNvPr id="57" name="Graphic 56" descr="Female Profile">
            <a:extLst>
              <a:ext uri="{FF2B5EF4-FFF2-40B4-BE49-F238E27FC236}">
                <a16:creationId xmlns:a16="http://schemas.microsoft.com/office/drawing/2014/main" id="{8C5DDE95-A92E-4343-B632-69C79A147D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8475" y="2982155"/>
            <a:ext cx="687003" cy="687003"/>
          </a:xfrm>
          <a:prstGeom prst="rect">
            <a:avLst/>
          </a:prstGeom>
        </p:spPr>
      </p:pic>
      <p:sp>
        <p:nvSpPr>
          <p:cNvPr id="58" name="TextBox 57">
            <a:extLst>
              <a:ext uri="{FF2B5EF4-FFF2-40B4-BE49-F238E27FC236}">
                <a16:creationId xmlns:a16="http://schemas.microsoft.com/office/drawing/2014/main" id="{F15B4452-1820-42C6-93C2-9D617C050635}"/>
              </a:ext>
            </a:extLst>
          </p:cNvPr>
          <p:cNvSpPr txBox="1"/>
          <p:nvPr/>
        </p:nvSpPr>
        <p:spPr>
          <a:xfrm>
            <a:off x="1769714" y="3530988"/>
            <a:ext cx="622285" cy="461665"/>
          </a:xfrm>
          <a:prstGeom prst="rect">
            <a:avLst/>
          </a:prstGeom>
          <a:noFill/>
        </p:spPr>
        <p:txBody>
          <a:bodyPr wrap="none" rtlCol="0">
            <a:spAutoFit/>
          </a:bodyPr>
          <a:lstStyle/>
          <a:p>
            <a:pPr algn="ctr"/>
            <a:r>
              <a:rPr lang="en-GB" sz="1200" dirty="0">
                <a:solidFill>
                  <a:schemeClr val="accent1"/>
                </a:solidFill>
                <a:latin typeface="+mj-lt"/>
              </a:rPr>
              <a:t>FEMALE</a:t>
            </a:r>
          </a:p>
          <a:p>
            <a:pPr algn="ctr"/>
            <a:r>
              <a:rPr lang="en-GB" sz="1200" dirty="0">
                <a:solidFill>
                  <a:schemeClr val="accent1"/>
                </a:solidFill>
                <a:latin typeface="+mj-lt"/>
              </a:rPr>
              <a:t>17-24</a:t>
            </a:r>
          </a:p>
        </p:txBody>
      </p:sp>
      <p:pic>
        <p:nvPicPr>
          <p:cNvPr id="59" name="Graphic 58" descr="Male profile">
            <a:extLst>
              <a:ext uri="{FF2B5EF4-FFF2-40B4-BE49-F238E27FC236}">
                <a16:creationId xmlns:a16="http://schemas.microsoft.com/office/drawing/2014/main" id="{AC0DA0E8-D6DD-4E0B-9092-ECCBF53F96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4140" y="2938296"/>
            <a:ext cx="755703" cy="755703"/>
          </a:xfrm>
          <a:prstGeom prst="rect">
            <a:avLst/>
          </a:prstGeom>
        </p:spPr>
      </p:pic>
      <p:sp>
        <p:nvSpPr>
          <p:cNvPr id="60" name="TextBox 59">
            <a:extLst>
              <a:ext uri="{FF2B5EF4-FFF2-40B4-BE49-F238E27FC236}">
                <a16:creationId xmlns:a16="http://schemas.microsoft.com/office/drawing/2014/main" id="{899D3FF7-3C51-4EF4-805F-6D13240DBA2C}"/>
              </a:ext>
            </a:extLst>
          </p:cNvPr>
          <p:cNvSpPr txBox="1"/>
          <p:nvPr/>
        </p:nvSpPr>
        <p:spPr>
          <a:xfrm>
            <a:off x="1099672" y="3530988"/>
            <a:ext cx="548548" cy="646331"/>
          </a:xfrm>
          <a:prstGeom prst="rect">
            <a:avLst/>
          </a:prstGeom>
          <a:noFill/>
        </p:spPr>
        <p:txBody>
          <a:bodyPr wrap="none" rtlCol="0">
            <a:spAutoFit/>
          </a:bodyPr>
          <a:lstStyle/>
          <a:p>
            <a:pPr algn="ctr"/>
            <a:r>
              <a:rPr lang="en-GB" sz="1200" dirty="0">
                <a:solidFill>
                  <a:schemeClr val="accent2"/>
                </a:solidFill>
                <a:latin typeface="+mj-lt"/>
              </a:rPr>
              <a:t>MALE</a:t>
            </a:r>
          </a:p>
          <a:p>
            <a:pPr algn="ctr"/>
            <a:r>
              <a:rPr lang="en-GB" sz="1200" dirty="0">
                <a:solidFill>
                  <a:schemeClr val="accent2"/>
                </a:solidFill>
                <a:latin typeface="+mj-lt"/>
              </a:rPr>
              <a:t>35-44</a:t>
            </a:r>
          </a:p>
          <a:p>
            <a:pPr algn="ctr"/>
            <a:r>
              <a:rPr lang="en-GB" sz="1200" dirty="0">
                <a:solidFill>
                  <a:schemeClr val="accent2"/>
                </a:solidFill>
                <a:latin typeface="+mj-lt"/>
              </a:rPr>
              <a:t>HHC</a:t>
            </a:r>
          </a:p>
        </p:txBody>
      </p:sp>
      <p:sp>
        <p:nvSpPr>
          <p:cNvPr id="61" name="TextBox 60">
            <a:extLst>
              <a:ext uri="{FF2B5EF4-FFF2-40B4-BE49-F238E27FC236}">
                <a16:creationId xmlns:a16="http://schemas.microsoft.com/office/drawing/2014/main" id="{BBCA098F-F932-4E6E-827E-DB4E3266AD1D}"/>
              </a:ext>
            </a:extLst>
          </p:cNvPr>
          <p:cNvSpPr txBox="1"/>
          <p:nvPr/>
        </p:nvSpPr>
        <p:spPr>
          <a:xfrm>
            <a:off x="1135197" y="1994922"/>
            <a:ext cx="1308371" cy="830997"/>
          </a:xfrm>
          <a:prstGeom prst="rect">
            <a:avLst/>
          </a:prstGeom>
          <a:noFill/>
        </p:spPr>
        <p:txBody>
          <a:bodyPr wrap="none" rtlCol="0">
            <a:spAutoFit/>
          </a:bodyPr>
          <a:lstStyle/>
          <a:p>
            <a:r>
              <a:rPr lang="en-GB" sz="1200" dirty="0">
                <a:latin typeface="+mj-lt"/>
              </a:rPr>
              <a:t>C1</a:t>
            </a:r>
          </a:p>
          <a:p>
            <a:r>
              <a:rPr lang="en-GB" sz="1200" dirty="0">
                <a:latin typeface="+mj-lt"/>
              </a:rPr>
              <a:t>SENIOR SECURITY</a:t>
            </a:r>
          </a:p>
          <a:p>
            <a:r>
              <a:rPr lang="en-GB" sz="1200" dirty="0">
                <a:latin typeface="+mj-lt"/>
              </a:rPr>
              <a:t>HTV WALES</a:t>
            </a:r>
          </a:p>
          <a:p>
            <a:r>
              <a:rPr lang="en-GB" sz="1200" dirty="0">
                <a:latin typeface="+mj-lt"/>
              </a:rPr>
              <a:t>VOUCHER/COUPON</a:t>
            </a:r>
          </a:p>
        </p:txBody>
      </p:sp>
      <p:sp>
        <p:nvSpPr>
          <p:cNvPr id="5" name="Oval 4">
            <a:extLst>
              <a:ext uri="{FF2B5EF4-FFF2-40B4-BE49-F238E27FC236}">
                <a16:creationId xmlns:a16="http://schemas.microsoft.com/office/drawing/2014/main" id="{945FDFC4-EA94-44BC-9662-338818FEF411}"/>
              </a:ext>
            </a:extLst>
          </p:cNvPr>
          <p:cNvSpPr/>
          <p:nvPr/>
        </p:nvSpPr>
        <p:spPr>
          <a:xfrm>
            <a:off x="10659043" y="4958858"/>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D9909A27-6842-45C0-83DA-A40729093A22}"/>
              </a:ext>
            </a:extLst>
          </p:cNvPr>
          <p:cNvSpPr/>
          <p:nvPr/>
        </p:nvSpPr>
        <p:spPr>
          <a:xfrm>
            <a:off x="4280573" y="3613524"/>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a16="http://schemas.microsoft.com/office/drawing/2014/main" id="{D76D96D0-76C6-48DB-910A-C65E546505BD}"/>
              </a:ext>
            </a:extLst>
          </p:cNvPr>
          <p:cNvSpPr/>
          <p:nvPr/>
        </p:nvSpPr>
        <p:spPr>
          <a:xfrm>
            <a:off x="10537933" y="2269525"/>
            <a:ext cx="95474" cy="954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0F0E7EC6-3AF7-45FF-BBB2-5DBD7040426B}"/>
              </a:ext>
            </a:extLst>
          </p:cNvPr>
          <p:cNvSpPr/>
          <p:nvPr/>
        </p:nvSpPr>
        <p:spPr>
          <a:xfrm>
            <a:off x="9270921" y="3377012"/>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22</a:t>
            </a:r>
            <a:endParaRPr lang="en-GB" sz="1050" dirty="0">
              <a:solidFill>
                <a:schemeClr val="accent1"/>
              </a:solidFill>
              <a:latin typeface="+mj-lt"/>
            </a:endParaRPr>
          </a:p>
        </p:txBody>
      </p:sp>
      <p:sp>
        <p:nvSpPr>
          <p:cNvPr id="54" name="Oval 53">
            <a:extLst>
              <a:ext uri="{FF2B5EF4-FFF2-40B4-BE49-F238E27FC236}">
                <a16:creationId xmlns:a16="http://schemas.microsoft.com/office/drawing/2014/main" id="{8EB6688B-54A5-481F-9C83-5EBEFCDD8CE7}"/>
              </a:ext>
            </a:extLst>
          </p:cNvPr>
          <p:cNvSpPr/>
          <p:nvPr/>
        </p:nvSpPr>
        <p:spPr>
          <a:xfrm>
            <a:off x="4868661" y="2042252"/>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27</a:t>
            </a:r>
            <a:endParaRPr lang="en-GB" sz="1050" dirty="0">
              <a:solidFill>
                <a:schemeClr val="accent1"/>
              </a:solidFill>
              <a:latin typeface="+mj-lt"/>
            </a:endParaRPr>
          </a:p>
        </p:txBody>
      </p:sp>
      <p:pic>
        <p:nvPicPr>
          <p:cNvPr id="63" name="Graphic 62" descr="Eye">
            <a:extLst>
              <a:ext uri="{FF2B5EF4-FFF2-40B4-BE49-F238E27FC236}">
                <a16:creationId xmlns:a16="http://schemas.microsoft.com/office/drawing/2014/main" id="{986544F2-9205-47BA-8341-0221FB33BD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47417" y="2626102"/>
            <a:ext cx="387795" cy="387795"/>
          </a:xfrm>
          <a:prstGeom prst="rect">
            <a:avLst/>
          </a:prstGeom>
        </p:spPr>
      </p:pic>
      <p:sp>
        <p:nvSpPr>
          <p:cNvPr id="66" name="Oval 65">
            <a:extLst>
              <a:ext uri="{FF2B5EF4-FFF2-40B4-BE49-F238E27FC236}">
                <a16:creationId xmlns:a16="http://schemas.microsoft.com/office/drawing/2014/main" id="{96B97D9A-0EE3-4FBE-8E37-E0655A478984}"/>
              </a:ext>
            </a:extLst>
          </p:cNvPr>
          <p:cNvSpPr/>
          <p:nvPr/>
        </p:nvSpPr>
        <p:spPr>
          <a:xfrm>
            <a:off x="8597677" y="2060840"/>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17</a:t>
            </a:r>
            <a:endParaRPr lang="en-GB" sz="1050" dirty="0">
              <a:solidFill>
                <a:schemeClr val="accent1"/>
              </a:solidFill>
              <a:latin typeface="+mj-lt"/>
            </a:endParaRPr>
          </a:p>
        </p:txBody>
      </p:sp>
      <p:pic>
        <p:nvPicPr>
          <p:cNvPr id="74" name="Graphic 73" descr="Eye">
            <a:extLst>
              <a:ext uri="{FF2B5EF4-FFF2-40B4-BE49-F238E27FC236}">
                <a16:creationId xmlns:a16="http://schemas.microsoft.com/office/drawing/2014/main" id="{70929E10-9D11-4F11-BA4C-2D489BACE5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20929" y="2600377"/>
            <a:ext cx="387795" cy="387795"/>
          </a:xfrm>
          <a:prstGeom prst="rect">
            <a:avLst/>
          </a:prstGeom>
        </p:spPr>
      </p:pic>
      <p:pic>
        <p:nvPicPr>
          <p:cNvPr id="80" name="Graphic 79" descr="Chat">
            <a:extLst>
              <a:ext uri="{FF2B5EF4-FFF2-40B4-BE49-F238E27FC236}">
                <a16:creationId xmlns:a16="http://schemas.microsoft.com/office/drawing/2014/main" id="{4E59F70D-F448-4756-BCD7-FFD4EB7084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93514" y="2632415"/>
            <a:ext cx="387795" cy="387795"/>
          </a:xfrm>
          <a:prstGeom prst="rect">
            <a:avLst/>
          </a:prstGeom>
        </p:spPr>
      </p:pic>
      <p:pic>
        <p:nvPicPr>
          <p:cNvPr id="84" name="Graphic 83" descr="Eye">
            <a:extLst>
              <a:ext uri="{FF2B5EF4-FFF2-40B4-BE49-F238E27FC236}">
                <a16:creationId xmlns:a16="http://schemas.microsoft.com/office/drawing/2014/main" id="{919A846B-9243-48D7-B0E1-36472F966AE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21462" y="3983421"/>
            <a:ext cx="387795" cy="387795"/>
          </a:xfrm>
          <a:prstGeom prst="rect">
            <a:avLst/>
          </a:prstGeom>
        </p:spPr>
      </p:pic>
      <p:pic>
        <p:nvPicPr>
          <p:cNvPr id="87" name="Graphic 86" descr="Chat">
            <a:extLst>
              <a:ext uri="{FF2B5EF4-FFF2-40B4-BE49-F238E27FC236}">
                <a16:creationId xmlns:a16="http://schemas.microsoft.com/office/drawing/2014/main" id="{3A48B6EB-C18D-4F89-BB20-4CE9F181A1E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82920" y="4297396"/>
            <a:ext cx="387795" cy="387795"/>
          </a:xfrm>
          <a:prstGeom prst="rect">
            <a:avLst/>
          </a:prstGeom>
        </p:spPr>
      </p:pic>
      <p:pic>
        <p:nvPicPr>
          <p:cNvPr id="88" name="Graphic 87" descr="Internet">
            <a:extLst>
              <a:ext uri="{FF2B5EF4-FFF2-40B4-BE49-F238E27FC236}">
                <a16:creationId xmlns:a16="http://schemas.microsoft.com/office/drawing/2014/main" id="{5616DEB9-252B-4FB4-9C5E-96A162ECABF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509257" y="3984408"/>
            <a:ext cx="387795" cy="387795"/>
          </a:xfrm>
          <a:prstGeom prst="rect">
            <a:avLst/>
          </a:prstGeom>
        </p:spPr>
      </p:pic>
      <p:pic>
        <p:nvPicPr>
          <p:cNvPr id="89" name="Graphic 88" descr="Smart Phone">
            <a:extLst>
              <a:ext uri="{FF2B5EF4-FFF2-40B4-BE49-F238E27FC236}">
                <a16:creationId xmlns:a16="http://schemas.microsoft.com/office/drawing/2014/main" id="{EAFD7254-A201-4A1D-BEB9-14F7C936C5E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550838" y="4350726"/>
            <a:ext cx="320492" cy="320492"/>
          </a:xfrm>
          <a:prstGeom prst="rect">
            <a:avLst/>
          </a:prstGeom>
        </p:spPr>
      </p:pic>
      <p:pic>
        <p:nvPicPr>
          <p:cNvPr id="2050" name="Picture 2" descr="We are Hearst | Hearst">
            <a:extLst>
              <a:ext uri="{FF2B5EF4-FFF2-40B4-BE49-F238E27FC236}">
                <a16:creationId xmlns:a16="http://schemas.microsoft.com/office/drawing/2014/main" id="{BC82B885-FC32-4F84-B2A9-49DBB6706FF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90104" y="334075"/>
            <a:ext cx="1182855" cy="1182855"/>
          </a:xfrm>
          <a:prstGeom prst="rect">
            <a:avLst/>
          </a:prstGeom>
          <a:noFill/>
          <a:extLst>
            <a:ext uri="{909E8E84-426E-40DD-AFC4-6F175D3DCCD1}">
              <a14:hiddenFill xmlns:a14="http://schemas.microsoft.com/office/drawing/2010/main">
                <a:solidFill>
                  <a:srgbClr val="FFFFFF"/>
                </a:solidFill>
              </a14:hiddenFill>
            </a:ext>
          </a:extLst>
        </p:spPr>
      </p:pic>
      <p:pic>
        <p:nvPicPr>
          <p:cNvPr id="55" name="Graphic 54" descr="Share">
            <a:extLst>
              <a:ext uri="{FF2B5EF4-FFF2-40B4-BE49-F238E27FC236}">
                <a16:creationId xmlns:a16="http://schemas.microsoft.com/office/drawing/2014/main" id="{CDA9E2C6-BF67-4648-B8F7-82AE5003961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10495" y="2669817"/>
            <a:ext cx="291356" cy="291356"/>
          </a:xfrm>
          <a:prstGeom prst="rect">
            <a:avLst/>
          </a:prstGeom>
        </p:spPr>
      </p:pic>
      <p:pic>
        <p:nvPicPr>
          <p:cNvPr id="56" name="Graphic 55" descr="Open envelope">
            <a:extLst>
              <a:ext uri="{FF2B5EF4-FFF2-40B4-BE49-F238E27FC236}">
                <a16:creationId xmlns:a16="http://schemas.microsoft.com/office/drawing/2014/main" id="{A60CF1D2-7D30-4464-9A07-B61A31FBF21A}"/>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687780" y="2697936"/>
            <a:ext cx="264869" cy="264869"/>
          </a:xfrm>
          <a:prstGeom prst="rect">
            <a:avLst/>
          </a:prstGeom>
        </p:spPr>
      </p:pic>
      <p:pic>
        <p:nvPicPr>
          <p:cNvPr id="64" name="Graphic 63" descr="Car">
            <a:extLst>
              <a:ext uri="{FF2B5EF4-FFF2-40B4-BE49-F238E27FC236}">
                <a16:creationId xmlns:a16="http://schemas.microsoft.com/office/drawing/2014/main" id="{5465642B-2945-4942-9ADF-B2BF5B77D73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808362" y="2897797"/>
            <a:ext cx="387795" cy="387795"/>
          </a:xfrm>
          <a:prstGeom prst="rect">
            <a:avLst/>
          </a:prstGeom>
        </p:spPr>
      </p:pic>
      <p:pic>
        <p:nvPicPr>
          <p:cNvPr id="65" name="Graphic 64" descr="Car">
            <a:extLst>
              <a:ext uri="{FF2B5EF4-FFF2-40B4-BE49-F238E27FC236}">
                <a16:creationId xmlns:a16="http://schemas.microsoft.com/office/drawing/2014/main" id="{6BA7F5D1-9F53-411D-BA8A-E8E0904BFDB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11134" y="2908683"/>
            <a:ext cx="387795" cy="387795"/>
          </a:xfrm>
          <a:prstGeom prst="rect">
            <a:avLst/>
          </a:prstGeom>
        </p:spPr>
      </p:pic>
      <p:sp>
        <p:nvSpPr>
          <p:cNvPr id="67" name="TextBox 66">
            <a:extLst>
              <a:ext uri="{FF2B5EF4-FFF2-40B4-BE49-F238E27FC236}">
                <a16:creationId xmlns:a16="http://schemas.microsoft.com/office/drawing/2014/main" id="{BBD0B0CD-29A5-415D-8840-35A4CE2AAD13}"/>
              </a:ext>
            </a:extLst>
          </p:cNvPr>
          <p:cNvSpPr txBox="1"/>
          <p:nvPr/>
        </p:nvSpPr>
        <p:spPr>
          <a:xfrm>
            <a:off x="8415008" y="1752221"/>
            <a:ext cx="955711" cy="276999"/>
          </a:xfrm>
          <a:prstGeom prst="rect">
            <a:avLst/>
          </a:prstGeom>
          <a:noFill/>
        </p:spPr>
        <p:txBody>
          <a:bodyPr wrap="none" rtlCol="0">
            <a:spAutoFit/>
          </a:bodyPr>
          <a:lstStyle/>
          <a:p>
            <a:r>
              <a:rPr lang="en-GB" sz="1200" dirty="0">
                <a:latin typeface="+mj-lt"/>
              </a:rPr>
              <a:t>MARCH 2019</a:t>
            </a:r>
          </a:p>
        </p:txBody>
      </p:sp>
      <p:sp>
        <p:nvSpPr>
          <p:cNvPr id="68" name="Oval 67">
            <a:extLst>
              <a:ext uri="{FF2B5EF4-FFF2-40B4-BE49-F238E27FC236}">
                <a16:creationId xmlns:a16="http://schemas.microsoft.com/office/drawing/2014/main" id="{FEDDD648-A47F-482F-B35E-DC7FCD6758FA}"/>
              </a:ext>
            </a:extLst>
          </p:cNvPr>
          <p:cNvSpPr/>
          <p:nvPr/>
        </p:nvSpPr>
        <p:spPr>
          <a:xfrm>
            <a:off x="6649135" y="2049952"/>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6</a:t>
            </a:r>
            <a:endParaRPr lang="en-GB" sz="1050" dirty="0">
              <a:solidFill>
                <a:schemeClr val="accent1"/>
              </a:solidFill>
              <a:latin typeface="+mj-lt"/>
            </a:endParaRPr>
          </a:p>
        </p:txBody>
      </p:sp>
      <p:sp>
        <p:nvSpPr>
          <p:cNvPr id="73" name="Oval 72">
            <a:extLst>
              <a:ext uri="{FF2B5EF4-FFF2-40B4-BE49-F238E27FC236}">
                <a16:creationId xmlns:a16="http://schemas.microsoft.com/office/drawing/2014/main" id="{6B1E97D1-3531-4DFA-849D-F6E4987BA5AE}"/>
              </a:ext>
            </a:extLst>
          </p:cNvPr>
          <p:cNvSpPr/>
          <p:nvPr/>
        </p:nvSpPr>
        <p:spPr>
          <a:xfrm>
            <a:off x="9424992" y="2049953"/>
            <a:ext cx="558141" cy="558141"/>
          </a:xfrm>
          <a:prstGeom prst="ellipse">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lnSpc>
                <a:spcPts val="1400"/>
              </a:lnSpc>
            </a:pPr>
            <a:r>
              <a:rPr lang="en-GB" sz="1600" dirty="0">
                <a:solidFill>
                  <a:schemeClr val="accent1"/>
                </a:solidFill>
                <a:latin typeface="+mj-lt"/>
              </a:rPr>
              <a:t>18</a:t>
            </a:r>
            <a:endParaRPr lang="en-GB" sz="1050" dirty="0">
              <a:solidFill>
                <a:schemeClr val="accent1"/>
              </a:solidFill>
              <a:latin typeface="+mj-lt"/>
            </a:endParaRPr>
          </a:p>
        </p:txBody>
      </p:sp>
      <p:pic>
        <p:nvPicPr>
          <p:cNvPr id="75" name="Graphic 74" descr="Eye">
            <a:extLst>
              <a:ext uri="{FF2B5EF4-FFF2-40B4-BE49-F238E27FC236}">
                <a16:creationId xmlns:a16="http://schemas.microsoft.com/office/drawing/2014/main" id="{D3B99B11-B998-4944-A38E-7C4F7B777A5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08290" y="2576831"/>
            <a:ext cx="387795" cy="387795"/>
          </a:xfrm>
          <a:prstGeom prst="rect">
            <a:avLst/>
          </a:prstGeom>
        </p:spPr>
      </p:pic>
      <p:pic>
        <p:nvPicPr>
          <p:cNvPr id="76" name="Graphic 75" descr="Chat">
            <a:extLst>
              <a:ext uri="{FF2B5EF4-FFF2-40B4-BE49-F238E27FC236}">
                <a16:creationId xmlns:a16="http://schemas.microsoft.com/office/drawing/2014/main" id="{2E4AF672-F4A2-4208-BBF9-F4F29654808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368567" y="2870523"/>
            <a:ext cx="387795" cy="387795"/>
          </a:xfrm>
          <a:prstGeom prst="rect">
            <a:avLst/>
          </a:prstGeom>
        </p:spPr>
      </p:pic>
      <p:pic>
        <p:nvPicPr>
          <p:cNvPr id="77" name="Graphic 76" descr="Open envelope">
            <a:extLst>
              <a:ext uri="{FF2B5EF4-FFF2-40B4-BE49-F238E27FC236}">
                <a16:creationId xmlns:a16="http://schemas.microsoft.com/office/drawing/2014/main" id="{3B82A31B-4A04-4813-A99D-D1C605284492}"/>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48653" y="2648665"/>
            <a:ext cx="264869" cy="264869"/>
          </a:xfrm>
          <a:prstGeom prst="rect">
            <a:avLst/>
          </a:prstGeom>
        </p:spPr>
      </p:pic>
      <p:pic>
        <p:nvPicPr>
          <p:cNvPr id="82" name="Graphic 81" descr="Car">
            <a:extLst>
              <a:ext uri="{FF2B5EF4-FFF2-40B4-BE49-F238E27FC236}">
                <a16:creationId xmlns:a16="http://schemas.microsoft.com/office/drawing/2014/main" id="{8A37DC29-3508-494D-8BFC-90A9550660C8}"/>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758810" y="2837375"/>
            <a:ext cx="387795" cy="387795"/>
          </a:xfrm>
          <a:prstGeom prst="rect">
            <a:avLst/>
          </a:prstGeom>
        </p:spPr>
      </p:pic>
    </p:spTree>
    <p:extLst>
      <p:ext uri="{BB962C8B-B14F-4D97-AF65-F5344CB8AC3E}">
        <p14:creationId xmlns:p14="http://schemas.microsoft.com/office/powerpoint/2010/main" val="89642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544CA-7A21-42A0-A7AE-5607E54BDF49}"/>
              </a:ext>
            </a:extLst>
          </p:cNvPr>
          <p:cNvSpPr>
            <a:spLocks noGrp="1"/>
          </p:cNvSpPr>
          <p:nvPr>
            <p:ph type="body" sz="quarter" idx="10"/>
          </p:nvPr>
        </p:nvSpPr>
        <p:spPr/>
        <p:txBody>
          <a:bodyPr/>
          <a:lstStyle/>
          <a:p>
            <a:r>
              <a:rPr lang="en-GB" dirty="0"/>
              <a:t>The back drop</a:t>
            </a:r>
          </a:p>
        </p:txBody>
      </p:sp>
    </p:spTree>
    <p:extLst>
      <p:ext uri="{BB962C8B-B14F-4D97-AF65-F5344CB8AC3E}">
        <p14:creationId xmlns:p14="http://schemas.microsoft.com/office/powerpoint/2010/main" val="104988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E834FD-EDDD-4B70-BBCF-2950E13656E3}"/>
              </a:ext>
            </a:extLst>
          </p:cNvPr>
          <p:cNvSpPr>
            <a:spLocks noGrp="1"/>
          </p:cNvSpPr>
          <p:nvPr>
            <p:ph type="body" sz="quarter" idx="15"/>
          </p:nvPr>
        </p:nvSpPr>
        <p:spPr/>
        <p:txBody>
          <a:bodyPr/>
          <a:lstStyle/>
          <a:p>
            <a:endParaRPr lang="en-GB" dirty="0"/>
          </a:p>
        </p:txBody>
      </p:sp>
      <p:sp>
        <p:nvSpPr>
          <p:cNvPr id="6" name="Text Placeholder 5">
            <a:extLst>
              <a:ext uri="{FF2B5EF4-FFF2-40B4-BE49-F238E27FC236}">
                <a16:creationId xmlns:a16="http://schemas.microsoft.com/office/drawing/2014/main" id="{663CCCEF-1B92-414D-9112-E056A220BF87}"/>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3CA55AC9-1C23-460C-9591-533B58D59732}"/>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16087D15-C252-41AA-BA1A-BB48E63A79ED}"/>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1D8D1885-3163-418D-8CEB-2C6CBEEC3B4E}"/>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380861AE-2F14-4EDB-9B9D-03116D231096}"/>
              </a:ext>
            </a:extLst>
          </p:cNvPr>
          <p:cNvSpPr>
            <a:spLocks noGrp="1"/>
          </p:cNvSpPr>
          <p:nvPr>
            <p:ph type="sldNum" sz="quarter" idx="4294967295"/>
          </p:nvPr>
        </p:nvSpPr>
        <p:spPr>
          <a:xfrm>
            <a:off x="11419309" y="6443663"/>
            <a:ext cx="425450" cy="179387"/>
          </a:xfrm>
          <a:prstGeom prst="rect">
            <a:avLst/>
          </a:prstGeom>
        </p:spPr>
        <p:txBody>
          <a:bodyPr lIns="0" tIns="0" rIns="0" bIns="0"/>
          <a:lstStyle/>
          <a:p>
            <a:pPr algn="r"/>
            <a:fld id="{887360FE-02F5-4392-9C12-7D03F05745BB}" type="slidenum">
              <a:rPr lang="en-GB" sz="1200" cap="all">
                <a:solidFill>
                  <a:schemeClr val="bg1">
                    <a:lumMod val="50000"/>
                  </a:schemeClr>
                </a:solidFill>
                <a:latin typeface="Arial" panose="020B0604020202020204" pitchFamily="34" charset="0"/>
              </a:rPr>
              <a:pPr algn="r"/>
              <a:t>20</a:t>
            </a:fld>
            <a:endParaRPr lang="en-GB" sz="1200" cap="all" dirty="0">
              <a:solidFill>
                <a:schemeClr val="bg1">
                  <a:lumMod val="50000"/>
                </a:schemeClr>
              </a:solidFill>
              <a:latin typeface="Arial" panose="020B0604020202020204" pitchFamily="34" charset="0"/>
            </a:endParaRPr>
          </a:p>
        </p:txBody>
      </p:sp>
      <p:sp>
        <p:nvSpPr>
          <p:cNvPr id="11" name="Rectangle 10">
            <a:extLst>
              <a:ext uri="{FF2B5EF4-FFF2-40B4-BE49-F238E27FC236}">
                <a16:creationId xmlns:a16="http://schemas.microsoft.com/office/drawing/2014/main" id="{6D9ED5F0-4A81-4EA7-B038-7775BF4E8A88}"/>
              </a:ext>
            </a:extLst>
          </p:cNvPr>
          <p:cNvSpPr/>
          <p:nvPr/>
        </p:nvSpPr>
        <p:spPr>
          <a:xfrm>
            <a:off x="1921396" y="5578997"/>
            <a:ext cx="1608881" cy="9491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LOGO HERE</a:t>
            </a:r>
          </a:p>
        </p:txBody>
      </p:sp>
    </p:spTree>
    <p:extLst>
      <p:ext uri="{BB962C8B-B14F-4D97-AF65-F5344CB8AC3E}">
        <p14:creationId xmlns:p14="http://schemas.microsoft.com/office/powerpoint/2010/main" val="220426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ACE3BF0B-2036-4B9E-9716-F9147DDECE42}"/>
              </a:ext>
            </a:extLst>
          </p:cNvPr>
          <p:cNvGraphicFramePr>
            <a:graphicFrameLocks noGrp="1"/>
          </p:cNvGraphicFramePr>
          <p:nvPr>
            <p:ph type="chart" sz="quarter" idx="14"/>
            <p:extLst>
              <p:ext uri="{D42A27DB-BD31-4B8C-83A1-F6EECF244321}">
                <p14:modId xmlns:p14="http://schemas.microsoft.com/office/powerpoint/2010/main" val="343424088"/>
              </p:ext>
            </p:extLst>
          </p:nvPr>
        </p:nvGraphicFramePr>
        <p:xfrm>
          <a:off x="455613" y="1800225"/>
          <a:ext cx="11187112" cy="451326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73CCE6F7-D4A7-44BA-919E-E2C23FBE1034}"/>
              </a:ext>
            </a:extLst>
          </p:cNvPr>
          <p:cNvSpPr>
            <a:spLocks noGrp="1"/>
          </p:cNvSpPr>
          <p:nvPr>
            <p:ph type="title"/>
          </p:nvPr>
        </p:nvSpPr>
        <p:spPr/>
        <p:txBody>
          <a:bodyPr/>
          <a:lstStyle/>
          <a:p>
            <a:r>
              <a:rPr lang="en-GB" dirty="0"/>
              <a:t>On and offline subscriptions remain stable</a:t>
            </a:r>
          </a:p>
        </p:txBody>
      </p:sp>
      <p:sp>
        <p:nvSpPr>
          <p:cNvPr id="4" name="Text Placeholder 3">
            <a:extLst>
              <a:ext uri="{FF2B5EF4-FFF2-40B4-BE49-F238E27FC236}">
                <a16:creationId xmlns:a16="http://schemas.microsoft.com/office/drawing/2014/main" id="{DA6EBFBC-FEAF-4C30-B323-C42BA1E79877}"/>
              </a:ext>
            </a:extLst>
          </p:cNvPr>
          <p:cNvSpPr>
            <a:spLocks noGrp="1"/>
          </p:cNvSpPr>
          <p:nvPr>
            <p:ph type="body" sz="quarter" idx="11"/>
          </p:nvPr>
        </p:nvSpPr>
        <p:spPr/>
        <p:txBody>
          <a:bodyPr/>
          <a:lstStyle/>
          <a:p>
            <a:r>
              <a:rPr lang="en-GB" dirty="0"/>
              <a:t>From June 2018 to January 2020 subscription rates consistent over time</a:t>
            </a:r>
          </a:p>
        </p:txBody>
      </p:sp>
      <p:sp>
        <p:nvSpPr>
          <p:cNvPr id="9" name="TextBox 8">
            <a:extLst>
              <a:ext uri="{FF2B5EF4-FFF2-40B4-BE49-F238E27FC236}">
                <a16:creationId xmlns:a16="http://schemas.microsoft.com/office/drawing/2014/main" id="{7AB6293F-42B2-4D3A-AADF-3EF4B9D1C3CA}"/>
              </a:ext>
            </a:extLst>
          </p:cNvPr>
          <p:cNvSpPr txBox="1"/>
          <p:nvPr/>
        </p:nvSpPr>
        <p:spPr>
          <a:xfrm>
            <a:off x="391886" y="6618514"/>
            <a:ext cx="4125685" cy="246221"/>
          </a:xfrm>
          <a:prstGeom prst="rect">
            <a:avLst/>
          </a:prstGeom>
          <a:noFill/>
        </p:spPr>
        <p:txBody>
          <a:bodyPr wrap="square" rtlCol="0">
            <a:spAutoFit/>
          </a:bodyPr>
          <a:lstStyle/>
          <a:p>
            <a:r>
              <a:rPr lang="en-GB" sz="1000" dirty="0"/>
              <a:t>Mintel Media Trends Spring - UK - March 2020, Media Subscriptions </a:t>
            </a:r>
          </a:p>
        </p:txBody>
      </p:sp>
    </p:spTree>
    <p:extLst>
      <p:ext uri="{BB962C8B-B14F-4D97-AF65-F5344CB8AC3E}">
        <p14:creationId xmlns:p14="http://schemas.microsoft.com/office/powerpoint/2010/main" val="168767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B8BC191B-2E30-4680-83B0-BBE469BF27DE}"/>
              </a:ext>
            </a:extLst>
          </p:cNvPr>
          <p:cNvGraphicFramePr>
            <a:graphicFrameLocks noGrp="1"/>
          </p:cNvGraphicFramePr>
          <p:nvPr>
            <p:ph type="chart" sz="quarter" idx="14"/>
            <p:extLst>
              <p:ext uri="{D42A27DB-BD31-4B8C-83A1-F6EECF244321}">
                <p14:modId xmlns:p14="http://schemas.microsoft.com/office/powerpoint/2010/main" val="3904549106"/>
              </p:ext>
            </p:extLst>
          </p:nvPr>
        </p:nvGraphicFramePr>
        <p:xfrm>
          <a:off x="455613" y="2769055"/>
          <a:ext cx="11187112" cy="362825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013CD55-CCF6-45EF-B20D-5350DF0D9E2F}"/>
              </a:ext>
            </a:extLst>
          </p:cNvPr>
          <p:cNvSpPr>
            <a:spLocks noGrp="1"/>
          </p:cNvSpPr>
          <p:nvPr>
            <p:ph type="title"/>
          </p:nvPr>
        </p:nvSpPr>
        <p:spPr/>
        <p:txBody>
          <a:bodyPr/>
          <a:lstStyle/>
          <a:p>
            <a:r>
              <a:rPr lang="en-GB" dirty="0"/>
              <a:t>Purchasing of print subscriptions</a:t>
            </a:r>
          </a:p>
        </p:txBody>
      </p:sp>
      <p:sp>
        <p:nvSpPr>
          <p:cNvPr id="3" name="Slide Number Placeholder 2">
            <a:extLst>
              <a:ext uri="{FF2B5EF4-FFF2-40B4-BE49-F238E27FC236}">
                <a16:creationId xmlns:a16="http://schemas.microsoft.com/office/drawing/2014/main" id="{246957BA-1013-4B7F-BA04-78426A0C186A}"/>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6" name="Text Placeholder 5">
            <a:extLst>
              <a:ext uri="{FF2B5EF4-FFF2-40B4-BE49-F238E27FC236}">
                <a16:creationId xmlns:a16="http://schemas.microsoft.com/office/drawing/2014/main" id="{347AA896-D7FB-4364-9FE6-CB8241913091}"/>
              </a:ext>
            </a:extLst>
          </p:cNvPr>
          <p:cNvSpPr>
            <a:spLocks noGrp="1"/>
          </p:cNvSpPr>
          <p:nvPr>
            <p:ph type="body" sz="quarter" idx="11"/>
          </p:nvPr>
        </p:nvSpPr>
        <p:spPr/>
        <p:txBody>
          <a:bodyPr/>
          <a:lstStyle/>
          <a:p>
            <a:r>
              <a:rPr lang="en-GB" dirty="0"/>
              <a:t>Print magazine purchasing, august 2019</a:t>
            </a:r>
          </a:p>
        </p:txBody>
      </p:sp>
      <p:sp>
        <p:nvSpPr>
          <p:cNvPr id="12" name="Content Placeholder 7">
            <a:extLst>
              <a:ext uri="{FF2B5EF4-FFF2-40B4-BE49-F238E27FC236}">
                <a16:creationId xmlns:a16="http://schemas.microsoft.com/office/drawing/2014/main" id="{362EEDE3-F92F-47D4-A2F1-DBDF33E854A6}"/>
              </a:ext>
            </a:extLst>
          </p:cNvPr>
          <p:cNvSpPr txBox="1">
            <a:spLocks/>
          </p:cNvSpPr>
          <p:nvPr/>
        </p:nvSpPr>
        <p:spPr bwMode="auto">
          <a:xfrm>
            <a:off x="420683" y="2262821"/>
            <a:ext cx="11252275" cy="8367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altLang="en-US" sz="1700" dirty="0">
                <a:latin typeface="Arial" charset="0"/>
                <a:cs typeface="Arial" charset="0"/>
              </a:rPr>
              <a:t>“Did you buy any of the print magazines that you have read in the last 6 months? Please select all that apply.”</a:t>
            </a:r>
            <a:endParaRPr lang="en-US" altLang="en-US" sz="1700" dirty="0">
              <a:latin typeface="Arial" charset="0"/>
              <a:cs typeface="Arial" charset="0"/>
            </a:endParaRPr>
          </a:p>
        </p:txBody>
      </p:sp>
      <p:sp>
        <p:nvSpPr>
          <p:cNvPr id="11" name="TextBox 10">
            <a:extLst>
              <a:ext uri="{FF2B5EF4-FFF2-40B4-BE49-F238E27FC236}">
                <a16:creationId xmlns:a16="http://schemas.microsoft.com/office/drawing/2014/main" id="{38232A62-53D3-4088-8532-9908A3EAD80B}"/>
              </a:ext>
            </a:extLst>
          </p:cNvPr>
          <p:cNvSpPr txBox="1"/>
          <p:nvPr/>
        </p:nvSpPr>
        <p:spPr>
          <a:xfrm>
            <a:off x="402774" y="6586450"/>
            <a:ext cx="7097485" cy="246221"/>
          </a:xfrm>
          <a:prstGeom prst="rect">
            <a:avLst/>
          </a:prstGeom>
          <a:noFill/>
        </p:spPr>
        <p:txBody>
          <a:bodyPr wrap="square" rtlCol="0">
            <a:spAutoFit/>
          </a:bodyPr>
          <a:lstStyle/>
          <a:p>
            <a:pPr>
              <a:defRPr/>
            </a:pPr>
            <a:r>
              <a:rPr lang="en-US" sz="1000" dirty="0"/>
              <a:t>Source: Lightspeed/Mintel, </a:t>
            </a:r>
            <a:r>
              <a:rPr lang="en-GB" sz="1000" dirty="0"/>
              <a:t>Base:1,029 internet users aged 16+ who have read print magazines in the last six months</a:t>
            </a:r>
          </a:p>
        </p:txBody>
      </p:sp>
    </p:spTree>
    <p:extLst>
      <p:ext uri="{BB962C8B-B14F-4D97-AF65-F5344CB8AC3E}">
        <p14:creationId xmlns:p14="http://schemas.microsoft.com/office/powerpoint/2010/main" val="67249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FFDA3C9C-E349-4491-8BFB-A9ACA5ADB579}"/>
              </a:ext>
            </a:extLst>
          </p:cNvPr>
          <p:cNvGraphicFramePr>
            <a:graphicFrameLocks noGrp="1"/>
          </p:cNvGraphicFramePr>
          <p:nvPr>
            <p:ph type="chart" sz="quarter" idx="14"/>
            <p:extLst>
              <p:ext uri="{D42A27DB-BD31-4B8C-83A1-F6EECF244321}">
                <p14:modId xmlns:p14="http://schemas.microsoft.com/office/powerpoint/2010/main" val="3261296090"/>
              </p:ext>
            </p:extLst>
          </p:nvPr>
        </p:nvGraphicFramePr>
        <p:xfrm>
          <a:off x="455613" y="2175641"/>
          <a:ext cx="11187112" cy="413784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608B1F17-45A5-4743-9DA8-8803211F86A0}"/>
              </a:ext>
            </a:extLst>
          </p:cNvPr>
          <p:cNvSpPr>
            <a:spLocks noGrp="1"/>
          </p:cNvSpPr>
          <p:nvPr>
            <p:ph type="title"/>
          </p:nvPr>
        </p:nvSpPr>
        <p:spPr/>
        <p:txBody>
          <a:bodyPr/>
          <a:lstStyle/>
          <a:p>
            <a:r>
              <a:rPr lang="en-GB" dirty="0"/>
              <a:t>Physical publications valued</a:t>
            </a:r>
          </a:p>
        </p:txBody>
      </p:sp>
      <p:sp>
        <p:nvSpPr>
          <p:cNvPr id="3" name="Slide Number Placeholder 2">
            <a:extLst>
              <a:ext uri="{FF2B5EF4-FFF2-40B4-BE49-F238E27FC236}">
                <a16:creationId xmlns:a16="http://schemas.microsoft.com/office/drawing/2014/main" id="{50B6CFFA-100E-4D2A-962D-7ECA9212AB62}"/>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7" name="Text Placeholder 6">
            <a:extLst>
              <a:ext uri="{FF2B5EF4-FFF2-40B4-BE49-F238E27FC236}">
                <a16:creationId xmlns:a16="http://schemas.microsoft.com/office/drawing/2014/main" id="{DA2407AD-4781-4D2D-A9DD-BF748FF2EFAA}"/>
              </a:ext>
            </a:extLst>
          </p:cNvPr>
          <p:cNvSpPr>
            <a:spLocks noGrp="1"/>
          </p:cNvSpPr>
          <p:nvPr>
            <p:ph type="body" sz="quarter" idx="11"/>
          </p:nvPr>
        </p:nvSpPr>
        <p:spPr/>
        <p:txBody>
          <a:bodyPr/>
          <a:lstStyle/>
          <a:p>
            <a:r>
              <a:rPr lang="en-GB" dirty="0"/>
              <a:t>60% of people said that reading print magazines is more enjoyable</a:t>
            </a:r>
          </a:p>
        </p:txBody>
      </p:sp>
      <p:sp>
        <p:nvSpPr>
          <p:cNvPr id="13" name="TextBox 12">
            <a:extLst>
              <a:ext uri="{FF2B5EF4-FFF2-40B4-BE49-F238E27FC236}">
                <a16:creationId xmlns:a16="http://schemas.microsoft.com/office/drawing/2014/main" id="{8A08916F-858F-4698-BC8C-E1BB791649DA}"/>
              </a:ext>
            </a:extLst>
          </p:cNvPr>
          <p:cNvSpPr txBox="1"/>
          <p:nvPr/>
        </p:nvSpPr>
        <p:spPr>
          <a:xfrm>
            <a:off x="402774" y="6586450"/>
            <a:ext cx="7097485" cy="246221"/>
          </a:xfrm>
          <a:prstGeom prst="rect">
            <a:avLst/>
          </a:prstGeom>
          <a:noFill/>
        </p:spPr>
        <p:txBody>
          <a:bodyPr wrap="square" rtlCol="0">
            <a:spAutoFit/>
          </a:bodyPr>
          <a:lstStyle/>
          <a:p>
            <a:pPr>
              <a:defRPr/>
            </a:pPr>
            <a:r>
              <a:rPr lang="en-US" sz="1000" dirty="0"/>
              <a:t>Source: Lightspeed/Mintel, </a:t>
            </a:r>
            <a:r>
              <a:rPr lang="en-GB" sz="1000" dirty="0"/>
              <a:t>Base:2,000 internet users aged 16+</a:t>
            </a:r>
          </a:p>
        </p:txBody>
      </p:sp>
    </p:spTree>
    <p:extLst>
      <p:ext uri="{BB962C8B-B14F-4D97-AF65-F5344CB8AC3E}">
        <p14:creationId xmlns:p14="http://schemas.microsoft.com/office/powerpoint/2010/main" val="3708700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D8DFEC-0260-4623-B7F1-241AB9598DDD}"/>
              </a:ext>
            </a:extLst>
          </p:cNvPr>
          <p:cNvSpPr>
            <a:spLocks noGrp="1"/>
          </p:cNvSpPr>
          <p:nvPr>
            <p:ph type="title"/>
          </p:nvPr>
        </p:nvSpPr>
        <p:spPr/>
        <p:txBody>
          <a:bodyPr/>
          <a:lstStyle/>
          <a:p>
            <a:r>
              <a:rPr lang="en-GB" dirty="0"/>
              <a:t>Dominic Mills in mediatel</a:t>
            </a:r>
          </a:p>
        </p:txBody>
      </p:sp>
      <p:sp>
        <p:nvSpPr>
          <p:cNvPr id="4" name="Slide Number Placeholder 3">
            <a:extLst>
              <a:ext uri="{FF2B5EF4-FFF2-40B4-BE49-F238E27FC236}">
                <a16:creationId xmlns:a16="http://schemas.microsoft.com/office/drawing/2014/main" id="{5C2EA27E-D6E2-4E48-93E1-946673E7D818}"/>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7" name="Text Placeholder 6">
            <a:extLst>
              <a:ext uri="{FF2B5EF4-FFF2-40B4-BE49-F238E27FC236}">
                <a16:creationId xmlns:a16="http://schemas.microsoft.com/office/drawing/2014/main" id="{9F7C37C5-2748-4F54-80A9-715904F3FF08}"/>
              </a:ext>
            </a:extLst>
          </p:cNvPr>
          <p:cNvSpPr>
            <a:spLocks noGrp="1"/>
          </p:cNvSpPr>
          <p:nvPr>
            <p:ph type="body" sz="quarter" idx="11"/>
          </p:nvPr>
        </p:nvSpPr>
        <p:spPr/>
        <p:txBody>
          <a:bodyPr/>
          <a:lstStyle/>
          <a:p>
            <a:r>
              <a:rPr lang="en-GB" dirty="0"/>
              <a:t>4 may 2020 – THINGS HAVE CHANGED</a:t>
            </a:r>
          </a:p>
        </p:txBody>
      </p:sp>
      <p:sp>
        <p:nvSpPr>
          <p:cNvPr id="8" name="Text Placeholder 7">
            <a:extLst>
              <a:ext uri="{FF2B5EF4-FFF2-40B4-BE49-F238E27FC236}">
                <a16:creationId xmlns:a16="http://schemas.microsoft.com/office/drawing/2014/main" id="{F403BF70-6744-4800-B613-1F1D1A2D3EC6}"/>
              </a:ext>
            </a:extLst>
          </p:cNvPr>
          <p:cNvSpPr>
            <a:spLocks noGrp="1"/>
          </p:cNvSpPr>
          <p:nvPr>
            <p:ph type="body" sz="quarter" idx="12"/>
          </p:nvPr>
        </p:nvSpPr>
        <p:spPr>
          <a:xfrm>
            <a:off x="486000" y="1800000"/>
            <a:ext cx="7253743" cy="4644000"/>
          </a:xfrm>
        </p:spPr>
        <p:txBody>
          <a:bodyPr/>
          <a:lstStyle/>
          <a:p>
            <a:r>
              <a:rPr lang="en-US" dirty="0"/>
              <a:t>I was surprised — and a little bit impressed — to find a Conde Nast leaflet inviting me to subscribe to one of its titles for the bargain price of £1 per printed issue.</a:t>
            </a:r>
          </a:p>
          <a:p>
            <a:r>
              <a:rPr lang="en-US" dirty="0"/>
              <a:t>Good for them. In what is clearly a terrible climate for newsstand sales — what newsstand, you might say — you’ve got to do something. </a:t>
            </a:r>
          </a:p>
          <a:p>
            <a:r>
              <a:rPr lang="en-US" dirty="0"/>
              <a:t>But it seems the UK is indeed discovering (or rediscovering) the magazine subs habit, </a:t>
            </a:r>
            <a:r>
              <a:rPr lang="en-US" dirty="0">
                <a:hlinkClick r:id="rId2"/>
              </a:rPr>
              <a:t>according to Magnetic’s Sue Todd</a:t>
            </a:r>
            <a:r>
              <a:rPr lang="en-US" dirty="0"/>
              <a:t>: 7,250 new subs to </a:t>
            </a:r>
            <a:r>
              <a:rPr lang="en-US" i="1" dirty="0"/>
              <a:t>The Week Junior</a:t>
            </a:r>
            <a:r>
              <a:rPr lang="en-US" dirty="0"/>
              <a:t> in April; Bauer’s online subs purchase up 70% this year; and a 100% increase for Hearst in the second half of March. </a:t>
            </a:r>
          </a:p>
          <a:p>
            <a:r>
              <a:rPr lang="en-US" dirty="0"/>
              <a:t>I totally get it. I subscribe to one weekly and one quarterly. The quarterly is due soon, hotly anticipated, and the arrival of the weekly on a Friday is a highlight. Only four days to the next. </a:t>
            </a:r>
          </a:p>
          <a:p>
            <a:endParaRPr lang="en-US" dirty="0"/>
          </a:p>
          <a:p>
            <a:endParaRPr lang="en-GB" dirty="0"/>
          </a:p>
        </p:txBody>
      </p:sp>
      <p:pic>
        <p:nvPicPr>
          <p:cNvPr id="10" name="Picture 9">
            <a:extLst>
              <a:ext uri="{FF2B5EF4-FFF2-40B4-BE49-F238E27FC236}">
                <a16:creationId xmlns:a16="http://schemas.microsoft.com/office/drawing/2014/main" id="{583DFB59-E825-421B-ACB5-2A911815D6CB}"/>
              </a:ext>
            </a:extLst>
          </p:cNvPr>
          <p:cNvPicPr>
            <a:picLocks noChangeAspect="1"/>
          </p:cNvPicPr>
          <p:nvPr/>
        </p:nvPicPr>
        <p:blipFill rotWithShape="1">
          <a:blip r:embed="rId3">
            <a:extLst>
              <a:ext uri="{28A0092B-C50C-407E-A947-70E740481C1C}">
                <a14:useLocalDpi xmlns:a14="http://schemas.microsoft.com/office/drawing/2010/main" val="0"/>
              </a:ext>
            </a:extLst>
          </a:blip>
          <a:srcRect l="14482" t="3438" r="13905" b="4005"/>
          <a:stretch/>
        </p:blipFill>
        <p:spPr>
          <a:xfrm rot="5400000">
            <a:off x="7828061" y="2199506"/>
            <a:ext cx="2082844" cy="1514247"/>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2D39E9DC-0985-47E5-898C-D078D43ADB7E}"/>
              </a:ext>
            </a:extLst>
          </p:cNvPr>
          <p:cNvPicPr>
            <a:picLocks noChangeAspect="1"/>
          </p:cNvPicPr>
          <p:nvPr/>
        </p:nvPicPr>
        <p:blipFill rotWithShape="1">
          <a:blip r:embed="rId4">
            <a:extLst>
              <a:ext uri="{28A0092B-C50C-407E-A947-70E740481C1C}">
                <a14:useLocalDpi xmlns:a14="http://schemas.microsoft.com/office/drawing/2010/main" val="0"/>
              </a:ext>
            </a:extLst>
          </a:blip>
          <a:srcRect l="9206" t="6261" r="17460" b="4003"/>
          <a:stretch/>
        </p:blipFill>
        <p:spPr>
          <a:xfrm>
            <a:off x="8131332" y="4140474"/>
            <a:ext cx="3322742" cy="228708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D4294CF7-DC73-4114-9E3E-AC6BD03EBAAE}"/>
              </a:ext>
            </a:extLst>
          </p:cNvPr>
          <p:cNvPicPr>
            <a:picLocks noChangeAspect="1"/>
          </p:cNvPicPr>
          <p:nvPr/>
        </p:nvPicPr>
        <p:blipFill rotWithShape="1">
          <a:blip r:embed="rId5">
            <a:extLst>
              <a:ext uri="{28A0092B-C50C-407E-A947-70E740481C1C}">
                <a14:useLocalDpi xmlns:a14="http://schemas.microsoft.com/office/drawing/2010/main" val="0"/>
              </a:ext>
            </a:extLst>
          </a:blip>
          <a:srcRect l="8730" t="7444" r="53553" b="5979"/>
          <a:stretch/>
        </p:blipFill>
        <p:spPr>
          <a:xfrm>
            <a:off x="9842477" y="1891638"/>
            <a:ext cx="1606100" cy="2073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607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6A9D3-48FF-49C8-9BF5-E4A3B9DABAB4}"/>
              </a:ext>
            </a:extLst>
          </p:cNvPr>
          <p:cNvSpPr>
            <a:spLocks noGrp="1"/>
          </p:cNvSpPr>
          <p:nvPr>
            <p:ph type="title"/>
          </p:nvPr>
        </p:nvSpPr>
        <p:spPr/>
        <p:txBody>
          <a:bodyPr/>
          <a:lstStyle/>
          <a:p>
            <a:r>
              <a:rPr lang="en-GB" dirty="0"/>
              <a:t>Print subscriptions more popular</a:t>
            </a:r>
          </a:p>
        </p:txBody>
      </p:sp>
      <p:sp>
        <p:nvSpPr>
          <p:cNvPr id="4" name="Slide Number Placeholder 3">
            <a:extLst>
              <a:ext uri="{FF2B5EF4-FFF2-40B4-BE49-F238E27FC236}">
                <a16:creationId xmlns:a16="http://schemas.microsoft.com/office/drawing/2014/main" id="{6971AC07-ACAF-491B-9A34-6B16AD361BDA}"/>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6" name="Text Placeholder 5">
            <a:extLst>
              <a:ext uri="{FF2B5EF4-FFF2-40B4-BE49-F238E27FC236}">
                <a16:creationId xmlns:a16="http://schemas.microsoft.com/office/drawing/2014/main" id="{C39393C6-42EA-4D71-86F5-384AB38299E7}"/>
              </a:ext>
            </a:extLst>
          </p:cNvPr>
          <p:cNvSpPr>
            <a:spLocks noGrp="1"/>
          </p:cNvSpPr>
          <p:nvPr>
            <p:ph type="body" sz="quarter" idx="11"/>
          </p:nvPr>
        </p:nvSpPr>
        <p:spPr/>
        <p:txBody>
          <a:bodyPr/>
          <a:lstStyle/>
          <a:p>
            <a:r>
              <a:rPr lang="en-GB" dirty="0"/>
              <a:t>Than digital during lock down</a:t>
            </a:r>
          </a:p>
        </p:txBody>
      </p:sp>
      <p:sp>
        <p:nvSpPr>
          <p:cNvPr id="7" name="Text Placeholder 6">
            <a:extLst>
              <a:ext uri="{FF2B5EF4-FFF2-40B4-BE49-F238E27FC236}">
                <a16:creationId xmlns:a16="http://schemas.microsoft.com/office/drawing/2014/main" id="{72144317-5E42-47D6-841B-2675FE6A04F4}"/>
              </a:ext>
            </a:extLst>
          </p:cNvPr>
          <p:cNvSpPr>
            <a:spLocks noGrp="1"/>
          </p:cNvSpPr>
          <p:nvPr>
            <p:ph type="body" sz="quarter" idx="12"/>
          </p:nvPr>
        </p:nvSpPr>
        <p:spPr>
          <a:xfrm>
            <a:off x="486001" y="1800000"/>
            <a:ext cx="5610000" cy="4644000"/>
          </a:xfrm>
        </p:spPr>
        <p:txBody>
          <a:bodyPr/>
          <a:lstStyle/>
          <a:p>
            <a:r>
              <a:rPr lang="en-GB" dirty="0"/>
              <a:t>Although take up in digital subscriptions has risen, interest in print subscriptions has risen by at least twice as much as digital since the start of the lock down</a:t>
            </a:r>
          </a:p>
          <a:p>
            <a:r>
              <a:rPr lang="en-GB" dirty="0"/>
              <a:t>All print magazine categories have shown significant increases in page views, with the biggest growth seen in Kids (502%!).  Home and Gardening (403%), and Women’s (325%).</a:t>
            </a:r>
          </a:p>
          <a:p>
            <a:r>
              <a:rPr lang="en-GB" dirty="0"/>
              <a:t>Even sport has seen improved performance – suggesting readers are still keen to keep up-to-date, despite no sport taking place at the moment</a:t>
            </a:r>
          </a:p>
          <a:p>
            <a:endParaRPr lang="en-GB" dirty="0"/>
          </a:p>
        </p:txBody>
      </p:sp>
      <p:sp>
        <p:nvSpPr>
          <p:cNvPr id="8" name="TextBox 7">
            <a:extLst>
              <a:ext uri="{FF2B5EF4-FFF2-40B4-BE49-F238E27FC236}">
                <a16:creationId xmlns:a16="http://schemas.microsoft.com/office/drawing/2014/main" id="{100ACF58-A230-4DD3-B7C3-BCD5427AA98D}"/>
              </a:ext>
            </a:extLst>
          </p:cNvPr>
          <p:cNvSpPr txBox="1"/>
          <p:nvPr/>
        </p:nvSpPr>
        <p:spPr>
          <a:xfrm>
            <a:off x="402774" y="6586450"/>
            <a:ext cx="7097485" cy="246221"/>
          </a:xfrm>
          <a:prstGeom prst="rect">
            <a:avLst/>
          </a:prstGeom>
          <a:noFill/>
        </p:spPr>
        <p:txBody>
          <a:bodyPr wrap="square" rtlCol="0">
            <a:spAutoFit/>
          </a:bodyPr>
          <a:lstStyle/>
          <a:p>
            <a:pPr>
              <a:defRPr/>
            </a:pPr>
            <a:r>
              <a:rPr lang="en-US" sz="1000" dirty="0"/>
              <a:t>Source: </a:t>
            </a:r>
            <a:r>
              <a:rPr lang="en-GB" sz="1000" dirty="0"/>
              <a:t>The Jelly Fish Group, May, 2020</a:t>
            </a:r>
          </a:p>
        </p:txBody>
      </p:sp>
      <p:graphicFrame>
        <p:nvGraphicFramePr>
          <p:cNvPr id="11" name="Chart 10">
            <a:extLst>
              <a:ext uri="{FF2B5EF4-FFF2-40B4-BE49-F238E27FC236}">
                <a16:creationId xmlns:a16="http://schemas.microsoft.com/office/drawing/2014/main" id="{A836BC39-19E8-4D24-A1FB-799F10088711}"/>
              </a:ext>
            </a:extLst>
          </p:cNvPr>
          <p:cNvGraphicFramePr/>
          <p:nvPr>
            <p:extLst>
              <p:ext uri="{D42A27DB-BD31-4B8C-83A1-F6EECF244321}">
                <p14:modId xmlns:p14="http://schemas.microsoft.com/office/powerpoint/2010/main" val="185980135"/>
              </p:ext>
            </p:extLst>
          </p:nvPr>
        </p:nvGraphicFramePr>
        <p:xfrm>
          <a:off x="6263268" y="1839549"/>
          <a:ext cx="5735444" cy="429878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9A855CA-7798-4475-913C-4D6BF31086A3}"/>
              </a:ext>
            </a:extLst>
          </p:cNvPr>
          <p:cNvSpPr txBox="1"/>
          <p:nvPr/>
        </p:nvSpPr>
        <p:spPr>
          <a:xfrm>
            <a:off x="6623289" y="6597337"/>
            <a:ext cx="7097485" cy="246221"/>
          </a:xfrm>
          <a:prstGeom prst="rect">
            <a:avLst/>
          </a:prstGeom>
          <a:noFill/>
        </p:spPr>
        <p:txBody>
          <a:bodyPr wrap="square" rtlCol="0">
            <a:spAutoFit/>
          </a:bodyPr>
          <a:lstStyle/>
          <a:p>
            <a:pPr>
              <a:defRPr/>
            </a:pPr>
            <a:r>
              <a:rPr lang="en-US" sz="1000" dirty="0"/>
              <a:t>Source: </a:t>
            </a:r>
            <a:r>
              <a:rPr lang="en-GB" sz="1000" dirty="0"/>
              <a:t>magazine.co.uk, YOY increases in page views 23 March to 26 April</a:t>
            </a:r>
          </a:p>
        </p:txBody>
      </p:sp>
    </p:spTree>
    <p:extLst>
      <p:ext uri="{BB962C8B-B14F-4D97-AF65-F5344CB8AC3E}">
        <p14:creationId xmlns:p14="http://schemas.microsoft.com/office/powerpoint/2010/main" val="340014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843B7F-D531-44DD-B0F9-6BC31BCDB799}"/>
              </a:ext>
            </a:extLst>
          </p:cNvPr>
          <p:cNvSpPr>
            <a:spLocks noGrp="1"/>
          </p:cNvSpPr>
          <p:nvPr>
            <p:ph type="body" sz="quarter" idx="10"/>
          </p:nvPr>
        </p:nvSpPr>
        <p:spPr/>
        <p:txBody>
          <a:bodyPr/>
          <a:lstStyle/>
          <a:p>
            <a:r>
              <a:rPr lang="en-GB" dirty="0"/>
              <a:t>How mail can drive commercial value to you</a:t>
            </a:r>
          </a:p>
        </p:txBody>
      </p:sp>
    </p:spTree>
    <p:extLst>
      <p:ext uri="{BB962C8B-B14F-4D97-AF65-F5344CB8AC3E}">
        <p14:creationId xmlns:p14="http://schemas.microsoft.com/office/powerpoint/2010/main" val="100594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B67391F-73FE-4723-8ACB-FCE70E133D1D}"/>
              </a:ext>
            </a:extLst>
          </p:cNvPr>
          <p:cNvSpPr>
            <a:spLocks noGrp="1"/>
          </p:cNvSpPr>
          <p:nvPr>
            <p:ph type="title"/>
          </p:nvPr>
        </p:nvSpPr>
        <p:spPr/>
        <p:txBody>
          <a:bodyPr/>
          <a:lstStyle/>
          <a:p>
            <a:r>
              <a:rPr lang="en-GB" dirty="0"/>
              <a:t>Jicmail gives us gold standard data</a:t>
            </a:r>
          </a:p>
        </p:txBody>
      </p:sp>
      <p:sp>
        <p:nvSpPr>
          <p:cNvPr id="3" name="Slide Number Placeholder 2">
            <a:extLst>
              <a:ext uri="{FF2B5EF4-FFF2-40B4-BE49-F238E27FC236}">
                <a16:creationId xmlns:a16="http://schemas.microsoft.com/office/drawing/2014/main" id="{87E92A7E-8506-40AC-9A55-1A0E95C81897}"/>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12" name="Text Placeholder 11">
            <a:extLst>
              <a:ext uri="{FF2B5EF4-FFF2-40B4-BE49-F238E27FC236}">
                <a16:creationId xmlns:a16="http://schemas.microsoft.com/office/drawing/2014/main" id="{FFD5B0C1-B3AB-4282-B64F-61739B461451}"/>
              </a:ext>
            </a:extLst>
          </p:cNvPr>
          <p:cNvSpPr>
            <a:spLocks noGrp="1"/>
          </p:cNvSpPr>
          <p:nvPr>
            <p:ph type="body" sz="quarter" idx="11"/>
          </p:nvPr>
        </p:nvSpPr>
        <p:spPr>
          <a:xfrm>
            <a:off x="486000" y="1031300"/>
            <a:ext cx="11186959" cy="267229"/>
          </a:xfrm>
        </p:spPr>
        <p:txBody>
          <a:bodyPr/>
          <a:lstStyle/>
          <a:p>
            <a:pPr>
              <a:spcBef>
                <a:spcPts val="0"/>
              </a:spcBef>
            </a:pPr>
            <a:r>
              <a:rPr lang="en-GB" dirty="0"/>
              <a:t>That shows exactly how consumers interact with publishing mail</a:t>
            </a:r>
          </a:p>
        </p:txBody>
      </p:sp>
      <p:pic>
        <p:nvPicPr>
          <p:cNvPr id="15" name="Picture 3">
            <a:extLst>
              <a:ext uri="{FF2B5EF4-FFF2-40B4-BE49-F238E27FC236}">
                <a16:creationId xmlns:a16="http://schemas.microsoft.com/office/drawing/2014/main" id="{07D9B762-3F7F-4698-9402-B4F0ED270B7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0149" y="1953702"/>
            <a:ext cx="3311117" cy="490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llout: Line 16">
            <a:extLst>
              <a:ext uri="{FF2B5EF4-FFF2-40B4-BE49-F238E27FC236}">
                <a16:creationId xmlns:a16="http://schemas.microsoft.com/office/drawing/2014/main" id="{68DBABA5-FE9C-455C-9A53-24BCBFD60658}"/>
              </a:ext>
            </a:extLst>
          </p:cNvPr>
          <p:cNvSpPr/>
          <p:nvPr/>
        </p:nvSpPr>
        <p:spPr>
          <a:xfrm>
            <a:off x="8911899" y="2062443"/>
            <a:ext cx="2668772" cy="988828"/>
          </a:xfrm>
          <a:prstGeom prst="borderCallout1">
            <a:avLst>
              <a:gd name="adj1" fmla="val 18750"/>
              <a:gd name="adj2" fmla="val -8333"/>
              <a:gd name="adj3" fmla="val 73790"/>
              <a:gd name="adj4" fmla="val -5267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tell  us the type of mail, i.e. is it addressed or unaddressed to them or someone else.</a:t>
            </a:r>
          </a:p>
        </p:txBody>
      </p:sp>
      <p:sp>
        <p:nvSpPr>
          <p:cNvPr id="18" name="Callout: Line 17">
            <a:extLst>
              <a:ext uri="{FF2B5EF4-FFF2-40B4-BE49-F238E27FC236}">
                <a16:creationId xmlns:a16="http://schemas.microsoft.com/office/drawing/2014/main" id="{F3A087B1-4056-4AD3-A56F-C1F477703767}"/>
              </a:ext>
            </a:extLst>
          </p:cNvPr>
          <p:cNvSpPr/>
          <p:nvPr/>
        </p:nvSpPr>
        <p:spPr>
          <a:xfrm>
            <a:off x="8911899" y="3490751"/>
            <a:ext cx="2668772" cy="988828"/>
          </a:xfrm>
          <a:prstGeom prst="borderCallout1">
            <a:avLst>
              <a:gd name="adj1" fmla="val 18750"/>
              <a:gd name="adj2" fmla="val -8333"/>
              <a:gd name="adj3" fmla="val 77016"/>
              <a:gd name="adj4" fmla="val -5666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capture what business sector the mailing or door drop comes from.</a:t>
            </a:r>
          </a:p>
        </p:txBody>
      </p:sp>
      <p:sp>
        <p:nvSpPr>
          <p:cNvPr id="19" name="Callout: Line 18">
            <a:extLst>
              <a:ext uri="{FF2B5EF4-FFF2-40B4-BE49-F238E27FC236}">
                <a16:creationId xmlns:a16="http://schemas.microsoft.com/office/drawing/2014/main" id="{A9E28AE2-36D9-4F4B-BDF3-7C30BAC07944}"/>
              </a:ext>
            </a:extLst>
          </p:cNvPr>
          <p:cNvSpPr/>
          <p:nvPr/>
        </p:nvSpPr>
        <p:spPr>
          <a:xfrm>
            <a:off x="8911899" y="4919059"/>
            <a:ext cx="2668772" cy="988828"/>
          </a:xfrm>
          <a:prstGeom prst="borderCallout1">
            <a:avLst>
              <a:gd name="adj1" fmla="val 18750"/>
              <a:gd name="adj2" fmla="val -8333"/>
              <a:gd name="adj3" fmla="val 47984"/>
              <a:gd name="adj4" fmla="val -48293"/>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They record the contents; is it information, special offer, etc.  You can tick all that apply here.</a:t>
            </a:r>
          </a:p>
        </p:txBody>
      </p:sp>
      <p:sp>
        <p:nvSpPr>
          <p:cNvPr id="4" name="Text Placeholder 3">
            <a:extLst>
              <a:ext uri="{FF2B5EF4-FFF2-40B4-BE49-F238E27FC236}">
                <a16:creationId xmlns:a16="http://schemas.microsoft.com/office/drawing/2014/main" id="{EB1C16CE-973C-4E3F-8DE1-205D9D819EB3}"/>
              </a:ext>
            </a:extLst>
          </p:cNvPr>
          <p:cNvSpPr>
            <a:spLocks noGrp="1"/>
          </p:cNvSpPr>
          <p:nvPr>
            <p:ph type="body" sz="quarter" idx="12"/>
          </p:nvPr>
        </p:nvSpPr>
        <p:spPr/>
        <p:txBody>
          <a:bodyPr/>
          <a:lstStyle/>
          <a:p>
            <a:r>
              <a:rPr lang="en-GB" dirty="0"/>
              <a:t>Mail is collected in the first week and recorded, then that week’s mail is tracked over 28 days</a:t>
            </a:r>
          </a:p>
          <a:p>
            <a:r>
              <a:rPr lang="en-GB" dirty="0"/>
              <a:t>People record what they do with their mail physically</a:t>
            </a:r>
          </a:p>
        </p:txBody>
      </p:sp>
      <p:graphicFrame>
        <p:nvGraphicFramePr>
          <p:cNvPr id="14" name="Table 13">
            <a:extLst>
              <a:ext uri="{FF2B5EF4-FFF2-40B4-BE49-F238E27FC236}">
                <a16:creationId xmlns:a16="http://schemas.microsoft.com/office/drawing/2014/main" id="{35311C94-7D10-48F5-9FFA-24DAC9AF3A3B}"/>
              </a:ext>
            </a:extLst>
          </p:cNvPr>
          <p:cNvGraphicFramePr>
            <a:graphicFrameLocks noGrp="1"/>
          </p:cNvGraphicFramePr>
          <p:nvPr>
            <p:extLst/>
          </p:nvPr>
        </p:nvGraphicFramePr>
        <p:xfrm>
          <a:off x="872540" y="3429000"/>
          <a:ext cx="4706976" cy="2743200"/>
        </p:xfrm>
        <a:graphic>
          <a:graphicData uri="http://schemas.openxmlformats.org/drawingml/2006/table">
            <a:tbl>
              <a:tblPr bandRow="1">
                <a:tableStyleId>{5C22544A-7EE6-4342-B048-85BDC9FD1C3A}</a:tableStyleId>
              </a:tblPr>
              <a:tblGrid>
                <a:gridCol w="4706976">
                  <a:extLst>
                    <a:ext uri="{9D8B030D-6E8A-4147-A177-3AD203B41FA5}">
                      <a16:colId xmlns:a16="http://schemas.microsoft.com/office/drawing/2014/main" val="20000"/>
                    </a:ext>
                  </a:extLst>
                </a:gridCol>
              </a:tblGrid>
              <a:tr h="0">
                <a:tc>
                  <a:txBody>
                    <a:bodyPr/>
                    <a:lstStyle/>
                    <a:p>
                      <a:r>
                        <a:rPr lang="en-US" sz="1400" dirty="0"/>
                        <a:t>Opened</a:t>
                      </a:r>
                      <a:r>
                        <a:rPr lang="en-US" sz="1400" baseline="0" dirty="0"/>
                        <a:t> it</a:t>
                      </a:r>
                      <a:endParaRPr lang="en-US" sz="1400" dirty="0"/>
                    </a:p>
                  </a:txBody>
                  <a:tcPr/>
                </a:tc>
                <a:extLst>
                  <a:ext uri="{0D108BD9-81ED-4DB2-BD59-A6C34878D82A}">
                    <a16:rowId xmlns:a16="http://schemas.microsoft.com/office/drawing/2014/main" val="10000"/>
                  </a:ext>
                </a:extLst>
              </a:tr>
              <a:tr h="255523">
                <a:tc>
                  <a:txBody>
                    <a:bodyPr/>
                    <a:lstStyle/>
                    <a:p>
                      <a:r>
                        <a:rPr lang="en-US" sz="1400" dirty="0"/>
                        <a:t>Read</a:t>
                      </a:r>
                      <a:r>
                        <a:rPr lang="en-US" sz="1400" baseline="0" dirty="0"/>
                        <a:t> / looked at / glanced at it</a:t>
                      </a:r>
                      <a:endParaRPr lang="en-US" sz="1400" dirty="0"/>
                    </a:p>
                  </a:txBody>
                  <a:tcPr/>
                </a:tc>
                <a:extLst>
                  <a:ext uri="{0D108BD9-81ED-4DB2-BD59-A6C34878D82A}">
                    <a16:rowId xmlns:a16="http://schemas.microsoft.com/office/drawing/2014/main" val="10001"/>
                  </a:ext>
                </a:extLst>
              </a:tr>
              <a:tr h="255523">
                <a:tc>
                  <a:txBody>
                    <a:bodyPr/>
                    <a:lstStyle/>
                    <a:p>
                      <a:r>
                        <a:rPr lang="en-US" sz="1400" dirty="0"/>
                        <a:t>Put it on display</a:t>
                      </a:r>
                      <a:r>
                        <a:rPr lang="en-US" sz="1400" baseline="0" dirty="0"/>
                        <a:t> e.g. fridge / noticeboard</a:t>
                      </a:r>
                      <a:endParaRPr lang="en-US" sz="1400" dirty="0"/>
                    </a:p>
                  </a:txBody>
                  <a:tcPr/>
                </a:tc>
                <a:extLst>
                  <a:ext uri="{0D108BD9-81ED-4DB2-BD59-A6C34878D82A}">
                    <a16:rowId xmlns:a16="http://schemas.microsoft.com/office/drawing/2014/main" val="10002"/>
                  </a:ext>
                </a:extLst>
              </a:tr>
              <a:tr h="255523">
                <a:tc>
                  <a:txBody>
                    <a:bodyPr/>
                    <a:lstStyle/>
                    <a:p>
                      <a:r>
                        <a:rPr lang="en-US" sz="1400" dirty="0"/>
                        <a:t>Passed it on / left</a:t>
                      </a:r>
                      <a:r>
                        <a:rPr lang="en-US" sz="1400" baseline="0" dirty="0"/>
                        <a:t> out for the person it’s for</a:t>
                      </a:r>
                      <a:endParaRPr lang="en-US" sz="1400" dirty="0"/>
                    </a:p>
                  </a:txBody>
                  <a:tcPr/>
                </a:tc>
                <a:extLst>
                  <a:ext uri="{0D108BD9-81ED-4DB2-BD59-A6C34878D82A}">
                    <a16:rowId xmlns:a16="http://schemas.microsoft.com/office/drawing/2014/main" val="10003"/>
                  </a:ext>
                </a:extLst>
              </a:tr>
              <a:tr h="255523">
                <a:tc>
                  <a:txBody>
                    <a:bodyPr/>
                    <a:lstStyle/>
                    <a:p>
                      <a:r>
                        <a:rPr lang="en-US" sz="1400" dirty="0"/>
                        <a:t>Put it</a:t>
                      </a:r>
                      <a:r>
                        <a:rPr lang="en-US" sz="1400" baseline="0" dirty="0"/>
                        <a:t> aside to look at later</a:t>
                      </a:r>
                      <a:endParaRPr lang="en-US" sz="1400" dirty="0"/>
                    </a:p>
                  </a:txBody>
                  <a:tcPr/>
                </a:tc>
                <a:extLst>
                  <a:ext uri="{0D108BD9-81ED-4DB2-BD59-A6C34878D82A}">
                    <a16:rowId xmlns:a16="http://schemas.microsoft.com/office/drawing/2014/main" val="10004"/>
                  </a:ext>
                </a:extLst>
              </a:tr>
              <a:tr h="255523">
                <a:tc>
                  <a:txBody>
                    <a:bodyPr/>
                    <a:lstStyle/>
                    <a:p>
                      <a:r>
                        <a:rPr lang="en-US" sz="1400" dirty="0"/>
                        <a:t>Threw it away / recycled</a:t>
                      </a:r>
                    </a:p>
                  </a:txBody>
                  <a:tcPr/>
                </a:tc>
                <a:extLst>
                  <a:ext uri="{0D108BD9-81ED-4DB2-BD59-A6C34878D82A}">
                    <a16:rowId xmlns:a16="http://schemas.microsoft.com/office/drawing/2014/main" val="3138286987"/>
                  </a:ext>
                </a:extLst>
              </a:tr>
              <a:tr h="255523">
                <a:tc>
                  <a:txBody>
                    <a:bodyPr/>
                    <a:lstStyle/>
                    <a:p>
                      <a:r>
                        <a:rPr lang="en-US" sz="1400" dirty="0"/>
                        <a:t>Took it out of the house e.g. to work</a:t>
                      </a:r>
                    </a:p>
                  </a:txBody>
                  <a:tcPr/>
                </a:tc>
                <a:extLst>
                  <a:ext uri="{0D108BD9-81ED-4DB2-BD59-A6C34878D82A}">
                    <a16:rowId xmlns:a16="http://schemas.microsoft.com/office/drawing/2014/main" val="3069212574"/>
                  </a:ext>
                </a:extLst>
              </a:tr>
              <a:tr h="255523">
                <a:tc>
                  <a:txBody>
                    <a:bodyPr/>
                    <a:lstStyle/>
                    <a:p>
                      <a:r>
                        <a:rPr lang="en-US" sz="1400" dirty="0"/>
                        <a:t>Used / did something with the information</a:t>
                      </a:r>
                    </a:p>
                  </a:txBody>
                  <a:tcPr/>
                </a:tc>
                <a:extLst>
                  <a:ext uri="{0D108BD9-81ED-4DB2-BD59-A6C34878D82A}">
                    <a16:rowId xmlns:a16="http://schemas.microsoft.com/office/drawing/2014/main" val="3054626313"/>
                  </a:ext>
                </a:extLst>
              </a:tr>
              <a:tr h="255523">
                <a:tc>
                  <a:txBody>
                    <a:bodyPr/>
                    <a:lstStyle/>
                    <a:p>
                      <a:r>
                        <a:rPr lang="en-US" sz="1400" dirty="0"/>
                        <a:t>Put it in the usual place</a:t>
                      </a:r>
                    </a:p>
                  </a:txBody>
                  <a:tcPr/>
                </a:tc>
                <a:extLst>
                  <a:ext uri="{0D108BD9-81ED-4DB2-BD59-A6C34878D82A}">
                    <a16:rowId xmlns:a16="http://schemas.microsoft.com/office/drawing/2014/main" val="502569638"/>
                  </a:ext>
                </a:extLst>
              </a:tr>
            </a:tbl>
          </a:graphicData>
        </a:graphic>
      </p:graphicFrame>
      <p:pic>
        <p:nvPicPr>
          <p:cNvPr id="16" name="Picture 15">
            <a:extLst>
              <a:ext uri="{FF2B5EF4-FFF2-40B4-BE49-F238E27FC236}">
                <a16:creationId xmlns:a16="http://schemas.microsoft.com/office/drawing/2014/main" id="{1A753341-F8AE-41FA-A751-F2C3F49F87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715" b="15418"/>
          <a:stretch/>
        </p:blipFill>
        <p:spPr>
          <a:xfrm>
            <a:off x="10315736" y="233917"/>
            <a:ext cx="1557504" cy="1041462"/>
          </a:xfrm>
          <a:prstGeom prst="rect">
            <a:avLst/>
          </a:prstGeom>
        </p:spPr>
      </p:pic>
      <p:sp>
        <p:nvSpPr>
          <p:cNvPr id="13" name="Rectangle 12">
            <a:extLst>
              <a:ext uri="{FF2B5EF4-FFF2-40B4-BE49-F238E27FC236}">
                <a16:creationId xmlns:a16="http://schemas.microsoft.com/office/drawing/2014/main" id="{4A0787FD-8B5C-4396-8551-F7BA78087348}"/>
              </a:ext>
            </a:extLst>
          </p:cNvPr>
          <p:cNvSpPr/>
          <p:nvPr/>
        </p:nvSpPr>
        <p:spPr>
          <a:xfrm>
            <a:off x="0" y="6583680"/>
            <a:ext cx="164592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931598"/>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1842</Words>
  <Application>Microsoft Office PowerPoint</Application>
  <PresentationFormat>Widescreen</PresentationFormat>
  <Paragraphs>195</Paragraphs>
  <Slides>20</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Impact</vt:lpstr>
      <vt:lpstr>Office Theme</vt:lpstr>
      <vt:lpstr>1_Custom Design</vt:lpstr>
      <vt:lpstr>Using mail to  drive commercial  outcomes  with subscriptions </vt:lpstr>
      <vt:lpstr>PowerPoint Presentation</vt:lpstr>
      <vt:lpstr>On and offline subscriptions remain stable</vt:lpstr>
      <vt:lpstr>Purchasing of print subscriptions</vt:lpstr>
      <vt:lpstr>Physical publications valued</vt:lpstr>
      <vt:lpstr>Dominic Mills in mediatel</vt:lpstr>
      <vt:lpstr>Print subscriptions more popular</vt:lpstr>
      <vt:lpstr>PowerPoint Presentation</vt:lpstr>
      <vt:lpstr>Jicmail gives us gold standard data</vt:lpstr>
      <vt:lpstr>Engagement rates with publishing mail</vt:lpstr>
      <vt:lpstr>What are publishers sending?</vt:lpstr>
      <vt:lpstr>physical actions</vt:lpstr>
      <vt:lpstr>MAIL DRIVES COMMERCIAL ACTIONS</vt:lpstr>
      <vt:lpstr>All SORTS OF GROUPS ENGAGE WITH MAIL</vt:lpstr>
      <vt:lpstr>All age groups engage with mail</vt:lpstr>
      <vt:lpstr>frequency significantly above average</vt:lpstr>
      <vt:lpstr>PowerPoint Presentation</vt:lpstr>
      <vt:lpstr>This sub taken out in lock down</vt:lpstr>
      <vt:lpstr>Hearst magazines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2020-06-03T16:26:09Z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