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745" r:id="rId5"/>
    <p:sldId id="1677" r:id="rId6"/>
    <p:sldId id="3627" r:id="rId7"/>
    <p:sldId id="3628" r:id="rId8"/>
    <p:sldId id="2747" r:id="rId9"/>
    <p:sldId id="2737" r:id="rId10"/>
    <p:sldId id="3630" r:id="rId11"/>
    <p:sldId id="2748" r:id="rId12"/>
    <p:sldId id="2749" r:id="rId13"/>
    <p:sldId id="572" r:id="rId14"/>
    <p:sldId id="2147376532" r:id="rId15"/>
    <p:sldId id="3626" r:id="rId16"/>
    <p:sldId id="2744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8AC"/>
    <a:srgbClr val="E6E6E6"/>
    <a:srgbClr val="95C121"/>
    <a:srgbClr val="000000"/>
    <a:srgbClr val="FDC304"/>
    <a:srgbClr val="82CBD4"/>
    <a:srgbClr val="EF7E05"/>
    <a:srgbClr val="1BACE4"/>
    <a:srgbClr val="1D1E1C"/>
    <a:srgbClr val="E20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522" y="84"/>
      </p:cViewPr>
      <p:guideLst>
        <p:guide orient="horz" pos="2160"/>
        <p:guide pos="25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CB-4223-9EE0-9DCDC0E4FC0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CB-4223-9EE0-9DCDC0E4FC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B-4223-9EE0-9DCDC0E4F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3-47DA-8ED9-AE45B58F953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F3-47DA-8ED9-AE45B58F95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3-47DA-8ED9-AE45B58F9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5D-447E-A85D-1B17F94B37F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5D-447E-A85D-1B17F94B37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D-447E-A85D-1B17F94B3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6-4CEA-9958-6487E5E0AF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6-4CEA-9958-6487E5E0AF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46-4CEA-9958-6487E5E0A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19-489E-AEF7-46A72C4D71A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19-489E-AEF7-46A72C4D71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9-489E-AEF7-46A72C4D7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53-4037-85A6-EAA69E28767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53-4037-85A6-EAA69E28767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53-4037-85A6-EAA69E28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E5-43D4-9AF9-8329CD5C6CB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E5-43D4-9AF9-8329CD5C6CB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E5-43D4-9AF9-8329CD5C6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7C-4541-9714-1DE25332736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C-4541-9714-1DE253327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C-4541-9714-1DE25332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D-48AB-AF95-7B5F114B82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9D-48AB-AF95-7B5F114B82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9D-48AB-AF95-7B5F114B8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8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7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46.png"/><Relationship Id="rId5" Type="http://schemas.openxmlformats.org/officeDocument/2006/relationships/tags" Target="../tags/tag19.xml"/><Relationship Id="rId15" Type="http://schemas.openxmlformats.org/officeDocument/2006/relationships/hyperlink" Target="https://www.royalmailwholesale.com/testing-and-innovation" TargetMode="External"/><Relationship Id="rId10" Type="http://schemas.openxmlformats.org/officeDocument/2006/relationships/image" Target="../media/image45.svg"/><Relationship Id="rId4" Type="http://schemas.openxmlformats.org/officeDocument/2006/relationships/tags" Target="../tags/tag18.xml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hyperlink" Target="mailto:groupincentive@royalmail.com" TargetMode="Externa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9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4660-F6EB-4B88-86D7-47109167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  <a:br>
              <a:rPr lang="en-GB" dirty="0"/>
            </a:br>
            <a:r>
              <a:rPr lang="en-GB" dirty="0"/>
              <a:t>TEST AND INNOVATE INCENTIVE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B9FA3-C0EE-4D5C-B861-618D26C4F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3945A-8D2E-49E2-ACC4-F7F6CEDAD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414553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E780-FEB0-4C0C-8BB2-8AAB84E9C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until March 28</a:t>
            </a:r>
            <a:r>
              <a:rPr lang="en-GB" baseline="30000" dirty="0"/>
              <a:t>th</a:t>
            </a:r>
            <a:r>
              <a:rPr lang="en-GB" dirty="0"/>
              <a:t> 2025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lock Arc 23"/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ck Arc 24"/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lock Arc 25"/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lock Arc 26"/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aper_plane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Pla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50" name="Freeform 487"/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0"/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91"/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Graphic 57" descr="Chat RTL">
            <a:extLst>
              <a:ext uri="{FF2B5EF4-FFF2-40B4-BE49-F238E27FC236}">
                <a16:creationId xmlns:a16="http://schemas.microsoft.com/office/drawing/2014/main" id="{F7BAF3BE-CF02-4295-851F-30A55D9A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C76C6-7704-4F8A-9F92-B4B4DE666D1B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8A3CC-4321-4F17-B169-CEE67A79DA7F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60" name="Graphic 59" descr="Internet">
            <a:extLst>
              <a:ext uri="{FF2B5EF4-FFF2-40B4-BE49-F238E27FC236}">
                <a16:creationId xmlns:a16="http://schemas.microsoft.com/office/drawing/2014/main" id="{D57C94B7-CB27-4EE6-A983-BDB9CEFEE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C542342-D167-456C-99F8-02C7F5AED8A4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831B4F-F710-438A-ACC4-EE50252F4A0D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48C0B9-583F-4FE7-9927-5A9CB38EBFCE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12C007-524B-4D62-875F-4E878A833B6E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VOLUME NOTIFICATION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47250E8A-DFBF-4799-B45D-F7981BA35235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Graphic 65" descr="Envelope">
            <a:extLst>
              <a:ext uri="{FF2B5EF4-FFF2-40B4-BE49-F238E27FC236}">
                <a16:creationId xmlns:a16="http://schemas.microsoft.com/office/drawing/2014/main" id="{7D3C5CDC-134E-45C2-9CA3-98E508541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13C6EC6-DAC1-48BD-808A-DE350BC8D7F2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981FD6-2A17-4EED-AE70-67147C51AE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70" name="Plus">
              <a:extLst>
                <a:ext uri="{FF2B5EF4-FFF2-40B4-BE49-F238E27FC236}">
                  <a16:creationId xmlns:a16="http://schemas.microsoft.com/office/drawing/2014/main" id="{4096E986-0D81-4E3F-B80C-1F24D44CF32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Plus">
              <a:extLst>
                <a:ext uri="{FF2B5EF4-FFF2-40B4-BE49-F238E27FC236}">
                  <a16:creationId xmlns:a16="http://schemas.microsoft.com/office/drawing/2014/main" id="{C6551882-1F73-4723-AE22-BEC175ACB6D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B6EF9E-6CAD-4652-9DC2-97A60F1AB2A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DB3EDAC8-13CF-44E5-90E4-F86A60EB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56D857F4-C8E9-4869-94CC-818C1E2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E82AB3B2-F25C-4D27-AA05-285E7431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E4877E6C-275A-49DA-BBAB-A5E9F29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8A6321BE-888D-4ABF-B269-C7C4F834B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8860BA8E-6841-45F9-8292-88055167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BDA741-5030-4CE9-8FED-18AC0A92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09AC28CE-2957-4AD9-B57A-CB3C6E46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D999A5F1-BCB9-4A10-883D-624A45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9265806-8826-465E-8626-FDB1611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74B3505-8000-4585-9FF1-A22BE7968B40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11" name="Action Button: Go to End 10">
            <a:hlinkClick r:id="rId15" highlightClick="1"/>
            <a:extLst>
              <a:ext uri="{FF2B5EF4-FFF2-40B4-BE49-F238E27FC236}">
                <a16:creationId xmlns:a16="http://schemas.microsoft.com/office/drawing/2014/main" id="{95F6B0E3-7B49-4107-8627-7EE9C78D8C43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62ED-9450-41DF-B64D-6F6BE78C3959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00FA94D1-A469-4B1A-9D12-9A6393F3DE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82100" y="6261100"/>
            <a:ext cx="2743200" cy="365125"/>
          </a:xfrm>
        </p:spPr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468F2-CAEA-4E1D-A62C-DD0A1B9B9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EB46B-5A46-48EA-AF09-75F8B0DD4D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153BD-943F-45B7-801E-52CE7EE87E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094394"/>
            <a:ext cx="2889854" cy="2698946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Can you tell us about the objectives and strategy for your new mailing activity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plan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Can you explain what the test is designed to achieve over and above existing activity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F5CABA-0B43-4E48-85F3-A2788C89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CB0029-2428-4EBC-84A4-92418B76E0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C3B68D-4DE7-4151-8A62-E36DDF85B0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30CB1-D523-48D2-B5A4-1905612865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098751"/>
            <a:ext cx="2865909" cy="2698946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413AFA-EA5D-4CC7-8412-ADD8663CB0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bg1"/>
          </a:solidFill>
        </p:spPr>
        <p:txBody>
          <a:bodyPr wrap="square" lIns="288000" anchor="ctr"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A790E2-BA0B-40B6-8F18-0E5CBCF346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094394"/>
            <a:ext cx="2832537" cy="2698946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sales, ROI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QR code use or other softer brand measures, for example?</a:t>
            </a:r>
          </a:p>
        </p:txBody>
      </p:sp>
    </p:spTree>
    <p:extLst>
      <p:ext uri="{BB962C8B-B14F-4D97-AF65-F5344CB8AC3E}">
        <p14:creationId xmlns:p14="http://schemas.microsoft.com/office/powerpoint/2010/main" val="364396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5EAFB-8E30-43F8-BE0C-B6010FC0E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8861199" cy="2829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EF049-629E-471B-9832-E417C2DF11F3}"/>
              </a:ext>
            </a:extLst>
          </p:cNvPr>
          <p:cNvSpPr/>
          <p:nvPr/>
        </p:nvSpPr>
        <p:spPr>
          <a:xfrm>
            <a:off x="1028536" y="1608565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Standard Advertising Mail Mailmark items and qualify for postage credits?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9FD801-511B-424E-A566-306D261E6245}"/>
              </a:ext>
            </a:extLst>
          </p:cNvPr>
          <p:cNvSpPr/>
          <p:nvPr/>
        </p:nvSpPr>
        <p:spPr>
          <a:xfrm>
            <a:off x="4833737" y="1608565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00"/>
                </a:solidFill>
              </a:rPr>
              <a:t>You can use  Standard Advertising Mail for items that at are Large Letter format. By exception, we</a:t>
            </a:r>
            <a:r>
              <a:rPr lang="en-GB" sz="1600" dirty="0">
                <a:solidFill>
                  <a:srgbClr val="000000"/>
                </a:solidFill>
              </a:rPr>
              <a:t> may support Standard Advertising Mail Letter format.  For more details, please contact </a:t>
            </a:r>
            <a:r>
              <a:rPr lang="en-GB" sz="1600" dirty="0">
                <a:solidFill>
                  <a:srgbClr val="000000"/>
                </a:solidFill>
                <a:hlinkClick r:id="rId26"/>
              </a:rPr>
              <a:t>groupincentive@royalmail.com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028536" y="2395607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833737" y="2395607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028536" y="3182649"/>
            <a:ext cx="3805200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my actual TIS volume is less than 4,000  items?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833737" y="3182649"/>
            <a:ext cx="6527748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receive any postage credit if your actual TIS volume is less than 4,000 mailing items.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F1A4C-57BA-4043-9CA1-32D94A7FE455}"/>
              </a:ext>
            </a:extLst>
          </p:cNvPr>
          <p:cNvSpPr/>
          <p:nvPr/>
        </p:nvSpPr>
        <p:spPr>
          <a:xfrm>
            <a:off x="1028536" y="3980201"/>
            <a:ext cx="3805200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E3ED3-AAE0-4D15-A8F9-BD6074CBF47B}"/>
              </a:ext>
            </a:extLst>
          </p:cNvPr>
          <p:cNvSpPr/>
          <p:nvPr/>
        </p:nvSpPr>
        <p:spPr>
          <a:xfrm>
            <a:off x="4833737" y="3980201"/>
            <a:ext cx="6527748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D94F3-6534-4842-94B9-C7DE1D7D3A90}"/>
              </a:ext>
            </a:extLst>
          </p:cNvPr>
          <p:cNvSpPr/>
          <p:nvPr/>
        </p:nvSpPr>
        <p:spPr>
          <a:xfrm>
            <a:off x="1028536" y="4777754"/>
            <a:ext cx="3805200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4816F-905E-4870-9451-FC0CB5A3123A}"/>
              </a:ext>
            </a:extLst>
          </p:cNvPr>
          <p:cNvSpPr/>
          <p:nvPr/>
        </p:nvSpPr>
        <p:spPr>
          <a:xfrm>
            <a:off x="4833737" y="4777754"/>
            <a:ext cx="6527748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1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2A54B81-E98E-4AEA-96F7-4775BB5FDC1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7638" y="1736575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2" name="Help">
              <a:extLst>
                <a:ext uri="{FF2B5EF4-FFF2-40B4-BE49-F238E27FC236}">
                  <a16:creationId xmlns:a16="http://schemas.microsoft.com/office/drawing/2014/main" id="{1ECE1F5E-A06A-4176-84EE-4554C0AF12BA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elp">
              <a:extLst>
                <a:ext uri="{FF2B5EF4-FFF2-40B4-BE49-F238E27FC236}">
                  <a16:creationId xmlns:a16="http://schemas.microsoft.com/office/drawing/2014/main" id="{C2FE2E69-E1CF-4E59-A1C3-90AF3CEF11F7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Help">
              <a:extLst>
                <a:ext uri="{FF2B5EF4-FFF2-40B4-BE49-F238E27FC236}">
                  <a16:creationId xmlns:a16="http://schemas.microsoft.com/office/drawing/2014/main" id="{645477EF-37A1-4270-A1EB-E46E5686778D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7638" y="2551126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77638" y="3334145"/>
            <a:ext cx="541434" cy="542925"/>
            <a:chOff x="44" y="44"/>
            <a:chExt cx="363" cy="364"/>
          </a:xfrm>
          <a:solidFill>
            <a:schemeClr val="accent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B15AD6-1E54-438F-95E9-6519FC8D733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77638" y="4117165"/>
            <a:ext cx="541434" cy="542925"/>
            <a:chOff x="44" y="44"/>
            <a:chExt cx="363" cy="364"/>
          </a:xfrm>
          <a:solidFill>
            <a:schemeClr val="accent3"/>
          </a:solidFill>
        </p:grpSpPr>
        <p:sp>
          <p:nvSpPr>
            <p:cNvPr id="34" name="Help">
              <a:extLst>
                <a:ext uri="{FF2B5EF4-FFF2-40B4-BE49-F238E27FC236}">
                  <a16:creationId xmlns:a16="http://schemas.microsoft.com/office/drawing/2014/main" id="{7EE75E5C-C249-4F64-9447-BF10A969B879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CF295AEC-7E4E-4606-A34F-C376E72B9942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elp">
              <a:extLst>
                <a:ext uri="{FF2B5EF4-FFF2-40B4-BE49-F238E27FC236}">
                  <a16:creationId xmlns:a16="http://schemas.microsoft.com/office/drawing/2014/main" id="{57A7AFEC-CDFA-4AB1-9EEE-FF505AA891B1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C7563F6-4606-46B2-A014-50EFA0EB44C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7638" y="4931714"/>
            <a:ext cx="541434" cy="542925"/>
            <a:chOff x="44" y="44"/>
            <a:chExt cx="363" cy="364"/>
          </a:xfrm>
          <a:solidFill>
            <a:schemeClr val="accent4"/>
          </a:solidFill>
        </p:grpSpPr>
        <p:sp>
          <p:nvSpPr>
            <p:cNvPr id="38" name="Help">
              <a:extLst>
                <a:ext uri="{FF2B5EF4-FFF2-40B4-BE49-F238E27FC236}">
                  <a16:creationId xmlns:a16="http://schemas.microsoft.com/office/drawing/2014/main" id="{CD217CEB-7152-454C-A659-4073BD5CBF5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Help">
              <a:extLst>
                <a:ext uri="{FF2B5EF4-FFF2-40B4-BE49-F238E27FC236}">
                  <a16:creationId xmlns:a16="http://schemas.microsoft.com/office/drawing/2014/main" id="{9E3D8B15-43EA-4490-BF71-FAE05149BE6C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74B908AB-C786-4973-B550-9F6FCF44657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AA59DA-C79B-485A-B7CE-9653A81EBC1B}"/>
              </a:ext>
            </a:extLst>
          </p:cNvPr>
          <p:cNvSpPr txBox="1"/>
          <p:nvPr/>
        </p:nvSpPr>
        <p:spPr>
          <a:xfrm>
            <a:off x="5103166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351FEF-3383-4946-ABAA-EFBFDC92E755}"/>
              </a:ext>
            </a:extLst>
          </p:cNvPr>
          <p:cNvSpPr/>
          <p:nvPr/>
        </p:nvSpPr>
        <p:spPr>
          <a:xfrm>
            <a:off x="1028536" y="3980978"/>
            <a:ext cx="3805200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test Partially Addressed?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819F76-E1C9-42B4-B88D-899210CC9F95}"/>
              </a:ext>
            </a:extLst>
          </p:cNvPr>
          <p:cNvSpPr/>
          <p:nvPr/>
        </p:nvSpPr>
        <p:spPr>
          <a:xfrm>
            <a:off x="4833736" y="3970558"/>
            <a:ext cx="6527748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If you have not previously used Partially Addressed, you can qualify for support of your first campaign activity.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D92C5F-5656-4A10-B221-F86C4F99D523}"/>
              </a:ext>
            </a:extLst>
          </p:cNvPr>
          <p:cNvSpPr/>
          <p:nvPr/>
        </p:nvSpPr>
        <p:spPr>
          <a:xfrm>
            <a:off x="1028535" y="5575972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is a Timebound test?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817590-64A5-4C3A-9C00-9D855868531D}"/>
              </a:ext>
            </a:extLst>
          </p:cNvPr>
          <p:cNvSpPr/>
          <p:nvPr/>
        </p:nvSpPr>
        <p:spPr>
          <a:xfrm>
            <a:off x="4833736" y="5575972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00"/>
                </a:solidFill>
              </a:rPr>
              <a:t>A timebound test will link to a specific type of mailing test. Full details of eligibility, the volume supported, and credit rates available will be shown in the TIS Eligible Services and Credit Document.  </a:t>
            </a:r>
          </a:p>
        </p:txBody>
      </p:sp>
      <p:grpSp>
        <p:nvGrpSpPr>
          <p:cNvPr id="46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001B909-6707-40A5-81E9-640179FEA76F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77637" y="5699974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47" name="Help">
              <a:extLst>
                <a:ext uri="{FF2B5EF4-FFF2-40B4-BE49-F238E27FC236}">
                  <a16:creationId xmlns:a16="http://schemas.microsoft.com/office/drawing/2014/main" id="{44448DDA-755F-43B5-913B-A6E9027769E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Help">
              <a:extLst>
                <a:ext uri="{FF2B5EF4-FFF2-40B4-BE49-F238E27FC236}">
                  <a16:creationId xmlns:a16="http://schemas.microsoft.com/office/drawing/2014/main" id="{44622E0A-2029-40FA-B2B0-89B9E9368272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Help">
              <a:extLst>
                <a:ext uri="{FF2B5EF4-FFF2-40B4-BE49-F238E27FC236}">
                  <a16:creationId xmlns:a16="http://schemas.microsoft.com/office/drawing/2014/main" id="{B026CCF4-87F9-4716-8CC6-4F1A07E6D76D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57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1B6-28EA-4B36-9809-D1965908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0189E-2BBB-410D-9AD5-0D8B0304F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2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E58FE7-5945-4C6A-8799-555003347F16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something new with your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698519" y="4527638"/>
            <a:ext cx="22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is available on eligible 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13814" y="4516926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4,000 items. The maximum test period is 6 months.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15%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96D7EFB-C1C9-40FF-BF72-2A53BA1DF974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77732B4-CAC3-49FF-8523-C65A0525EA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E214C-783C-4535-8631-2A77BA9F2B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pic>
        <p:nvPicPr>
          <p:cNvPr id="9" name="Graphic 8" descr="Arrow circle">
            <a:extLst>
              <a:ext uri="{FF2B5EF4-FFF2-40B4-BE49-F238E27FC236}">
                <a16:creationId xmlns:a16="http://schemas.microsoft.com/office/drawing/2014/main" id="{674D9BEB-6015-41AE-B0AF-74FC47E75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7811" y="4547277"/>
            <a:ext cx="1781907" cy="1781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5C505-15AE-42C8-B312-BD56102494CC}"/>
              </a:ext>
            </a:extLst>
          </p:cNvPr>
          <p:cNvSpPr txBox="1"/>
          <p:nvPr/>
        </p:nvSpPr>
        <p:spPr>
          <a:xfrm>
            <a:off x="6699494" y="5145842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4.4</a:t>
            </a:r>
            <a:endParaRPr lang="en-GB" sz="3200" b="1" baseline="300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3D07A2-3EDB-418C-A484-E01FFD5BF0A9}"/>
              </a:ext>
            </a:extLst>
          </p:cNvPr>
          <p:cNvGraphicFramePr/>
          <p:nvPr/>
        </p:nvGraphicFramePr>
        <p:xfrm>
          <a:off x="6198086" y="1877596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2250F9-5C5E-45AB-9951-AE619DDB97C1}"/>
              </a:ext>
            </a:extLst>
          </p:cNvPr>
          <p:cNvSpPr txBox="1"/>
          <p:nvPr/>
        </p:nvSpPr>
        <p:spPr>
          <a:xfrm>
            <a:off x="6649656" y="2290484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96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13" name="Trend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FEEF90-3D69-48F1-A93B-0B22EE422C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557840" y="3850889"/>
            <a:ext cx="1058075" cy="542925"/>
            <a:chOff x="2168" y="1309"/>
            <a:chExt cx="3200" cy="1642"/>
          </a:xfrm>
          <a:solidFill>
            <a:schemeClr val="tx1"/>
          </a:solidFill>
        </p:grpSpPr>
        <p:sp>
          <p:nvSpPr>
            <p:cNvPr id="14" name="Freeform 186">
              <a:extLst>
                <a:ext uri="{FF2B5EF4-FFF2-40B4-BE49-F238E27FC236}">
                  <a16:creationId xmlns:a16="http://schemas.microsoft.com/office/drawing/2014/main" id="{0C322BF9-2E5B-4CD5-A2F9-05AA5B20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694"/>
              <a:ext cx="2092" cy="1257"/>
            </a:xfrm>
            <a:custGeom>
              <a:avLst/>
              <a:gdLst>
                <a:gd name="T0" fmla="*/ 487 w 527"/>
                <a:gd name="T1" fmla="*/ 10 h 316"/>
                <a:gd name="T2" fmla="*/ 361 w 527"/>
                <a:gd name="T3" fmla="*/ 243 h 316"/>
                <a:gd name="T4" fmla="*/ 198 w 527"/>
                <a:gd name="T5" fmla="*/ 14 h 316"/>
                <a:gd name="T6" fmla="*/ 164 w 527"/>
                <a:gd name="T7" fmla="*/ 7 h 316"/>
                <a:gd name="T8" fmla="*/ 14 w 527"/>
                <a:gd name="T9" fmla="*/ 107 h 316"/>
                <a:gd name="T10" fmla="*/ 7 w 527"/>
                <a:gd name="T11" fmla="*/ 142 h 316"/>
                <a:gd name="T12" fmla="*/ 42 w 527"/>
                <a:gd name="T13" fmla="*/ 149 h 316"/>
                <a:gd name="T14" fmla="*/ 172 w 527"/>
                <a:gd name="T15" fmla="*/ 62 h 316"/>
                <a:gd name="T16" fmla="*/ 343 w 527"/>
                <a:gd name="T17" fmla="*/ 305 h 316"/>
                <a:gd name="T18" fmla="*/ 363 w 527"/>
                <a:gd name="T19" fmla="*/ 316 h 316"/>
                <a:gd name="T20" fmla="*/ 365 w 527"/>
                <a:gd name="T21" fmla="*/ 316 h 316"/>
                <a:gd name="T22" fmla="*/ 385 w 527"/>
                <a:gd name="T23" fmla="*/ 303 h 316"/>
                <a:gd name="T24" fmla="*/ 527 w 527"/>
                <a:gd name="T25" fmla="*/ 42 h 316"/>
                <a:gd name="T26" fmla="*/ 487 w 527"/>
                <a:gd name="T27" fmla="*/ 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16">
                  <a:moveTo>
                    <a:pt x="487" y="10"/>
                  </a:moveTo>
                  <a:lnTo>
                    <a:pt x="361" y="243"/>
                  </a:lnTo>
                  <a:lnTo>
                    <a:pt x="198" y="14"/>
                  </a:lnTo>
                  <a:cubicBezTo>
                    <a:pt x="191" y="3"/>
                    <a:pt x="175" y="0"/>
                    <a:pt x="164" y="7"/>
                  </a:cubicBezTo>
                  <a:lnTo>
                    <a:pt x="14" y="107"/>
                  </a:lnTo>
                  <a:cubicBezTo>
                    <a:pt x="3" y="115"/>
                    <a:pt x="0" y="131"/>
                    <a:pt x="7" y="142"/>
                  </a:cubicBezTo>
                  <a:cubicBezTo>
                    <a:pt x="15" y="154"/>
                    <a:pt x="30" y="157"/>
                    <a:pt x="42" y="149"/>
                  </a:cubicBezTo>
                  <a:lnTo>
                    <a:pt x="172" y="62"/>
                  </a:lnTo>
                  <a:lnTo>
                    <a:pt x="343" y="305"/>
                  </a:lnTo>
                  <a:cubicBezTo>
                    <a:pt x="348" y="312"/>
                    <a:pt x="355" y="316"/>
                    <a:pt x="363" y="316"/>
                  </a:cubicBezTo>
                  <a:cubicBezTo>
                    <a:pt x="364" y="316"/>
                    <a:pt x="364" y="316"/>
                    <a:pt x="365" y="316"/>
                  </a:cubicBezTo>
                  <a:cubicBezTo>
                    <a:pt x="374" y="315"/>
                    <a:pt x="381" y="310"/>
                    <a:pt x="385" y="303"/>
                  </a:cubicBezTo>
                  <a:lnTo>
                    <a:pt x="527" y="42"/>
                  </a:lnTo>
                  <a:cubicBezTo>
                    <a:pt x="511" y="35"/>
                    <a:pt x="497" y="24"/>
                    <a:pt x="487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87">
              <a:extLst>
                <a:ext uri="{FF2B5EF4-FFF2-40B4-BE49-F238E27FC236}">
                  <a16:creationId xmlns:a16="http://schemas.microsoft.com/office/drawing/2014/main" id="{60A749AA-F2B4-439D-9615-DF5F41D2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309"/>
              <a:ext cx="449" cy="44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88">
              <a:extLst>
                <a:ext uri="{FF2B5EF4-FFF2-40B4-BE49-F238E27FC236}">
                  <a16:creationId xmlns:a16="http://schemas.microsoft.com/office/drawing/2014/main" id="{8C6F548C-7750-4111-AB0D-847BEB9C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667"/>
              <a:ext cx="770" cy="966"/>
            </a:xfrm>
            <a:custGeom>
              <a:avLst/>
              <a:gdLst>
                <a:gd name="T0" fmla="*/ 0 w 194"/>
                <a:gd name="T1" fmla="*/ 40 h 243"/>
                <a:gd name="T2" fmla="*/ 146 w 194"/>
                <a:gd name="T3" fmla="*/ 230 h 243"/>
                <a:gd name="T4" fmla="*/ 181 w 194"/>
                <a:gd name="T5" fmla="*/ 234 h 243"/>
                <a:gd name="T6" fmla="*/ 186 w 194"/>
                <a:gd name="T7" fmla="*/ 199 h 243"/>
                <a:gd name="T8" fmla="*/ 32 w 194"/>
                <a:gd name="T9" fmla="*/ 0 h 243"/>
                <a:gd name="T10" fmla="*/ 0 w 194"/>
                <a:gd name="T1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43">
                  <a:moveTo>
                    <a:pt x="0" y="40"/>
                  </a:moveTo>
                  <a:lnTo>
                    <a:pt x="146" y="230"/>
                  </a:lnTo>
                  <a:cubicBezTo>
                    <a:pt x="155" y="241"/>
                    <a:pt x="170" y="243"/>
                    <a:pt x="181" y="234"/>
                  </a:cubicBezTo>
                  <a:cubicBezTo>
                    <a:pt x="192" y="226"/>
                    <a:pt x="194" y="210"/>
                    <a:pt x="186" y="199"/>
                  </a:cubicBezTo>
                  <a:lnTo>
                    <a:pt x="32" y="0"/>
                  </a:lnTo>
                  <a:cubicBezTo>
                    <a:pt x="26" y="16"/>
                    <a:pt x="14" y="30"/>
                    <a:pt x="0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44B4B1-61B2-4C83-9F63-49BDBF63DF8E}"/>
              </a:ext>
            </a:extLst>
          </p:cNvPr>
          <p:cNvSpPr txBox="1"/>
          <p:nvPr/>
        </p:nvSpPr>
        <p:spPr>
          <a:xfrm>
            <a:off x="6778139" y="3342005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1.15</a:t>
            </a:r>
            <a:endParaRPr kumimoji="0" lang="en-GB" sz="32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57500-42C7-4262-8E11-354A1110EB1F}"/>
              </a:ext>
            </a:extLst>
          </p:cNvPr>
          <p:cNvSpPr txBox="1"/>
          <p:nvPr/>
        </p:nvSpPr>
        <p:spPr>
          <a:xfrm>
            <a:off x="7766899" y="2117419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Of mail is engaged with:  opened, read, sorted, put aside, put on display or in the usual place.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4B0D6-5499-4009-B35B-6BD968BCDC9B}"/>
              </a:ext>
            </a:extLst>
          </p:cNvPr>
          <p:cNvSpPr txBox="1"/>
          <p:nvPr/>
        </p:nvSpPr>
        <p:spPr>
          <a:xfrm>
            <a:off x="7811902" y="5072737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Each piece of mail is revisited 4.4 times by individuals.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6F7A0-CE05-4034-ACB2-9EC2919DA6DA}"/>
              </a:ext>
            </a:extLst>
          </p:cNvPr>
          <p:cNvSpPr txBox="1"/>
          <p:nvPr/>
        </p:nvSpPr>
        <p:spPr>
          <a:xfrm>
            <a:off x="7811902" y="3685317"/>
            <a:ext cx="3759241" cy="831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Every 100 mail packs sent reach another 15 individuals.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7FE47-07C4-4341-81D4-3A1F12D2D232}"/>
              </a:ext>
            </a:extLst>
          </p:cNvPr>
          <p:cNvSpPr txBox="1"/>
          <p:nvPr/>
        </p:nvSpPr>
        <p:spPr>
          <a:xfrm>
            <a:off x="7430569" y="6318674"/>
            <a:ext cx="3719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 JICMAIL, Addressed Mail, Q2 2017-Q3 2022, n=115,208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09CD072-2743-4A5C-BE62-4D78770847CE}"/>
              </a:ext>
            </a:extLst>
          </p:cNvPr>
          <p:cNvSpPr txBox="1">
            <a:spLocks/>
          </p:cNvSpPr>
          <p:nvPr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Mail gets you noticed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62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2958-F6AE-4DD5-94C8-CB12693A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drives high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C133F-3946-4A20-BDD2-4FE4462D2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Across all sectors: driving buying behaviour, discussion and online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5F8C9-C51D-43DC-A0FF-858F1A638C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F323F7-68C2-41D0-8D66-BFE02A212209}"/>
              </a:ext>
            </a:extLst>
          </p:cNvPr>
          <p:cNvGraphicFramePr/>
          <p:nvPr/>
        </p:nvGraphicFramePr>
        <p:xfrm>
          <a:off x="4580903" y="1898144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53D83A-EA98-4A9C-BD6B-C63F5C182118}"/>
              </a:ext>
            </a:extLst>
          </p:cNvPr>
          <p:cNvSpPr txBox="1"/>
          <p:nvPr/>
        </p:nvSpPr>
        <p:spPr>
          <a:xfrm>
            <a:off x="5032473" y="2311032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27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6AE9E-33A8-48EE-840D-586848B28646}"/>
              </a:ext>
            </a:extLst>
          </p:cNvPr>
          <p:cNvSpPr txBox="1"/>
          <p:nvPr/>
        </p:nvSpPr>
        <p:spPr>
          <a:xfrm>
            <a:off x="5032473" y="4179208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27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48AF2-8A60-4F53-92E3-3A4EBE2E454C}"/>
              </a:ext>
            </a:extLst>
          </p:cNvPr>
          <p:cNvSpPr txBox="1"/>
          <p:nvPr/>
        </p:nvSpPr>
        <p:spPr>
          <a:xfrm>
            <a:off x="6359804" y="3179312"/>
            <a:ext cx="169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Local and Central Government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1C1BF-767A-49A7-9EEC-D530E10CF767}"/>
              </a:ext>
            </a:extLst>
          </p:cNvPr>
          <p:cNvSpPr txBox="1"/>
          <p:nvPr/>
        </p:nvSpPr>
        <p:spPr>
          <a:xfrm>
            <a:off x="4456689" y="3179312"/>
            <a:ext cx="2030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Charity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481CC-7CD3-4E06-ACF6-3D59186935F3}"/>
              </a:ext>
            </a:extLst>
          </p:cNvPr>
          <p:cNvSpPr txBox="1"/>
          <p:nvPr/>
        </p:nvSpPr>
        <p:spPr>
          <a:xfrm>
            <a:off x="4456689" y="5085866"/>
            <a:ext cx="203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Financial and Insurance </a:t>
            </a:r>
          </a:p>
          <a:p>
            <a:pPr algn="ctr"/>
            <a:r>
              <a:rPr lang="en-GB" sz="1600" dirty="0"/>
              <a:t>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86D16-FFF0-4E00-BB4E-D60C744C0CF2}"/>
              </a:ext>
            </a:extLst>
          </p:cNvPr>
          <p:cNvSpPr txBox="1"/>
          <p:nvPr/>
        </p:nvSpPr>
        <p:spPr>
          <a:xfrm>
            <a:off x="6192768" y="5085866"/>
            <a:ext cx="203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Mail Order/Online Retailer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15E53-13DC-4C72-AA22-AAF4BF11E4A4}"/>
              </a:ext>
            </a:extLst>
          </p:cNvPr>
          <p:cNvSpPr txBox="1"/>
          <p:nvPr/>
        </p:nvSpPr>
        <p:spPr>
          <a:xfrm>
            <a:off x="7969464" y="5085866"/>
            <a:ext cx="203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Supermarket </a:t>
            </a:r>
          </a:p>
          <a:p>
            <a:pPr algn="ctr"/>
            <a:r>
              <a:rPr lang="en-GB" sz="1600" dirty="0"/>
              <a:t>Retailer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A9CF5-26DC-4114-B11D-06EEF2CB1DB9}"/>
              </a:ext>
            </a:extLst>
          </p:cNvPr>
          <p:cNvSpPr txBox="1"/>
          <p:nvPr/>
        </p:nvSpPr>
        <p:spPr>
          <a:xfrm>
            <a:off x="8441872" y="3179312"/>
            <a:ext cx="1115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High Street</a:t>
            </a:r>
          </a:p>
          <a:p>
            <a:pPr algn="ctr"/>
            <a:r>
              <a:rPr lang="en-GB" sz="1600" dirty="0"/>
              <a:t>Retailer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A762C-410B-4BB1-9AA9-071C9C4B811E}"/>
              </a:ext>
            </a:extLst>
          </p:cNvPr>
          <p:cNvSpPr txBox="1"/>
          <p:nvPr/>
        </p:nvSpPr>
        <p:spPr>
          <a:xfrm>
            <a:off x="9928142" y="3179312"/>
            <a:ext cx="1552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TV/Broadband/</a:t>
            </a:r>
          </a:p>
          <a:p>
            <a:pPr algn="ctr"/>
            <a:r>
              <a:rPr lang="en-GB" sz="1600" dirty="0"/>
              <a:t>Landline/Mobile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DA492B-D9F5-43F7-A6CE-F83AFEFF7335}"/>
              </a:ext>
            </a:extLst>
          </p:cNvPr>
          <p:cNvSpPr txBox="1"/>
          <p:nvPr/>
        </p:nvSpPr>
        <p:spPr>
          <a:xfrm>
            <a:off x="9686727" y="5085866"/>
            <a:ext cx="2030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Utilities Provider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6FC414F-9AC3-49EF-A2CD-0F5C3608BF44}"/>
              </a:ext>
            </a:extLst>
          </p:cNvPr>
          <p:cNvGraphicFramePr/>
          <p:nvPr/>
        </p:nvGraphicFramePr>
        <p:xfrm>
          <a:off x="6316982" y="1898144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9166ECF-F005-4FDB-8CAF-978E4B5B5D16}"/>
              </a:ext>
            </a:extLst>
          </p:cNvPr>
          <p:cNvSpPr txBox="1"/>
          <p:nvPr/>
        </p:nvSpPr>
        <p:spPr>
          <a:xfrm>
            <a:off x="6768552" y="2319596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47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393B05A-DF2F-4D61-BC50-C2C70286BE35}"/>
              </a:ext>
            </a:extLst>
          </p:cNvPr>
          <p:cNvGraphicFramePr/>
          <p:nvPr/>
        </p:nvGraphicFramePr>
        <p:xfrm>
          <a:off x="6316982" y="3774884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E3B569A-A720-4440-A570-B60A5DE2BE08}"/>
              </a:ext>
            </a:extLst>
          </p:cNvPr>
          <p:cNvSpPr txBox="1"/>
          <p:nvPr/>
        </p:nvSpPr>
        <p:spPr>
          <a:xfrm>
            <a:off x="6768552" y="4187772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26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11179BE-6605-4CE0-A2CD-61DBF71177B2}"/>
              </a:ext>
            </a:extLst>
          </p:cNvPr>
          <p:cNvGraphicFramePr/>
          <p:nvPr/>
        </p:nvGraphicFramePr>
        <p:xfrm>
          <a:off x="8043623" y="1898144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A1EC523-ACE0-4DBD-B638-ECDFD35C6C64}"/>
              </a:ext>
            </a:extLst>
          </p:cNvPr>
          <p:cNvSpPr txBox="1"/>
          <p:nvPr/>
        </p:nvSpPr>
        <p:spPr>
          <a:xfrm>
            <a:off x="8495193" y="2328160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33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659498C-A0F6-41A4-9A52-C1714DBF609D}"/>
              </a:ext>
            </a:extLst>
          </p:cNvPr>
          <p:cNvGraphicFramePr/>
          <p:nvPr/>
        </p:nvGraphicFramePr>
        <p:xfrm>
          <a:off x="8043623" y="3783448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54D3676-8549-4518-B171-5BE18804D5F4}"/>
              </a:ext>
            </a:extLst>
          </p:cNvPr>
          <p:cNvSpPr txBox="1"/>
          <p:nvPr/>
        </p:nvSpPr>
        <p:spPr>
          <a:xfrm>
            <a:off x="8495193" y="4196336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53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18FB816-E6A9-4845-A9F5-17974103C7B3}"/>
              </a:ext>
            </a:extLst>
          </p:cNvPr>
          <p:cNvGraphicFramePr/>
          <p:nvPr/>
        </p:nvGraphicFramePr>
        <p:xfrm>
          <a:off x="9776012" y="1898144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893BBDD-AD4D-43D8-AC1A-F594C1FB2061}"/>
              </a:ext>
            </a:extLst>
          </p:cNvPr>
          <p:cNvSpPr txBox="1"/>
          <p:nvPr/>
        </p:nvSpPr>
        <p:spPr>
          <a:xfrm>
            <a:off x="10227582" y="2326450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23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8EA52C-3AF0-4D57-A8F1-385152FC6260}"/>
              </a:ext>
            </a:extLst>
          </p:cNvPr>
          <p:cNvSpPr txBox="1"/>
          <p:nvPr/>
        </p:nvSpPr>
        <p:spPr>
          <a:xfrm>
            <a:off x="10227582" y="4194626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33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F57D36E-D457-4CA3-A90C-97F8C8A2A808}"/>
              </a:ext>
            </a:extLst>
          </p:cNvPr>
          <p:cNvGraphicFramePr>
            <a:graphicFrameLocks noGrp="1"/>
          </p:cNvGraphicFramePr>
          <p:nvPr/>
        </p:nvGraphicFramePr>
        <p:xfrm>
          <a:off x="527502" y="1677944"/>
          <a:ext cx="4071908" cy="438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1908">
                  <a:extLst>
                    <a:ext uri="{9D8B030D-6E8A-4147-A177-3AD203B41FA5}">
                      <a16:colId xmlns:a16="http://schemas.microsoft.com/office/drawing/2014/main" val="1488041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COMMERCIAL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0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Bought something, made a payment or donation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6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Used a voucher or discount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1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Planned a large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Discussed with someone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8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Ordered a catalogue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0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Visited sender’s shop/office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3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Visited sender’s web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Went online for 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94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Looked up my account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13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Used a tablet or smartphone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Called the sender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14285"/>
                  </a:ext>
                </a:extLst>
              </a:tr>
            </a:tbl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BDE1E83-FB25-450C-92D1-4596CA8B0C88}"/>
              </a:ext>
            </a:extLst>
          </p:cNvPr>
          <p:cNvGraphicFramePr/>
          <p:nvPr/>
        </p:nvGraphicFramePr>
        <p:xfrm>
          <a:off x="4589467" y="3807416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66BC7AE-0A3E-497C-A68E-6249976C47F7}"/>
              </a:ext>
            </a:extLst>
          </p:cNvPr>
          <p:cNvGraphicFramePr/>
          <p:nvPr/>
        </p:nvGraphicFramePr>
        <p:xfrm>
          <a:off x="6325546" y="3807416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9C490FC-9BD4-4334-BACA-B1AAB62915BF}"/>
              </a:ext>
            </a:extLst>
          </p:cNvPr>
          <p:cNvGraphicFramePr/>
          <p:nvPr/>
        </p:nvGraphicFramePr>
        <p:xfrm>
          <a:off x="8052187" y="3807416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1374699-7AE4-4D08-B624-FA60982D7963}"/>
              </a:ext>
            </a:extLst>
          </p:cNvPr>
          <p:cNvGraphicFramePr/>
          <p:nvPr/>
        </p:nvGraphicFramePr>
        <p:xfrm>
          <a:off x="9784576" y="3807416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76272C5-0003-491D-BCB9-AF30BB338458}"/>
              </a:ext>
            </a:extLst>
          </p:cNvPr>
          <p:cNvSpPr txBox="1"/>
          <p:nvPr/>
        </p:nvSpPr>
        <p:spPr>
          <a:xfrm>
            <a:off x="7944047" y="6318674"/>
            <a:ext cx="3719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 JICMAIL, Addressed Mail, Q2 2017-Q3 2022, n=115,208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32C00A-EFBB-4CE6-8FC4-A02224FF0545}"/>
              </a:ext>
            </a:extLst>
          </p:cNvPr>
          <p:cNvSpPr txBox="1"/>
          <p:nvPr/>
        </p:nvSpPr>
        <p:spPr>
          <a:xfrm>
            <a:off x="5147692" y="2805016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n=8,884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BEB115-B261-4200-A6CC-B85B4B1BF6F6}"/>
              </a:ext>
            </a:extLst>
          </p:cNvPr>
          <p:cNvSpPr txBox="1"/>
          <p:nvPr/>
        </p:nvSpPr>
        <p:spPr>
          <a:xfrm>
            <a:off x="6902858" y="2805016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n=6,810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F78430-C194-49B2-BB64-2B79517F7805}"/>
              </a:ext>
            </a:extLst>
          </p:cNvPr>
          <p:cNvSpPr txBox="1"/>
          <p:nvPr/>
        </p:nvSpPr>
        <p:spPr>
          <a:xfrm>
            <a:off x="8627204" y="2805016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n=18,487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FE8AD3-9A18-4B43-AB2F-B1D2EC2619BC}"/>
              </a:ext>
            </a:extLst>
          </p:cNvPr>
          <p:cNvSpPr txBox="1"/>
          <p:nvPr/>
        </p:nvSpPr>
        <p:spPr>
          <a:xfrm>
            <a:off x="10394360" y="2805016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n=6,094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21F8E-339F-4E9B-9D99-A931608BC39A}"/>
              </a:ext>
            </a:extLst>
          </p:cNvPr>
          <p:cNvSpPr txBox="1"/>
          <p:nvPr/>
        </p:nvSpPr>
        <p:spPr>
          <a:xfrm>
            <a:off x="5135708" y="4734844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n=24,163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D51A59-CEDF-475F-8A5E-A611625FFFC4}"/>
              </a:ext>
            </a:extLst>
          </p:cNvPr>
          <p:cNvSpPr txBox="1"/>
          <p:nvPr/>
        </p:nvSpPr>
        <p:spPr>
          <a:xfrm>
            <a:off x="6890874" y="4734844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n=18,688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7E998B-E068-4751-B811-9260E20F290C}"/>
              </a:ext>
            </a:extLst>
          </p:cNvPr>
          <p:cNvSpPr txBox="1"/>
          <p:nvPr/>
        </p:nvSpPr>
        <p:spPr>
          <a:xfrm>
            <a:off x="8615220" y="4734844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n=6,962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E3FC14-3074-4F61-8DBA-278F83BD042F}"/>
              </a:ext>
            </a:extLst>
          </p:cNvPr>
          <p:cNvSpPr txBox="1"/>
          <p:nvPr/>
        </p:nvSpPr>
        <p:spPr>
          <a:xfrm>
            <a:off x="10382376" y="4734844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n=3,825</a:t>
            </a:r>
          </a:p>
        </p:txBody>
      </p:sp>
    </p:spTree>
    <p:extLst>
      <p:ext uri="{BB962C8B-B14F-4D97-AF65-F5344CB8AC3E}">
        <p14:creationId xmlns:p14="http://schemas.microsoft.com/office/powerpoint/2010/main" val="112323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F266-3070-4B83-9733-B15DC3AD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A4DBE-7196-4E62-9D74-788C1BA7D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690B58B-6CF1-4955-8D52-7FBE295B9BD2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763D653-18EE-4628-8A73-0A473F0C4375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50EC5FC-1270-41FF-A626-74A5248546C4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86B2D5A-22BF-4879-9614-32F41509D7EE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52DC4-6365-41DC-B358-A3F94817D177}"/>
              </a:ext>
            </a:extLst>
          </p:cNvPr>
          <p:cNvSpPr txBox="1"/>
          <p:nvPr/>
        </p:nvSpPr>
        <p:spPr>
          <a:xfrm>
            <a:off x="807776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Letters or Large Letter format items sent using Advertising Mail and Partially Addressed Mail.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2E1EA-EFA6-4CAF-A9D7-1F201D8F5B01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27763-2715-4333-A30D-4A43099E7A7E}"/>
              </a:ext>
            </a:extLst>
          </p:cNvPr>
          <p:cNvSpPr txBox="1"/>
          <p:nvPr/>
        </p:nvSpPr>
        <p:spPr>
          <a:xfrm>
            <a:off x="6082742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To qualify test mailings must include a minimum of 4,000 advertising mail items and a maximum of 1m items over the 6 month period.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E4D2A-B711-4648-84B3-069249F9177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at least two weeks before the start date of your test.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8AC1-E82A-475B-8546-A9ABAFA0EE9D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B92FC-59CB-4A91-AE6E-2C5B755F4174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3AFB8-AB54-4CE1-8221-FD65726C0178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D023D-E873-4B8F-9552-B6FD46601525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E62A4-6192-46EC-847E-7819FFDED140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185577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9863D971-3700-467D-86D3-7A7856BF2E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3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3BA0E-2F82-4756-874B-1AB539CD84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AB3DE9-13AD-463D-AC43-9D00D0B325C7}"/>
              </a:ext>
            </a:extLst>
          </p:cNvPr>
          <p:cNvSpPr txBox="1">
            <a:spLocks/>
          </p:cNvSpPr>
          <p:nvPr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4181-B2AF-4877-85CC-4B71DF2416D0}"/>
              </a:ext>
            </a:extLst>
          </p:cNvPr>
          <p:cNvSpPr txBox="1"/>
          <p:nvPr/>
        </p:nvSpPr>
        <p:spPr>
          <a:xfrm>
            <a:off x="7582033" y="1159320"/>
            <a:ext cx="3878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Get postage credits if you test something you have not tried previously in our channels.</a:t>
            </a:r>
          </a:p>
        </p:txBody>
      </p:sp>
      <p:grpSp>
        <p:nvGrpSpPr>
          <p:cNvPr id="11" name="Piggy_bank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AAEB928-D1CA-450F-9276-02D429F99A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436810" y="1061755"/>
            <a:ext cx="1043012" cy="1163810"/>
            <a:chOff x="7448550" y="1244600"/>
            <a:chExt cx="712788" cy="795338"/>
          </a:xfrm>
          <a:solidFill>
            <a:schemeClr val="accent1"/>
          </a:solidFill>
        </p:grpSpPr>
        <p:sp>
          <p:nvSpPr>
            <p:cNvPr id="12" name="Rectangle 226">
              <a:extLst>
                <a:ext uri="{FF2B5EF4-FFF2-40B4-BE49-F238E27FC236}">
                  <a16:creationId xmlns:a16="http://schemas.microsoft.com/office/drawing/2014/main" id="{C1BC02D5-BC3D-4929-A745-B95F6464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2012950"/>
              <a:ext cx="6731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227">
              <a:extLst>
                <a:ext uri="{FF2B5EF4-FFF2-40B4-BE49-F238E27FC236}">
                  <a16:creationId xmlns:a16="http://schemas.microsoft.com/office/drawing/2014/main" id="{648F129B-B76F-43DD-B8AD-DB011DD7D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6013" y="1471613"/>
              <a:ext cx="695325" cy="554038"/>
            </a:xfrm>
            <a:custGeom>
              <a:avLst/>
              <a:gdLst>
                <a:gd name="T0" fmla="*/ 804 w 911"/>
                <a:gd name="T1" fmla="*/ 311 h 727"/>
                <a:gd name="T2" fmla="*/ 796 w 911"/>
                <a:gd name="T3" fmla="*/ 338 h 727"/>
                <a:gd name="T4" fmla="*/ 781 w 911"/>
                <a:gd name="T5" fmla="*/ 326 h 727"/>
                <a:gd name="T6" fmla="*/ 775 w 911"/>
                <a:gd name="T7" fmla="*/ 297 h 727"/>
                <a:gd name="T8" fmla="*/ 790 w 911"/>
                <a:gd name="T9" fmla="*/ 290 h 727"/>
                <a:gd name="T10" fmla="*/ 793 w 911"/>
                <a:gd name="T11" fmla="*/ 290 h 727"/>
                <a:gd name="T12" fmla="*/ 804 w 911"/>
                <a:gd name="T13" fmla="*/ 311 h 727"/>
                <a:gd name="T14" fmla="*/ 424 w 911"/>
                <a:gd name="T15" fmla="*/ 41 h 727"/>
                <a:gd name="T16" fmla="*/ 542 w 911"/>
                <a:gd name="T17" fmla="*/ 160 h 727"/>
                <a:gd name="T18" fmla="*/ 518 w 911"/>
                <a:gd name="T19" fmla="*/ 232 h 727"/>
                <a:gd name="T20" fmla="*/ 417 w 911"/>
                <a:gd name="T21" fmla="*/ 212 h 727"/>
                <a:gd name="T22" fmla="*/ 327 w 911"/>
                <a:gd name="T23" fmla="*/ 228 h 727"/>
                <a:gd name="T24" fmla="*/ 306 w 911"/>
                <a:gd name="T25" fmla="*/ 160 h 727"/>
                <a:gd name="T26" fmla="*/ 424 w 911"/>
                <a:gd name="T27" fmla="*/ 41 h 727"/>
                <a:gd name="T28" fmla="*/ 194 w 911"/>
                <a:gd name="T29" fmla="*/ 369 h 727"/>
                <a:gd name="T30" fmla="*/ 163 w 911"/>
                <a:gd name="T31" fmla="*/ 338 h 727"/>
                <a:gd name="T32" fmla="*/ 194 w 911"/>
                <a:gd name="T33" fmla="*/ 307 h 727"/>
                <a:gd name="T34" fmla="*/ 225 w 911"/>
                <a:gd name="T35" fmla="*/ 338 h 727"/>
                <a:gd name="T36" fmla="*/ 194 w 911"/>
                <a:gd name="T37" fmla="*/ 369 h 727"/>
                <a:gd name="T38" fmla="*/ 900 w 911"/>
                <a:gd name="T39" fmla="*/ 333 h 727"/>
                <a:gd name="T40" fmla="*/ 831 w 911"/>
                <a:gd name="T41" fmla="*/ 346 h 727"/>
                <a:gd name="T42" fmla="*/ 839 w 911"/>
                <a:gd name="T43" fmla="*/ 312 h 727"/>
                <a:gd name="T44" fmla="*/ 797 w 911"/>
                <a:gd name="T45" fmla="*/ 256 h 727"/>
                <a:gd name="T46" fmla="*/ 744 w 911"/>
                <a:gd name="T47" fmla="*/ 281 h 727"/>
                <a:gd name="T48" fmla="*/ 755 w 911"/>
                <a:gd name="T49" fmla="*/ 349 h 727"/>
                <a:gd name="T50" fmla="*/ 772 w 911"/>
                <a:gd name="T51" fmla="*/ 364 h 727"/>
                <a:gd name="T52" fmla="*/ 724 w 911"/>
                <a:gd name="T53" fmla="*/ 383 h 727"/>
                <a:gd name="T54" fmla="*/ 583 w 911"/>
                <a:gd name="T55" fmla="*/ 188 h 727"/>
                <a:gd name="T56" fmla="*/ 585 w 911"/>
                <a:gd name="T57" fmla="*/ 163 h 727"/>
                <a:gd name="T58" fmla="*/ 424 w 911"/>
                <a:gd name="T59" fmla="*/ 0 h 727"/>
                <a:gd name="T60" fmla="*/ 263 w 911"/>
                <a:gd name="T61" fmla="*/ 163 h 727"/>
                <a:gd name="T62" fmla="*/ 263 w 911"/>
                <a:gd name="T63" fmla="*/ 171 h 727"/>
                <a:gd name="T64" fmla="*/ 261 w 911"/>
                <a:gd name="T65" fmla="*/ 171 h 727"/>
                <a:gd name="T66" fmla="*/ 162 w 911"/>
                <a:gd name="T67" fmla="*/ 116 h 727"/>
                <a:gd name="T68" fmla="*/ 162 w 911"/>
                <a:gd name="T69" fmla="*/ 231 h 727"/>
                <a:gd name="T70" fmla="*/ 88 w 911"/>
                <a:gd name="T71" fmla="*/ 345 h 727"/>
                <a:gd name="T72" fmla="*/ 28 w 911"/>
                <a:gd name="T73" fmla="*/ 345 h 727"/>
                <a:gd name="T74" fmla="*/ 0 w 911"/>
                <a:gd name="T75" fmla="*/ 373 h 727"/>
                <a:gd name="T76" fmla="*/ 0 w 911"/>
                <a:gd name="T77" fmla="*/ 449 h 727"/>
                <a:gd name="T78" fmla="*/ 28 w 911"/>
                <a:gd name="T79" fmla="*/ 477 h 727"/>
                <a:gd name="T80" fmla="*/ 94 w 911"/>
                <a:gd name="T81" fmla="*/ 477 h 727"/>
                <a:gd name="T82" fmla="*/ 192 w 911"/>
                <a:gd name="T83" fmla="*/ 596 h 727"/>
                <a:gd name="T84" fmla="*/ 192 w 911"/>
                <a:gd name="T85" fmla="*/ 727 h 727"/>
                <a:gd name="T86" fmla="*/ 301 w 911"/>
                <a:gd name="T87" fmla="*/ 727 h 727"/>
                <a:gd name="T88" fmla="*/ 301 w 911"/>
                <a:gd name="T89" fmla="*/ 645 h 727"/>
                <a:gd name="T90" fmla="*/ 402 w 911"/>
                <a:gd name="T91" fmla="*/ 658 h 727"/>
                <a:gd name="T92" fmla="*/ 504 w 911"/>
                <a:gd name="T93" fmla="*/ 645 h 727"/>
                <a:gd name="T94" fmla="*/ 504 w 911"/>
                <a:gd name="T95" fmla="*/ 727 h 727"/>
                <a:gd name="T96" fmla="*/ 612 w 911"/>
                <a:gd name="T97" fmla="*/ 727 h 727"/>
                <a:gd name="T98" fmla="*/ 612 w 911"/>
                <a:gd name="T99" fmla="*/ 596 h 727"/>
                <a:gd name="T100" fmla="*/ 724 w 911"/>
                <a:gd name="T101" fmla="*/ 417 h 727"/>
                <a:gd name="T102" fmla="*/ 809 w 911"/>
                <a:gd name="T103" fmla="*/ 378 h 727"/>
                <a:gd name="T104" fmla="*/ 911 w 911"/>
                <a:gd name="T105" fmla="*/ 366 h 727"/>
                <a:gd name="T106" fmla="*/ 900 w 911"/>
                <a:gd name="T107" fmla="*/ 3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1" h="727">
                  <a:moveTo>
                    <a:pt x="804" y="311"/>
                  </a:moveTo>
                  <a:cubicBezTo>
                    <a:pt x="804" y="319"/>
                    <a:pt x="801" y="328"/>
                    <a:pt x="796" y="338"/>
                  </a:cubicBezTo>
                  <a:cubicBezTo>
                    <a:pt x="788" y="334"/>
                    <a:pt x="783" y="329"/>
                    <a:pt x="781" y="326"/>
                  </a:cubicBezTo>
                  <a:cubicBezTo>
                    <a:pt x="772" y="316"/>
                    <a:pt x="771" y="304"/>
                    <a:pt x="775" y="297"/>
                  </a:cubicBezTo>
                  <a:cubicBezTo>
                    <a:pt x="778" y="291"/>
                    <a:pt x="784" y="290"/>
                    <a:pt x="790" y="290"/>
                  </a:cubicBezTo>
                  <a:cubicBezTo>
                    <a:pt x="791" y="290"/>
                    <a:pt x="792" y="290"/>
                    <a:pt x="793" y="290"/>
                  </a:cubicBezTo>
                  <a:cubicBezTo>
                    <a:pt x="804" y="291"/>
                    <a:pt x="805" y="305"/>
                    <a:pt x="804" y="311"/>
                  </a:cubicBezTo>
                  <a:close/>
                  <a:moveTo>
                    <a:pt x="424" y="41"/>
                  </a:moveTo>
                  <a:cubicBezTo>
                    <a:pt x="489" y="41"/>
                    <a:pt x="542" y="94"/>
                    <a:pt x="542" y="160"/>
                  </a:cubicBezTo>
                  <a:cubicBezTo>
                    <a:pt x="542" y="187"/>
                    <a:pt x="533" y="212"/>
                    <a:pt x="518" y="232"/>
                  </a:cubicBezTo>
                  <a:cubicBezTo>
                    <a:pt x="489" y="220"/>
                    <a:pt x="454" y="212"/>
                    <a:pt x="417" y="212"/>
                  </a:cubicBezTo>
                  <a:cubicBezTo>
                    <a:pt x="384" y="212"/>
                    <a:pt x="353" y="218"/>
                    <a:pt x="327" y="228"/>
                  </a:cubicBezTo>
                  <a:cubicBezTo>
                    <a:pt x="314" y="209"/>
                    <a:pt x="306" y="185"/>
                    <a:pt x="306" y="160"/>
                  </a:cubicBezTo>
                  <a:cubicBezTo>
                    <a:pt x="306" y="94"/>
                    <a:pt x="359" y="41"/>
                    <a:pt x="424" y="41"/>
                  </a:cubicBezTo>
                  <a:close/>
                  <a:moveTo>
                    <a:pt x="194" y="369"/>
                  </a:moveTo>
                  <a:cubicBezTo>
                    <a:pt x="177" y="369"/>
                    <a:pt x="163" y="355"/>
                    <a:pt x="163" y="338"/>
                  </a:cubicBezTo>
                  <a:cubicBezTo>
                    <a:pt x="163" y="321"/>
                    <a:pt x="177" y="307"/>
                    <a:pt x="194" y="307"/>
                  </a:cubicBezTo>
                  <a:cubicBezTo>
                    <a:pt x="211" y="307"/>
                    <a:pt x="225" y="321"/>
                    <a:pt x="225" y="338"/>
                  </a:cubicBezTo>
                  <a:cubicBezTo>
                    <a:pt x="225" y="355"/>
                    <a:pt x="211" y="369"/>
                    <a:pt x="194" y="369"/>
                  </a:cubicBezTo>
                  <a:close/>
                  <a:moveTo>
                    <a:pt x="900" y="333"/>
                  </a:moveTo>
                  <a:cubicBezTo>
                    <a:pt x="871" y="343"/>
                    <a:pt x="848" y="346"/>
                    <a:pt x="831" y="346"/>
                  </a:cubicBezTo>
                  <a:cubicBezTo>
                    <a:pt x="835" y="335"/>
                    <a:pt x="838" y="324"/>
                    <a:pt x="839" y="312"/>
                  </a:cubicBezTo>
                  <a:cubicBezTo>
                    <a:pt x="840" y="281"/>
                    <a:pt x="824" y="259"/>
                    <a:pt x="797" y="256"/>
                  </a:cubicBezTo>
                  <a:cubicBezTo>
                    <a:pt x="774" y="253"/>
                    <a:pt x="754" y="263"/>
                    <a:pt x="744" y="281"/>
                  </a:cubicBezTo>
                  <a:cubicBezTo>
                    <a:pt x="734" y="302"/>
                    <a:pt x="738" y="329"/>
                    <a:pt x="755" y="349"/>
                  </a:cubicBezTo>
                  <a:cubicBezTo>
                    <a:pt x="758" y="353"/>
                    <a:pt x="764" y="359"/>
                    <a:pt x="772" y="364"/>
                  </a:cubicBezTo>
                  <a:cubicBezTo>
                    <a:pt x="760" y="373"/>
                    <a:pt x="744" y="380"/>
                    <a:pt x="724" y="383"/>
                  </a:cubicBezTo>
                  <a:cubicBezTo>
                    <a:pt x="716" y="305"/>
                    <a:pt x="662" y="230"/>
                    <a:pt x="583" y="188"/>
                  </a:cubicBezTo>
                  <a:cubicBezTo>
                    <a:pt x="584" y="180"/>
                    <a:pt x="585" y="171"/>
                    <a:pt x="585" y="163"/>
                  </a:cubicBezTo>
                  <a:cubicBezTo>
                    <a:pt x="585" y="73"/>
                    <a:pt x="513" y="0"/>
                    <a:pt x="424" y="0"/>
                  </a:cubicBezTo>
                  <a:cubicBezTo>
                    <a:pt x="335" y="0"/>
                    <a:pt x="263" y="73"/>
                    <a:pt x="263" y="163"/>
                  </a:cubicBezTo>
                  <a:cubicBezTo>
                    <a:pt x="263" y="166"/>
                    <a:pt x="263" y="168"/>
                    <a:pt x="263" y="171"/>
                  </a:cubicBezTo>
                  <a:cubicBezTo>
                    <a:pt x="262" y="171"/>
                    <a:pt x="261" y="171"/>
                    <a:pt x="261" y="171"/>
                  </a:cubicBezTo>
                  <a:lnTo>
                    <a:pt x="162" y="116"/>
                  </a:lnTo>
                  <a:lnTo>
                    <a:pt x="162" y="231"/>
                  </a:lnTo>
                  <a:cubicBezTo>
                    <a:pt x="126" y="263"/>
                    <a:pt x="100" y="302"/>
                    <a:pt x="88" y="345"/>
                  </a:cubicBezTo>
                  <a:lnTo>
                    <a:pt x="28" y="345"/>
                  </a:lnTo>
                  <a:cubicBezTo>
                    <a:pt x="12" y="345"/>
                    <a:pt x="0" y="358"/>
                    <a:pt x="0" y="373"/>
                  </a:cubicBezTo>
                  <a:lnTo>
                    <a:pt x="0" y="449"/>
                  </a:lnTo>
                  <a:cubicBezTo>
                    <a:pt x="0" y="464"/>
                    <a:pt x="12" y="477"/>
                    <a:pt x="28" y="477"/>
                  </a:cubicBezTo>
                  <a:lnTo>
                    <a:pt x="94" y="477"/>
                  </a:lnTo>
                  <a:cubicBezTo>
                    <a:pt x="112" y="524"/>
                    <a:pt x="147" y="564"/>
                    <a:pt x="192" y="596"/>
                  </a:cubicBezTo>
                  <a:lnTo>
                    <a:pt x="192" y="727"/>
                  </a:lnTo>
                  <a:lnTo>
                    <a:pt x="301" y="727"/>
                  </a:lnTo>
                  <a:lnTo>
                    <a:pt x="301" y="645"/>
                  </a:lnTo>
                  <a:cubicBezTo>
                    <a:pt x="333" y="653"/>
                    <a:pt x="367" y="658"/>
                    <a:pt x="402" y="658"/>
                  </a:cubicBezTo>
                  <a:cubicBezTo>
                    <a:pt x="438" y="658"/>
                    <a:pt x="472" y="653"/>
                    <a:pt x="504" y="645"/>
                  </a:cubicBezTo>
                  <a:lnTo>
                    <a:pt x="504" y="727"/>
                  </a:lnTo>
                  <a:lnTo>
                    <a:pt x="612" y="727"/>
                  </a:lnTo>
                  <a:lnTo>
                    <a:pt x="612" y="596"/>
                  </a:lnTo>
                  <a:cubicBezTo>
                    <a:pt x="676" y="552"/>
                    <a:pt x="718" y="488"/>
                    <a:pt x="724" y="417"/>
                  </a:cubicBezTo>
                  <a:cubicBezTo>
                    <a:pt x="761" y="413"/>
                    <a:pt x="789" y="398"/>
                    <a:pt x="809" y="378"/>
                  </a:cubicBezTo>
                  <a:cubicBezTo>
                    <a:pt x="833" y="382"/>
                    <a:pt x="866" y="381"/>
                    <a:pt x="911" y="366"/>
                  </a:cubicBezTo>
                  <a:lnTo>
                    <a:pt x="900" y="3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228">
              <a:extLst>
                <a:ext uri="{FF2B5EF4-FFF2-40B4-BE49-F238E27FC236}">
                  <a16:creationId xmlns:a16="http://schemas.microsoft.com/office/drawing/2014/main" id="{54BD857D-3529-41B0-AF50-159B0EB18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1244600"/>
              <a:ext cx="254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229">
              <a:extLst>
                <a:ext uri="{FF2B5EF4-FFF2-40B4-BE49-F238E27FC236}">
                  <a16:creationId xmlns:a16="http://schemas.microsoft.com/office/drawing/2014/main" id="{43F3F609-3236-46E2-9946-50B156E7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1301750"/>
              <a:ext cx="114300" cy="128588"/>
            </a:xfrm>
            <a:custGeom>
              <a:avLst/>
              <a:gdLst>
                <a:gd name="T0" fmla="*/ 72 w 72"/>
                <a:gd name="T1" fmla="*/ 45 h 81"/>
                <a:gd name="T2" fmla="*/ 60 w 72"/>
                <a:gd name="T3" fmla="*/ 34 h 81"/>
                <a:gd name="T4" fmla="*/ 44 w 72"/>
                <a:gd name="T5" fmla="*/ 50 h 81"/>
                <a:gd name="T6" fmla="*/ 44 w 72"/>
                <a:gd name="T7" fmla="*/ 0 h 81"/>
                <a:gd name="T8" fmla="*/ 28 w 72"/>
                <a:gd name="T9" fmla="*/ 0 h 81"/>
                <a:gd name="T10" fmla="*/ 28 w 72"/>
                <a:gd name="T11" fmla="*/ 50 h 81"/>
                <a:gd name="T12" fmla="*/ 11 w 72"/>
                <a:gd name="T13" fmla="*/ 34 h 81"/>
                <a:gd name="T14" fmla="*/ 0 w 72"/>
                <a:gd name="T15" fmla="*/ 45 h 81"/>
                <a:gd name="T16" fmla="*/ 36 w 72"/>
                <a:gd name="T17" fmla="*/ 81 h 81"/>
                <a:gd name="T18" fmla="*/ 72 w 72"/>
                <a:gd name="T19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1">
                  <a:moveTo>
                    <a:pt x="72" y="45"/>
                  </a:moveTo>
                  <a:lnTo>
                    <a:pt x="60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1" y="34"/>
                  </a:lnTo>
                  <a:lnTo>
                    <a:pt x="0" y="45"/>
                  </a:lnTo>
                  <a:lnTo>
                    <a:pt x="36" y="81"/>
                  </a:lnTo>
                  <a:lnTo>
                    <a:pt x="72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230">
              <a:extLst>
                <a:ext uri="{FF2B5EF4-FFF2-40B4-BE49-F238E27FC236}">
                  <a16:creationId xmlns:a16="http://schemas.microsoft.com/office/drawing/2014/main" id="{06072F53-6310-4CF3-81A3-586F3A81E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875" y="1311275"/>
              <a:ext cx="25400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31">
              <a:extLst>
                <a:ext uri="{FF2B5EF4-FFF2-40B4-BE49-F238E27FC236}">
                  <a16:creationId xmlns:a16="http://schemas.microsoft.com/office/drawing/2014/main" id="{A3626C92-D69E-4907-8017-6DD5E94A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1368425"/>
              <a:ext cx="114300" cy="130175"/>
            </a:xfrm>
            <a:custGeom>
              <a:avLst/>
              <a:gdLst>
                <a:gd name="T0" fmla="*/ 72 w 72"/>
                <a:gd name="T1" fmla="*/ 46 h 82"/>
                <a:gd name="T2" fmla="*/ 61 w 72"/>
                <a:gd name="T3" fmla="*/ 34 h 82"/>
                <a:gd name="T4" fmla="*/ 44 w 72"/>
                <a:gd name="T5" fmla="*/ 50 h 82"/>
                <a:gd name="T6" fmla="*/ 44 w 72"/>
                <a:gd name="T7" fmla="*/ 0 h 82"/>
                <a:gd name="T8" fmla="*/ 28 w 72"/>
                <a:gd name="T9" fmla="*/ 0 h 82"/>
                <a:gd name="T10" fmla="*/ 28 w 72"/>
                <a:gd name="T11" fmla="*/ 50 h 82"/>
                <a:gd name="T12" fmla="*/ 12 w 72"/>
                <a:gd name="T13" fmla="*/ 34 h 82"/>
                <a:gd name="T14" fmla="*/ 0 w 72"/>
                <a:gd name="T15" fmla="*/ 46 h 82"/>
                <a:gd name="T16" fmla="*/ 36 w 72"/>
                <a:gd name="T17" fmla="*/ 82 h 82"/>
                <a:gd name="T18" fmla="*/ 72 w 72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2">
                  <a:moveTo>
                    <a:pt x="72" y="46"/>
                  </a:moveTo>
                  <a:lnTo>
                    <a:pt x="61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32">
              <a:extLst>
                <a:ext uri="{FF2B5EF4-FFF2-40B4-BE49-F238E27FC236}">
                  <a16:creationId xmlns:a16="http://schemas.microsoft.com/office/drawing/2014/main" id="{962A0283-24B1-4539-AA80-D95E0E47B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863" y="1311275"/>
              <a:ext cx="26988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3">
              <a:extLst>
                <a:ext uri="{FF2B5EF4-FFF2-40B4-BE49-F238E27FC236}">
                  <a16:creationId xmlns:a16="http://schemas.microsoft.com/office/drawing/2014/main" id="{B4E7ACA8-12E5-4AEB-87AF-03EFDED9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1368425"/>
              <a:ext cx="115888" cy="130175"/>
            </a:xfrm>
            <a:custGeom>
              <a:avLst/>
              <a:gdLst>
                <a:gd name="T0" fmla="*/ 73 w 73"/>
                <a:gd name="T1" fmla="*/ 46 h 82"/>
                <a:gd name="T2" fmla="*/ 61 w 73"/>
                <a:gd name="T3" fmla="*/ 34 h 82"/>
                <a:gd name="T4" fmla="*/ 45 w 73"/>
                <a:gd name="T5" fmla="*/ 50 h 82"/>
                <a:gd name="T6" fmla="*/ 45 w 73"/>
                <a:gd name="T7" fmla="*/ 0 h 82"/>
                <a:gd name="T8" fmla="*/ 28 w 73"/>
                <a:gd name="T9" fmla="*/ 0 h 82"/>
                <a:gd name="T10" fmla="*/ 28 w 73"/>
                <a:gd name="T11" fmla="*/ 50 h 82"/>
                <a:gd name="T12" fmla="*/ 12 w 73"/>
                <a:gd name="T13" fmla="*/ 34 h 82"/>
                <a:gd name="T14" fmla="*/ 0 w 73"/>
                <a:gd name="T15" fmla="*/ 46 h 82"/>
                <a:gd name="T16" fmla="*/ 36 w 73"/>
                <a:gd name="T17" fmla="*/ 82 h 82"/>
                <a:gd name="T18" fmla="*/ 73 w 73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2">
                  <a:moveTo>
                    <a:pt x="73" y="46"/>
                  </a:moveTo>
                  <a:lnTo>
                    <a:pt x="61" y="34"/>
                  </a:lnTo>
                  <a:lnTo>
                    <a:pt x="45" y="50"/>
                  </a:lnTo>
                  <a:lnTo>
                    <a:pt x="45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3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C780AC-1ED1-478D-B939-C65573ADAEC3}"/>
              </a:ext>
            </a:extLst>
          </p:cNvPr>
          <p:cNvSpPr txBox="1"/>
          <p:nvPr/>
        </p:nvSpPr>
        <p:spPr>
          <a:xfrm>
            <a:off x="6091644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3260C-DAD6-4BA6-9F8F-3CDAE67DF965}"/>
              </a:ext>
            </a:extLst>
          </p:cNvPr>
          <p:cNvSpPr/>
          <p:nvPr/>
        </p:nvSpPr>
        <p:spPr>
          <a:xfrm>
            <a:off x="7549088" y="2633052"/>
            <a:ext cx="3878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For ‘Always on Tests’ We will offer postage credits at the standard rate unless they qualify as an “Exceptional” test.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41761F-4745-4A3A-9C6D-E6C34DD3CD7F}"/>
              </a:ext>
            </a:extLst>
          </p:cNvPr>
          <p:cNvSpPr txBox="1"/>
          <p:nvPr/>
        </p:nvSpPr>
        <p:spPr>
          <a:xfrm>
            <a:off x="7582033" y="3578440"/>
            <a:ext cx="3469155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Standard Test 		= 10% discount</a:t>
            </a:r>
          </a:p>
          <a:p>
            <a:r>
              <a:rPr lang="en-GB" b="1" dirty="0">
                <a:solidFill>
                  <a:schemeClr val="bg1"/>
                </a:solidFill>
              </a:rPr>
              <a:t>Exceptional Test 	= 15% discount</a:t>
            </a:r>
          </a:p>
        </p:txBody>
      </p:sp>
      <p:grpSp>
        <p:nvGrpSpPr>
          <p:cNvPr id="22" name="Diamond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BDFE56-2249-4AB8-ADAF-F2AD9D6E555B}"/>
              </a:ext>
            </a:extLst>
          </p:cNvPr>
          <p:cNvGrpSpPr>
            <a:grpSpLocks noChangeAspect="1"/>
          </p:cNvGrpSpPr>
          <p:nvPr/>
        </p:nvGrpSpPr>
        <p:grpSpPr>
          <a:xfrm>
            <a:off x="6476590" y="2554950"/>
            <a:ext cx="882147" cy="961826"/>
            <a:chOff x="7230867" y="876809"/>
            <a:chExt cx="3240000" cy="3532645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551821-0C5D-4178-8D84-EC5CF290F601}"/>
                </a:ext>
              </a:extLst>
            </p:cNvPr>
            <p:cNvGrpSpPr/>
            <p:nvPr/>
          </p:nvGrpSpPr>
          <p:grpSpPr>
            <a:xfrm>
              <a:off x="7230867" y="1678014"/>
              <a:ext cx="3240000" cy="2731440"/>
              <a:chOff x="7485387" y="1678014"/>
              <a:chExt cx="3240000" cy="2731440"/>
            </a:xfrm>
            <a:grpFill/>
          </p:grpSpPr>
          <p:sp>
            <p:nvSpPr>
              <p:cNvPr id="29" name="Freeform: Shape 2173">
                <a:extLst>
                  <a:ext uri="{FF2B5EF4-FFF2-40B4-BE49-F238E27FC236}">
                    <a16:creationId xmlns:a16="http://schemas.microsoft.com/office/drawing/2014/main" id="{E1690B9A-D3C8-43C0-BC69-B1903CF2F0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76791" flipV="1">
                <a:off x="8789271" y="1813327"/>
                <a:ext cx="1302126" cy="2596127"/>
              </a:xfrm>
              <a:custGeom>
                <a:avLst/>
                <a:gdLst>
                  <a:gd name="connsiteX0" fmla="*/ 69412 w 1302126"/>
                  <a:gd name="connsiteY0" fmla="*/ 2559963 h 2596127"/>
                  <a:gd name="connsiteX1" fmla="*/ 1253162 w 1302126"/>
                  <a:gd name="connsiteY1" fmla="*/ 199847 h 2596127"/>
                  <a:gd name="connsiteX2" fmla="*/ 1253163 w 1302126"/>
                  <a:gd name="connsiteY2" fmla="*/ 2559963 h 2596127"/>
                  <a:gd name="connsiteX3" fmla="*/ 0 w 1302126"/>
                  <a:gd name="connsiteY3" fmla="*/ 2596127 h 2596127"/>
                  <a:gd name="connsiteX4" fmla="*/ 1302126 w 1302126"/>
                  <a:gd name="connsiteY4" fmla="*/ 2596127 h 2596127"/>
                  <a:gd name="connsiteX5" fmla="*/ 1302126 w 1302126"/>
                  <a:gd name="connsiteY5" fmla="*/ 0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69412" y="2559963"/>
                    </a:moveTo>
                    <a:lnTo>
                      <a:pt x="1253162" y="199847"/>
                    </a:lnTo>
                    <a:lnTo>
                      <a:pt x="1253163" y="2559963"/>
                    </a:lnTo>
                    <a:close/>
                    <a:moveTo>
                      <a:pt x="0" y="2596127"/>
                    </a:moveTo>
                    <a:lnTo>
                      <a:pt x="1302126" y="2596127"/>
                    </a:lnTo>
                    <a:lnTo>
                      <a:pt x="1302126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174">
                <a:extLst>
                  <a:ext uri="{FF2B5EF4-FFF2-40B4-BE49-F238E27FC236}">
                    <a16:creationId xmlns:a16="http://schemas.microsoft.com/office/drawing/2014/main" id="{0C153C9E-2A32-403F-A565-DA6C4FB938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223209" flipH="1" flipV="1">
                <a:off x="8126953" y="1813327"/>
                <a:ext cx="1302126" cy="2596127"/>
              </a:xfrm>
              <a:custGeom>
                <a:avLst/>
                <a:gdLst>
                  <a:gd name="connsiteX0" fmla="*/ 72302 w 1302126"/>
                  <a:gd name="connsiteY0" fmla="*/ 2548323 h 2596127"/>
                  <a:gd name="connsiteX1" fmla="*/ 1256052 w 1302126"/>
                  <a:gd name="connsiteY1" fmla="*/ 2548323 h 2596127"/>
                  <a:gd name="connsiteX2" fmla="*/ 1256052 w 1302126"/>
                  <a:gd name="connsiteY2" fmla="*/ 188208 h 2596127"/>
                  <a:gd name="connsiteX3" fmla="*/ 0 w 1302126"/>
                  <a:gd name="connsiteY3" fmla="*/ 2596127 h 2596127"/>
                  <a:gd name="connsiteX4" fmla="*/ 1302126 w 1302126"/>
                  <a:gd name="connsiteY4" fmla="*/ 0 h 2596127"/>
                  <a:gd name="connsiteX5" fmla="*/ 1302126 w 1302126"/>
                  <a:gd name="connsiteY5" fmla="*/ 2596127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72302" y="2548323"/>
                    </a:moveTo>
                    <a:lnTo>
                      <a:pt x="1256052" y="2548323"/>
                    </a:lnTo>
                    <a:lnTo>
                      <a:pt x="1256052" y="188208"/>
                    </a:lnTo>
                    <a:close/>
                    <a:moveTo>
                      <a:pt x="0" y="2596127"/>
                    </a:moveTo>
                    <a:lnTo>
                      <a:pt x="1302126" y="0"/>
                    </a:lnTo>
                    <a:lnTo>
                      <a:pt x="1302126" y="2596127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D371DD3-F9CA-44DC-81B1-8C9B1AE4362C}"/>
                  </a:ext>
                </a:extLst>
              </p:cNvPr>
              <p:cNvSpPr/>
              <p:nvPr/>
            </p:nvSpPr>
            <p:spPr>
              <a:xfrm>
                <a:off x="7485387" y="2505432"/>
                <a:ext cx="3240000" cy="418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8458E3-914B-46A6-9483-0E3B7AAA59DD}"/>
                  </a:ext>
                </a:extLst>
              </p:cNvPr>
              <p:cNvSpPr/>
              <p:nvPr/>
            </p:nvSpPr>
            <p:spPr>
              <a:xfrm rot="3662523">
                <a:off x="8900359" y="2099973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AAB507-8601-4FF6-8016-EBB2DDC728B3}"/>
                  </a:ext>
                </a:extLst>
              </p:cNvPr>
              <p:cNvSpPr/>
              <p:nvPr/>
            </p:nvSpPr>
            <p:spPr>
              <a:xfrm rot="17937477" flipH="1">
                <a:off x="8422536" y="2098232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3C8F91-61A5-43DE-A17D-E3F55444E8C3}"/>
                  </a:ext>
                </a:extLst>
              </p:cNvPr>
              <p:cNvSpPr/>
              <p:nvPr/>
            </p:nvSpPr>
            <p:spPr>
              <a:xfrm>
                <a:off x="8457887" y="1691018"/>
                <a:ext cx="1296000" cy="46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97FA4F-5DE6-4FDD-81CB-59A12AB9D6AD}"/>
                </a:ext>
              </a:extLst>
            </p:cNvPr>
            <p:cNvSpPr/>
            <p:nvPr/>
          </p:nvSpPr>
          <p:spPr>
            <a:xfrm rot="2834201" flipH="1">
              <a:off x="7305160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7C40D1-EB4F-4198-A3C0-9F252A019C58}"/>
                </a:ext>
              </a:extLst>
            </p:cNvPr>
            <p:cNvSpPr/>
            <p:nvPr/>
          </p:nvSpPr>
          <p:spPr>
            <a:xfrm rot="18765799">
              <a:off x="9984352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AD7454-7223-49EE-8901-6C1883727680}"/>
                </a:ext>
              </a:extLst>
            </p:cNvPr>
            <p:cNvSpPr/>
            <p:nvPr/>
          </p:nvSpPr>
          <p:spPr>
            <a:xfrm rot="4528917" flipH="1">
              <a:off x="7909149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AC6879-13D2-4A2E-8908-285ACB450073}"/>
                </a:ext>
              </a:extLst>
            </p:cNvPr>
            <p:cNvSpPr/>
            <p:nvPr/>
          </p:nvSpPr>
          <p:spPr>
            <a:xfrm rot="17071083">
              <a:off x="9414861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E572E3-6C73-48C1-A86A-DCBCF4B8A7A2}"/>
                </a:ext>
              </a:extLst>
            </p:cNvPr>
            <p:cNvSpPr/>
            <p:nvPr/>
          </p:nvSpPr>
          <p:spPr>
            <a:xfrm rot="16200000">
              <a:off x="8669567" y="1063284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23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A724B-9844-4454-A3B5-6F8D24886B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D0381B-1EA9-4616-98EA-02823DC5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on Exceptional tests qualify at a higher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6F47F-5261-4AF2-8237-9E66A98F93A1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4D4C13-3215-49CB-A0B2-DC0C70A2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45696"/>
              </p:ext>
            </p:extLst>
          </p:nvPr>
        </p:nvGraphicFramePr>
        <p:xfrm>
          <a:off x="485998" y="1529080"/>
          <a:ext cx="11069259" cy="17780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171602">
                  <a:extLst>
                    <a:ext uri="{9D8B030D-6E8A-4147-A177-3AD203B41FA5}">
                      <a16:colId xmlns:a16="http://schemas.microsoft.com/office/drawing/2014/main" val="1006748165"/>
                    </a:ext>
                  </a:extLst>
                </a:gridCol>
                <a:gridCol w="7897657">
                  <a:extLst>
                    <a:ext uri="{9D8B030D-6E8A-4147-A177-3AD203B41FA5}">
                      <a16:colId xmlns:a16="http://schemas.microsoft.com/office/drawing/2014/main" val="2539906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EXCEPTIONAL TESTS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EXAMPLES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3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 brand new or incremental mailing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 brand new communication using mail that you have not tried before or an extension of an existing mailed communication to reach a brand new audience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6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Increase to your postage costs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Increasing the size of your item from Letter to Large Letter format or  material increased weight as a result of additional pages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3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New use of emerging technology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Test the use of voice activation or use augmented reality  with your mailing.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274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F66FB3-392E-4C87-8479-1E21D75EE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62873"/>
              </p:ext>
            </p:extLst>
          </p:nvPr>
        </p:nvGraphicFramePr>
        <p:xfrm>
          <a:off x="485995" y="3439007"/>
          <a:ext cx="11069259" cy="17780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524141">
                  <a:extLst>
                    <a:ext uri="{9D8B030D-6E8A-4147-A177-3AD203B41FA5}">
                      <a16:colId xmlns:a16="http://schemas.microsoft.com/office/drawing/2014/main" val="1521813079"/>
                    </a:ext>
                  </a:extLst>
                </a:gridCol>
                <a:gridCol w="7545118">
                  <a:extLst>
                    <a:ext uri="{9D8B030D-6E8A-4147-A177-3AD203B41FA5}">
                      <a16:colId xmlns:a16="http://schemas.microsoft.com/office/drawing/2014/main" val="2347501780"/>
                    </a:ext>
                  </a:extLst>
                </a:gridCol>
              </a:tblGrid>
              <a:tr h="34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We normally support up to 100k items for an individual test. However, dependent on the details provided we will support up to a maximum of 1m items. </a:t>
                      </a:r>
                      <a:endParaRPr lang="en-GB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6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TEST VOLUME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EXAMPLES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6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Up to 100k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Testing  a new campaign or change to existing campaign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6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Up to 1m item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Test includes new incremental volume and is based solely on the use of the incentive and not pre planned volume prior to the submission of your application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6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26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2A81-0ECC-4A3D-A0AE-33B11C14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new technology to get the higher incentive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15021-077E-405A-AABB-BF2C152007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0465C-20AA-4F34-8B3A-CE40EC77B4B6}"/>
              </a:ext>
            </a:extLst>
          </p:cNvPr>
          <p:cNvSpPr/>
          <p:nvPr/>
        </p:nvSpPr>
        <p:spPr>
          <a:xfrm>
            <a:off x="564968" y="1937320"/>
            <a:ext cx="5453657" cy="9841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GB" dirty="0">
                <a:solidFill>
                  <a:schemeClr val="tx1"/>
                </a:solidFill>
              </a:rPr>
              <a:t>Test image recognition technology which takes a consumer from physical to digital.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7A234C-5456-4B25-8C01-4A1B17500BA2}"/>
              </a:ext>
            </a:extLst>
          </p:cNvPr>
          <p:cNvSpPr/>
          <p:nvPr/>
        </p:nvSpPr>
        <p:spPr>
          <a:xfrm>
            <a:off x="564968" y="3005847"/>
            <a:ext cx="5454000" cy="982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Test the use of voice activation in your mailing to drive people to online content/data capture.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62895-0D74-4463-84F6-F676E8568BBA}"/>
              </a:ext>
            </a:extLst>
          </p:cNvPr>
          <p:cNvSpPr/>
          <p:nvPr/>
        </p:nvSpPr>
        <p:spPr>
          <a:xfrm>
            <a:off x="564968" y="4055039"/>
            <a:ext cx="5454000" cy="982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Test programmatic mail where you can re-target someone visiting your web site with a timely mail piece to remind them to buy.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D5446-5203-411C-8E02-A8D0E3DFEE3A}"/>
              </a:ext>
            </a:extLst>
          </p:cNvPr>
          <p:cNvSpPr/>
          <p:nvPr/>
        </p:nvSpPr>
        <p:spPr>
          <a:xfrm>
            <a:off x="6155214" y="2999258"/>
            <a:ext cx="5454000" cy="98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Use augmented reality or near–field reality to create a truly immersive customer experience.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61C309-A8A6-4D3B-AAFA-3EE1DFB5DC07}"/>
              </a:ext>
            </a:extLst>
          </p:cNvPr>
          <p:cNvSpPr/>
          <p:nvPr/>
        </p:nvSpPr>
        <p:spPr>
          <a:xfrm>
            <a:off x="6155214" y="4055039"/>
            <a:ext cx="5454000" cy="982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Use smell, a pet insurer used smelly mail to reach dog or cat owners with packs their pets could literally smell.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36460-694C-4ADC-AB5E-4C440EE7DF7B}"/>
              </a:ext>
            </a:extLst>
          </p:cNvPr>
          <p:cNvSpPr/>
          <p:nvPr/>
        </p:nvSpPr>
        <p:spPr>
          <a:xfrm>
            <a:off x="6155214" y="1937819"/>
            <a:ext cx="5453657" cy="9889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One drinks company made their print edible so you could sample their new flavor by tearing a piece of paper off and eating it!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863224-0027-4F41-B950-D1C0287D3660}"/>
              </a:ext>
            </a:extLst>
          </p:cNvPr>
          <p:cNvSpPr/>
          <p:nvPr/>
        </p:nvSpPr>
        <p:spPr>
          <a:xfrm>
            <a:off x="564968" y="5115301"/>
            <a:ext cx="5454000" cy="982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Test mail with addressable TV or Partially Addressed.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47B14-76F0-4B4A-92BA-BC2A287EB928}"/>
              </a:ext>
            </a:extLst>
          </p:cNvPr>
          <p:cNvSpPr/>
          <p:nvPr/>
        </p:nvSpPr>
        <p:spPr>
          <a:xfrm>
            <a:off x="6155214" y="5107467"/>
            <a:ext cx="5454000" cy="98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GB" dirty="0">
                <a:solidFill>
                  <a:schemeClr val="tx1"/>
                </a:solidFill>
              </a:rPr>
              <a:t>Make the most of developments in Artificial Intelligence, use it to tailor your mail to different audiences.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B22BA0-4133-4936-999C-DBA26628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2" y="2948614"/>
            <a:ext cx="1171563" cy="1171563"/>
          </a:xfrm>
          <a:prstGeom prst="rect">
            <a:avLst/>
          </a:prstGeom>
        </p:spPr>
      </p:pic>
      <p:pic>
        <p:nvPicPr>
          <p:cNvPr id="16" name="Picture 2" descr="AdSmart's Local Trades Initiative | AdSmart from Sky">
            <a:extLst>
              <a:ext uri="{FF2B5EF4-FFF2-40B4-BE49-F238E27FC236}">
                <a16:creationId xmlns:a16="http://schemas.microsoft.com/office/drawing/2014/main" id="{AE272786-FB3E-426C-9046-CC65C872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8" y="5231019"/>
            <a:ext cx="900755" cy="7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385CB09-69EA-45B6-8C88-AA21AC58F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8735" r="1186" b="4007"/>
          <a:stretch/>
        </p:blipFill>
        <p:spPr bwMode="auto">
          <a:xfrm>
            <a:off x="6257800" y="3141306"/>
            <a:ext cx="1022640" cy="6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Shopping bag">
            <a:extLst>
              <a:ext uri="{FF2B5EF4-FFF2-40B4-BE49-F238E27FC236}">
                <a16:creationId xmlns:a16="http://schemas.microsoft.com/office/drawing/2014/main" id="{413E0FEA-DCBE-4ECB-8485-4EEFF7290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9099" y="5200236"/>
            <a:ext cx="755703" cy="755703"/>
          </a:xfrm>
          <a:prstGeom prst="rect">
            <a:avLst/>
          </a:prstGeom>
        </p:spPr>
      </p:pic>
      <p:pic>
        <p:nvPicPr>
          <p:cNvPr id="19" name="Graphic 18" descr="Internet">
            <a:extLst>
              <a:ext uri="{FF2B5EF4-FFF2-40B4-BE49-F238E27FC236}">
                <a16:creationId xmlns:a16="http://schemas.microsoft.com/office/drawing/2014/main" id="{B16798A3-0402-4F59-8448-42A729C49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056" y="4089239"/>
            <a:ext cx="914400" cy="914400"/>
          </a:xfrm>
          <a:prstGeom prst="rect">
            <a:avLst/>
          </a:prstGeom>
        </p:spPr>
      </p:pic>
      <p:pic>
        <p:nvPicPr>
          <p:cNvPr id="20" name="Graphic 19" descr="Burger and drink">
            <a:extLst>
              <a:ext uri="{FF2B5EF4-FFF2-40B4-BE49-F238E27FC236}">
                <a16:creationId xmlns:a16="http://schemas.microsoft.com/office/drawing/2014/main" id="{2680CC5F-A71B-4094-A38C-90C2ED73E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6423" y="1910752"/>
            <a:ext cx="914400" cy="914400"/>
          </a:xfrm>
          <a:prstGeom prst="rect">
            <a:avLst/>
          </a:prstGeom>
        </p:spPr>
      </p:pic>
      <p:pic>
        <p:nvPicPr>
          <p:cNvPr id="21" name="Graphic 20" descr="Nose">
            <a:extLst>
              <a:ext uri="{FF2B5EF4-FFF2-40B4-BE49-F238E27FC236}">
                <a16:creationId xmlns:a16="http://schemas.microsoft.com/office/drawing/2014/main" id="{59932B47-CCA3-46A5-B590-EADDBCC5F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2829" y="4168588"/>
            <a:ext cx="755703" cy="755703"/>
          </a:xfrm>
          <a:prstGeom prst="rect">
            <a:avLst/>
          </a:prstGeom>
        </p:spPr>
      </p:pic>
      <p:pic>
        <p:nvPicPr>
          <p:cNvPr id="22" name="Picture 21" descr="shoppable content example from Net-A-Porter">
            <a:extLst>
              <a:ext uri="{FF2B5EF4-FFF2-40B4-BE49-F238E27FC236}">
                <a16:creationId xmlns:a16="http://schemas.microsoft.com/office/drawing/2014/main" id="{7E8FACC6-13EC-483B-88EA-E28B5096CF8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6" y="2011470"/>
            <a:ext cx="890785" cy="837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94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00B-5310-4A80-885A-543D667B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some brands have done with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4A5CD-65AC-4D0E-983D-3AFDCE9E6E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C1F1C-28F7-41A4-857B-F152D76FCC17}"/>
              </a:ext>
            </a:extLst>
          </p:cNvPr>
          <p:cNvSpPr/>
          <p:nvPr/>
        </p:nvSpPr>
        <p:spPr>
          <a:xfrm>
            <a:off x="602984" y="2232452"/>
            <a:ext cx="11084454" cy="113431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5100"/>
            <a:r>
              <a:rPr lang="en-GB" dirty="0"/>
              <a:t>A predominantly online cosmetics company used programmatic mail to re-target a group of people browsing some of their top brow products on their web site. 37% uplift in sales of eyebrow products online with an average transaction value of over £40. Incremental visits were up and engagement levels had risen to over 28% as a result of activity.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D84C0-120A-4C23-8CF7-D62EE691EF34}"/>
              </a:ext>
            </a:extLst>
          </p:cNvPr>
          <p:cNvSpPr/>
          <p:nvPr/>
        </p:nvSpPr>
        <p:spPr>
          <a:xfrm>
            <a:off x="602984" y="3461297"/>
            <a:ext cx="11084454" cy="11343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5100" fontAlgn="base"/>
            <a:r>
              <a:rPr lang="en-GB" dirty="0"/>
              <a:t>A pet insurer wanted to reach online enquirers about their pet insurance quickly – before they bought elsewhere - to convert them to purchase.</a:t>
            </a:r>
            <a:r>
              <a:rPr lang="en-US" dirty="0"/>
              <a:t>​ They sent ‘smelly packs’ (peppermint for cats, bacon for dogs) and created a story about how their pet knew a good thing when they saw it – or smelt it. ​ Sales during the campaign rose by 21% achieving an ROI of 3.8:1.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84BEC1-5293-4E29-8120-C90AF4D461D1}"/>
              </a:ext>
            </a:extLst>
          </p:cNvPr>
          <p:cNvSpPr/>
          <p:nvPr/>
        </p:nvSpPr>
        <p:spPr>
          <a:xfrm>
            <a:off x="602984" y="4678568"/>
            <a:ext cx="11084454" cy="113431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5100"/>
            <a:r>
              <a:rPr lang="en-US" dirty="0">
                <a:solidFill>
                  <a:schemeClr val="bg1"/>
                </a:solidFill>
              </a:rPr>
              <a:t>A high street children’s toy retailer integrated a smart app and free print </a:t>
            </a:r>
            <a:r>
              <a:rPr lang="en-US" dirty="0" err="1">
                <a:solidFill>
                  <a:schemeClr val="bg1"/>
                </a:solidFill>
              </a:rPr>
              <a:t>cataologue</a:t>
            </a:r>
            <a:r>
              <a:rPr lang="en-US" dirty="0">
                <a:solidFill>
                  <a:schemeClr val="bg1"/>
                </a:solidFill>
              </a:rPr>
              <a:t>.  When the special children’s retailer icon was activated with a smart phone or tablet, it delivered an engaging digital experience for the children (and their parents).</a:t>
            </a:r>
          </a:p>
        </p:txBody>
      </p:sp>
      <p:pic>
        <p:nvPicPr>
          <p:cNvPr id="9" name="Graphic 8" descr="Lashes">
            <a:extLst>
              <a:ext uri="{FF2B5EF4-FFF2-40B4-BE49-F238E27FC236}">
                <a16:creationId xmlns:a16="http://schemas.microsoft.com/office/drawing/2014/main" id="{E912F7CB-9AFF-45C3-84FD-55740796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58" y="2191078"/>
            <a:ext cx="1217066" cy="1217066"/>
          </a:xfrm>
          <a:prstGeom prst="rect">
            <a:avLst/>
          </a:prstGeom>
        </p:spPr>
      </p:pic>
      <p:pic>
        <p:nvPicPr>
          <p:cNvPr id="10" name="Graphic 9" descr="Dog">
            <a:extLst>
              <a:ext uri="{FF2B5EF4-FFF2-40B4-BE49-F238E27FC236}">
                <a16:creationId xmlns:a16="http://schemas.microsoft.com/office/drawing/2014/main" id="{BEE0E357-DC96-49DB-98D4-AC0F4B624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667" y="3673720"/>
            <a:ext cx="755703" cy="755703"/>
          </a:xfrm>
          <a:prstGeom prst="rect">
            <a:avLst/>
          </a:prstGeom>
        </p:spPr>
      </p:pic>
      <p:pic>
        <p:nvPicPr>
          <p:cNvPr id="11" name="Graphic 10" descr="Cat">
            <a:extLst>
              <a:ext uri="{FF2B5EF4-FFF2-40B4-BE49-F238E27FC236}">
                <a16:creationId xmlns:a16="http://schemas.microsoft.com/office/drawing/2014/main" id="{95D510BA-AA1A-4AC2-BF16-B01EDFA3F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5871" y="3661770"/>
            <a:ext cx="687003" cy="687003"/>
          </a:xfrm>
          <a:prstGeom prst="rect">
            <a:avLst/>
          </a:prstGeom>
        </p:spPr>
      </p:pic>
      <p:pic>
        <p:nvPicPr>
          <p:cNvPr id="12" name="Graphic 11" descr="Rubber duck">
            <a:extLst>
              <a:ext uri="{FF2B5EF4-FFF2-40B4-BE49-F238E27FC236}">
                <a16:creationId xmlns:a16="http://schemas.microsoft.com/office/drawing/2014/main" id="{626B49D2-4ED7-42AD-AF53-40F6F7FE9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055" y="4720132"/>
            <a:ext cx="8312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7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A0B5A-0F16-41B3-8A2F-1F42330CA88E}">
  <ds:schemaRefs>
    <ds:schemaRef ds:uri="http://schemas.microsoft.com/office/2006/documentManagement/types"/>
    <ds:schemaRef ds:uri="4be9f171-eef0-4f28-8842-fd062038bb6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1664</Words>
  <Application>Microsoft Office PowerPoint</Application>
  <PresentationFormat>Widescreen</PresentationFormat>
  <Paragraphs>180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Impact</vt:lpstr>
      <vt:lpstr>Wingdings</vt:lpstr>
      <vt:lpstr>Office Theme</vt:lpstr>
      <vt:lpstr>ADVERTISING MAIL TEST AND INNOVATE INCENTIVE</vt:lpstr>
      <vt:lpstr>Advertising mail</vt:lpstr>
      <vt:lpstr>PowerPoint Presentation</vt:lpstr>
      <vt:lpstr>Mail drives high engagement</vt:lpstr>
      <vt:lpstr>ENTRY REQUIREMENTS</vt:lpstr>
      <vt:lpstr>PowerPoint Presentation</vt:lpstr>
      <vt:lpstr>Always on Exceptional tests qualify at a higher rate</vt:lpstr>
      <vt:lpstr>Test new technology to get the higher incentive rate</vt:lpstr>
      <vt:lpstr>What some brands have done with innovation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2024-01-11T14:31:10Z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2023-12-07T16:26:45Z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