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5" r:id="rId4"/>
    <p:sldMasterId id="2147483892" r:id="rId5"/>
  </p:sldMasterIdLst>
  <p:notesMasterIdLst>
    <p:notesMasterId r:id="rId7"/>
  </p:notesMasterIdLst>
  <p:handoutMasterIdLst>
    <p:handoutMasterId r:id="rId8"/>
  </p:handoutMasterIdLst>
  <p:sldIdLst>
    <p:sldId id="423" r:id="rId6"/>
  </p:sldIdLst>
  <p:sldSz cx="6858000" cy="9906000" type="A4"/>
  <p:notesSz cx="6797675" cy="9926638"/>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7" userDrawn="1">
          <p15:clr>
            <a:srgbClr val="A4A3A4"/>
          </p15:clr>
        </p15:guide>
        <p15:guide id="2" pos="3120">
          <p15:clr>
            <a:srgbClr val="A4A3A4"/>
          </p15:clr>
        </p15:guide>
        <p15:guide id="3" orient="horz" pos="6068" userDrawn="1">
          <p15:clr>
            <a:srgbClr val="A4A3A4"/>
          </p15:clr>
        </p15:guide>
        <p15:guide id="4"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anda Close" initials="A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121"/>
    <a:srgbClr val="DA20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78" autoAdjust="0"/>
    <p:restoredTop sz="95382" autoAdjust="0"/>
  </p:normalViewPr>
  <p:slideViewPr>
    <p:cSldViewPr>
      <p:cViewPr>
        <p:scale>
          <a:sx n="100" d="100"/>
          <a:sy n="100" d="100"/>
        </p:scale>
        <p:origin x="1348" y="-920"/>
      </p:cViewPr>
      <p:guideLst>
        <p:guide orient="horz" pos="2167"/>
        <p:guide pos="3120"/>
        <p:guide orient="horz" pos="6068"/>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32B-4AB0-AA64-148DD60917F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32B-4AB0-AA64-148DD60917F4}"/>
              </c:ext>
            </c:extLst>
          </c:dPt>
          <c:cat>
            <c:strRef>
              <c:f>Sheet1!$A$2:$A$3</c:f>
              <c:strCache>
                <c:ptCount val="2"/>
                <c:pt idx="0">
                  <c:v>Engaged</c:v>
                </c:pt>
                <c:pt idx="1">
                  <c:v>Minimally engaged</c:v>
                </c:pt>
              </c:strCache>
            </c:strRef>
          </c:cat>
          <c:val>
            <c:numRef>
              <c:f>Sheet1!$B$2:$B$3</c:f>
              <c:numCache>
                <c:formatCode>0%</c:formatCode>
                <c:ptCount val="2"/>
                <c:pt idx="0">
                  <c:v>0.99</c:v>
                </c:pt>
                <c:pt idx="1">
                  <c:v>0.01</c:v>
                </c:pt>
              </c:numCache>
            </c:numRef>
          </c:val>
          <c:extLst>
            <c:ext xmlns:c16="http://schemas.microsoft.com/office/drawing/2014/chart" uri="{C3380CC4-5D6E-409C-BE32-E72D297353CC}">
              <c16:uniqueId val="{00000004-732B-4AB0-AA64-148DD60917F4}"/>
            </c:ext>
          </c:extLst>
        </c:ser>
        <c:dLbls>
          <c:showLegendKey val="0"/>
          <c:showVal val="0"/>
          <c:showCatName val="0"/>
          <c:showSerName val="0"/>
          <c:showPercent val="0"/>
          <c:showBubbleSize val="0"/>
          <c:showLeaderLines val="1"/>
        </c:dLbls>
        <c:firstSliceAng val="293"/>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189" cy="49665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900" y="0"/>
            <a:ext cx="2946189" cy="496650"/>
          </a:xfrm>
          <a:prstGeom prst="rect">
            <a:avLst/>
          </a:prstGeom>
        </p:spPr>
        <p:txBody>
          <a:bodyPr vert="horz" lIns="91440" tIns="45720" rIns="91440" bIns="45720" rtlCol="0"/>
          <a:lstStyle>
            <a:lvl1pPr algn="r">
              <a:defRPr sz="1200"/>
            </a:lvl1pPr>
          </a:lstStyle>
          <a:p>
            <a:fld id="{2394AFF1-7939-428B-A94A-10DCFC82812D}" type="datetimeFigureOut">
              <a:rPr lang="en-GB" smtClean="0"/>
              <a:t>27/02/2020</a:t>
            </a:fld>
            <a:endParaRPr lang="en-GB" dirty="0"/>
          </a:p>
        </p:txBody>
      </p:sp>
      <p:sp>
        <p:nvSpPr>
          <p:cNvPr id="4" name="Footer Placeholder 3"/>
          <p:cNvSpPr>
            <a:spLocks noGrp="1"/>
          </p:cNvSpPr>
          <p:nvPr>
            <p:ph type="ftr" sz="quarter" idx="2"/>
          </p:nvPr>
        </p:nvSpPr>
        <p:spPr>
          <a:xfrm>
            <a:off x="2" y="9428402"/>
            <a:ext cx="2946189" cy="49665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900" y="9428402"/>
            <a:ext cx="2946189" cy="496650"/>
          </a:xfrm>
          <a:prstGeom prst="rect">
            <a:avLst/>
          </a:prstGeom>
        </p:spPr>
        <p:txBody>
          <a:bodyPr vert="horz" lIns="91440" tIns="45720" rIns="91440" bIns="45720" rtlCol="0" anchor="b"/>
          <a:lstStyle>
            <a:lvl1pPr algn="r">
              <a:defRPr sz="1200"/>
            </a:lvl1pPr>
          </a:lstStyle>
          <a:p>
            <a:fld id="{6534BE23-F666-47C8-9FE9-B3105AD67D7C}" type="slidenum">
              <a:rPr lang="en-GB" smtClean="0"/>
              <a:t>‹#›</a:t>
            </a:fld>
            <a:endParaRPr lang="en-GB" dirty="0"/>
          </a:p>
        </p:txBody>
      </p:sp>
    </p:spTree>
    <p:extLst>
      <p:ext uri="{BB962C8B-B14F-4D97-AF65-F5344CB8AC3E}">
        <p14:creationId xmlns:p14="http://schemas.microsoft.com/office/powerpoint/2010/main" val="2004651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275" cy="49667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863" y="0"/>
            <a:ext cx="2946275" cy="496672"/>
          </a:xfrm>
          <a:prstGeom prst="rect">
            <a:avLst/>
          </a:prstGeom>
        </p:spPr>
        <p:txBody>
          <a:bodyPr vert="horz" lIns="91440" tIns="45720" rIns="91440" bIns="45720" rtlCol="0"/>
          <a:lstStyle>
            <a:lvl1pPr algn="r">
              <a:defRPr sz="1200"/>
            </a:lvl1pPr>
          </a:lstStyle>
          <a:p>
            <a:fld id="{342D69B3-C4D0-4F0E-9F52-30C6A12A0D9B}" type="datetimeFigureOut">
              <a:rPr lang="en-GB" smtClean="0"/>
              <a:t>27/02/2020</a:t>
            </a:fld>
            <a:endParaRPr lang="en-GB" dirty="0"/>
          </a:p>
        </p:txBody>
      </p:sp>
      <p:sp>
        <p:nvSpPr>
          <p:cNvPr id="4" name="Slide Image Placeholder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386" y="4715832"/>
            <a:ext cx="5436908" cy="446664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28272"/>
            <a:ext cx="2946275" cy="49667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863" y="9428272"/>
            <a:ext cx="2946275" cy="496672"/>
          </a:xfrm>
          <a:prstGeom prst="rect">
            <a:avLst/>
          </a:prstGeom>
        </p:spPr>
        <p:txBody>
          <a:bodyPr vert="horz" lIns="91440" tIns="45720" rIns="91440" bIns="45720" rtlCol="0" anchor="b"/>
          <a:lstStyle>
            <a:lvl1pPr algn="r">
              <a:defRPr sz="1200"/>
            </a:lvl1pPr>
          </a:lstStyle>
          <a:p>
            <a:fld id="{1261993B-4DAA-4D9B-B257-7182D0C14DFA}" type="slidenum">
              <a:rPr lang="en-GB" smtClean="0"/>
              <a:t>‹#›</a:t>
            </a:fld>
            <a:endParaRPr lang="en-GB" dirty="0"/>
          </a:p>
        </p:txBody>
      </p:sp>
    </p:spTree>
    <p:extLst>
      <p:ext uri="{BB962C8B-B14F-4D97-AF65-F5344CB8AC3E}">
        <p14:creationId xmlns:p14="http://schemas.microsoft.com/office/powerpoint/2010/main" val="824935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2963" y="744538"/>
            <a:ext cx="2574925" cy="3721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5C7635-1031-4554-832A-27846738D161}" type="slidenum">
              <a:rPr lang="en-GB" smtClean="0"/>
              <a:t>1</a:t>
            </a:fld>
            <a:endParaRPr lang="en-GB" dirty="0"/>
          </a:p>
        </p:txBody>
      </p:sp>
    </p:spTree>
    <p:extLst>
      <p:ext uri="{BB962C8B-B14F-4D97-AF65-F5344CB8AC3E}">
        <p14:creationId xmlns:p14="http://schemas.microsoft.com/office/powerpoint/2010/main" val="30374483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3 line headline">
    <p:spTree>
      <p:nvGrpSpPr>
        <p:cNvPr id="1" name=""/>
        <p:cNvGrpSpPr/>
        <p:nvPr/>
      </p:nvGrpSpPr>
      <p:grpSpPr>
        <a:xfrm>
          <a:off x="0" y="0"/>
          <a:ext cx="0" cy="0"/>
          <a:chOff x="0" y="0"/>
          <a:chExt cx="0" cy="0"/>
        </a:xfrm>
      </p:grpSpPr>
      <p:pic>
        <p:nvPicPr>
          <p:cNvPr id="8" name="Picture 1"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53891" y="7959197"/>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
          <p:cNvGrpSpPr>
            <a:grpSpLocks/>
          </p:cNvGrpSpPr>
          <p:nvPr/>
        </p:nvGrpSpPr>
        <p:grpSpPr bwMode="auto">
          <a:xfrm>
            <a:off x="5652359" y="9557456"/>
            <a:ext cx="1168830" cy="348544"/>
            <a:chOff x="8164619" y="6615952"/>
            <a:chExt cx="1688034" cy="242048"/>
          </a:xfrm>
        </p:grpSpPr>
        <p:grpSp>
          <p:nvGrpSpPr>
            <p:cNvPr id="10" name="Group 3"/>
            <p:cNvGrpSpPr>
              <a:grpSpLocks/>
            </p:cNvGrpSpPr>
            <p:nvPr/>
          </p:nvGrpSpPr>
          <p:grpSpPr bwMode="auto">
            <a:xfrm>
              <a:off x="8164619" y="6615952"/>
              <a:ext cx="1688034" cy="242048"/>
              <a:chOff x="8164619" y="6615952"/>
              <a:chExt cx="1688034" cy="242048"/>
            </a:xfrm>
          </p:grpSpPr>
          <p:sp>
            <p:nvSpPr>
              <p:cNvPr id="12" name="Rectangle 1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3" name="Rectangle 1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4" name="Rectangle 1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6" name="Rectangle 1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7" name="Rectangle 1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1" name="Rectangle 1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45" name="Text Placeholder 7"/>
          <p:cNvSpPr>
            <a:spLocks noGrp="1"/>
          </p:cNvSpPr>
          <p:nvPr>
            <p:ph type="body" sz="quarter" idx="10"/>
          </p:nvPr>
        </p:nvSpPr>
        <p:spPr>
          <a:xfrm>
            <a:off x="2" y="1250529"/>
            <a:ext cx="5836695" cy="738664"/>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47" name="Text Placeholder 2"/>
          <p:cNvSpPr>
            <a:spLocks noGrp="1"/>
          </p:cNvSpPr>
          <p:nvPr>
            <p:ph type="body" sz="quarter" idx="13"/>
          </p:nvPr>
        </p:nvSpPr>
        <p:spPr>
          <a:xfrm>
            <a:off x="395414" y="4696587"/>
            <a:ext cx="5316216" cy="839258"/>
          </a:xfrm>
          <a:prstGeom prst="rect">
            <a:avLst/>
          </a:prstGeom>
        </p:spPr>
        <p:txBody>
          <a:bodyPr/>
          <a:lstStyle>
            <a:lvl1pPr marL="0" indent="0">
              <a:buNone/>
              <a:defRPr sz="1800" b="1" cap="all" baseline="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57" name="Text Placeholder 7"/>
          <p:cNvSpPr>
            <a:spLocks noGrp="1"/>
          </p:cNvSpPr>
          <p:nvPr>
            <p:ph type="body" sz="quarter" idx="14"/>
          </p:nvPr>
        </p:nvSpPr>
        <p:spPr>
          <a:xfrm>
            <a:off x="2" y="2332997"/>
            <a:ext cx="5836695" cy="738664"/>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8" name="Text Placeholder 7"/>
          <p:cNvSpPr>
            <a:spLocks noGrp="1"/>
          </p:cNvSpPr>
          <p:nvPr>
            <p:ph type="body" sz="quarter" idx="15"/>
          </p:nvPr>
        </p:nvSpPr>
        <p:spPr>
          <a:xfrm>
            <a:off x="2" y="3413462"/>
            <a:ext cx="5836695" cy="738664"/>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9" name="Text Placeholder 2"/>
          <p:cNvSpPr>
            <a:spLocks noGrp="1"/>
          </p:cNvSpPr>
          <p:nvPr>
            <p:ph type="body" sz="quarter" idx="16"/>
          </p:nvPr>
        </p:nvSpPr>
        <p:spPr>
          <a:xfrm>
            <a:off x="395415" y="5834733"/>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60" name="Text Placeholder 2"/>
          <p:cNvSpPr>
            <a:spLocks noGrp="1"/>
          </p:cNvSpPr>
          <p:nvPr>
            <p:ph type="body" sz="quarter" idx="17"/>
          </p:nvPr>
        </p:nvSpPr>
        <p:spPr>
          <a:xfrm>
            <a:off x="395415" y="6755774"/>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Tree>
    <p:extLst>
      <p:ext uri="{BB962C8B-B14F-4D97-AF65-F5344CB8AC3E}">
        <p14:creationId xmlns:p14="http://schemas.microsoft.com/office/powerpoint/2010/main" val="33253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ree line title and text">
    <p:spTree>
      <p:nvGrpSpPr>
        <p:cNvPr id="1" name=""/>
        <p:cNvGrpSpPr/>
        <p:nvPr/>
      </p:nvGrpSpPr>
      <p:grpSpPr>
        <a:xfrm>
          <a:off x="0" y="0"/>
          <a:ext cx="0" cy="0"/>
          <a:chOff x="0" y="0"/>
          <a:chExt cx="0" cy="0"/>
        </a:xfrm>
      </p:grpSpPr>
      <p:sp>
        <p:nvSpPr>
          <p:cNvPr id="35"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6" name="Text Placeholder 16"/>
          <p:cNvSpPr>
            <a:spLocks noGrp="1"/>
          </p:cNvSpPr>
          <p:nvPr>
            <p:ph type="body" sz="quarter" idx="15"/>
          </p:nvPr>
        </p:nvSpPr>
        <p:spPr>
          <a:xfrm>
            <a:off x="-24349" y="1047702"/>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7" name="Text Placeholder 16"/>
          <p:cNvSpPr>
            <a:spLocks noGrp="1"/>
          </p:cNvSpPr>
          <p:nvPr>
            <p:ph type="body" sz="quarter" idx="16"/>
          </p:nvPr>
        </p:nvSpPr>
        <p:spPr>
          <a:xfrm>
            <a:off x="-24349" y="180425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8" name="Text Placeholder 7"/>
          <p:cNvSpPr>
            <a:spLocks noGrp="1"/>
          </p:cNvSpPr>
          <p:nvPr>
            <p:ph type="body" sz="quarter" idx="12"/>
          </p:nvPr>
        </p:nvSpPr>
        <p:spPr>
          <a:xfrm>
            <a:off x="366496" y="3014411"/>
            <a:ext cx="5729209" cy="6541964"/>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9" name="Group 1"/>
          <p:cNvGrpSpPr>
            <a:grpSpLocks/>
          </p:cNvGrpSpPr>
          <p:nvPr userDrawn="1"/>
        </p:nvGrpSpPr>
        <p:grpSpPr bwMode="auto">
          <a:xfrm>
            <a:off x="5652359" y="9557456"/>
            <a:ext cx="1168830" cy="348544"/>
            <a:chOff x="8164619" y="6615952"/>
            <a:chExt cx="1688034" cy="242048"/>
          </a:xfrm>
        </p:grpSpPr>
        <p:grpSp>
          <p:nvGrpSpPr>
            <p:cNvPr id="20" name="Group 2"/>
            <p:cNvGrpSpPr>
              <a:grpSpLocks/>
            </p:cNvGrpSpPr>
            <p:nvPr/>
          </p:nvGrpSpPr>
          <p:grpSpPr bwMode="auto">
            <a:xfrm>
              <a:off x="8164619" y="6615952"/>
              <a:ext cx="1688034" cy="242048"/>
              <a:chOff x="8164619" y="6615952"/>
              <a:chExt cx="1688034" cy="242048"/>
            </a:xfrm>
          </p:grpSpPr>
          <p:sp>
            <p:nvSpPr>
              <p:cNvPr id="22" name="Rectangle 2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7" name="Rectangle 2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1" name="Rectangle 2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80028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hank you slide">
    <p:spTree>
      <p:nvGrpSpPr>
        <p:cNvPr id="1" name=""/>
        <p:cNvGrpSpPr/>
        <p:nvPr/>
      </p:nvGrpSpPr>
      <p:grpSpPr>
        <a:xfrm>
          <a:off x="0" y="0"/>
          <a:ext cx="0" cy="0"/>
          <a:chOff x="0" y="0"/>
          <a:chExt cx="0" cy="0"/>
        </a:xfrm>
      </p:grpSpPr>
      <p:pic>
        <p:nvPicPr>
          <p:cNvPr id="15" name="Picture 10"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29712" y="7998179"/>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a:spLocks noChangeArrowheads="1"/>
          </p:cNvSpPr>
          <p:nvPr/>
        </p:nvSpPr>
        <p:spPr bwMode="auto">
          <a:xfrm>
            <a:off x="1462820" y="9250187"/>
            <a:ext cx="42730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r>
              <a:rPr lang="en-GB" altLang="en-US" sz="700" dirty="0">
                <a:latin typeface="Arial" charset="0"/>
              </a:rPr>
              <a:t>Royal Mail, the cruciform and all marks indicated with ® are registered trade marks of Royal Mail Group Ltd.</a:t>
            </a:r>
          </a:p>
          <a:p>
            <a:pPr>
              <a:defRPr/>
            </a:pPr>
            <a:r>
              <a:rPr lang="en-GB" altLang="en-US" sz="700" dirty="0">
                <a:latin typeface="Arial" charset="0"/>
              </a:rPr>
              <a:t>Royal Mail Group Ltd 2014. Registered Office: 100 Victoria Embankment, London EC4Y 0HQ.© Royal Mail Group Ltd 2014. All rights reserved.</a:t>
            </a:r>
          </a:p>
        </p:txBody>
      </p:sp>
      <p:sp>
        <p:nvSpPr>
          <p:cNvPr id="41" name="Text Placeholder 7"/>
          <p:cNvSpPr>
            <a:spLocks noGrp="1"/>
          </p:cNvSpPr>
          <p:nvPr>
            <p:ph type="body" sz="quarter" idx="10"/>
          </p:nvPr>
        </p:nvSpPr>
        <p:spPr>
          <a:xfrm>
            <a:off x="-16233" y="1793881"/>
            <a:ext cx="8375018" cy="430887"/>
          </a:xfrm>
          <a:prstGeom prst="rect">
            <a:avLst/>
          </a:prstGeom>
          <a:solidFill>
            <a:srgbClr val="E32119"/>
          </a:solidFill>
          <a:ln>
            <a:noFill/>
          </a:ln>
        </p:spPr>
        <p:txBody>
          <a:bodyPr vert="horz" wrap="none" lIns="648000" tIns="0" rIns="108000" bIns="0" anchor="ctr"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44" name="Text Placeholder 7"/>
          <p:cNvSpPr>
            <a:spLocks noGrp="1"/>
          </p:cNvSpPr>
          <p:nvPr>
            <p:ph type="body" sz="quarter" idx="18"/>
          </p:nvPr>
        </p:nvSpPr>
        <p:spPr>
          <a:xfrm>
            <a:off x="-16232" y="374142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dirty="0"/>
              <a:t>Click to edit Master text styles</a:t>
            </a:r>
          </a:p>
        </p:txBody>
      </p:sp>
      <p:sp>
        <p:nvSpPr>
          <p:cNvPr id="45" name="Text Placeholder 7"/>
          <p:cNvSpPr>
            <a:spLocks noGrp="1"/>
          </p:cNvSpPr>
          <p:nvPr>
            <p:ph type="body" sz="quarter" idx="19"/>
          </p:nvPr>
        </p:nvSpPr>
        <p:spPr>
          <a:xfrm>
            <a:off x="-16232" y="4986326"/>
            <a:ext cx="595833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none" baseline="0">
                <a:solidFill>
                  <a:schemeClr val="tx1"/>
                </a:solidFill>
                <a:latin typeface="Arial Black" panose="020B0A04020102020204" pitchFamily="34" charset="0"/>
                <a:cs typeface="Arial"/>
              </a:defRPr>
            </a:lvl1pPr>
          </a:lstStyle>
          <a:p>
            <a:pPr lvl="0"/>
            <a:r>
              <a:rPr lang="en-US"/>
              <a:t>Click to edit Master text styles</a:t>
            </a:r>
          </a:p>
        </p:txBody>
      </p:sp>
      <p:sp>
        <p:nvSpPr>
          <p:cNvPr id="46" name="Text Placeholder 7"/>
          <p:cNvSpPr>
            <a:spLocks noGrp="1"/>
          </p:cNvSpPr>
          <p:nvPr>
            <p:ph type="body" sz="quarter" idx="20"/>
          </p:nvPr>
        </p:nvSpPr>
        <p:spPr>
          <a:xfrm>
            <a:off x="-16232" y="436387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a:t>Click to edit Master text styles</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1383505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ripes">
    <p:spTree>
      <p:nvGrpSpPr>
        <p:cNvPr id="1" name=""/>
        <p:cNvGrpSpPr/>
        <p:nvPr/>
      </p:nvGrpSpPr>
      <p:grpSpPr>
        <a:xfrm>
          <a:off x="0" y="0"/>
          <a:ext cx="0" cy="0"/>
          <a:chOff x="0" y="0"/>
          <a:chExt cx="0" cy="0"/>
        </a:xfrm>
      </p:grpSpPr>
      <p:sp>
        <p:nvSpPr>
          <p:cNvPr id="9" name="Rectangle 8"/>
          <p:cNvSpPr/>
          <p:nvPr/>
        </p:nvSpPr>
        <p:spPr>
          <a:xfrm>
            <a:off x="0" y="0"/>
            <a:ext cx="6858000" cy="1414816"/>
          </a:xfrm>
          <a:prstGeom prst="rect">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0" name="Rectangle 9"/>
          <p:cNvSpPr/>
          <p:nvPr/>
        </p:nvSpPr>
        <p:spPr>
          <a:xfrm>
            <a:off x="0" y="1414817"/>
            <a:ext cx="6858000" cy="1414815"/>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1" name="Rectangle 10"/>
          <p:cNvSpPr/>
          <p:nvPr/>
        </p:nvSpPr>
        <p:spPr>
          <a:xfrm>
            <a:off x="0" y="2829631"/>
            <a:ext cx="6858000" cy="1412522"/>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2" name="Rectangle 11"/>
          <p:cNvSpPr/>
          <p:nvPr/>
        </p:nvSpPr>
        <p:spPr>
          <a:xfrm>
            <a:off x="0" y="4242153"/>
            <a:ext cx="6858000" cy="1414816"/>
          </a:xfrm>
          <a:prstGeom prst="rect">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3" name="Rectangle 12"/>
          <p:cNvSpPr/>
          <p:nvPr/>
        </p:nvSpPr>
        <p:spPr>
          <a:xfrm>
            <a:off x="0" y="5656969"/>
            <a:ext cx="6858000" cy="1414815"/>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4" name="Rectangle 13"/>
          <p:cNvSpPr/>
          <p:nvPr/>
        </p:nvSpPr>
        <p:spPr>
          <a:xfrm>
            <a:off x="0" y="7071783"/>
            <a:ext cx="6858000" cy="1414816"/>
          </a:xfrm>
          <a:prstGeom prst="rect">
            <a:avLst/>
          </a:prstGeom>
          <a:solidFill>
            <a:schemeClr val="accent6"/>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5" name="Rectangle 14"/>
          <p:cNvSpPr/>
          <p:nvPr/>
        </p:nvSpPr>
        <p:spPr>
          <a:xfrm>
            <a:off x="0" y="8486600"/>
            <a:ext cx="6858000" cy="1414815"/>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25" name="Text Placeholder 16"/>
          <p:cNvSpPr>
            <a:spLocks noGrp="1"/>
          </p:cNvSpPr>
          <p:nvPr>
            <p:ph type="body" sz="quarter" idx="14"/>
          </p:nvPr>
        </p:nvSpPr>
        <p:spPr>
          <a:xfrm>
            <a:off x="27051" y="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6" name="Text Placeholder 16"/>
          <p:cNvSpPr>
            <a:spLocks noGrp="1"/>
          </p:cNvSpPr>
          <p:nvPr>
            <p:ph type="body" sz="quarter" idx="15"/>
          </p:nvPr>
        </p:nvSpPr>
        <p:spPr>
          <a:xfrm>
            <a:off x="27051" y="14153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7" name="Text Placeholder 16"/>
          <p:cNvSpPr>
            <a:spLocks noGrp="1"/>
          </p:cNvSpPr>
          <p:nvPr>
            <p:ph type="body" sz="quarter" idx="16"/>
          </p:nvPr>
        </p:nvSpPr>
        <p:spPr>
          <a:xfrm>
            <a:off x="27051" y="28297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8" name="Text Placeholder 16"/>
          <p:cNvSpPr>
            <a:spLocks noGrp="1"/>
          </p:cNvSpPr>
          <p:nvPr>
            <p:ph type="body" sz="quarter" idx="17"/>
          </p:nvPr>
        </p:nvSpPr>
        <p:spPr>
          <a:xfrm>
            <a:off x="27051" y="42441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9" name="Text Placeholder 16"/>
          <p:cNvSpPr>
            <a:spLocks noGrp="1"/>
          </p:cNvSpPr>
          <p:nvPr>
            <p:ph type="body" sz="quarter" idx="18"/>
          </p:nvPr>
        </p:nvSpPr>
        <p:spPr>
          <a:xfrm>
            <a:off x="27051" y="5648430"/>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0" name="Text Placeholder 16"/>
          <p:cNvSpPr>
            <a:spLocks noGrp="1"/>
          </p:cNvSpPr>
          <p:nvPr>
            <p:ph type="body" sz="quarter" idx="19"/>
          </p:nvPr>
        </p:nvSpPr>
        <p:spPr>
          <a:xfrm>
            <a:off x="27051" y="7072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1" name="Text Placeholder 16"/>
          <p:cNvSpPr>
            <a:spLocks noGrp="1"/>
          </p:cNvSpPr>
          <p:nvPr>
            <p:ph type="body" sz="quarter" idx="20"/>
          </p:nvPr>
        </p:nvSpPr>
        <p:spPr>
          <a:xfrm>
            <a:off x="27051" y="8485026"/>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79821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grpSp>
        <p:nvGrpSpPr>
          <p:cNvPr id="4" name="Group 1"/>
          <p:cNvGrpSpPr>
            <a:grpSpLocks/>
          </p:cNvGrpSpPr>
          <p:nvPr/>
        </p:nvGrpSpPr>
        <p:grpSpPr bwMode="auto">
          <a:xfrm rot="5400000">
            <a:off x="-475026" y="675498"/>
            <a:ext cx="1109064" cy="159012"/>
            <a:chOff x="8164619" y="6615952"/>
            <a:chExt cx="1688034" cy="242048"/>
          </a:xfrm>
        </p:grpSpPr>
        <p:grpSp>
          <p:nvGrpSpPr>
            <p:cNvPr id="5" name="Group 2"/>
            <p:cNvGrpSpPr>
              <a:grpSpLocks/>
            </p:cNvGrpSpPr>
            <p:nvPr/>
          </p:nvGrpSpPr>
          <p:grpSpPr bwMode="auto">
            <a:xfrm>
              <a:off x="8164619" y="6615952"/>
              <a:ext cx="1688034" cy="242048"/>
              <a:chOff x="8164619" y="6615952"/>
              <a:chExt cx="1688034" cy="242048"/>
            </a:xfrm>
          </p:grpSpPr>
          <p:sp>
            <p:nvSpPr>
              <p:cNvPr id="7" name="Rectangle 6"/>
              <p:cNvSpPr/>
              <p:nvPr/>
            </p:nvSpPr>
            <p:spPr>
              <a:xfrm>
                <a:off x="8164619" y="6615952"/>
                <a:ext cx="241261" cy="242048"/>
              </a:xfrm>
              <a:prstGeom prst="rect">
                <a:avLst/>
              </a:prstGeom>
              <a:solidFill>
                <a:srgbClr val="E3211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8" name="Rectangle 7"/>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9" name="Rectangle 8"/>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0" name="Rectangle 9"/>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1" name="Rectangle 10"/>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2" name="Rectangle 11"/>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6" name="Rectangle 5"/>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spTree>
    <p:extLst>
      <p:ext uri="{BB962C8B-B14F-4D97-AF65-F5344CB8AC3E}">
        <p14:creationId xmlns:p14="http://schemas.microsoft.com/office/powerpoint/2010/main" val="3113449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3 line headline">
    <p:spTree>
      <p:nvGrpSpPr>
        <p:cNvPr id="1" name=""/>
        <p:cNvGrpSpPr/>
        <p:nvPr/>
      </p:nvGrpSpPr>
      <p:grpSpPr>
        <a:xfrm>
          <a:off x="0" y="0"/>
          <a:ext cx="0" cy="0"/>
          <a:chOff x="0" y="0"/>
          <a:chExt cx="0" cy="0"/>
        </a:xfrm>
      </p:grpSpPr>
      <p:grpSp>
        <p:nvGrpSpPr>
          <p:cNvPr id="9" name="Group 2"/>
          <p:cNvGrpSpPr>
            <a:grpSpLocks/>
          </p:cNvGrpSpPr>
          <p:nvPr/>
        </p:nvGrpSpPr>
        <p:grpSpPr bwMode="auto">
          <a:xfrm>
            <a:off x="5652359" y="9557456"/>
            <a:ext cx="1168830" cy="348544"/>
            <a:chOff x="8164619" y="6615952"/>
            <a:chExt cx="1688034" cy="242048"/>
          </a:xfrm>
        </p:grpSpPr>
        <p:grpSp>
          <p:nvGrpSpPr>
            <p:cNvPr id="10" name="Group 3"/>
            <p:cNvGrpSpPr>
              <a:grpSpLocks/>
            </p:cNvGrpSpPr>
            <p:nvPr/>
          </p:nvGrpSpPr>
          <p:grpSpPr bwMode="auto">
            <a:xfrm>
              <a:off x="8164619" y="6615952"/>
              <a:ext cx="1688034" cy="242048"/>
              <a:chOff x="8164619" y="6615952"/>
              <a:chExt cx="1688034" cy="242048"/>
            </a:xfrm>
          </p:grpSpPr>
          <p:sp>
            <p:nvSpPr>
              <p:cNvPr id="12" name="Rectangle 1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6" name="Rectangle 1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7" name="Rectangle 1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1" name="Rectangle 1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45" name="Text Placeholder 7"/>
          <p:cNvSpPr>
            <a:spLocks noGrp="1"/>
          </p:cNvSpPr>
          <p:nvPr>
            <p:ph type="body" sz="quarter" idx="10"/>
          </p:nvPr>
        </p:nvSpPr>
        <p:spPr>
          <a:xfrm>
            <a:off x="2" y="1250529"/>
            <a:ext cx="5836695" cy="738664"/>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47" name="Text Placeholder 2"/>
          <p:cNvSpPr>
            <a:spLocks noGrp="1"/>
          </p:cNvSpPr>
          <p:nvPr>
            <p:ph type="body" sz="quarter" idx="13"/>
          </p:nvPr>
        </p:nvSpPr>
        <p:spPr>
          <a:xfrm>
            <a:off x="395414" y="4696587"/>
            <a:ext cx="5316216" cy="839258"/>
          </a:xfrm>
          <a:prstGeom prst="rect">
            <a:avLst/>
          </a:prstGeom>
        </p:spPr>
        <p:txBody>
          <a:bodyPr/>
          <a:lstStyle>
            <a:lvl1pPr marL="0" indent="0">
              <a:buNone/>
              <a:defRPr sz="1800" b="1" cap="all" baseline="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57" name="Text Placeholder 7"/>
          <p:cNvSpPr>
            <a:spLocks noGrp="1"/>
          </p:cNvSpPr>
          <p:nvPr>
            <p:ph type="body" sz="quarter" idx="14"/>
          </p:nvPr>
        </p:nvSpPr>
        <p:spPr>
          <a:xfrm>
            <a:off x="2" y="2332997"/>
            <a:ext cx="5836695" cy="738664"/>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8" name="Text Placeholder 7"/>
          <p:cNvSpPr>
            <a:spLocks noGrp="1"/>
          </p:cNvSpPr>
          <p:nvPr>
            <p:ph type="body" sz="quarter" idx="15"/>
          </p:nvPr>
        </p:nvSpPr>
        <p:spPr>
          <a:xfrm>
            <a:off x="2" y="3413462"/>
            <a:ext cx="5836695" cy="738664"/>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9" name="Text Placeholder 2"/>
          <p:cNvSpPr>
            <a:spLocks noGrp="1"/>
          </p:cNvSpPr>
          <p:nvPr>
            <p:ph type="body" sz="quarter" idx="16"/>
          </p:nvPr>
        </p:nvSpPr>
        <p:spPr>
          <a:xfrm>
            <a:off x="395415" y="5834733"/>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60" name="Text Placeholder 2"/>
          <p:cNvSpPr>
            <a:spLocks noGrp="1"/>
          </p:cNvSpPr>
          <p:nvPr>
            <p:ph type="body" sz="quarter" idx="17"/>
          </p:nvPr>
        </p:nvSpPr>
        <p:spPr>
          <a:xfrm>
            <a:off x="395415" y="6755774"/>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Tree>
    <p:extLst>
      <p:ext uri="{BB962C8B-B14F-4D97-AF65-F5344CB8AC3E}">
        <p14:creationId xmlns:p14="http://schemas.microsoft.com/office/powerpoint/2010/main" val="2930084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7" name="Group 1"/>
          <p:cNvGrpSpPr>
            <a:grpSpLocks/>
          </p:cNvGrpSpPr>
          <p:nvPr/>
        </p:nvGrpSpPr>
        <p:grpSpPr bwMode="auto">
          <a:xfrm>
            <a:off x="5652359" y="9557456"/>
            <a:ext cx="1168830" cy="348544"/>
            <a:chOff x="8164619" y="6615952"/>
            <a:chExt cx="1688034" cy="242048"/>
          </a:xfrm>
        </p:grpSpPr>
        <p:grpSp>
          <p:nvGrpSpPr>
            <p:cNvPr id="8" name="Group 2"/>
            <p:cNvGrpSpPr>
              <a:grpSpLocks/>
            </p:cNvGrpSpPr>
            <p:nvPr/>
          </p:nvGrpSpPr>
          <p:grpSpPr bwMode="auto">
            <a:xfrm>
              <a:off x="8164619" y="6615952"/>
              <a:ext cx="1688034" cy="242048"/>
              <a:chOff x="8164619" y="6615952"/>
              <a:chExt cx="1688034" cy="242048"/>
            </a:xfrm>
          </p:grpSpPr>
          <p:sp>
            <p:nvSpPr>
              <p:cNvPr id="10" name="Rectangle 9"/>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1" name="Rectangle 10"/>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2" name="Rectangle 11"/>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9" name="Rectangle 8"/>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46" name="Text Placeholder 7"/>
          <p:cNvSpPr>
            <a:spLocks noGrp="1"/>
          </p:cNvSpPr>
          <p:nvPr>
            <p:ph type="body" sz="quarter" idx="20"/>
          </p:nvPr>
        </p:nvSpPr>
        <p:spPr>
          <a:xfrm>
            <a:off x="0" y="3959021"/>
            <a:ext cx="8375018" cy="430887"/>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50" name="Text Placeholder 7"/>
          <p:cNvSpPr>
            <a:spLocks noGrp="1"/>
          </p:cNvSpPr>
          <p:nvPr>
            <p:ph type="body" sz="quarter" idx="21"/>
          </p:nvPr>
        </p:nvSpPr>
        <p:spPr>
          <a:xfrm>
            <a:off x="0" y="4596941"/>
            <a:ext cx="8375018" cy="430887"/>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7" name="Text Placeholder 7"/>
          <p:cNvSpPr>
            <a:spLocks noGrp="1"/>
          </p:cNvSpPr>
          <p:nvPr>
            <p:ph type="body" sz="quarter" idx="23"/>
          </p:nvPr>
        </p:nvSpPr>
        <p:spPr>
          <a:xfrm>
            <a:off x="0" y="3326138"/>
            <a:ext cx="8375018" cy="430887"/>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
        <p:nvSpPr>
          <p:cNvPr id="16" name="Footer Placeholder 4"/>
          <p:cNvSpPr>
            <a:spLocks noGrp="1"/>
          </p:cNvSpPr>
          <p:nvPr>
            <p:ph type="ftr" sz="quarter" idx="3"/>
          </p:nvPr>
        </p:nvSpPr>
        <p:spPr>
          <a:xfrm>
            <a:off x="1106032" y="9239920"/>
            <a:ext cx="3596927" cy="326199"/>
          </a:xfrm>
          <a:prstGeom prst="rect">
            <a:avLst/>
          </a:prstGeom>
        </p:spPr>
        <p:txBody>
          <a:bodyPr vert="horz" lIns="0" tIns="0" rIns="0" bIns="0" rtlCol="0" anchor="t" anchorCtr="0">
            <a:noAutofit/>
          </a:bodyPr>
          <a:lstStyle>
            <a:lvl1pPr algn="ctr">
              <a:defRPr sz="1200">
                <a:solidFill>
                  <a:schemeClr val="tx1">
                    <a:tint val="75000"/>
                  </a:schemeClr>
                </a:solidFill>
                <a:latin typeface="Arial" pitchFamily="34" charset="0"/>
              </a:defRPr>
            </a:lvl1pPr>
          </a:lstStyle>
          <a:p>
            <a:r>
              <a:rPr lang="en-US" dirty="0">
                <a:solidFill>
                  <a:prstClr val="black">
                    <a:tint val="75000"/>
                  </a:prstClr>
                </a:solidFill>
              </a:rPr>
              <a:t> </a:t>
            </a:r>
          </a:p>
        </p:txBody>
      </p:sp>
      <p:sp>
        <p:nvSpPr>
          <p:cNvPr id="19" name="Slide Number Placeholder 5"/>
          <p:cNvSpPr txBox="1">
            <a:spLocks/>
          </p:cNvSpPr>
          <p:nvPr userDrawn="1"/>
        </p:nvSpPr>
        <p:spPr>
          <a:xfrm>
            <a:off x="273768" y="9239920"/>
            <a:ext cx="647540" cy="348114"/>
          </a:xfrm>
          <a:prstGeom prst="rect">
            <a:avLst/>
          </a:prstGeom>
        </p:spPr>
        <p:txBody>
          <a:bodyPr vert="horz" lIns="0" tIns="0" rIns="0" bIns="0" rtlCol="0" anchor="t" anchorCtr="0">
            <a:noAutofit/>
          </a:bodyPr>
          <a:lstStyle>
            <a:defPPr>
              <a:defRPr lang="en-US"/>
            </a:defPPr>
            <a:lvl1pPr algn="l" defTabSz="457200" rtl="0" fontAlgn="base">
              <a:spcBef>
                <a:spcPct val="0"/>
              </a:spcBef>
              <a:spcAft>
                <a:spcPct val="0"/>
              </a:spcAft>
              <a:defRPr sz="1200" kern="1200">
                <a:solidFill>
                  <a:schemeClr val="tx1">
                    <a:tint val="75000"/>
                  </a:schemeClr>
                </a:solidFill>
                <a:latin typeface="Arial"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F8DEEF1C-85D8-4622-96D6-431C752B733C}" type="slidenum">
              <a:rPr lang="en-US" smtClean="0">
                <a:solidFill>
                  <a:prstClr val="black">
                    <a:tint val="75000"/>
                  </a:prstClr>
                </a:solidFill>
              </a:rPr>
              <a:pPr/>
              <a:t>‹#›</a:t>
            </a:fld>
            <a:endParaRPr lang="en-US" dirty="0">
              <a:solidFill>
                <a:prstClr val="black">
                  <a:tint val="75000"/>
                </a:prstClr>
              </a:solidFill>
            </a:endParaRPr>
          </a:p>
        </p:txBody>
      </p:sp>
      <p:sp>
        <p:nvSpPr>
          <p:cNvPr id="20" name="TextBox 19" descr="CONFIDENTIAL_TAG_0xFFEE"/>
          <p:cNvSpPr txBox="1"/>
          <p:nvPr userDrawn="1"/>
        </p:nvSpPr>
        <p:spPr>
          <a:xfrm>
            <a:off x="214186" y="8764667"/>
            <a:ext cx="2208351" cy="276999"/>
          </a:xfrm>
          <a:prstGeom prst="rect">
            <a:avLst/>
          </a:prstGeom>
          <a:noFill/>
        </p:spPr>
        <p:txBody>
          <a:bodyPr vert="horz" rtlCol="0">
            <a:spAutoFit/>
          </a:bodyPr>
          <a:lstStyle/>
          <a:p>
            <a:endParaRPr lang="en-US" sz="1200" dirty="0">
              <a:solidFill>
                <a:srgbClr val="FFFFFF"/>
              </a:solidFill>
              <a:latin typeface="Arial"/>
            </a:endParaRPr>
          </a:p>
        </p:txBody>
      </p:sp>
      <p:pic>
        <p:nvPicPr>
          <p:cNvPr id="21" name="Shape 255"/>
          <p:cNvPicPr preferRelativeResize="0"/>
          <p:nvPr userDrawn="1"/>
        </p:nvPicPr>
        <p:blipFill>
          <a:blip r:embed="rId2">
            <a:alphaModFix/>
            <a:duotone>
              <a:prstClr val="black"/>
              <a:schemeClr val="tx1">
                <a:tint val="45000"/>
                <a:satMod val="400000"/>
              </a:schemeClr>
            </a:duotone>
          </a:blip>
          <a:stretch>
            <a:fillRect/>
          </a:stretch>
        </p:blipFill>
        <p:spPr>
          <a:xfrm>
            <a:off x="2333203" y="9217091"/>
            <a:ext cx="1181250" cy="501546"/>
          </a:xfrm>
          <a:prstGeom prst="rect">
            <a:avLst/>
          </a:prstGeom>
          <a:noFill/>
          <a:ln>
            <a:noFill/>
          </a:ln>
        </p:spPr>
      </p:pic>
      <p:pic>
        <p:nvPicPr>
          <p:cNvPr id="22" name="Picture 21" descr="Lida_MasterLogo_RED_RGB.ai"/>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7750" y="9009451"/>
            <a:ext cx="335589" cy="700179"/>
          </a:xfrm>
          <a:prstGeom prst="rect">
            <a:avLst/>
          </a:prstGeom>
        </p:spPr>
      </p:pic>
      <p:pic>
        <p:nvPicPr>
          <p:cNvPr id="23" name="Picture 6" descr="http://www.recommendedagencies.com/pub/logos/oliver-marketing-logo-1415880287.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b="26929"/>
          <a:stretch/>
        </p:blipFill>
        <p:spPr bwMode="auto">
          <a:xfrm>
            <a:off x="1229157" y="8781615"/>
            <a:ext cx="708355" cy="107993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Image result for MC&amp;C logo"/>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760042" y="8907801"/>
            <a:ext cx="672204" cy="95374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Image result for royalmail marketreach logo"/>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4677835" y="8695293"/>
            <a:ext cx="673547" cy="1404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050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One line title with text">
    <p:spTree>
      <p:nvGrpSpPr>
        <p:cNvPr id="1" name=""/>
        <p:cNvGrpSpPr/>
        <p:nvPr/>
      </p:nvGrpSpPr>
      <p:grpSpPr>
        <a:xfrm>
          <a:off x="0" y="0"/>
          <a:ext cx="0" cy="0"/>
          <a:chOff x="0" y="0"/>
          <a:chExt cx="0" cy="0"/>
        </a:xfrm>
      </p:grpSpPr>
      <p:sp>
        <p:nvSpPr>
          <p:cNvPr id="1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89372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line title with text">
    <p:spTree>
      <p:nvGrpSpPr>
        <p:cNvPr id="1" name=""/>
        <p:cNvGrpSpPr/>
        <p:nvPr/>
      </p:nvGrpSpPr>
      <p:grpSpPr>
        <a:xfrm>
          <a:off x="0" y="0"/>
          <a:ext cx="0" cy="0"/>
          <a:chOff x="0" y="0"/>
          <a:chExt cx="0" cy="0"/>
        </a:xfrm>
      </p:grpSpPr>
      <p:sp>
        <p:nvSpPr>
          <p:cNvPr id="51"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2" name="Text Placeholder 16"/>
          <p:cNvSpPr>
            <a:spLocks noGrp="1"/>
          </p:cNvSpPr>
          <p:nvPr>
            <p:ph type="body" sz="quarter" idx="15"/>
          </p:nvPr>
        </p:nvSpPr>
        <p:spPr>
          <a:xfrm>
            <a:off x="-24349" y="104948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3"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4178074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ext &amp; Chart slide">
    <p:spTree>
      <p:nvGrpSpPr>
        <p:cNvPr id="1" name=""/>
        <p:cNvGrpSpPr/>
        <p:nvPr/>
      </p:nvGrpSpPr>
      <p:grpSpPr>
        <a:xfrm>
          <a:off x="0" y="0"/>
          <a:ext cx="0" cy="0"/>
          <a:chOff x="0" y="0"/>
          <a:chExt cx="0" cy="0"/>
        </a:xfrm>
      </p:grpSpPr>
      <p:sp>
        <p:nvSpPr>
          <p:cNvPr id="17" name="Chart Placeholder 5"/>
          <p:cNvSpPr>
            <a:spLocks noGrp="1"/>
          </p:cNvSpPr>
          <p:nvPr>
            <p:ph type="chart" sz="quarter" idx="13"/>
          </p:nvPr>
        </p:nvSpPr>
        <p:spPr>
          <a:xfrm>
            <a:off x="3342151" y="2180949"/>
            <a:ext cx="2729206" cy="7375426"/>
          </a:xfrm>
          <a:prstGeom prst="rect">
            <a:avLst/>
          </a:prstGeom>
        </p:spPr>
        <p:txBody>
          <a:bodyPr/>
          <a:lstStyle>
            <a:lvl1pPr marL="0" indent="0">
              <a:buNone/>
              <a:defRPr sz="2400">
                <a:latin typeface="Arial" panose="020B0604020202020204" pitchFamily="34" charset="0"/>
                <a:cs typeface="Arial" panose="020B0604020202020204" pitchFamily="34" charset="0"/>
              </a:defRPr>
            </a:lvl1pPr>
          </a:lstStyle>
          <a:p>
            <a:pPr lvl="0"/>
            <a:r>
              <a:rPr lang="en-US" noProof="0" dirty="0"/>
              <a:t>Click icon to add chart</a:t>
            </a:r>
            <a:endParaRPr lang="en-GB" noProof="0" dirty="0"/>
          </a:p>
        </p:txBody>
      </p:sp>
      <p:sp>
        <p:nvSpPr>
          <p:cNvPr id="29"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0"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36230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ext &amp; table slide">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4" name="Table Placeholder 3"/>
          <p:cNvSpPr>
            <a:spLocks noGrp="1"/>
          </p:cNvSpPr>
          <p:nvPr>
            <p:ph type="tbl" sz="quarter" idx="15"/>
          </p:nvPr>
        </p:nvSpPr>
        <p:spPr>
          <a:xfrm>
            <a:off x="3384015" y="2180949"/>
            <a:ext cx="2659673" cy="7375427"/>
          </a:xfrm>
          <a:prstGeom prst="rect">
            <a:avLst/>
          </a:prstGeom>
        </p:spPr>
        <p:txBody>
          <a:bodyPr/>
          <a:lstStyle>
            <a:lvl1pPr marL="0" indent="0">
              <a:buFontTx/>
              <a:buNone/>
              <a:defRPr sz="2400">
                <a:latin typeface="Arial" panose="020B0604020202020204" pitchFamily="34" charset="0"/>
                <a:cs typeface="Arial" panose="020B0604020202020204" pitchFamily="34" charset="0"/>
              </a:defRPr>
            </a:lvl1pPr>
          </a:lstStyle>
          <a:p>
            <a:pPr lvl="0"/>
            <a:r>
              <a:rPr lang="en-US" noProof="0" dirty="0"/>
              <a:t>Click icon to add table</a:t>
            </a:r>
            <a:endParaRPr lang="en-GB" noProof="0" dirty="0"/>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33745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7" name="Group 1"/>
          <p:cNvGrpSpPr>
            <a:grpSpLocks/>
          </p:cNvGrpSpPr>
          <p:nvPr/>
        </p:nvGrpSpPr>
        <p:grpSpPr bwMode="auto">
          <a:xfrm>
            <a:off x="5652359" y="9557456"/>
            <a:ext cx="1168830" cy="348544"/>
            <a:chOff x="8164619" y="6615952"/>
            <a:chExt cx="1688034" cy="242048"/>
          </a:xfrm>
        </p:grpSpPr>
        <p:grpSp>
          <p:nvGrpSpPr>
            <p:cNvPr id="8" name="Group 2"/>
            <p:cNvGrpSpPr>
              <a:grpSpLocks/>
            </p:cNvGrpSpPr>
            <p:nvPr/>
          </p:nvGrpSpPr>
          <p:grpSpPr bwMode="auto">
            <a:xfrm>
              <a:off x="8164619" y="6615952"/>
              <a:ext cx="1688034" cy="242048"/>
              <a:chOff x="8164619" y="6615952"/>
              <a:chExt cx="1688034" cy="242048"/>
            </a:xfrm>
          </p:grpSpPr>
          <p:sp>
            <p:nvSpPr>
              <p:cNvPr id="10" name="Rectangle 9"/>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1" name="Rectangle 10"/>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2" name="Rectangle 11"/>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3" name="Rectangle 12"/>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4" name="Rectangle 13"/>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9" name="Rectangle 8"/>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46" name="Text Placeholder 7"/>
          <p:cNvSpPr>
            <a:spLocks noGrp="1"/>
          </p:cNvSpPr>
          <p:nvPr>
            <p:ph type="body" sz="quarter" idx="20"/>
          </p:nvPr>
        </p:nvSpPr>
        <p:spPr>
          <a:xfrm>
            <a:off x="0" y="3959021"/>
            <a:ext cx="8375018" cy="430887"/>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50" name="Text Placeholder 7"/>
          <p:cNvSpPr>
            <a:spLocks noGrp="1"/>
          </p:cNvSpPr>
          <p:nvPr>
            <p:ph type="body" sz="quarter" idx="21"/>
          </p:nvPr>
        </p:nvSpPr>
        <p:spPr>
          <a:xfrm>
            <a:off x="0" y="4596941"/>
            <a:ext cx="8375018" cy="430887"/>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7" name="Text Placeholder 7"/>
          <p:cNvSpPr>
            <a:spLocks noGrp="1"/>
          </p:cNvSpPr>
          <p:nvPr>
            <p:ph type="body" sz="quarter" idx="23"/>
          </p:nvPr>
        </p:nvSpPr>
        <p:spPr>
          <a:xfrm>
            <a:off x="0" y="3326138"/>
            <a:ext cx="8375018" cy="430887"/>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4134177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17"/>
          </p:nvPr>
        </p:nvSpPr>
        <p:spPr>
          <a:xfrm>
            <a:off x="3405697" y="2184117"/>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6" name="Group 1"/>
          <p:cNvGrpSpPr>
            <a:grpSpLocks/>
          </p:cNvGrpSpPr>
          <p:nvPr userDrawn="1"/>
        </p:nvGrpSpPr>
        <p:grpSpPr bwMode="auto">
          <a:xfrm>
            <a:off x="5652359" y="9557456"/>
            <a:ext cx="1168830" cy="348544"/>
            <a:chOff x="8164619" y="6615952"/>
            <a:chExt cx="1688034" cy="242048"/>
          </a:xfrm>
        </p:grpSpPr>
        <p:grpSp>
          <p:nvGrpSpPr>
            <p:cNvPr id="17"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4180317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6" name="Text Placeholder 7"/>
          <p:cNvSpPr>
            <a:spLocks noGrp="1"/>
          </p:cNvSpPr>
          <p:nvPr>
            <p:ph type="body" sz="quarter" idx="17"/>
          </p:nvPr>
        </p:nvSpPr>
        <p:spPr>
          <a:xfrm>
            <a:off x="2522360" y="2180439"/>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7" name="Text Placeholder 7"/>
          <p:cNvSpPr>
            <a:spLocks noGrp="1"/>
          </p:cNvSpPr>
          <p:nvPr>
            <p:ph type="body" sz="quarter" idx="18"/>
          </p:nvPr>
        </p:nvSpPr>
        <p:spPr>
          <a:xfrm>
            <a:off x="4678225" y="2179798"/>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593562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eadline and image">
    <p:spTree>
      <p:nvGrpSpPr>
        <p:cNvPr id="1" name=""/>
        <p:cNvGrpSpPr/>
        <p:nvPr/>
      </p:nvGrpSpPr>
      <p:grpSpPr>
        <a:xfrm>
          <a:off x="0" y="0"/>
          <a:ext cx="0" cy="0"/>
          <a:chOff x="0" y="0"/>
          <a:chExt cx="0" cy="0"/>
        </a:xfrm>
      </p:grpSpPr>
      <p:sp>
        <p:nvSpPr>
          <p:cNvPr id="3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15" name="Picture Placeholder 2"/>
          <p:cNvSpPr>
            <a:spLocks noGrp="1"/>
          </p:cNvSpPr>
          <p:nvPr>
            <p:ph type="pic" idx="1"/>
          </p:nvPr>
        </p:nvSpPr>
        <p:spPr>
          <a:xfrm>
            <a:off x="1534636" y="2560734"/>
            <a:ext cx="3798277" cy="5943600"/>
          </a:xfrm>
          <a:prstGeom prst="rect">
            <a:avLst/>
          </a:prstGeom>
        </p:spPr>
      </p:sp>
      <p:grpSp>
        <p:nvGrpSpPr>
          <p:cNvPr id="14"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236191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hree line title and text">
    <p:spTree>
      <p:nvGrpSpPr>
        <p:cNvPr id="1" name=""/>
        <p:cNvGrpSpPr/>
        <p:nvPr/>
      </p:nvGrpSpPr>
      <p:grpSpPr>
        <a:xfrm>
          <a:off x="0" y="0"/>
          <a:ext cx="0" cy="0"/>
          <a:chOff x="0" y="0"/>
          <a:chExt cx="0" cy="0"/>
        </a:xfrm>
      </p:grpSpPr>
      <p:sp>
        <p:nvSpPr>
          <p:cNvPr id="35"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6" name="Text Placeholder 16"/>
          <p:cNvSpPr>
            <a:spLocks noGrp="1"/>
          </p:cNvSpPr>
          <p:nvPr>
            <p:ph type="body" sz="quarter" idx="15"/>
          </p:nvPr>
        </p:nvSpPr>
        <p:spPr>
          <a:xfrm>
            <a:off x="-24349" y="1047702"/>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7" name="Text Placeholder 16"/>
          <p:cNvSpPr>
            <a:spLocks noGrp="1"/>
          </p:cNvSpPr>
          <p:nvPr>
            <p:ph type="body" sz="quarter" idx="16"/>
          </p:nvPr>
        </p:nvSpPr>
        <p:spPr>
          <a:xfrm>
            <a:off x="-24349" y="180425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8" name="Text Placeholder 7"/>
          <p:cNvSpPr>
            <a:spLocks noGrp="1"/>
          </p:cNvSpPr>
          <p:nvPr>
            <p:ph type="body" sz="quarter" idx="12"/>
          </p:nvPr>
        </p:nvSpPr>
        <p:spPr>
          <a:xfrm>
            <a:off x="366496" y="3014411"/>
            <a:ext cx="5729209" cy="6541964"/>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9" name="Group 1"/>
          <p:cNvGrpSpPr>
            <a:grpSpLocks/>
          </p:cNvGrpSpPr>
          <p:nvPr userDrawn="1"/>
        </p:nvGrpSpPr>
        <p:grpSpPr bwMode="auto">
          <a:xfrm>
            <a:off x="5652359" y="9557456"/>
            <a:ext cx="1168830" cy="348544"/>
            <a:chOff x="8164619" y="6615952"/>
            <a:chExt cx="1688034" cy="242048"/>
          </a:xfrm>
        </p:grpSpPr>
        <p:grpSp>
          <p:nvGrpSpPr>
            <p:cNvPr id="20" name="Group 2"/>
            <p:cNvGrpSpPr>
              <a:grpSpLocks/>
            </p:cNvGrpSpPr>
            <p:nvPr/>
          </p:nvGrpSpPr>
          <p:grpSpPr bwMode="auto">
            <a:xfrm>
              <a:off x="8164619" y="6615952"/>
              <a:ext cx="1688034" cy="242048"/>
              <a:chOff x="8164619" y="6615952"/>
              <a:chExt cx="1688034" cy="242048"/>
            </a:xfrm>
          </p:grpSpPr>
          <p:sp>
            <p:nvSpPr>
              <p:cNvPr id="22" name="Rectangle 2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7" name="Rectangle 2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1" name="Rectangle 2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879943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hank you slide">
    <p:spTree>
      <p:nvGrpSpPr>
        <p:cNvPr id="1" name=""/>
        <p:cNvGrpSpPr/>
        <p:nvPr/>
      </p:nvGrpSpPr>
      <p:grpSpPr>
        <a:xfrm>
          <a:off x="0" y="0"/>
          <a:ext cx="0" cy="0"/>
          <a:chOff x="0" y="0"/>
          <a:chExt cx="0" cy="0"/>
        </a:xfrm>
      </p:grpSpPr>
      <p:pic>
        <p:nvPicPr>
          <p:cNvPr id="15" name="Picture 10"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29712" y="7998179"/>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a:spLocks noChangeArrowheads="1"/>
          </p:cNvSpPr>
          <p:nvPr/>
        </p:nvSpPr>
        <p:spPr bwMode="auto">
          <a:xfrm>
            <a:off x="1462820" y="9250187"/>
            <a:ext cx="42730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r>
              <a:rPr lang="en-GB" altLang="en-US" sz="700" dirty="0">
                <a:solidFill>
                  <a:prstClr val="black"/>
                </a:solidFill>
                <a:latin typeface="Arial" charset="0"/>
              </a:rPr>
              <a:t>Royal Mail, the cruciform and all marks indicated with ® are registered trade marks of Royal Mail Group Ltd.</a:t>
            </a:r>
          </a:p>
          <a:p>
            <a:pPr>
              <a:defRPr/>
            </a:pPr>
            <a:r>
              <a:rPr lang="en-GB" altLang="en-US" sz="700" dirty="0">
                <a:solidFill>
                  <a:prstClr val="black"/>
                </a:solidFill>
                <a:latin typeface="Arial" charset="0"/>
              </a:rPr>
              <a:t>Royal Mail Group Ltd 2014. Registered Office: 100 Victoria Embankment, London EC4Y 0HQ.© Royal Mail Group Ltd 2014. All rights reserved.</a:t>
            </a:r>
          </a:p>
        </p:txBody>
      </p:sp>
      <p:sp>
        <p:nvSpPr>
          <p:cNvPr id="41" name="Text Placeholder 7"/>
          <p:cNvSpPr>
            <a:spLocks noGrp="1"/>
          </p:cNvSpPr>
          <p:nvPr>
            <p:ph type="body" sz="quarter" idx="10"/>
          </p:nvPr>
        </p:nvSpPr>
        <p:spPr>
          <a:xfrm>
            <a:off x="-16233" y="1793881"/>
            <a:ext cx="8375018" cy="430887"/>
          </a:xfrm>
          <a:prstGeom prst="rect">
            <a:avLst/>
          </a:prstGeom>
          <a:solidFill>
            <a:srgbClr val="E32119"/>
          </a:solidFill>
          <a:ln>
            <a:noFill/>
          </a:ln>
        </p:spPr>
        <p:txBody>
          <a:bodyPr vert="horz" wrap="none" lIns="648000" tIns="0" rIns="108000" bIns="0" anchor="ctr"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44" name="Text Placeholder 7"/>
          <p:cNvSpPr>
            <a:spLocks noGrp="1"/>
          </p:cNvSpPr>
          <p:nvPr>
            <p:ph type="body" sz="quarter" idx="18"/>
          </p:nvPr>
        </p:nvSpPr>
        <p:spPr>
          <a:xfrm>
            <a:off x="-16232" y="374142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dirty="0"/>
              <a:t>Click to edit Master text styles</a:t>
            </a:r>
          </a:p>
        </p:txBody>
      </p:sp>
      <p:sp>
        <p:nvSpPr>
          <p:cNvPr id="45" name="Text Placeholder 7"/>
          <p:cNvSpPr>
            <a:spLocks noGrp="1"/>
          </p:cNvSpPr>
          <p:nvPr>
            <p:ph type="body" sz="quarter" idx="19"/>
          </p:nvPr>
        </p:nvSpPr>
        <p:spPr>
          <a:xfrm>
            <a:off x="-16232" y="4986326"/>
            <a:ext cx="595833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none" baseline="0">
                <a:solidFill>
                  <a:schemeClr val="tx1"/>
                </a:solidFill>
                <a:latin typeface="Arial Black" panose="020B0A04020102020204" pitchFamily="34" charset="0"/>
                <a:cs typeface="Arial"/>
              </a:defRPr>
            </a:lvl1pPr>
          </a:lstStyle>
          <a:p>
            <a:pPr lvl="0"/>
            <a:r>
              <a:rPr lang="en-US"/>
              <a:t>Click to edit Master text styles</a:t>
            </a:r>
          </a:p>
        </p:txBody>
      </p:sp>
      <p:sp>
        <p:nvSpPr>
          <p:cNvPr id="46" name="Text Placeholder 7"/>
          <p:cNvSpPr>
            <a:spLocks noGrp="1"/>
          </p:cNvSpPr>
          <p:nvPr>
            <p:ph type="body" sz="quarter" idx="20"/>
          </p:nvPr>
        </p:nvSpPr>
        <p:spPr>
          <a:xfrm>
            <a:off x="-16232" y="436387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a:t>Click to edit Master text styles</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51497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tripes">
    <p:spTree>
      <p:nvGrpSpPr>
        <p:cNvPr id="1" name=""/>
        <p:cNvGrpSpPr/>
        <p:nvPr/>
      </p:nvGrpSpPr>
      <p:grpSpPr>
        <a:xfrm>
          <a:off x="0" y="0"/>
          <a:ext cx="0" cy="0"/>
          <a:chOff x="0" y="0"/>
          <a:chExt cx="0" cy="0"/>
        </a:xfrm>
      </p:grpSpPr>
      <p:sp>
        <p:nvSpPr>
          <p:cNvPr id="9" name="Rectangle 8"/>
          <p:cNvSpPr/>
          <p:nvPr/>
        </p:nvSpPr>
        <p:spPr>
          <a:xfrm>
            <a:off x="0" y="0"/>
            <a:ext cx="6858000" cy="1414816"/>
          </a:xfrm>
          <a:prstGeom prst="rect">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0" name="Rectangle 9"/>
          <p:cNvSpPr/>
          <p:nvPr/>
        </p:nvSpPr>
        <p:spPr>
          <a:xfrm>
            <a:off x="0" y="1414817"/>
            <a:ext cx="6858000" cy="1414815"/>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1" name="Rectangle 10"/>
          <p:cNvSpPr/>
          <p:nvPr/>
        </p:nvSpPr>
        <p:spPr>
          <a:xfrm>
            <a:off x="0" y="2829631"/>
            <a:ext cx="6858000" cy="1412522"/>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2" name="Rectangle 11"/>
          <p:cNvSpPr/>
          <p:nvPr/>
        </p:nvSpPr>
        <p:spPr>
          <a:xfrm>
            <a:off x="0" y="4242153"/>
            <a:ext cx="6858000" cy="1414816"/>
          </a:xfrm>
          <a:prstGeom prst="rect">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0" y="5656969"/>
            <a:ext cx="6858000" cy="1414815"/>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0" y="7071783"/>
            <a:ext cx="6858000" cy="1414816"/>
          </a:xfrm>
          <a:prstGeom prst="rect">
            <a:avLst/>
          </a:prstGeom>
          <a:solidFill>
            <a:schemeClr val="accent6"/>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0" y="8486600"/>
            <a:ext cx="6858000" cy="1414815"/>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25" name="Text Placeholder 16"/>
          <p:cNvSpPr>
            <a:spLocks noGrp="1"/>
          </p:cNvSpPr>
          <p:nvPr>
            <p:ph type="body" sz="quarter" idx="14"/>
          </p:nvPr>
        </p:nvSpPr>
        <p:spPr>
          <a:xfrm>
            <a:off x="27051" y="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6" name="Text Placeholder 16"/>
          <p:cNvSpPr>
            <a:spLocks noGrp="1"/>
          </p:cNvSpPr>
          <p:nvPr>
            <p:ph type="body" sz="quarter" idx="15"/>
          </p:nvPr>
        </p:nvSpPr>
        <p:spPr>
          <a:xfrm>
            <a:off x="27051" y="14153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7" name="Text Placeholder 16"/>
          <p:cNvSpPr>
            <a:spLocks noGrp="1"/>
          </p:cNvSpPr>
          <p:nvPr>
            <p:ph type="body" sz="quarter" idx="16"/>
          </p:nvPr>
        </p:nvSpPr>
        <p:spPr>
          <a:xfrm>
            <a:off x="27051" y="28297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8" name="Text Placeholder 16"/>
          <p:cNvSpPr>
            <a:spLocks noGrp="1"/>
          </p:cNvSpPr>
          <p:nvPr>
            <p:ph type="body" sz="quarter" idx="17"/>
          </p:nvPr>
        </p:nvSpPr>
        <p:spPr>
          <a:xfrm>
            <a:off x="27051" y="42441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9" name="Text Placeholder 16"/>
          <p:cNvSpPr>
            <a:spLocks noGrp="1"/>
          </p:cNvSpPr>
          <p:nvPr>
            <p:ph type="body" sz="quarter" idx="18"/>
          </p:nvPr>
        </p:nvSpPr>
        <p:spPr>
          <a:xfrm>
            <a:off x="27051" y="5648430"/>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0" name="Text Placeholder 16"/>
          <p:cNvSpPr>
            <a:spLocks noGrp="1"/>
          </p:cNvSpPr>
          <p:nvPr>
            <p:ph type="body" sz="quarter" idx="19"/>
          </p:nvPr>
        </p:nvSpPr>
        <p:spPr>
          <a:xfrm>
            <a:off x="27051" y="7072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1" name="Text Placeholder 16"/>
          <p:cNvSpPr>
            <a:spLocks noGrp="1"/>
          </p:cNvSpPr>
          <p:nvPr>
            <p:ph type="body" sz="quarter" idx="20"/>
          </p:nvPr>
        </p:nvSpPr>
        <p:spPr>
          <a:xfrm>
            <a:off x="27051" y="8485026"/>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2377100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and bullets">
    <p:spTree>
      <p:nvGrpSpPr>
        <p:cNvPr id="1" name="Shape 67"/>
        <p:cNvGrpSpPr/>
        <p:nvPr/>
      </p:nvGrpSpPr>
      <p:grpSpPr>
        <a:xfrm>
          <a:off x="0" y="0"/>
          <a:ext cx="0" cy="0"/>
          <a:chOff x="0" y="0"/>
          <a:chExt cx="0" cy="0"/>
        </a:xfrm>
      </p:grpSpPr>
      <p:sp>
        <p:nvSpPr>
          <p:cNvPr id="68" name="Shape 68"/>
          <p:cNvSpPr txBox="1">
            <a:spLocks noGrp="1"/>
          </p:cNvSpPr>
          <p:nvPr>
            <p:ph type="subTitle" idx="1"/>
          </p:nvPr>
        </p:nvSpPr>
        <p:spPr>
          <a:xfrm>
            <a:off x="369450" y="329512"/>
            <a:ext cx="3645900" cy="791556"/>
          </a:xfrm>
          <a:prstGeom prst="rect">
            <a:avLst/>
          </a:prstGeom>
          <a:noFill/>
          <a:ln>
            <a:noFill/>
          </a:ln>
        </p:spPr>
        <p:txBody>
          <a:bodyPr lIns="91425" tIns="91425" rIns="91425" bIns="91425" anchor="t" anchorCtr="0"/>
          <a:lstStyle>
            <a:lvl1pPr marL="0" marR="0" lvl="0" indent="0" algn="l" rtl="0">
              <a:lnSpc>
                <a:spcPct val="100000"/>
              </a:lnSpc>
              <a:spcBef>
                <a:spcPts val="60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9pPr>
          </a:lstStyle>
          <a:p>
            <a:endParaRPr/>
          </a:p>
        </p:txBody>
      </p:sp>
      <p:sp>
        <p:nvSpPr>
          <p:cNvPr id="69" name="Shape 69"/>
          <p:cNvSpPr txBox="1">
            <a:spLocks noGrp="1"/>
          </p:cNvSpPr>
          <p:nvPr>
            <p:ph type="body" idx="2"/>
          </p:nvPr>
        </p:nvSpPr>
        <p:spPr>
          <a:xfrm>
            <a:off x="342900" y="2485792"/>
            <a:ext cx="3737475" cy="1065422"/>
          </a:xfrm>
          <a:prstGeom prst="rect">
            <a:avLst/>
          </a:prstGeom>
          <a:noFill/>
          <a:ln>
            <a:noFill/>
          </a:ln>
        </p:spPr>
        <p:txBody>
          <a:bodyPr lIns="91425" tIns="91425" rIns="91425" bIns="91425" anchor="t" anchorCtr="0"/>
          <a:lstStyle>
            <a:lvl1pPr marL="0" marR="0" lvl="0" indent="0" algn="l" rtl="0">
              <a:lnSpc>
                <a:spcPct val="100000"/>
              </a:lnSpc>
              <a:spcBef>
                <a:spcPts val="60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48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48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9pPr>
          </a:lstStyle>
          <a:p>
            <a:endParaRPr/>
          </a:p>
        </p:txBody>
      </p:sp>
      <p:sp>
        <p:nvSpPr>
          <p:cNvPr id="2" name="Footer Placeholder 1"/>
          <p:cNvSpPr>
            <a:spLocks noGrp="1"/>
          </p:cNvSpPr>
          <p:nvPr>
            <p:ph type="ftr" sz="quarter" idx="10"/>
          </p:nvPr>
        </p:nvSpPr>
        <p:spPr/>
        <p:txBody>
          <a:bodyPr/>
          <a:lstStyle/>
          <a:p>
            <a:r>
              <a:rPr lang="en-US" dirty="0">
                <a:solidFill>
                  <a:prstClr val="black"/>
                </a:solidFill>
              </a:rPr>
              <a:t> </a:t>
            </a:r>
          </a:p>
        </p:txBody>
      </p:sp>
      <p:sp>
        <p:nvSpPr>
          <p:cNvPr id="3" name="Slide Number Placeholder 2"/>
          <p:cNvSpPr>
            <a:spLocks noGrp="1"/>
          </p:cNvSpPr>
          <p:nvPr>
            <p:ph type="sldNum" sz="quarter" idx="11"/>
          </p:nvPr>
        </p:nvSpPr>
        <p:spPr/>
        <p:txBody>
          <a:bodyPr/>
          <a:lstStyle/>
          <a:p>
            <a:fld id="{F8DEEF1C-85D8-4622-96D6-431C752B733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7692148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Title and content slide">
    <p:bg>
      <p:bgPr>
        <a:gradFill rotWithShape="1">
          <a:gsLst>
            <a:gs pos="0">
              <a:schemeClr val="bg1">
                <a:tint val="80000"/>
                <a:satMod val="300000"/>
                <a:alpha val="0"/>
                <a:lumMod val="0"/>
                <a:lumOff val="100000"/>
              </a:schemeClr>
            </a:gs>
            <a:gs pos="100000">
              <a:schemeClr val="bg1">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5671687" y="9548148"/>
            <a:ext cx="1186315" cy="357852"/>
          </a:xfrm>
          <a:prstGeom prst="rect">
            <a:avLst/>
          </a:prstGeom>
        </p:spPr>
      </p:pic>
      <p:sp>
        <p:nvSpPr>
          <p:cNvPr id="15" name="Slide Number Placeholder 11"/>
          <p:cNvSpPr>
            <a:spLocks noGrp="1"/>
          </p:cNvSpPr>
          <p:nvPr>
            <p:ph type="sldNum" sz="quarter" idx="4"/>
          </p:nvPr>
        </p:nvSpPr>
        <p:spPr>
          <a:xfrm>
            <a:off x="6076335" y="9463375"/>
            <a:ext cx="377016" cy="527403"/>
          </a:xfrm>
          <a:prstGeom prst="rect">
            <a:avLst/>
          </a:prstGeom>
        </p:spPr>
        <p:txBody>
          <a:bodyPr vert="horz" lIns="77925" tIns="38963" rIns="77925" bIns="38963" rtlCol="0" anchor="ctr"/>
          <a:lstStyle>
            <a:lvl1pPr algn="ctr">
              <a:defRPr sz="975" b="1">
                <a:solidFill>
                  <a:schemeClr val="bg1"/>
                </a:solidFill>
                <a:latin typeface="Arial"/>
              </a:defRPr>
            </a:lvl1pPr>
          </a:lstStyle>
          <a:p>
            <a:fld id="{A74EB0F2-648F-F340-8077-1363C8DB6354}" type="slidenum">
              <a:rPr lang="en-US" smtClean="0">
                <a:solidFill>
                  <a:prstClr val="white"/>
                </a:solidFill>
              </a:rPr>
              <a:pPr/>
              <a:t>‹#›</a:t>
            </a:fld>
            <a:endParaRPr lang="en-US" dirty="0">
              <a:solidFill>
                <a:prstClr val="white"/>
              </a:solidFill>
            </a:endParaRPr>
          </a:p>
        </p:txBody>
      </p:sp>
      <p:sp>
        <p:nvSpPr>
          <p:cNvPr id="30" name="Text Placeholder 16"/>
          <p:cNvSpPr>
            <a:spLocks noGrp="1"/>
          </p:cNvSpPr>
          <p:nvPr>
            <p:ph type="body" sz="quarter" idx="14" hasCustomPrompt="1"/>
          </p:nvPr>
        </p:nvSpPr>
        <p:spPr>
          <a:xfrm>
            <a:off x="0" y="1311533"/>
            <a:ext cx="6330462" cy="362163"/>
          </a:xfrm>
          <a:prstGeom prst="rect">
            <a:avLst/>
          </a:prstGeom>
          <a:noFill/>
        </p:spPr>
        <p:txBody>
          <a:bodyPr wrap="square" lIns="552226" tIns="38963" rIns="77925" bIns="38963">
            <a:spAutoFit/>
          </a:bodyPr>
          <a:lstStyle>
            <a:lvl1pPr marL="0" indent="0" algn="ctr">
              <a:buNone/>
              <a:defRPr sz="1842" b="1">
                <a:solidFill>
                  <a:schemeClr val="tx1"/>
                </a:solidFill>
                <a:latin typeface="Arial Black" panose="020B0A04020102020204" pitchFamily="34" charset="0"/>
                <a:cs typeface="Arial" panose="020B0604020202020204" pitchFamily="34" charset="0"/>
              </a:defRPr>
            </a:lvl1pPr>
          </a:lstStyle>
          <a:p>
            <a:pPr lvl="0"/>
            <a:r>
              <a:rPr lang="en-US" dirty="0"/>
              <a:t>CLICK TO EDIT MASTER TEXT</a:t>
            </a:r>
            <a:endParaRPr lang="en-GB" dirty="0"/>
          </a:p>
        </p:txBody>
      </p:sp>
    </p:spTree>
    <p:extLst>
      <p:ext uri="{BB962C8B-B14F-4D97-AF65-F5344CB8AC3E}">
        <p14:creationId xmlns:p14="http://schemas.microsoft.com/office/powerpoint/2010/main" val="1873181183"/>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5" orient="horz" pos="2160">
          <p15:clr>
            <a:srgbClr val="FBAE40"/>
          </p15:clr>
        </p15:guide>
        <p15:guide id="6" orient="horz" pos="391">
          <p15:clr>
            <a:srgbClr val="FBAE40"/>
          </p15:clr>
        </p15:guide>
        <p15:guide id="7" orient="horz" pos="109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e line title with text">
    <p:spTree>
      <p:nvGrpSpPr>
        <p:cNvPr id="1" name=""/>
        <p:cNvGrpSpPr/>
        <p:nvPr/>
      </p:nvGrpSpPr>
      <p:grpSpPr>
        <a:xfrm>
          <a:off x="0" y="0"/>
          <a:ext cx="0" cy="0"/>
          <a:chOff x="0" y="0"/>
          <a:chExt cx="0" cy="0"/>
        </a:xfrm>
      </p:grpSpPr>
      <p:sp>
        <p:nvSpPr>
          <p:cNvPr id="1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699465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line title with text">
    <p:spTree>
      <p:nvGrpSpPr>
        <p:cNvPr id="1" name=""/>
        <p:cNvGrpSpPr/>
        <p:nvPr/>
      </p:nvGrpSpPr>
      <p:grpSpPr>
        <a:xfrm>
          <a:off x="0" y="0"/>
          <a:ext cx="0" cy="0"/>
          <a:chOff x="0" y="0"/>
          <a:chExt cx="0" cy="0"/>
        </a:xfrm>
      </p:grpSpPr>
      <p:sp>
        <p:nvSpPr>
          <p:cNvPr id="51"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2" name="Text Placeholder 16"/>
          <p:cNvSpPr>
            <a:spLocks noGrp="1"/>
          </p:cNvSpPr>
          <p:nvPr>
            <p:ph type="body" sz="quarter" idx="15"/>
          </p:nvPr>
        </p:nvSpPr>
        <p:spPr>
          <a:xfrm>
            <a:off x="-24349" y="104948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3"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22230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amp; Chart slide">
    <p:spTree>
      <p:nvGrpSpPr>
        <p:cNvPr id="1" name=""/>
        <p:cNvGrpSpPr/>
        <p:nvPr/>
      </p:nvGrpSpPr>
      <p:grpSpPr>
        <a:xfrm>
          <a:off x="0" y="0"/>
          <a:ext cx="0" cy="0"/>
          <a:chOff x="0" y="0"/>
          <a:chExt cx="0" cy="0"/>
        </a:xfrm>
      </p:grpSpPr>
      <p:sp>
        <p:nvSpPr>
          <p:cNvPr id="17" name="Chart Placeholder 5"/>
          <p:cNvSpPr>
            <a:spLocks noGrp="1"/>
          </p:cNvSpPr>
          <p:nvPr>
            <p:ph type="chart" sz="quarter" idx="13"/>
          </p:nvPr>
        </p:nvSpPr>
        <p:spPr>
          <a:xfrm>
            <a:off x="3342151" y="2180949"/>
            <a:ext cx="2729206" cy="7375426"/>
          </a:xfrm>
          <a:prstGeom prst="rect">
            <a:avLst/>
          </a:prstGeom>
        </p:spPr>
        <p:txBody>
          <a:bodyPr/>
          <a:lstStyle>
            <a:lvl1pPr marL="0" indent="0">
              <a:buNone/>
              <a:defRPr sz="2400">
                <a:latin typeface="Arial" panose="020B0604020202020204" pitchFamily="34" charset="0"/>
                <a:cs typeface="Arial" panose="020B0604020202020204" pitchFamily="34" charset="0"/>
              </a:defRPr>
            </a:lvl1pPr>
          </a:lstStyle>
          <a:p>
            <a:pPr lvl="0"/>
            <a:r>
              <a:rPr lang="en-US" noProof="0" dirty="0"/>
              <a:t>Click icon to add chart</a:t>
            </a:r>
            <a:endParaRPr lang="en-GB" noProof="0" dirty="0"/>
          </a:p>
        </p:txBody>
      </p:sp>
      <p:sp>
        <p:nvSpPr>
          <p:cNvPr id="29"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0"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785739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xt &amp; table slide">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4" name="Table Placeholder 3"/>
          <p:cNvSpPr>
            <a:spLocks noGrp="1"/>
          </p:cNvSpPr>
          <p:nvPr>
            <p:ph type="tbl" sz="quarter" idx="15"/>
          </p:nvPr>
        </p:nvSpPr>
        <p:spPr>
          <a:xfrm>
            <a:off x="3384015" y="2180949"/>
            <a:ext cx="2659673" cy="7375427"/>
          </a:xfrm>
          <a:prstGeom prst="rect">
            <a:avLst/>
          </a:prstGeom>
        </p:spPr>
        <p:txBody>
          <a:bodyPr/>
          <a:lstStyle>
            <a:lvl1pPr marL="0" indent="0">
              <a:buFontTx/>
              <a:buNone/>
              <a:defRPr sz="2400">
                <a:latin typeface="Arial" panose="020B0604020202020204" pitchFamily="34" charset="0"/>
                <a:cs typeface="Arial" panose="020B0604020202020204" pitchFamily="34" charset="0"/>
              </a:defRPr>
            </a:lvl1pPr>
          </a:lstStyle>
          <a:p>
            <a:pPr lvl="0"/>
            <a:r>
              <a:rPr lang="en-US" noProof="0" dirty="0"/>
              <a:t>Click icon to add table</a:t>
            </a:r>
            <a:endParaRPr lang="en-GB" noProof="0" dirty="0"/>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98387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17"/>
          </p:nvPr>
        </p:nvSpPr>
        <p:spPr>
          <a:xfrm>
            <a:off x="3405697" y="2184117"/>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6" name="Group 1"/>
          <p:cNvGrpSpPr>
            <a:grpSpLocks/>
          </p:cNvGrpSpPr>
          <p:nvPr userDrawn="1"/>
        </p:nvGrpSpPr>
        <p:grpSpPr bwMode="auto">
          <a:xfrm>
            <a:off x="5652359" y="9557456"/>
            <a:ext cx="1168830" cy="348544"/>
            <a:chOff x="8164619" y="6615952"/>
            <a:chExt cx="1688034" cy="242048"/>
          </a:xfrm>
        </p:grpSpPr>
        <p:grpSp>
          <p:nvGrpSpPr>
            <p:cNvPr id="17"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1459928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6" name="Text Placeholder 7"/>
          <p:cNvSpPr>
            <a:spLocks noGrp="1"/>
          </p:cNvSpPr>
          <p:nvPr>
            <p:ph type="body" sz="quarter" idx="17"/>
          </p:nvPr>
        </p:nvSpPr>
        <p:spPr>
          <a:xfrm>
            <a:off x="2522360" y="2180439"/>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7" name="Text Placeholder 7"/>
          <p:cNvSpPr>
            <a:spLocks noGrp="1"/>
          </p:cNvSpPr>
          <p:nvPr>
            <p:ph type="body" sz="quarter" idx="18"/>
          </p:nvPr>
        </p:nvSpPr>
        <p:spPr>
          <a:xfrm>
            <a:off x="4678225" y="2179798"/>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507624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eadline and image">
    <p:spTree>
      <p:nvGrpSpPr>
        <p:cNvPr id="1" name=""/>
        <p:cNvGrpSpPr/>
        <p:nvPr/>
      </p:nvGrpSpPr>
      <p:grpSpPr>
        <a:xfrm>
          <a:off x="0" y="0"/>
          <a:ext cx="0" cy="0"/>
          <a:chOff x="0" y="0"/>
          <a:chExt cx="0" cy="0"/>
        </a:xfrm>
      </p:grpSpPr>
      <p:sp>
        <p:nvSpPr>
          <p:cNvPr id="3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15" name="Picture Placeholder 2"/>
          <p:cNvSpPr>
            <a:spLocks noGrp="1"/>
          </p:cNvSpPr>
          <p:nvPr>
            <p:ph type="pic" idx="1"/>
          </p:nvPr>
        </p:nvSpPr>
        <p:spPr>
          <a:xfrm>
            <a:off x="1534636" y="2560734"/>
            <a:ext cx="3798277" cy="5943600"/>
          </a:xfrm>
          <a:prstGeom prst="rect">
            <a:avLst/>
          </a:prstGeom>
        </p:spPr>
      </p:sp>
      <p:grpSp>
        <p:nvGrpSpPr>
          <p:cNvPr id="14"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7031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MSIPCMContentMarking" descr="{&quot;HashCode&quot;:1293305733,&quot;Placement&quot;:&quot;Footer&quot;}">
            <a:extLst>
              <a:ext uri="{FF2B5EF4-FFF2-40B4-BE49-F238E27FC236}">
                <a16:creationId xmlns:a16="http://schemas.microsoft.com/office/drawing/2014/main" id="{D7DF158F-5A36-406A-A2F5-642DA7F7E9DA}"/>
              </a:ext>
            </a:extLst>
          </p:cNvPr>
          <p:cNvSpPr txBox="1"/>
          <p:nvPr userDrawn="1"/>
        </p:nvSpPr>
        <p:spPr>
          <a:xfrm>
            <a:off x="0" y="9643656"/>
            <a:ext cx="1533936" cy="262344"/>
          </a:xfrm>
          <a:prstGeom prst="rect">
            <a:avLst/>
          </a:prstGeom>
          <a:noFill/>
        </p:spPr>
        <p:txBody>
          <a:bodyPr vert="horz" wrap="square" lIns="0" tIns="0" rIns="0" bIns="0" rtlCol="0" anchor="ctr" anchorCtr="1">
            <a:spAutoFit/>
          </a:bodyPr>
          <a:lstStyle/>
          <a:p>
            <a:pPr algn="l">
              <a:spcBef>
                <a:spcPct val="0"/>
              </a:spcBef>
              <a:spcAft>
                <a:spcPct val="0"/>
              </a:spcAft>
            </a:pPr>
            <a:r>
              <a:rPr lang="en-GB" sz="1000" dirty="0">
                <a:solidFill>
                  <a:srgbClr val="000000"/>
                </a:solidFill>
                <a:latin typeface="Calibri" panose="020F0502020204030204" pitchFamily="34" charset="0"/>
                <a:cs typeface="Arial" panose="020B0604020202020204" pitchFamily="34" charset="0"/>
              </a:rPr>
              <a:t>Classified: RMG – Public</a:t>
            </a:r>
          </a:p>
        </p:txBody>
      </p:sp>
    </p:spTree>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8" r:id="rId7"/>
    <p:sldLayoutId id="2147483889" r:id="rId8"/>
    <p:sldLayoutId id="2147483884" r:id="rId9"/>
    <p:sldLayoutId id="2147483885" r:id="rId10"/>
    <p:sldLayoutId id="2147483886" r:id="rId11"/>
    <p:sldLayoutId id="2147483887" r:id="rId12"/>
    <p:sldLayoutId id="2147483891" r:id="rId13"/>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MSIPCMContentMarking" descr="{&quot;HashCode&quot;:1293305733,&quot;Placement&quot;:&quot;Footer&quot;}">
            <a:extLst>
              <a:ext uri="{FF2B5EF4-FFF2-40B4-BE49-F238E27FC236}">
                <a16:creationId xmlns:a16="http://schemas.microsoft.com/office/drawing/2014/main" id="{BCF81AFA-CD89-4363-8792-9170877A68B8}"/>
              </a:ext>
            </a:extLst>
          </p:cNvPr>
          <p:cNvSpPr txBox="1"/>
          <p:nvPr userDrawn="1"/>
        </p:nvSpPr>
        <p:spPr>
          <a:xfrm>
            <a:off x="0" y="9643656"/>
            <a:ext cx="1533936" cy="262344"/>
          </a:xfrm>
          <a:prstGeom prst="rect">
            <a:avLst/>
          </a:prstGeom>
          <a:noFill/>
        </p:spPr>
        <p:txBody>
          <a:bodyPr vert="horz" wrap="square" lIns="0" tIns="0" rIns="0" bIns="0" rtlCol="0" anchor="ctr" anchorCtr="1">
            <a:spAutoFit/>
          </a:bodyPr>
          <a:lstStyle/>
          <a:p>
            <a:pPr algn="l">
              <a:spcBef>
                <a:spcPct val="0"/>
              </a:spcBef>
              <a:spcAft>
                <a:spcPct val="0"/>
              </a:spcAft>
            </a:pPr>
            <a:r>
              <a:rPr lang="en-GB" sz="1000" dirty="0">
                <a:solidFill>
                  <a:srgbClr val="000000"/>
                </a:solidFill>
                <a:latin typeface="Calibri" panose="020F0502020204030204" pitchFamily="34" charset="0"/>
                <a:cs typeface="Arial" panose="020B0604020202020204" pitchFamily="34" charset="0"/>
              </a:rPr>
              <a:t>Classified: RMG – Public</a:t>
            </a:r>
          </a:p>
        </p:txBody>
      </p:sp>
    </p:spTree>
    <p:extLst>
      <p:ext uri="{BB962C8B-B14F-4D97-AF65-F5344CB8AC3E}">
        <p14:creationId xmlns:p14="http://schemas.microsoft.com/office/powerpoint/2010/main" val="1313039448"/>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7" r:id="rId14"/>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chart" Target="../charts/chart1.xml"/><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svg"/><Relationship Id="rId10" Type="http://schemas.openxmlformats.org/officeDocument/2006/relationships/image" Target="../media/image14.sv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Table 42"/>
          <p:cNvGraphicFramePr>
            <a:graphicFrameLocks noGrp="1"/>
          </p:cNvGraphicFramePr>
          <p:nvPr>
            <p:extLst>
              <p:ext uri="{D42A27DB-BD31-4B8C-83A1-F6EECF244321}">
                <p14:modId xmlns:p14="http://schemas.microsoft.com/office/powerpoint/2010/main" val="1998800277"/>
              </p:ext>
            </p:extLst>
          </p:nvPr>
        </p:nvGraphicFramePr>
        <p:xfrm>
          <a:off x="272114" y="3000660"/>
          <a:ext cx="6459991" cy="5074242"/>
        </p:xfrm>
        <a:graphic>
          <a:graphicData uri="http://schemas.openxmlformats.org/drawingml/2006/table">
            <a:tbl>
              <a:tblPr firstRow="1" bandRow="1">
                <a:tableStyleId>{2D5ABB26-0587-4C30-8999-92F81FD0307C}</a:tableStyleId>
              </a:tblPr>
              <a:tblGrid>
                <a:gridCol w="1753881">
                  <a:extLst>
                    <a:ext uri="{9D8B030D-6E8A-4147-A177-3AD203B41FA5}">
                      <a16:colId xmlns:a16="http://schemas.microsoft.com/office/drawing/2014/main" val="20000"/>
                    </a:ext>
                  </a:extLst>
                </a:gridCol>
                <a:gridCol w="3342454">
                  <a:extLst>
                    <a:ext uri="{9D8B030D-6E8A-4147-A177-3AD203B41FA5}">
                      <a16:colId xmlns:a16="http://schemas.microsoft.com/office/drawing/2014/main" val="4024012003"/>
                    </a:ext>
                  </a:extLst>
                </a:gridCol>
                <a:gridCol w="1363656">
                  <a:extLst>
                    <a:ext uri="{9D8B030D-6E8A-4147-A177-3AD203B41FA5}">
                      <a16:colId xmlns:a16="http://schemas.microsoft.com/office/drawing/2014/main" val="20002"/>
                    </a:ext>
                  </a:extLst>
                </a:gridCol>
              </a:tblGrid>
              <a:tr h="395562">
                <a:tc gridSpan="2">
                  <a:txBody>
                    <a:bodyPr/>
                    <a:lstStyle/>
                    <a:p>
                      <a:r>
                        <a:rPr lang="en-GB" sz="1200" dirty="0">
                          <a:latin typeface="Impact" panose="020B0806030902050204" pitchFamily="34" charset="0"/>
                        </a:rPr>
                        <a:t>HOW DOES MAIL HELP TO </a:t>
                      </a:r>
                      <a:r>
                        <a:rPr lang="en-GB" sz="1200" dirty="0">
                          <a:solidFill>
                            <a:schemeClr val="accent1"/>
                          </a:solidFill>
                          <a:latin typeface="Impact" panose="020B0806030902050204" pitchFamily="34" charset="0"/>
                        </a:rPr>
                        <a:t>ENGAGE CITIZENS </a:t>
                      </a:r>
                      <a:r>
                        <a:rPr lang="en-GB" sz="1200" dirty="0">
                          <a:latin typeface="Impact" panose="020B0806030902050204" pitchFamily="34" charset="0"/>
                        </a:rPr>
                        <a:t>AND GET THEM TO ACT?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1200" dirty="0">
                        <a:latin typeface="Impact" panose="020B080603090205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indent="0" algn="l" defTabSz="457200" rtl="0" eaLnBrk="1" fontAlgn="auto" latinLnBrk="0" hangingPunct="1">
                        <a:lnSpc>
                          <a:spcPct val="100000"/>
                        </a:lnSpc>
                        <a:spcBef>
                          <a:spcPts val="0"/>
                        </a:spcBef>
                        <a:spcAft>
                          <a:spcPts val="0"/>
                        </a:spcAft>
                        <a:buClrTx/>
                        <a:buSzTx/>
                        <a:buFontTx/>
                        <a:buNone/>
                        <a:tabLst/>
                        <a:defRPr/>
                      </a:pPr>
                      <a:endParaRPr lang="en-GB" sz="1600" dirty="0">
                        <a:latin typeface="Arial Black" panose="020B0A040201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124730">
                <a:tc>
                  <a:txBody>
                    <a:bodyPr/>
                    <a:lstStyle/>
                    <a:p>
                      <a:pPr lvl="0" algn="l">
                        <a:lnSpc>
                          <a:spcPts val="1400"/>
                        </a:lnSpc>
                        <a:defRPr/>
                      </a:pPr>
                      <a:r>
                        <a:rPr lang="en-US" sz="1200" dirty="0">
                          <a:solidFill>
                            <a:prstClr val="black"/>
                          </a:solidFill>
                          <a:latin typeface="Impact" panose="020B0806030902050204" pitchFamily="34" charset="0"/>
                        </a:rPr>
                        <a:t>MAIL GETS HIGH</a:t>
                      </a:r>
                    </a:p>
                    <a:p>
                      <a:pPr lvl="0" algn="l">
                        <a:lnSpc>
                          <a:spcPts val="1400"/>
                        </a:lnSpc>
                        <a:defRPr/>
                      </a:pPr>
                      <a:r>
                        <a:rPr lang="en-US" sz="1200" dirty="0">
                          <a:solidFill>
                            <a:srgbClr val="E20C18"/>
                          </a:solidFill>
                          <a:latin typeface="Impact" panose="020B0806030902050204" pitchFamily="34" charset="0"/>
                        </a:rPr>
                        <a:t>ENGAGEMENT RATES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98% of Healthcare mail is engaged with – only 2% is minimally processed, this is the second highest for any sector using mail.  And the mail they get is returned to, on average 4.7 times, so people go back to the contents again and again.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600" kern="0" baseline="0"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0" baseline="30000" dirty="0">
                          <a:solidFill>
                            <a:prstClr val="black"/>
                          </a:solidFill>
                          <a:latin typeface="Arial" panose="020B0604020202020204" pitchFamily="34" charset="0"/>
                          <a:cs typeface="Arial" panose="020B0604020202020204" pitchFamily="34" charset="0"/>
                        </a:rPr>
                        <a:t>2</a:t>
                      </a:r>
                      <a:r>
                        <a:rPr lang="en-GB" sz="800" dirty="0">
                          <a:latin typeface="Arial" panose="020B0604020202020204" pitchFamily="34" charset="0"/>
                          <a:cs typeface="Arial" panose="020B0604020202020204" pitchFamily="34" charset="0"/>
                        </a:rPr>
                        <a:t>Source: JICMAIL Q2 2017 – Q1 2018. Engagement rate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44988">
                <a:tc>
                  <a:txBody>
                    <a:bodyPr/>
                    <a:lstStyle/>
                    <a:p>
                      <a:pPr marL="0" marR="0" lvl="0" indent="0" algn="l" defTabSz="457200" rtl="0" eaLnBrk="1" fontAlgn="auto" latinLnBrk="0" hangingPunct="1">
                        <a:lnSpc>
                          <a:spcPts val="17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HEALTHCARE MESSAGES GET PEOPLE TO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ACT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46% of people who get healthcare messages to on to interact with that mail beyond simple opening and reading.  They mainly contact the sender or go go online.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600"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50" baseline="30000" dirty="0">
                          <a:latin typeface="Arial" panose="020B0604020202020204" pitchFamily="34" charset="0"/>
                          <a:cs typeface="Arial" panose="020B0604020202020204" pitchFamily="34" charset="0"/>
                        </a:rPr>
                        <a:t>3</a:t>
                      </a:r>
                      <a:r>
                        <a:rPr lang="en-US" sz="800" dirty="0">
                          <a:latin typeface="Arial" panose="020B0604020202020204" pitchFamily="34" charset="0"/>
                          <a:cs typeface="Arial" panose="020B0604020202020204" pitchFamily="34" charset="0"/>
                        </a:rPr>
                        <a:t>JICMAIL, Q2 2017-Q1 2019 Addressed advertising/Business Mail. Healthcare Mail 5,186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024844">
                <a:tc>
                  <a:txBody>
                    <a:bodyPr/>
                    <a:lstStyle/>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MAIL IS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PRIVATE</a:t>
                      </a: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 AND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CONFIDENTIAL</a:t>
                      </a: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 – GOOD FOR HEALTH MESSAGES</a:t>
                      </a:r>
                      <a:endPar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a:latin typeface="Arial" panose="020B0604020202020204" pitchFamily="34" charset="0"/>
                          <a:cs typeface="Arial" panose="020B0604020202020204" pitchFamily="34" charset="0"/>
                        </a:rPr>
                        <a:t>If you've got a letter for an appointment… I </a:t>
                      </a:r>
                    </a:p>
                    <a:p>
                      <a:r>
                        <a:rPr lang="en-US" sz="1100" dirty="0">
                          <a:latin typeface="Arial" panose="020B0604020202020204" pitchFamily="34" charset="0"/>
                          <a:cs typeface="Arial" panose="020B0604020202020204" pitchFamily="34" charset="0"/>
                        </a:rPr>
                        <a:t>can keep referring back to that to know when the appointment is… for me with health matters then I do like to have it through the post.</a:t>
                      </a:r>
                      <a:endParaRPr lang="en-US" sz="1100" dirty="0">
                        <a:solidFill>
                          <a:schemeClr val="accent3"/>
                        </a:solidFill>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Empty Nester, Solihull.</a:t>
                      </a:r>
                      <a:r>
                        <a:rPr lang="en-US" sz="1000" baseline="30000" dirty="0">
                          <a:latin typeface="Arial" panose="020B0604020202020204" pitchFamily="34" charset="0"/>
                          <a:cs typeface="Arial" panose="020B0604020202020204" pitchFamily="34" charset="0"/>
                        </a:rPr>
                        <a:t>4</a:t>
                      </a:r>
                    </a:p>
                    <a:p>
                      <a:endParaRPr lang="en-US" sz="600" baseline="0" dirty="0">
                        <a:latin typeface="Arial" panose="020B0604020202020204" pitchFamily="34" charset="0"/>
                        <a:cs typeface="Arial" panose="020B0604020202020204" pitchFamily="34" charset="0"/>
                      </a:endParaRPr>
                    </a:p>
                    <a:p>
                      <a:r>
                        <a:rPr lang="en-US" sz="1050" baseline="30000" dirty="0">
                          <a:latin typeface="Arial" panose="020B0604020202020204" pitchFamily="34" charset="0"/>
                          <a:cs typeface="Arial" panose="020B0604020202020204" pitchFamily="34" charset="0"/>
                        </a:rPr>
                        <a:t>4</a:t>
                      </a:r>
                      <a:r>
                        <a:rPr lang="en-GB" sz="800" dirty="0">
                          <a:latin typeface="Arial" panose="020B0604020202020204" pitchFamily="34" charset="0"/>
                          <a:cs typeface="Arial" panose="020B0604020202020204" pitchFamily="34" charset="0"/>
                        </a:rPr>
                        <a:t>Royal Mail MarketReach Research, Kantar TNS in May 2017</a:t>
                      </a:r>
                      <a:endParaRPr lang="en-US" sz="800" baseline="300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184810">
                <a:tc>
                  <a:txBody>
                    <a:bodyPr/>
                    <a:lstStyle/>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MAIL IS MORE LIKELY TO BE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READ IN FULL </a:t>
                      </a: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THAN OTHER CHANNELS</a:t>
                      </a:r>
                      <a:endParaRPr kumimoji="0" lang="en-US" sz="1200" b="0" i="0" u="none" strike="noStrike" kern="1200" cap="none" spc="0" normalizeH="0" baseline="0" noProof="0" dirty="0">
                        <a:ln>
                          <a:noFill/>
                        </a:ln>
                        <a:solidFill>
                          <a:srgbClr val="E20C18"/>
                        </a:solidFill>
                        <a:effectLst/>
                        <a:uLnTx/>
                        <a:uFillTx/>
                        <a:latin typeface="Impact" panose="020B080603090205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a:latin typeface="Arial" panose="020B0604020202020204" pitchFamily="34" charset="0"/>
                          <a:cs typeface="Arial" panose="020B0604020202020204" pitchFamily="34" charset="0"/>
                        </a:rPr>
                        <a:t>62% mail is likely to be read in full and 67% of door drops are likely to be read in full versus only 52% for online media.  And that is when someone doesn’t necessarily agree with the message, vital for getting citizens to engage with health messages.</a:t>
                      </a:r>
                      <a:r>
                        <a:rPr lang="en-US" sz="1050" baseline="30000" dirty="0">
                          <a:latin typeface="Arial" panose="020B0604020202020204" pitchFamily="34" charset="0"/>
                          <a:cs typeface="Arial" panose="020B0604020202020204" pitchFamily="34" charset="0"/>
                        </a:rPr>
                        <a:t>5</a:t>
                      </a:r>
                      <a:endParaRPr lang="en-US" sz="1100" baseline="0" dirty="0">
                        <a:latin typeface="Arial" panose="020B0604020202020204" pitchFamily="34" charset="0"/>
                        <a:cs typeface="Arial" panose="020B0604020202020204" pitchFamily="34" charset="0"/>
                      </a:endParaRPr>
                    </a:p>
                    <a:p>
                      <a:endParaRPr lang="en-US" sz="600" baseline="0" dirty="0">
                        <a:latin typeface="Arial" panose="020B0604020202020204" pitchFamily="34" charset="0"/>
                        <a:cs typeface="Arial" panose="020B0604020202020204" pitchFamily="34" charset="0"/>
                      </a:endParaRPr>
                    </a:p>
                    <a:p>
                      <a:r>
                        <a:rPr lang="en-US" sz="1050" baseline="30000" dirty="0">
                          <a:latin typeface="Arial" panose="020B0604020202020204" pitchFamily="34" charset="0"/>
                          <a:cs typeface="Arial" panose="020B0604020202020204" pitchFamily="34" charset="0"/>
                        </a:rPr>
                        <a:t>5</a:t>
                      </a:r>
                      <a:r>
                        <a:rPr lang="en-GB" sz="800" dirty="0">
                          <a:latin typeface="Arial" panose="020B0604020202020204" pitchFamily="34" charset="0"/>
                          <a:cs typeface="Arial" panose="020B0604020202020204" pitchFamily="34" charset="0"/>
                        </a:rPr>
                        <a:t>Royal Mail MarketReach, Illuminas 2017 </a:t>
                      </a:r>
                      <a:endParaRPr lang="en-US" sz="800" baseline="300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2775051"/>
                  </a:ext>
                </a:extLst>
              </a:tr>
            </a:tbl>
          </a:graphicData>
        </a:graphic>
      </p:graphicFrame>
      <p:graphicFrame>
        <p:nvGraphicFramePr>
          <p:cNvPr id="29" name="Chart 28">
            <a:extLst>
              <a:ext uri="{FF2B5EF4-FFF2-40B4-BE49-F238E27FC236}">
                <a16:creationId xmlns:a16="http://schemas.microsoft.com/office/drawing/2014/main" id="{1B94A922-322A-4D73-A6D9-20CE7AE8ADF4}"/>
              </a:ext>
            </a:extLst>
          </p:cNvPr>
          <p:cNvGraphicFramePr/>
          <p:nvPr>
            <p:extLst>
              <p:ext uri="{D42A27DB-BD31-4B8C-83A1-F6EECF244321}">
                <p14:modId xmlns:p14="http://schemas.microsoft.com/office/powerpoint/2010/main" val="2863726121"/>
              </p:ext>
            </p:extLst>
          </p:nvPr>
        </p:nvGraphicFramePr>
        <p:xfrm>
          <a:off x="5402196" y="3440832"/>
          <a:ext cx="1275672" cy="108012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272113" y="1458484"/>
            <a:ext cx="6459991" cy="144776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Ins="1260000" rtlCol="0" anchor="t"/>
          <a:lstStyle/>
          <a:p>
            <a:r>
              <a:rPr lang="en-GB" sz="1200" dirty="0">
                <a:solidFill>
                  <a:schemeClr val="bg1"/>
                </a:solidFill>
                <a:latin typeface="Arial" panose="020B0604020202020204" pitchFamily="34" charset="0"/>
                <a:cs typeface="Arial" panose="020B0604020202020204" pitchFamily="34" charset="0"/>
              </a:rPr>
              <a:t>NHS do not attends cost the healthcare service a huge £1bn in lost time last year, according to NHS’s Chief Nurse. </a:t>
            </a:r>
            <a:r>
              <a:rPr lang="en-US" sz="1200" dirty="0">
                <a:latin typeface="Arial" panose="020B0604020202020204" pitchFamily="34" charset="0"/>
                <a:cs typeface="Arial" panose="020B0604020202020204" pitchFamily="34" charset="0"/>
              </a:rPr>
              <a:t>There were eight million missed hospital outpatient appointments in 2016/17 at an average cost of £120 each, according to NHS England figures.</a:t>
            </a:r>
            <a:r>
              <a:rPr lang="en-US" sz="1000" baseline="30000" dirty="0">
                <a:latin typeface="Arial" panose="020B0604020202020204" pitchFamily="34" charset="0"/>
                <a:cs typeface="Arial" panose="020B0604020202020204" pitchFamily="34" charset="0"/>
              </a:rPr>
              <a:t>1</a:t>
            </a:r>
            <a:r>
              <a:rPr lang="en-US" sz="1200" baseline="30000" dirty="0">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Mail is the one channel that can really cut through and ensure people change their appointment if it is not convenient  or ensure that the appointment is made.</a:t>
            </a:r>
            <a:endParaRPr lang="en-GB" sz="1200" dirty="0">
              <a:solidFill>
                <a:schemeClr val="bg1"/>
              </a:solidFill>
              <a:latin typeface="Arial" panose="020B0604020202020204" pitchFamily="34" charset="0"/>
              <a:cs typeface="Arial" panose="020B0604020202020204" pitchFamily="34" charset="0"/>
            </a:endParaRPr>
          </a:p>
          <a:p>
            <a:endParaRPr lang="en-GB" sz="500" dirty="0">
              <a:solidFill>
                <a:schemeClr val="bg1"/>
              </a:solidFill>
              <a:latin typeface="Arial" panose="020B0604020202020204" pitchFamily="34" charset="0"/>
              <a:cs typeface="Arial" panose="020B0604020202020204" pitchFamily="34" charset="0"/>
            </a:endParaRPr>
          </a:p>
          <a:p>
            <a:r>
              <a:rPr lang="en-GB" sz="700" baseline="30000" dirty="0">
                <a:solidFill>
                  <a:schemeClr val="bg1"/>
                </a:solidFill>
                <a:latin typeface="Arial" panose="020B0604020202020204" pitchFamily="34" charset="0"/>
                <a:cs typeface="Arial" panose="020B0604020202020204" pitchFamily="34" charset="0"/>
              </a:rPr>
              <a:t>1</a:t>
            </a:r>
            <a:r>
              <a:rPr lang="en-GB" sz="700" dirty="0">
                <a:solidFill>
                  <a:schemeClr val="bg1"/>
                </a:solidFill>
                <a:latin typeface="Arial" panose="020B0604020202020204" pitchFamily="34" charset="0"/>
                <a:cs typeface="Arial" panose="020B0604020202020204" pitchFamily="34" charset="0"/>
              </a:rPr>
              <a:t>The Independent, 2 January 2018</a:t>
            </a:r>
            <a:endParaRPr lang="en-GB" sz="1000" dirty="0">
              <a:solidFill>
                <a:schemeClr val="bg1"/>
              </a:solidFill>
              <a:latin typeface="Arial" panose="020B0604020202020204" pitchFamily="34" charset="0"/>
              <a:cs typeface="Arial" panose="020B0604020202020204" pitchFamily="34" charset="0"/>
            </a:endParaRPr>
          </a:p>
          <a:p>
            <a:endParaRPr lang="en-GB" sz="1100" dirty="0">
              <a:solidFill>
                <a:schemeClr val="bg1"/>
              </a:solidFill>
              <a:latin typeface="Arial" panose="020B0604020202020204" pitchFamily="34" charset="0"/>
              <a:cs typeface="Arial" panose="020B0604020202020204" pitchFamily="34" charset="0"/>
            </a:endParaRPr>
          </a:p>
        </p:txBody>
      </p:sp>
      <p:sp>
        <p:nvSpPr>
          <p:cNvPr id="2" name="Text Placeholder 1"/>
          <p:cNvSpPr>
            <a:spLocks noGrp="1"/>
          </p:cNvSpPr>
          <p:nvPr>
            <p:ph type="body" sz="quarter" idx="4294967295"/>
          </p:nvPr>
        </p:nvSpPr>
        <p:spPr>
          <a:xfrm>
            <a:off x="260648" y="128464"/>
            <a:ext cx="6244224" cy="1253624"/>
          </a:xfrm>
          <a:prstGeom prst="rect">
            <a:avLst/>
          </a:prstGeom>
        </p:spPr>
        <p:txBody>
          <a:bodyPr anchor="ctr"/>
          <a:lstStyle/>
          <a:p>
            <a:pPr marL="0" indent="0">
              <a:spcBef>
                <a:spcPts val="0"/>
              </a:spcBef>
              <a:buNone/>
            </a:pPr>
            <a:r>
              <a:rPr lang="en-US" sz="3400" dirty="0">
                <a:latin typeface="Impact" panose="020B0806030902050204" pitchFamily="34" charset="0"/>
                <a:cs typeface="Arial" panose="020B0604020202020204" pitchFamily="34" charset="0"/>
              </a:rPr>
              <a:t>ENGAGE CITIZENS WITH MAIL</a:t>
            </a:r>
          </a:p>
          <a:p>
            <a:pPr marL="0" indent="0">
              <a:spcBef>
                <a:spcPts val="0"/>
              </a:spcBef>
              <a:buNone/>
            </a:pPr>
            <a:r>
              <a:rPr lang="en-US" sz="3400" dirty="0">
                <a:latin typeface="Impact" panose="020B0806030902050204" pitchFamily="34" charset="0"/>
                <a:cs typeface="Arial" panose="020B0604020202020204" pitchFamily="34" charset="0"/>
              </a:rPr>
              <a:t>FOR </a:t>
            </a:r>
            <a:r>
              <a:rPr lang="en-US" sz="3400" dirty="0">
                <a:solidFill>
                  <a:schemeClr val="accent1"/>
                </a:solidFill>
                <a:latin typeface="Impact" panose="020B0806030902050204" pitchFamily="34" charset="0"/>
                <a:cs typeface="Arial" panose="020B0604020202020204" pitchFamily="34" charset="0"/>
              </a:rPr>
              <a:t>HEALTHCARE</a:t>
            </a:r>
            <a:endParaRPr lang="en-GB" sz="3400" dirty="0">
              <a:solidFill>
                <a:schemeClr val="accent1"/>
              </a:solidFill>
              <a:latin typeface="Impact" panose="020B0806030902050204" pitchFamily="34" charset="0"/>
              <a:cs typeface="Arial" panose="020B0604020202020204" pitchFamily="34" charset="0"/>
            </a:endParaRPr>
          </a:p>
        </p:txBody>
      </p:sp>
      <p:sp>
        <p:nvSpPr>
          <p:cNvPr id="45" name="Rectangle 44"/>
          <p:cNvSpPr/>
          <p:nvPr/>
        </p:nvSpPr>
        <p:spPr>
          <a:xfrm>
            <a:off x="2132857" y="3376175"/>
            <a:ext cx="1613732" cy="276999"/>
          </a:xfrm>
          <a:prstGeom prst="rect">
            <a:avLst/>
          </a:prstGeom>
        </p:spPr>
        <p:txBody>
          <a:bodyPr wrap="square">
            <a:spAutoFit/>
          </a:bodyPr>
          <a:lstStyle/>
          <a:p>
            <a:pPr fontAlgn="auto">
              <a:spcBef>
                <a:spcPts val="425"/>
              </a:spcBef>
              <a:spcAft>
                <a:spcPts val="0"/>
              </a:spcAft>
              <a:buClr>
                <a:schemeClr val="accent1"/>
              </a:buClr>
              <a:defRPr/>
            </a:pPr>
            <a:endParaRPr lang="en-US" sz="1200" kern="0" dirty="0">
              <a:solidFill>
                <a:prstClr val="black"/>
              </a:solidFill>
              <a:latin typeface="Arial" panose="020B0604020202020204" pitchFamily="34" charset="0"/>
              <a:cs typeface="Arial" panose="020B0604020202020204" pitchFamily="34" charset="0"/>
            </a:endParaRPr>
          </a:p>
        </p:txBody>
      </p:sp>
      <p:sp>
        <p:nvSpPr>
          <p:cNvPr id="70" name="Rectangle 69"/>
          <p:cNvSpPr/>
          <p:nvPr/>
        </p:nvSpPr>
        <p:spPr>
          <a:xfrm>
            <a:off x="272114" y="8212517"/>
            <a:ext cx="5121574" cy="1060963"/>
          </a:xfrm>
          <a:prstGeom prst="rect">
            <a:avLst/>
          </a:prstGeom>
          <a:solidFill>
            <a:srgbClr val="FDC304"/>
          </a:solidFill>
          <a:ln>
            <a:noFill/>
          </a:ln>
          <a:effectLst/>
        </p:spPr>
        <p:style>
          <a:lnRef idx="1">
            <a:schemeClr val="accent1"/>
          </a:lnRef>
          <a:fillRef idx="3">
            <a:schemeClr val="accent1"/>
          </a:fillRef>
          <a:effectRef idx="2">
            <a:schemeClr val="accent1"/>
          </a:effectRef>
          <a:fontRef idx="minor">
            <a:schemeClr val="lt1"/>
          </a:fontRef>
        </p:style>
        <p:txBody>
          <a:bodyPr rIns="972000" rtlCol="0" anchor="ctr"/>
          <a:lstStyle/>
          <a:p>
            <a:pPr lvl="0">
              <a:spcAft>
                <a:spcPts val="600"/>
              </a:spcAft>
            </a:pPr>
            <a:r>
              <a:rPr lang="en-US" sz="1200" b="1" dirty="0">
                <a:solidFill>
                  <a:prstClr val="white"/>
                </a:solidFill>
                <a:latin typeface="Arial" panose="020B0604020202020204" pitchFamily="34" charset="0"/>
                <a:cs typeface="Arial" panose="020B0604020202020204" pitchFamily="34" charset="0"/>
              </a:rPr>
              <a:t>WANT TO LEARN MORE?</a:t>
            </a:r>
          </a:p>
          <a:p>
            <a:pPr lvl="0">
              <a:spcAft>
                <a:spcPts val="600"/>
              </a:spcAft>
            </a:pPr>
            <a:r>
              <a:rPr lang="en-US" sz="1200" dirty="0">
                <a:solidFill>
                  <a:prstClr val="black"/>
                </a:solidFill>
                <a:latin typeface="Arial" panose="020B0604020202020204" pitchFamily="34" charset="0"/>
                <a:cs typeface="Arial" panose="020B0604020202020204" pitchFamily="34" charset="0"/>
              </a:rPr>
              <a:t>For the full insight on how people interact with healthcare messages get in touch, we would be happy to come and share the full research with you.</a:t>
            </a:r>
            <a:endParaRPr lang="en-US" sz="1200" b="1" dirty="0">
              <a:solidFill>
                <a:prstClr val="white"/>
              </a:solidFill>
              <a:latin typeface="Arial Black" panose="020B0A04020102020204" pitchFamily="34" charset="0"/>
              <a:cs typeface="Arial" panose="020B0604020202020204" pitchFamily="34" charset="0"/>
            </a:endParaRPr>
          </a:p>
        </p:txBody>
      </p:sp>
      <p:cxnSp>
        <p:nvCxnSpPr>
          <p:cNvPr id="32" name="Straight Connector 31"/>
          <p:cNvCxnSpPr>
            <a:cxnSpLocks/>
          </p:cNvCxnSpPr>
          <p:nvPr/>
        </p:nvCxnSpPr>
        <p:spPr>
          <a:xfrm>
            <a:off x="262023" y="3386736"/>
            <a:ext cx="647803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a:cxnSpLocks/>
          </p:cNvCxnSpPr>
          <p:nvPr/>
        </p:nvCxnSpPr>
        <p:spPr>
          <a:xfrm flipV="1">
            <a:off x="262016" y="4527302"/>
            <a:ext cx="6479352" cy="1"/>
          </a:xfrm>
          <a:prstGeom prst="line">
            <a:avLst/>
          </a:prstGeom>
        </p:spPr>
        <p:style>
          <a:lnRef idx="2">
            <a:schemeClr val="accent2"/>
          </a:lnRef>
          <a:fillRef idx="0">
            <a:schemeClr val="accent2"/>
          </a:fillRef>
          <a:effectRef idx="1">
            <a:schemeClr val="accent2"/>
          </a:effectRef>
          <a:fontRef idx="minor">
            <a:schemeClr val="tx1"/>
          </a:fontRef>
        </p:style>
      </p:cxnSp>
      <p:cxnSp>
        <p:nvCxnSpPr>
          <p:cNvPr id="34" name="Straight Connector 33"/>
          <p:cNvCxnSpPr>
            <a:cxnSpLocks/>
          </p:cNvCxnSpPr>
          <p:nvPr/>
        </p:nvCxnSpPr>
        <p:spPr>
          <a:xfrm>
            <a:off x="262016" y="5647680"/>
            <a:ext cx="6479352"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35" name="Straight Connector 34"/>
          <p:cNvCxnSpPr>
            <a:cxnSpLocks/>
          </p:cNvCxnSpPr>
          <p:nvPr/>
        </p:nvCxnSpPr>
        <p:spPr>
          <a:xfrm>
            <a:off x="272113" y="6759550"/>
            <a:ext cx="6479352" cy="0"/>
          </a:xfrm>
          <a:prstGeom prst="line">
            <a:avLst/>
          </a:prstGeom>
          <a:ln>
            <a:solidFill>
              <a:srgbClr val="95C121"/>
            </a:solidFill>
          </a:ln>
        </p:spPr>
        <p:style>
          <a:lnRef idx="2">
            <a:schemeClr val="accent4"/>
          </a:lnRef>
          <a:fillRef idx="0">
            <a:schemeClr val="accent4"/>
          </a:fillRef>
          <a:effectRef idx="1">
            <a:schemeClr val="accent4"/>
          </a:effectRef>
          <a:fontRef idx="minor">
            <a:schemeClr val="tx1"/>
          </a:fontRef>
        </p:style>
      </p:cxnSp>
      <p:sp>
        <p:nvSpPr>
          <p:cNvPr id="14" name="TextBox 13">
            <a:extLst>
              <a:ext uri="{FF2B5EF4-FFF2-40B4-BE49-F238E27FC236}">
                <a16:creationId xmlns:a16="http://schemas.microsoft.com/office/drawing/2014/main" id="{0B6DAD8B-E9B2-49D1-A3FF-54CD78C07301}"/>
              </a:ext>
            </a:extLst>
          </p:cNvPr>
          <p:cNvSpPr txBox="1"/>
          <p:nvPr/>
        </p:nvSpPr>
        <p:spPr>
          <a:xfrm>
            <a:off x="272113" y="9356521"/>
            <a:ext cx="5121575" cy="276999"/>
          </a:xfrm>
          <a:prstGeom prst="rect">
            <a:avLst/>
          </a:prstGeom>
          <a:solidFill>
            <a:schemeClr val="bg1">
              <a:lumMod val="50000"/>
            </a:schemeClr>
          </a:solidFill>
          <a:ln>
            <a:noFill/>
          </a:ln>
        </p:spPr>
        <p:txBody>
          <a:bodyPr wrap="square" rtlCol="0">
            <a:spAutoFit/>
          </a:bodyPr>
          <a:lstStyle/>
          <a:p>
            <a:r>
              <a:rPr lang="en-GB" sz="1200" b="1" dirty="0">
                <a:solidFill>
                  <a:schemeClr val="bg1"/>
                </a:solidFill>
                <a:latin typeface="Arial" panose="020B0604020202020204" pitchFamily="34" charset="0"/>
                <a:cs typeface="Arial" panose="020B0604020202020204" pitchFamily="34" charset="0"/>
              </a:rPr>
              <a:t>Insert your contact details here</a:t>
            </a:r>
          </a:p>
        </p:txBody>
      </p:sp>
      <p:cxnSp>
        <p:nvCxnSpPr>
          <p:cNvPr id="26" name="Straight Connector 25">
            <a:extLst>
              <a:ext uri="{FF2B5EF4-FFF2-40B4-BE49-F238E27FC236}">
                <a16:creationId xmlns:a16="http://schemas.microsoft.com/office/drawing/2014/main" id="{9D25E9FF-399B-4EFA-B417-CF8ED0A58651}"/>
              </a:ext>
            </a:extLst>
          </p:cNvPr>
          <p:cNvCxnSpPr>
            <a:cxnSpLocks/>
          </p:cNvCxnSpPr>
          <p:nvPr/>
        </p:nvCxnSpPr>
        <p:spPr>
          <a:xfrm>
            <a:off x="260648" y="8062044"/>
            <a:ext cx="6479352" cy="0"/>
          </a:xfrm>
          <a:prstGeom prst="line">
            <a:avLst/>
          </a:prstGeom>
          <a:ln>
            <a:solidFill>
              <a:schemeClr val="accent5"/>
            </a:solidFill>
          </a:ln>
        </p:spPr>
        <p:style>
          <a:lnRef idx="2">
            <a:schemeClr val="accent4"/>
          </a:lnRef>
          <a:fillRef idx="0">
            <a:schemeClr val="accent4"/>
          </a:fillRef>
          <a:effectRef idx="1">
            <a:schemeClr val="accent4"/>
          </a:effectRef>
          <a:fontRef idx="minor">
            <a:schemeClr val="tx1"/>
          </a:fontRef>
        </p:style>
      </p:cxnSp>
      <p:sp>
        <p:nvSpPr>
          <p:cNvPr id="12" name="Rectangle 11">
            <a:extLst>
              <a:ext uri="{FF2B5EF4-FFF2-40B4-BE49-F238E27FC236}">
                <a16:creationId xmlns:a16="http://schemas.microsoft.com/office/drawing/2014/main" id="{FC997285-59AC-474D-A489-5DE87BF840E3}"/>
              </a:ext>
            </a:extLst>
          </p:cNvPr>
          <p:cNvSpPr/>
          <p:nvPr/>
        </p:nvSpPr>
        <p:spPr>
          <a:xfrm>
            <a:off x="0" y="9705528"/>
            <a:ext cx="1412776" cy="20047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5DDC3111-8716-469B-A4B6-5692694935FC}"/>
              </a:ext>
            </a:extLst>
          </p:cNvPr>
          <p:cNvSpPr txBox="1"/>
          <p:nvPr/>
        </p:nvSpPr>
        <p:spPr>
          <a:xfrm>
            <a:off x="5812784" y="3853135"/>
            <a:ext cx="489236" cy="307777"/>
          </a:xfrm>
          <a:prstGeom prst="rect">
            <a:avLst/>
          </a:prstGeom>
          <a:noFill/>
        </p:spPr>
        <p:txBody>
          <a:bodyPr wrap="none" rtlCol="0">
            <a:spAutoFit/>
          </a:bodyPr>
          <a:lstStyle/>
          <a:p>
            <a:r>
              <a:rPr lang="en-GB" sz="1400" b="1" dirty="0">
                <a:solidFill>
                  <a:schemeClr val="accent1"/>
                </a:solidFill>
                <a:latin typeface="Arial" panose="020B0604020202020204" pitchFamily="34" charset="0"/>
                <a:cs typeface="Arial" panose="020B0604020202020204" pitchFamily="34" charset="0"/>
              </a:rPr>
              <a:t>98</a:t>
            </a:r>
            <a:r>
              <a:rPr lang="en-GB" sz="1400" b="1" baseline="30000" dirty="0">
                <a:solidFill>
                  <a:schemeClr val="accent1"/>
                </a:solidFill>
                <a:latin typeface="Arial" panose="020B0604020202020204" pitchFamily="34" charset="0"/>
                <a:cs typeface="Arial" panose="020B0604020202020204" pitchFamily="34" charset="0"/>
              </a:rPr>
              <a:t>%</a:t>
            </a:r>
          </a:p>
        </p:txBody>
      </p:sp>
      <p:pic>
        <p:nvPicPr>
          <p:cNvPr id="16" name="Graphic 15" descr="Envelope">
            <a:extLst>
              <a:ext uri="{FF2B5EF4-FFF2-40B4-BE49-F238E27FC236}">
                <a16:creationId xmlns:a16="http://schemas.microsoft.com/office/drawing/2014/main" id="{FDEEBBA0-DF84-4433-8469-36F9931A7AE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37112" y="4592960"/>
            <a:ext cx="1005840" cy="1005840"/>
          </a:xfrm>
          <a:prstGeom prst="rect">
            <a:avLst/>
          </a:prstGeom>
        </p:spPr>
      </p:pic>
      <p:sp>
        <p:nvSpPr>
          <p:cNvPr id="17" name="TextBox 16">
            <a:extLst>
              <a:ext uri="{FF2B5EF4-FFF2-40B4-BE49-F238E27FC236}">
                <a16:creationId xmlns:a16="http://schemas.microsoft.com/office/drawing/2014/main" id="{CFEB9887-CB7D-4683-89A1-C5043239AD2A}"/>
              </a:ext>
            </a:extLst>
          </p:cNvPr>
          <p:cNvSpPr txBox="1"/>
          <p:nvPr/>
        </p:nvSpPr>
        <p:spPr>
          <a:xfrm>
            <a:off x="5820084" y="4835264"/>
            <a:ext cx="489236" cy="307777"/>
          </a:xfrm>
          <a:prstGeom prst="rect">
            <a:avLst/>
          </a:prstGeom>
          <a:noFill/>
        </p:spPr>
        <p:txBody>
          <a:bodyPr wrap="none" rtlCol="0">
            <a:spAutoFit/>
          </a:bodyPr>
          <a:lstStyle/>
          <a:p>
            <a:r>
              <a:rPr lang="en-GB" sz="1400" b="1" dirty="0">
                <a:solidFill>
                  <a:schemeClr val="accent2"/>
                </a:solidFill>
                <a:latin typeface="Arial" panose="020B0604020202020204" pitchFamily="34" charset="0"/>
                <a:cs typeface="Arial" panose="020B0604020202020204" pitchFamily="34" charset="0"/>
              </a:rPr>
              <a:t>46</a:t>
            </a:r>
            <a:r>
              <a:rPr lang="en-GB" sz="1400" baseline="30000" dirty="0">
                <a:solidFill>
                  <a:schemeClr val="accent2"/>
                </a:solidFill>
                <a:latin typeface="Arial" panose="020B0604020202020204" pitchFamily="34" charset="0"/>
                <a:cs typeface="Arial" panose="020B0604020202020204" pitchFamily="34" charset="0"/>
              </a:rPr>
              <a:t>%</a:t>
            </a:r>
          </a:p>
        </p:txBody>
      </p:sp>
      <p:pic>
        <p:nvPicPr>
          <p:cNvPr id="25" name="Picture 24">
            <a:extLst>
              <a:ext uri="{FF2B5EF4-FFF2-40B4-BE49-F238E27FC236}">
                <a16:creationId xmlns:a16="http://schemas.microsoft.com/office/drawing/2014/main" id="{240A14F8-B012-4271-B4A0-187377AC4BA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86972" y="8763007"/>
            <a:ext cx="1099390" cy="868187"/>
          </a:xfrm>
          <a:prstGeom prst="rect">
            <a:avLst/>
          </a:prstGeom>
        </p:spPr>
      </p:pic>
      <p:sp>
        <p:nvSpPr>
          <p:cNvPr id="27" name="Rectangle 26">
            <a:extLst>
              <a:ext uri="{FF2B5EF4-FFF2-40B4-BE49-F238E27FC236}">
                <a16:creationId xmlns:a16="http://schemas.microsoft.com/office/drawing/2014/main" id="{B7A12E5D-8EAE-443A-99AA-466C59471306}"/>
              </a:ext>
            </a:extLst>
          </p:cNvPr>
          <p:cNvSpPr/>
          <p:nvPr/>
        </p:nvSpPr>
        <p:spPr>
          <a:xfrm>
            <a:off x="5531967" y="8245626"/>
            <a:ext cx="1209401" cy="595806"/>
          </a:xfrm>
          <a:prstGeom prst="rect">
            <a:avLst/>
          </a:prstGeom>
          <a:solidFill>
            <a:schemeClr val="bg2">
              <a:lumMod val="7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YOUR LOGO GOES HERE</a:t>
            </a:r>
          </a:p>
        </p:txBody>
      </p:sp>
      <p:pic>
        <p:nvPicPr>
          <p:cNvPr id="5" name="Graphic 4" descr="Cheers">
            <a:extLst>
              <a:ext uri="{FF2B5EF4-FFF2-40B4-BE49-F238E27FC236}">
                <a16:creationId xmlns:a16="http://schemas.microsoft.com/office/drawing/2014/main" id="{923C02B1-1735-4E13-8D20-0CD1C7551ED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58816" y="8319812"/>
            <a:ext cx="914400" cy="914400"/>
          </a:xfrm>
          <a:prstGeom prst="rect">
            <a:avLst/>
          </a:prstGeom>
        </p:spPr>
      </p:pic>
      <p:pic>
        <p:nvPicPr>
          <p:cNvPr id="6" name="Graphic 5" descr="Heart with pulse">
            <a:extLst>
              <a:ext uri="{FF2B5EF4-FFF2-40B4-BE49-F238E27FC236}">
                <a16:creationId xmlns:a16="http://schemas.microsoft.com/office/drawing/2014/main" id="{0D0EB360-0939-406D-ACD0-77C16165AC3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494460" y="1576003"/>
            <a:ext cx="1106424" cy="1106424"/>
          </a:xfrm>
          <a:prstGeom prst="rect">
            <a:avLst/>
          </a:prstGeom>
        </p:spPr>
      </p:pic>
      <p:pic>
        <p:nvPicPr>
          <p:cNvPr id="9" name="Graphic 8" descr="Lock">
            <a:extLst>
              <a:ext uri="{FF2B5EF4-FFF2-40B4-BE49-F238E27FC236}">
                <a16:creationId xmlns:a16="http://schemas.microsoft.com/office/drawing/2014/main" id="{3BF22F7F-AA67-424A-84BE-60DA83D391E6}"/>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582832" y="5673080"/>
            <a:ext cx="914400" cy="914400"/>
          </a:xfrm>
          <a:prstGeom prst="rect">
            <a:avLst/>
          </a:prstGeom>
        </p:spPr>
      </p:pic>
      <p:pic>
        <p:nvPicPr>
          <p:cNvPr id="15" name="Graphic 14" descr="Eye">
            <a:extLst>
              <a:ext uri="{FF2B5EF4-FFF2-40B4-BE49-F238E27FC236}">
                <a16:creationId xmlns:a16="http://schemas.microsoft.com/office/drawing/2014/main" id="{5E110683-3F9E-4137-8322-D1383DF56C9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582832" y="6930275"/>
            <a:ext cx="914400" cy="914400"/>
          </a:xfrm>
          <a:prstGeom prst="rect">
            <a:avLst/>
          </a:prstGeom>
        </p:spPr>
      </p:pic>
      <p:sp>
        <p:nvSpPr>
          <p:cNvPr id="19" name="TextBox 18">
            <a:extLst>
              <a:ext uri="{FF2B5EF4-FFF2-40B4-BE49-F238E27FC236}">
                <a16:creationId xmlns:a16="http://schemas.microsoft.com/office/drawing/2014/main" id="{8A154E87-03A5-4406-9BB6-8D1CAA549854}"/>
              </a:ext>
            </a:extLst>
          </p:cNvPr>
          <p:cNvSpPr txBox="1"/>
          <p:nvPr/>
        </p:nvSpPr>
        <p:spPr>
          <a:xfrm>
            <a:off x="1857802" y="5556831"/>
            <a:ext cx="338554" cy="646331"/>
          </a:xfrm>
          <a:prstGeom prst="rect">
            <a:avLst/>
          </a:prstGeom>
          <a:noFill/>
        </p:spPr>
        <p:txBody>
          <a:bodyPr wrap="none" rtlCol="0">
            <a:spAutoFit/>
          </a:bodyPr>
          <a:lstStyle/>
          <a:p>
            <a:r>
              <a:rPr lang="en-GB" sz="3600" dirty="0">
                <a:solidFill>
                  <a:schemeClr val="accent3"/>
                </a:solidFill>
                <a:latin typeface="Arial" panose="020B0604020202020204" pitchFamily="34" charset="0"/>
                <a:cs typeface="Arial" panose="020B0604020202020204" pitchFamily="34" charset="0"/>
              </a:rPr>
              <a:t>“</a:t>
            </a:r>
          </a:p>
        </p:txBody>
      </p:sp>
      <p:sp>
        <p:nvSpPr>
          <p:cNvPr id="37" name="TextBox 36">
            <a:extLst>
              <a:ext uri="{FF2B5EF4-FFF2-40B4-BE49-F238E27FC236}">
                <a16:creationId xmlns:a16="http://schemas.microsoft.com/office/drawing/2014/main" id="{0328C73E-A56C-4276-A0F1-45C0000EBABE}"/>
              </a:ext>
            </a:extLst>
          </p:cNvPr>
          <p:cNvSpPr txBox="1"/>
          <p:nvPr/>
        </p:nvSpPr>
        <p:spPr>
          <a:xfrm flipV="1">
            <a:off x="4096524" y="5816039"/>
            <a:ext cx="338554" cy="646331"/>
          </a:xfrm>
          <a:prstGeom prst="rect">
            <a:avLst/>
          </a:prstGeom>
          <a:noFill/>
        </p:spPr>
        <p:txBody>
          <a:bodyPr wrap="none" rtlCol="0">
            <a:spAutoFit/>
          </a:bodyPr>
          <a:lstStyle/>
          <a:p>
            <a:r>
              <a:rPr lang="en-GB" sz="3600" dirty="0">
                <a:solidFill>
                  <a:schemeClr val="accent3"/>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4253387"/>
      </p:ext>
    </p:extLst>
  </p:cSld>
  <p:clrMapOvr>
    <a:masterClrMapping/>
  </p:clrMapOvr>
</p:sld>
</file>

<file path=ppt/theme/theme1.xml><?xml version="1.0" encoding="utf-8"?>
<a:theme xmlns:a="http://schemas.openxmlformats.org/drawingml/2006/main" name="MarketReachMaster">
  <a:themeElements>
    <a:clrScheme name="MarketReach">
      <a:dk1>
        <a:sysClr val="windowText" lastClr="000000"/>
      </a:dk1>
      <a:lt1>
        <a:sysClr val="window" lastClr="FFFFFF"/>
      </a:lt1>
      <a:dk2>
        <a:srgbClr val="000000"/>
      </a:dk2>
      <a:lt2>
        <a:srgbClr val="FFFFFF"/>
      </a:lt2>
      <a:accent1>
        <a:srgbClr val="DA202A"/>
      </a:accent1>
      <a:accent2>
        <a:srgbClr val="009CDA"/>
      </a:accent2>
      <a:accent3>
        <a:srgbClr val="EF8214"/>
      </a:accent3>
      <a:accent4>
        <a:srgbClr val="508200"/>
      </a:accent4>
      <a:accent5>
        <a:srgbClr val="82CBD0"/>
      </a:accent5>
      <a:accent6>
        <a:srgbClr val="EEC21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a:latin typeface="Arial" panose="020B0604020202020204" pitchFamily="34" charset="0"/>
            <a:cs typeface="Arial" panose="020B0604020202020204"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 V2" id="{987C3FFD-F571-43DE-81ED-6EF0CF5F5C1B}" vid="{096715A2-1608-4F18-9125-CA943ACC5447}"/>
    </a:ext>
  </a:extLst>
</a:theme>
</file>

<file path=ppt/theme/theme2.xml><?xml version="1.0" encoding="utf-8"?>
<a:theme xmlns:a="http://schemas.openxmlformats.org/drawingml/2006/main" name="1_MarketReachMaster">
  <a:themeElements>
    <a:clrScheme name="MarketReach">
      <a:dk1>
        <a:sysClr val="windowText" lastClr="000000"/>
      </a:dk1>
      <a:lt1>
        <a:sysClr val="window" lastClr="FFFFFF"/>
      </a:lt1>
      <a:dk2>
        <a:srgbClr val="000000"/>
      </a:dk2>
      <a:lt2>
        <a:srgbClr val="FFFFFF"/>
      </a:lt2>
      <a:accent1>
        <a:srgbClr val="DA202A"/>
      </a:accent1>
      <a:accent2>
        <a:srgbClr val="009CDA"/>
      </a:accent2>
      <a:accent3>
        <a:srgbClr val="EF8214"/>
      </a:accent3>
      <a:accent4>
        <a:srgbClr val="508200"/>
      </a:accent4>
      <a:accent5>
        <a:srgbClr val="82CBD0"/>
      </a:accent5>
      <a:accent6>
        <a:srgbClr val="EEC21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a:latin typeface="Arial" panose="020B0604020202020204" pitchFamily="34" charset="0"/>
            <a:cs typeface="Arial" panose="020B0604020202020204"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 V2" id="{987C3FFD-F571-43DE-81ED-6EF0CF5F5C1B}" vid="{096715A2-1608-4F18-9125-CA943ACC54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6CF84F325BE34BAF2A6CF66454BD14" ma:contentTypeVersion="10" ma:contentTypeDescription="Create a new document." ma:contentTypeScope="" ma:versionID="b7183a7de39484f35477fdcc049e463b">
  <xsd:schema xmlns:xsd="http://www.w3.org/2001/XMLSchema" xmlns:xs="http://www.w3.org/2001/XMLSchema" xmlns:p="http://schemas.microsoft.com/office/2006/metadata/properties" xmlns:ns2="d487af5d-d2d4-435b-9c36-ec2bca380ce4" xmlns:ns3="69ebceb5-41f1-4f66-9216-76f7349ff001" targetNamespace="http://schemas.microsoft.com/office/2006/metadata/properties" ma:root="true" ma:fieldsID="70d74a6a747906767e1c074ca9e80c6b" ns2:_="" ns3:_="">
    <xsd:import namespace="d487af5d-d2d4-435b-9c36-ec2bca380ce4"/>
    <xsd:import namespace="69ebceb5-41f1-4f66-9216-76f7349ff00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EventHashCode" minOccurs="0"/>
                <xsd:element ref="ns2:MediaServiceGenerationTime" minOccurs="0"/>
                <xsd:element ref="ns2:MediaServiceDateTaken" minOccurs="0"/>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87af5d-d2d4-435b-9c36-ec2bca380c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Description0" ma:index="17" nillable="true" ma:displayName="Description" ma:description="Full Discounted products can be found under Schemes and Incentive " ma:format="Dropdown" ma:internalName="Description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ebceb5-41f1-4f66-9216-76f7349ff00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escription0 xmlns="d487af5d-d2d4-435b-9c36-ec2bca380ce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D7B786-3EBF-4A8E-8743-2F4D13D3A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87af5d-d2d4-435b-9c36-ec2bca380ce4"/>
    <ds:schemaRef ds:uri="69ebceb5-41f1-4f66-9216-76f7349ff0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E75991-B820-4368-A8EF-8254256A3483}">
  <ds:schemaRefs>
    <ds:schemaRef ds:uri="http://purl.org/dc/terms/"/>
    <ds:schemaRef ds:uri="69ebceb5-41f1-4f66-9216-76f7349ff001"/>
    <ds:schemaRef ds:uri="http://purl.org/dc/dcmitype/"/>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d487af5d-d2d4-435b-9c36-ec2bca380ce4"/>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0C1B1C3-B4BE-4943-A40F-F6C91C787B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8732</TotalTime>
  <Words>413</Words>
  <Application>Microsoft Office PowerPoint</Application>
  <PresentationFormat>A4 Paper (210x297 mm)</PresentationFormat>
  <Paragraphs>34</Paragraphs>
  <Slides>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vt:lpstr>
      <vt:lpstr>Arial Black</vt:lpstr>
      <vt:lpstr>Calibri</vt:lpstr>
      <vt:lpstr>Impact</vt:lpstr>
      <vt:lpstr>Proxima Nova</vt:lpstr>
      <vt:lpstr>Wingdings</vt:lpstr>
      <vt:lpstr>MarketReachMaster</vt:lpstr>
      <vt:lpstr>1_MarketReachMaster</vt:lpstr>
      <vt:lpstr>PowerPoint Presentation</vt:lpstr>
    </vt:vector>
  </TitlesOfParts>
  <Company>RMG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McNamara</dc:creator>
  <cp:lastModifiedBy>Sophie Grender</cp:lastModifiedBy>
  <cp:revision>281</cp:revision>
  <cp:lastPrinted>2019-09-18T07:39:37Z</cp:lastPrinted>
  <dcterms:created xsi:type="dcterms:W3CDTF">2015-07-13T09:51:09Z</dcterms:created>
  <dcterms:modified xsi:type="dcterms:W3CDTF">2020-02-27T12:06:06Z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0x010100F96CF84F325BE34BAF2A6CF66454BD14</vt:lpwstr>
  </property>
  <property fmtid="{D5CDD505-2E9C-101B-9397-08002B2CF9AE}" pid="3" name="MSIP_Label_758ef3ce-5376-40b0-bf3f-35cf6e817934_Enabled">
    <vt:lpwstr>True</vt:lpwstr>
  </property>
  <property fmtid="{D5CDD505-2E9C-101B-9397-08002B2CF9AE}" pid="4" name="MSIP_Label_758ef3ce-5376-40b0-bf3f-35cf6e817934_SiteId">
    <vt:lpwstr>7a082108-90dd-41ac-be41-9b8feabee2da</vt:lpwstr>
  </property>
  <property fmtid="{D5CDD505-2E9C-101B-9397-08002B2CF9AE}" pid="5" name="MSIP_Label_758ef3ce-5376-40b0-bf3f-35cf6e817934_Owner">
    <vt:lpwstr>sophie.grender@royalmail.com</vt:lpwstr>
  </property>
  <property fmtid="{D5CDD505-2E9C-101B-9397-08002B2CF9AE}" pid="6" name="MSIP_Label_758ef3ce-5376-40b0-bf3f-35cf6e817934_SetDate">
    <vt:lpwstr>2019-09-25T15:19:19.2444325Z</vt:lpwstr>
  </property>
  <property fmtid="{D5CDD505-2E9C-101B-9397-08002B2CF9AE}" pid="7" name="MSIP_Label_758ef3ce-5376-40b0-bf3f-35cf6e817934_Name">
    <vt:lpwstr>Public</vt:lpwstr>
  </property>
  <property fmtid="{D5CDD505-2E9C-101B-9397-08002B2CF9AE}" pid="8" name="MSIP_Label_758ef3ce-5376-40b0-bf3f-35cf6e817934_Application">
    <vt:lpwstr>Microsoft Azure Information Protection</vt:lpwstr>
  </property>
  <property fmtid="{D5CDD505-2E9C-101B-9397-08002B2CF9AE}" pid="9" name="MSIP_Label_758ef3ce-5376-40b0-bf3f-35cf6e817934_Extended_MSFT_Method">
    <vt:lpwstr>Manual</vt:lpwstr>
  </property>
  <property fmtid="{D5CDD505-2E9C-101B-9397-08002B2CF9AE}" pid="10" name="Sensitivity">
    <vt:lpwstr>Public</vt:lpwstr>
  </property>
</Properties>
</file>