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5" r:id="rId5"/>
    <p:sldId id="403" r:id="rId6"/>
    <p:sldId id="282" r:id="rId7"/>
    <p:sldId id="273" r:id="rId8"/>
    <p:sldId id="266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ke Haskins" initials="MH" lastIdx="1" clrIdx="6">
    <p:extLst>
      <p:ext uri="{19B8F6BF-5375-455C-9EA6-DF929625EA0E}">
        <p15:presenceInfo xmlns:p15="http://schemas.microsoft.com/office/powerpoint/2012/main" userId="S::mike.haskins@royalmail.com::94043657-ade3-401f-a94b-16f1a90a2809" providerId="AD"/>
      </p:ext>
    </p:extLst>
  </p:cmAuthor>
  <p:cmAuthor id="1" name="Shaun Roberts" initials="SR" lastIdx="5" clrIdx="0">
    <p:extLst>
      <p:ext uri="{19B8F6BF-5375-455C-9EA6-DF929625EA0E}">
        <p15:presenceInfo xmlns:p15="http://schemas.microsoft.com/office/powerpoint/2012/main" userId="S-1-5-21-3684057560-553081627-3205033306-57909" providerId="AD"/>
      </p:ext>
    </p:extLst>
  </p:cmAuthor>
  <p:cmAuthor id="2" name="Ravi Chauhan" initials="RC" lastIdx="5" clrIdx="1">
    <p:extLst>
      <p:ext uri="{19B8F6BF-5375-455C-9EA6-DF929625EA0E}">
        <p15:presenceInfo xmlns:p15="http://schemas.microsoft.com/office/powerpoint/2012/main" userId="S::ravi.chauhan@royalmail.com::acb32b50-ad99-4722-ba26-a03be9503c15" providerId="AD"/>
      </p:ext>
    </p:extLst>
  </p:cmAuthor>
  <p:cmAuthor id="3" name="Shaun Roberts" initials="SR [2]" lastIdx="1" clrIdx="2">
    <p:extLst>
      <p:ext uri="{19B8F6BF-5375-455C-9EA6-DF929625EA0E}">
        <p15:presenceInfo xmlns:p15="http://schemas.microsoft.com/office/powerpoint/2012/main" userId="S::shaun.roberts@royalmail.com::ebf1fe19-d20f-46b3-b038-c19bbf0e1973" providerId="AD"/>
      </p:ext>
    </p:extLst>
  </p:cmAuthor>
  <p:cmAuthor id="4" name="Clare Walker" initials="CW" lastIdx="8" clrIdx="3">
    <p:extLst>
      <p:ext uri="{19B8F6BF-5375-455C-9EA6-DF929625EA0E}">
        <p15:presenceInfo xmlns:p15="http://schemas.microsoft.com/office/powerpoint/2012/main" userId="S::clare.l.walker@royalmail.com::36d287ed-edea-4b20-ba42-472b87689d5e" providerId="AD"/>
      </p:ext>
    </p:extLst>
  </p:cmAuthor>
  <p:cmAuthor id="5" name="Daniel Quy" initials="DQ" lastIdx="1" clrIdx="4">
    <p:extLst>
      <p:ext uri="{19B8F6BF-5375-455C-9EA6-DF929625EA0E}">
        <p15:presenceInfo xmlns:p15="http://schemas.microsoft.com/office/powerpoint/2012/main" userId="S::daniel.quy@royalmail.com::a8329377-cc98-4ced-9cd3-53c27faea658" providerId="AD"/>
      </p:ext>
    </p:extLst>
  </p:cmAuthor>
  <p:cmAuthor id="6" name="Tim Cable" initials="TC" lastIdx="2" clrIdx="5">
    <p:extLst>
      <p:ext uri="{19B8F6BF-5375-455C-9EA6-DF929625EA0E}">
        <p15:presenceInfo xmlns:p15="http://schemas.microsoft.com/office/powerpoint/2012/main" userId="Tim Cab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D6D58-55CD-4F98-8A59-7B5922BD3F0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0BCC4D9-244E-44DD-B540-FB53A52ED51B}">
      <dgm:prSet phldrT="[Text]" custT="1"/>
      <dgm:spPr>
        <a:solidFill>
          <a:srgbClr val="FD4835"/>
        </a:solidFill>
      </dgm:spPr>
      <dgm:t>
        <a:bodyPr/>
        <a:lstStyle/>
        <a:p>
          <a:r>
            <a:rPr lang="en-GB" sz="1800" b="0" dirty="0">
              <a:solidFill>
                <a:schemeClr val="bg1"/>
              </a:solidFill>
              <a:latin typeface="+mn-lt"/>
            </a:rPr>
            <a:t>Background</a:t>
          </a:r>
          <a:endParaRPr lang="en-GB" sz="1800" dirty="0">
            <a:solidFill>
              <a:schemeClr val="bg1"/>
            </a:solidFill>
          </a:endParaRPr>
        </a:p>
      </dgm:t>
    </dgm:pt>
    <dgm:pt modelId="{1F6F1D12-7CD3-4242-8FB7-A036A662DE22}" type="parTrans" cxnId="{9EF25092-292D-410F-852C-B7890B1436D9}">
      <dgm:prSet/>
      <dgm:spPr/>
      <dgm:t>
        <a:bodyPr/>
        <a:lstStyle/>
        <a:p>
          <a:endParaRPr lang="en-GB" sz="1100"/>
        </a:p>
      </dgm:t>
    </dgm:pt>
    <dgm:pt modelId="{75EBAE21-E34D-4956-9B9B-A888A0ED9605}" type="sibTrans" cxnId="{9EF25092-292D-410F-852C-B7890B1436D9}">
      <dgm:prSet/>
      <dgm:spPr/>
      <dgm:t>
        <a:bodyPr/>
        <a:lstStyle/>
        <a:p>
          <a:endParaRPr lang="en-GB" sz="1100"/>
        </a:p>
      </dgm:t>
    </dgm:pt>
    <dgm:pt modelId="{4410CF3F-5CF8-4EE9-8B6F-46BDFB3E2A91}">
      <dgm:prSet phldrT="[Text]" custT="1"/>
      <dgm:spPr>
        <a:noFill/>
      </dgm:spPr>
      <dgm:t>
        <a:bodyPr/>
        <a:lstStyle/>
        <a:p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Four flat rate GLL price steps  </a:t>
          </a:r>
          <a:r>
            <a:rPr lang="en-GB" sz="1600" kern="1200" dirty="0"/>
            <a:t>0-100g, 101-250g, 251-500g, 501-750g.</a:t>
          </a:r>
          <a:endParaRPr lang="en-GB" sz="1600" b="0" kern="1200" dirty="0">
            <a:solidFill>
              <a:srgbClr val="404044"/>
            </a:solidFill>
            <a:latin typeface="Calibri"/>
            <a:ea typeface="+mn-ea"/>
            <a:cs typeface="+mn-cs"/>
          </a:endParaRPr>
        </a:p>
      </dgm:t>
    </dgm:pt>
    <dgm:pt modelId="{4113A3B9-9CA6-495A-8E84-BBD21ED3AB99}" type="parTrans" cxnId="{D060ADD3-9EFE-43EB-8E1D-09CE87C8DC82}">
      <dgm:prSet/>
      <dgm:spPr/>
      <dgm:t>
        <a:bodyPr/>
        <a:lstStyle/>
        <a:p>
          <a:endParaRPr lang="en-GB" sz="1100"/>
        </a:p>
      </dgm:t>
    </dgm:pt>
    <dgm:pt modelId="{3C85D574-09B7-4F36-AA1E-1A213E6B0541}" type="sibTrans" cxnId="{D060ADD3-9EFE-43EB-8E1D-09CE87C8DC82}">
      <dgm:prSet/>
      <dgm:spPr/>
      <dgm:t>
        <a:bodyPr/>
        <a:lstStyle/>
        <a:p>
          <a:endParaRPr lang="en-GB" sz="1100"/>
        </a:p>
      </dgm:t>
    </dgm:pt>
    <dgm:pt modelId="{6129DB02-DCA4-49D2-A2C4-2DA4B94A30DD}">
      <dgm:prSet phldrT="[Text]" custT="1"/>
      <dgm:spPr>
        <a:solidFill>
          <a:srgbClr val="FD4835"/>
        </a:solidFill>
      </dgm:spPr>
      <dgm:t>
        <a:bodyPr/>
        <a:lstStyle/>
        <a:p>
          <a:r>
            <a:rPr lang="en-GB" sz="1800" b="0" dirty="0">
              <a:solidFill>
                <a:schemeClr val="bg1"/>
              </a:solidFill>
              <a:latin typeface="+mn-lt"/>
            </a:rPr>
            <a:t>Proposal</a:t>
          </a:r>
          <a:endParaRPr lang="en-GB" sz="18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87BC4B-281A-47A1-BC8C-B020E7C78309}" type="parTrans" cxnId="{1982EE4F-C644-48F8-B967-277415F8742E}">
      <dgm:prSet/>
      <dgm:spPr/>
      <dgm:t>
        <a:bodyPr/>
        <a:lstStyle/>
        <a:p>
          <a:endParaRPr lang="en-GB" sz="1600"/>
        </a:p>
      </dgm:t>
    </dgm:pt>
    <dgm:pt modelId="{FE35321B-6704-411F-8C8B-27B8C493BF02}" type="sibTrans" cxnId="{1982EE4F-C644-48F8-B967-277415F8742E}">
      <dgm:prSet/>
      <dgm:spPr/>
      <dgm:t>
        <a:bodyPr/>
        <a:lstStyle/>
        <a:p>
          <a:endParaRPr lang="en-GB" sz="1600"/>
        </a:p>
      </dgm:t>
    </dgm:pt>
    <dgm:pt modelId="{7231C86E-772D-4663-8FC2-99FD6F735BB6}">
      <dgm:prSet custT="1"/>
      <dgm:spPr>
        <a:noFill/>
      </dgm:spPr>
      <dgm:t>
        <a:bodyPr/>
        <a:lstStyle/>
        <a:p>
          <a:r>
            <a:rPr lang="en-GB" sz="1600" kern="1200" dirty="0"/>
            <a:t>This is more in </a:t>
          </a:r>
          <a:r>
            <a:rPr lang="en-US" sz="1600" kern="1200" dirty="0"/>
            <a:t>line with market pricing for fulfilment items (single price). </a:t>
          </a:r>
          <a:endParaRPr lang="en-GB" sz="1600" b="0" kern="1200" dirty="0">
            <a:solidFill>
              <a:schemeClr val="tx1"/>
            </a:solidFill>
            <a:latin typeface="+mn-lt"/>
          </a:endParaRPr>
        </a:p>
      </dgm:t>
    </dgm:pt>
    <dgm:pt modelId="{0A257A5C-A6C5-424D-8318-C9DAA90667E2}" type="parTrans" cxnId="{D0BBA875-5CA5-44DD-BEA6-15D2BA95E345}">
      <dgm:prSet/>
      <dgm:spPr/>
      <dgm:t>
        <a:bodyPr/>
        <a:lstStyle/>
        <a:p>
          <a:endParaRPr lang="en-GB"/>
        </a:p>
      </dgm:t>
    </dgm:pt>
    <dgm:pt modelId="{7332DF17-9473-4710-8DE2-BB7BF473BC18}" type="sibTrans" cxnId="{D0BBA875-5CA5-44DD-BEA6-15D2BA95E345}">
      <dgm:prSet/>
      <dgm:spPr/>
      <dgm:t>
        <a:bodyPr/>
        <a:lstStyle/>
        <a:p>
          <a:endParaRPr lang="en-GB"/>
        </a:p>
      </dgm:t>
    </dgm:pt>
    <dgm:pt modelId="{58A84D35-BD0A-4E39-A8CD-020CFF720EED}">
      <dgm:prSet custT="1"/>
      <dgm:spPr>
        <a:noFill/>
      </dgm:spPr>
      <dgm:t>
        <a:bodyPr/>
        <a:lstStyle/>
        <a:p>
          <a:r>
            <a:rPr lang="en-US" sz="1600" kern="1200" dirty="0"/>
            <a:t>Retains mixed weight across the 3 weight bands as now but with just 4 prices i.e. 251g+ is one weight band as now with 2 prices (instead of 500 </a:t>
          </a:r>
          <a:r>
            <a:rPr lang="en-US" sz="1600" kern="1200" dirty="0">
              <a:solidFill>
                <a:srgbClr val="4040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prices at 1g increments).</a:t>
          </a:r>
          <a:endParaRPr lang="en-GB" sz="1600" kern="1200" dirty="0">
            <a:solidFill>
              <a:srgbClr val="404044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E2BDD12B-A9E9-4AC9-B894-BC90A99A703E}" type="parTrans" cxnId="{DB84256E-9A44-4333-9709-7AD4802EFE52}">
      <dgm:prSet/>
      <dgm:spPr/>
      <dgm:t>
        <a:bodyPr/>
        <a:lstStyle/>
        <a:p>
          <a:endParaRPr lang="en-GB"/>
        </a:p>
      </dgm:t>
    </dgm:pt>
    <dgm:pt modelId="{C8D6390E-4FF2-4A48-BFB7-C8CD4A1FD902}" type="sibTrans" cxnId="{DB84256E-9A44-4333-9709-7AD4802EFE52}">
      <dgm:prSet/>
      <dgm:spPr/>
      <dgm:t>
        <a:bodyPr/>
        <a:lstStyle/>
        <a:p>
          <a:endParaRPr lang="en-GB"/>
        </a:p>
      </dgm:t>
    </dgm:pt>
    <dgm:pt modelId="{297BF27B-06A2-4D1B-BD4D-4058D28D1B42}">
      <dgm:prSet phldrT="[Text]" custT="1"/>
      <dgm:spPr>
        <a:noFill/>
      </dgm:spPr>
      <dgm:t>
        <a:bodyPr/>
        <a:lstStyle/>
        <a:p>
          <a:r>
            <a:rPr lang="en-GB" sz="1600" kern="1200" dirty="0"/>
            <a:t>Current GLL pricing has two initial steps 0-100g, 101-250g, plus a further 500 steps from 251-750g in 1g increments. A total of 502 price steps </a:t>
          </a:r>
          <a:r>
            <a:rPr lang="en-GB" sz="1600" kern="1200" dirty="0">
              <a:solidFill>
                <a:schemeClr val="tx1"/>
              </a:solidFill>
            </a:rPr>
            <a:t>per service per delivery zone.</a:t>
          </a:r>
          <a:endParaRPr lang="en-GB" sz="1600" b="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3B9083A7-A1A1-4EED-8337-D3661E37BA27}" type="sibTrans" cxnId="{51147E83-7122-47B2-BF42-EBDFB75BF4AF}">
      <dgm:prSet/>
      <dgm:spPr/>
      <dgm:t>
        <a:bodyPr/>
        <a:lstStyle/>
        <a:p>
          <a:endParaRPr lang="en-GB" sz="1600"/>
        </a:p>
      </dgm:t>
    </dgm:pt>
    <dgm:pt modelId="{7E988FFF-1293-4BF5-B9DD-9B4734827BFB}" type="parTrans" cxnId="{51147E83-7122-47B2-BF42-EBDFB75BF4AF}">
      <dgm:prSet/>
      <dgm:spPr/>
      <dgm:t>
        <a:bodyPr/>
        <a:lstStyle/>
        <a:p>
          <a:endParaRPr lang="en-GB" sz="1600"/>
        </a:p>
      </dgm:t>
    </dgm:pt>
    <dgm:pt modelId="{721C3F08-7933-4617-A999-60ABDF996E93}">
      <dgm:prSet phldrT="[Text]" custT="1"/>
      <dgm:spPr>
        <a:noFill/>
      </dgm:spPr>
      <dgm:t>
        <a:bodyPr/>
        <a:lstStyle/>
        <a:p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Customer feedback has suggested that the 1g increments are unhelpful.</a:t>
          </a:r>
        </a:p>
      </dgm:t>
    </dgm:pt>
    <dgm:pt modelId="{F4BD854A-BA1E-4BF3-ABC5-C1C603FDF033}" type="sibTrans" cxnId="{B45EAEF6-B8E5-477E-99A1-182A9B1D8E8B}">
      <dgm:prSet/>
      <dgm:spPr/>
      <dgm:t>
        <a:bodyPr/>
        <a:lstStyle/>
        <a:p>
          <a:endParaRPr lang="en-GB"/>
        </a:p>
      </dgm:t>
    </dgm:pt>
    <dgm:pt modelId="{F3CDABFA-201B-4CC1-AD1C-6280824230C5}" type="parTrans" cxnId="{B45EAEF6-B8E5-477E-99A1-182A9B1D8E8B}">
      <dgm:prSet/>
      <dgm:spPr/>
      <dgm:t>
        <a:bodyPr/>
        <a:lstStyle/>
        <a:p>
          <a:endParaRPr lang="en-GB"/>
        </a:p>
      </dgm:t>
    </dgm:pt>
    <dgm:pt modelId="{F676FD8F-E4F1-479D-BB24-9D195DAA9841}">
      <dgm:prSet phldrT="[Text]" custT="1"/>
      <dgm:spPr>
        <a:noFill/>
      </dgm:spPr>
      <dgm:t>
        <a:bodyPr/>
        <a:lstStyle/>
        <a:p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Royal Mail Wholesale is looking to </a:t>
          </a:r>
          <a:r>
            <a:rPr lang="en-US" sz="1600" kern="1200" dirty="0"/>
            <a:t>simplify our pricing, which will facilitate DSA contract holders in reducing the complexity of their </a:t>
          </a:r>
          <a:r>
            <a:rPr lang="en-US" sz="1600" kern="1200" dirty="0">
              <a:solidFill>
                <a:schemeClr val="bg2">
                  <a:lumMod val="25000"/>
                </a:schemeClr>
              </a:solidFill>
            </a:rPr>
            <a:t>customer rate cards.</a:t>
          </a:r>
          <a:endParaRPr lang="en-GB" sz="1600" b="0" kern="1200" dirty="0">
            <a:solidFill>
              <a:srgbClr val="404044"/>
            </a:solidFill>
            <a:latin typeface="Calibri"/>
            <a:ea typeface="+mn-ea"/>
            <a:cs typeface="+mn-cs"/>
          </a:endParaRPr>
        </a:p>
      </dgm:t>
    </dgm:pt>
    <dgm:pt modelId="{3A536478-2196-402E-A76E-13EA11648648}" type="sibTrans" cxnId="{C459C7B4-0B14-434D-8E07-C519B429C4C7}">
      <dgm:prSet/>
      <dgm:spPr/>
      <dgm:t>
        <a:bodyPr/>
        <a:lstStyle/>
        <a:p>
          <a:endParaRPr lang="en-GB"/>
        </a:p>
      </dgm:t>
    </dgm:pt>
    <dgm:pt modelId="{3A2AE190-4A14-43EC-8C53-5A50E49FD2E4}" type="parTrans" cxnId="{C459C7B4-0B14-434D-8E07-C519B429C4C7}">
      <dgm:prSet/>
      <dgm:spPr/>
      <dgm:t>
        <a:bodyPr/>
        <a:lstStyle/>
        <a:p>
          <a:endParaRPr lang="en-GB"/>
        </a:p>
      </dgm:t>
    </dgm:pt>
    <dgm:pt modelId="{53547771-7E17-4940-9DEE-BB27AD20A6E8}">
      <dgm:prSet phldrT="[Text]" custT="1"/>
      <dgm:spPr>
        <a:noFill/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sz="1600" kern="1200" dirty="0"/>
            <a:t>Reduces the number of GLL price points from c.50k to c.400 across all price plans</a:t>
          </a:r>
          <a:endParaRPr lang="en-GB" sz="1600" b="0" kern="1200" dirty="0">
            <a:solidFill>
              <a:schemeClr val="tx1"/>
            </a:solidFill>
            <a:latin typeface="+mn-lt"/>
          </a:endParaRPr>
        </a:p>
      </dgm:t>
    </dgm:pt>
    <dgm:pt modelId="{B1713298-1B1B-46BB-8F14-F180F91D36A2}" type="parTrans" cxnId="{DBF06C13-E310-4A17-AE60-18B25BCD7199}">
      <dgm:prSet/>
      <dgm:spPr/>
      <dgm:t>
        <a:bodyPr/>
        <a:lstStyle/>
        <a:p>
          <a:endParaRPr lang="en-GB"/>
        </a:p>
      </dgm:t>
    </dgm:pt>
    <dgm:pt modelId="{E3C9EC42-55D4-4251-A0BB-F0C8150AE43B}" type="sibTrans" cxnId="{DBF06C13-E310-4A17-AE60-18B25BCD7199}">
      <dgm:prSet/>
      <dgm:spPr/>
      <dgm:t>
        <a:bodyPr/>
        <a:lstStyle/>
        <a:p>
          <a:endParaRPr lang="en-GB"/>
        </a:p>
      </dgm:t>
    </dgm:pt>
    <dgm:pt modelId="{CB327ED2-0200-4221-BF05-CB298F4FD4FF}" type="pres">
      <dgm:prSet presAssocID="{B90D6D58-55CD-4F98-8A59-7B5922BD3F04}" presName="Name0" presStyleCnt="0">
        <dgm:presLayoutVars>
          <dgm:dir/>
          <dgm:animLvl val="lvl"/>
          <dgm:resizeHandles val="exact"/>
        </dgm:presLayoutVars>
      </dgm:prSet>
      <dgm:spPr/>
    </dgm:pt>
    <dgm:pt modelId="{866D830C-425A-428C-8D11-23D2193F0E53}" type="pres">
      <dgm:prSet presAssocID="{60BCC4D9-244E-44DD-B540-FB53A52ED51B}" presName="linNode" presStyleCnt="0"/>
      <dgm:spPr/>
    </dgm:pt>
    <dgm:pt modelId="{D3AC588B-12DB-48BA-ACF5-33344CE85822}" type="pres">
      <dgm:prSet presAssocID="{60BCC4D9-244E-44DD-B540-FB53A52ED51B}" presName="parentText" presStyleLbl="node1" presStyleIdx="0" presStyleCnt="2" custScaleX="47544" custScaleY="119341" custLinFactNeighborX="-8138" custLinFactNeighborY="966">
        <dgm:presLayoutVars>
          <dgm:chMax val="1"/>
          <dgm:bulletEnabled val="1"/>
        </dgm:presLayoutVars>
      </dgm:prSet>
      <dgm:spPr/>
    </dgm:pt>
    <dgm:pt modelId="{80C9762A-4684-4397-AC0C-CB6BD61D3671}" type="pres">
      <dgm:prSet presAssocID="{60BCC4D9-244E-44DD-B540-FB53A52ED51B}" presName="descendantText" presStyleLbl="alignAccFollowNode1" presStyleIdx="0" presStyleCnt="2" custScaleX="125074" custScaleY="143488" custLinFactNeighborX="225" custLinFactNeighborY="965">
        <dgm:presLayoutVars>
          <dgm:bulletEnabled val="1"/>
        </dgm:presLayoutVars>
      </dgm:prSet>
      <dgm:spPr>
        <a:prstGeom prst="roundRect">
          <a:avLst/>
        </a:prstGeom>
      </dgm:spPr>
    </dgm:pt>
    <dgm:pt modelId="{12BD9AB6-4249-4934-8258-F9CD70A4C17B}" type="pres">
      <dgm:prSet presAssocID="{75EBAE21-E34D-4956-9B9B-A888A0ED9605}" presName="sp" presStyleCnt="0"/>
      <dgm:spPr/>
    </dgm:pt>
    <dgm:pt modelId="{919AA352-D13A-4918-BFA1-5D6CA6C3C779}" type="pres">
      <dgm:prSet presAssocID="{6129DB02-DCA4-49D2-A2C4-2DA4B94A30DD}" presName="linNode" presStyleCnt="0"/>
      <dgm:spPr/>
    </dgm:pt>
    <dgm:pt modelId="{6377F4A4-6105-4C17-B30F-9FA6BC223FFF}" type="pres">
      <dgm:prSet presAssocID="{6129DB02-DCA4-49D2-A2C4-2DA4B94A30DD}" presName="parentText" presStyleLbl="node1" presStyleIdx="1" presStyleCnt="2" custScaleX="47518" custScaleY="114638" custLinFactNeighborX="-2218" custLinFactNeighborY="-482">
        <dgm:presLayoutVars>
          <dgm:chMax val="1"/>
          <dgm:bulletEnabled val="1"/>
        </dgm:presLayoutVars>
      </dgm:prSet>
      <dgm:spPr/>
    </dgm:pt>
    <dgm:pt modelId="{A4985723-30E4-4E69-94DA-46CE5ACC7683}" type="pres">
      <dgm:prSet presAssocID="{6129DB02-DCA4-49D2-A2C4-2DA4B94A30DD}" presName="descendantText" presStyleLbl="alignAccFollowNode1" presStyleIdx="1" presStyleCnt="2" custScaleX="125074" custScaleY="134800" custLinFactNeighborX="239" custLinFactNeighborY="-343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84CDBA00-41AA-459B-9428-DD0EE3B016B0}" type="presOf" srcId="{721C3F08-7933-4617-A999-60ABDF996E93}" destId="{80C9762A-4684-4397-AC0C-CB6BD61D3671}" srcOrd="0" destOrd="1" presId="urn:microsoft.com/office/officeart/2005/8/layout/vList5"/>
    <dgm:cxn modelId="{DBF06C13-E310-4A17-AE60-18B25BCD7199}" srcId="{6129DB02-DCA4-49D2-A2C4-2DA4B94A30DD}" destId="{53547771-7E17-4940-9DEE-BB27AD20A6E8}" srcOrd="3" destOrd="0" parTransId="{B1713298-1B1B-46BB-8F14-F180F91D36A2}" sibTransId="{E3C9EC42-55D4-4251-A0BB-F0C8150AE43B}"/>
    <dgm:cxn modelId="{9D332715-7275-4429-9566-F0C780EDED3B}" type="presOf" srcId="{7231C86E-772D-4663-8FC2-99FD6F735BB6}" destId="{A4985723-30E4-4E69-94DA-46CE5ACC7683}" srcOrd="0" destOrd="1" presId="urn:microsoft.com/office/officeart/2005/8/layout/vList5"/>
    <dgm:cxn modelId="{DB84256E-9A44-4333-9709-7AD4802EFE52}" srcId="{6129DB02-DCA4-49D2-A2C4-2DA4B94A30DD}" destId="{58A84D35-BD0A-4E39-A8CD-020CFF720EED}" srcOrd="2" destOrd="0" parTransId="{E2BDD12B-A9E9-4AC9-B894-BC90A99A703E}" sibTransId="{C8D6390E-4FF2-4A48-BFB7-C8CD4A1FD902}"/>
    <dgm:cxn modelId="{1982EE4F-C644-48F8-B967-277415F8742E}" srcId="{B90D6D58-55CD-4F98-8A59-7B5922BD3F04}" destId="{6129DB02-DCA4-49D2-A2C4-2DA4B94A30DD}" srcOrd="1" destOrd="0" parTransId="{6B87BC4B-281A-47A1-BC8C-B020E7C78309}" sibTransId="{FE35321B-6704-411F-8C8B-27B8C493BF02}"/>
    <dgm:cxn modelId="{72184F53-65E3-40B1-A64F-468AF20C7018}" type="presOf" srcId="{6129DB02-DCA4-49D2-A2C4-2DA4B94A30DD}" destId="{6377F4A4-6105-4C17-B30F-9FA6BC223FFF}" srcOrd="0" destOrd="0" presId="urn:microsoft.com/office/officeart/2005/8/layout/vList5"/>
    <dgm:cxn modelId="{D0BBA875-5CA5-44DD-BEA6-15D2BA95E345}" srcId="{6129DB02-DCA4-49D2-A2C4-2DA4B94A30DD}" destId="{7231C86E-772D-4663-8FC2-99FD6F735BB6}" srcOrd="1" destOrd="0" parTransId="{0A257A5C-A6C5-424D-8318-C9DAA90667E2}" sibTransId="{7332DF17-9473-4710-8DE2-BB7BF473BC18}"/>
    <dgm:cxn modelId="{A4555356-D8DE-4DD4-9008-A4D4FE3FF400}" type="presOf" srcId="{58A84D35-BD0A-4E39-A8CD-020CFF720EED}" destId="{A4985723-30E4-4E69-94DA-46CE5ACC7683}" srcOrd="0" destOrd="2" presId="urn:microsoft.com/office/officeart/2005/8/layout/vList5"/>
    <dgm:cxn modelId="{0CD1687F-9FD7-47F5-AB0A-C7809EADDE71}" type="presOf" srcId="{F676FD8F-E4F1-479D-BB24-9D195DAA9841}" destId="{80C9762A-4684-4397-AC0C-CB6BD61D3671}" srcOrd="0" destOrd="2" presId="urn:microsoft.com/office/officeart/2005/8/layout/vList5"/>
    <dgm:cxn modelId="{51147E83-7122-47B2-BF42-EBDFB75BF4AF}" srcId="{60BCC4D9-244E-44DD-B540-FB53A52ED51B}" destId="{297BF27B-06A2-4D1B-BD4D-4058D28D1B42}" srcOrd="0" destOrd="0" parTransId="{7E988FFF-1293-4BF5-B9DD-9B4734827BFB}" sibTransId="{3B9083A7-A1A1-4EED-8337-D3661E37BA27}"/>
    <dgm:cxn modelId="{B09EAF8D-38DD-45F5-9703-3D888DCE6609}" type="presOf" srcId="{60BCC4D9-244E-44DD-B540-FB53A52ED51B}" destId="{D3AC588B-12DB-48BA-ACF5-33344CE85822}" srcOrd="0" destOrd="0" presId="urn:microsoft.com/office/officeart/2005/8/layout/vList5"/>
    <dgm:cxn modelId="{9EF25092-292D-410F-852C-B7890B1436D9}" srcId="{B90D6D58-55CD-4F98-8A59-7B5922BD3F04}" destId="{60BCC4D9-244E-44DD-B540-FB53A52ED51B}" srcOrd="0" destOrd="0" parTransId="{1F6F1D12-7CD3-4242-8FB7-A036A662DE22}" sibTransId="{75EBAE21-E34D-4956-9B9B-A888A0ED9605}"/>
    <dgm:cxn modelId="{C459C7B4-0B14-434D-8E07-C519B429C4C7}" srcId="{60BCC4D9-244E-44DD-B540-FB53A52ED51B}" destId="{F676FD8F-E4F1-479D-BB24-9D195DAA9841}" srcOrd="2" destOrd="0" parTransId="{3A2AE190-4A14-43EC-8C53-5A50E49FD2E4}" sibTransId="{3A536478-2196-402E-A76E-13EA11648648}"/>
    <dgm:cxn modelId="{D060ADD3-9EFE-43EB-8E1D-09CE87C8DC82}" srcId="{6129DB02-DCA4-49D2-A2C4-2DA4B94A30DD}" destId="{4410CF3F-5CF8-4EE9-8B6F-46BDFB3E2A91}" srcOrd="0" destOrd="0" parTransId="{4113A3B9-9CA6-495A-8E84-BBD21ED3AB99}" sibTransId="{3C85D574-09B7-4F36-AA1E-1A213E6B0541}"/>
    <dgm:cxn modelId="{73C062D4-EAF7-41D2-AE1E-BCA8A4C8ED27}" type="presOf" srcId="{B90D6D58-55CD-4F98-8A59-7B5922BD3F04}" destId="{CB327ED2-0200-4221-BF05-CB298F4FD4FF}" srcOrd="0" destOrd="0" presId="urn:microsoft.com/office/officeart/2005/8/layout/vList5"/>
    <dgm:cxn modelId="{8ADFCEDD-273C-4816-A455-CDB2EF1F69C1}" type="presOf" srcId="{4410CF3F-5CF8-4EE9-8B6F-46BDFB3E2A91}" destId="{A4985723-30E4-4E69-94DA-46CE5ACC7683}" srcOrd="0" destOrd="0" presId="urn:microsoft.com/office/officeart/2005/8/layout/vList5"/>
    <dgm:cxn modelId="{4008F3ED-93E0-4738-9882-205E8CC843CC}" type="presOf" srcId="{53547771-7E17-4940-9DEE-BB27AD20A6E8}" destId="{A4985723-30E4-4E69-94DA-46CE5ACC7683}" srcOrd="0" destOrd="3" presId="urn:microsoft.com/office/officeart/2005/8/layout/vList5"/>
    <dgm:cxn modelId="{B45EAEF6-B8E5-477E-99A1-182A9B1D8E8B}" srcId="{60BCC4D9-244E-44DD-B540-FB53A52ED51B}" destId="{721C3F08-7933-4617-A999-60ABDF996E93}" srcOrd="1" destOrd="0" parTransId="{F3CDABFA-201B-4CC1-AD1C-6280824230C5}" sibTransId="{F4BD854A-BA1E-4BF3-ABC5-C1C603FDF033}"/>
    <dgm:cxn modelId="{190D65F7-26F7-403F-8269-6361D12ACB27}" type="presOf" srcId="{297BF27B-06A2-4D1B-BD4D-4058D28D1B42}" destId="{80C9762A-4684-4397-AC0C-CB6BD61D3671}" srcOrd="0" destOrd="0" presId="urn:microsoft.com/office/officeart/2005/8/layout/vList5"/>
    <dgm:cxn modelId="{BBF710E3-6BA3-4887-A413-735BD27DA160}" type="presParOf" srcId="{CB327ED2-0200-4221-BF05-CB298F4FD4FF}" destId="{866D830C-425A-428C-8D11-23D2193F0E53}" srcOrd="0" destOrd="0" presId="urn:microsoft.com/office/officeart/2005/8/layout/vList5"/>
    <dgm:cxn modelId="{7DCBA9D8-ED22-4665-A467-3CBD273C3792}" type="presParOf" srcId="{866D830C-425A-428C-8D11-23D2193F0E53}" destId="{D3AC588B-12DB-48BA-ACF5-33344CE85822}" srcOrd="0" destOrd="0" presId="urn:microsoft.com/office/officeart/2005/8/layout/vList5"/>
    <dgm:cxn modelId="{5BC7385E-16CE-4A6C-B22F-CC6D23719D4B}" type="presParOf" srcId="{866D830C-425A-428C-8D11-23D2193F0E53}" destId="{80C9762A-4684-4397-AC0C-CB6BD61D3671}" srcOrd="1" destOrd="0" presId="urn:microsoft.com/office/officeart/2005/8/layout/vList5"/>
    <dgm:cxn modelId="{3F3ACCE5-4DDC-42FF-95F8-930201702017}" type="presParOf" srcId="{CB327ED2-0200-4221-BF05-CB298F4FD4FF}" destId="{12BD9AB6-4249-4934-8258-F9CD70A4C17B}" srcOrd="1" destOrd="0" presId="urn:microsoft.com/office/officeart/2005/8/layout/vList5"/>
    <dgm:cxn modelId="{8B05C9A7-AD44-49CE-A3D1-E18E1BE7074A}" type="presParOf" srcId="{CB327ED2-0200-4221-BF05-CB298F4FD4FF}" destId="{919AA352-D13A-4918-BFA1-5D6CA6C3C779}" srcOrd="2" destOrd="0" presId="urn:microsoft.com/office/officeart/2005/8/layout/vList5"/>
    <dgm:cxn modelId="{DEDDFD34-89DE-4856-82AE-3890B8C6DF4E}" type="presParOf" srcId="{919AA352-D13A-4918-BFA1-5D6CA6C3C779}" destId="{6377F4A4-6105-4C17-B30F-9FA6BC223FFF}" srcOrd="0" destOrd="0" presId="urn:microsoft.com/office/officeart/2005/8/layout/vList5"/>
    <dgm:cxn modelId="{1558C8E4-455A-4F6E-AA59-1EF05BFFA7A9}" type="presParOf" srcId="{919AA352-D13A-4918-BFA1-5D6CA6C3C779}" destId="{A4985723-30E4-4E69-94DA-46CE5ACC768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B7968B-31F9-4F89-B02D-9892E78FD8E8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77111C-DEF3-4D02-B956-85853A977043}">
      <dgm:prSet/>
      <dgm:spPr/>
      <dgm:t>
        <a:bodyPr/>
        <a:lstStyle/>
        <a:p>
          <a:pPr marL="0" indent="0">
            <a:buNone/>
          </a:pPr>
          <a:r>
            <a:rPr lang="en-GB" dirty="0"/>
            <a:t>Customers advised of changes</a:t>
          </a:r>
        </a:p>
      </dgm:t>
    </dgm:pt>
    <dgm:pt modelId="{FAE06BEF-8816-452D-8C91-F6CFE5CA6AE0}" type="parTrans" cxnId="{421465C6-BE4F-4DCC-BDB9-173BCB8EA3A1}">
      <dgm:prSet/>
      <dgm:spPr/>
      <dgm:t>
        <a:bodyPr/>
        <a:lstStyle/>
        <a:p>
          <a:endParaRPr lang="en-GB"/>
        </a:p>
      </dgm:t>
    </dgm:pt>
    <dgm:pt modelId="{3F39E9B3-9C88-4BA3-B379-9F2BF222E59C}" type="sibTrans" cxnId="{421465C6-BE4F-4DCC-BDB9-173BCB8EA3A1}">
      <dgm:prSet/>
      <dgm:spPr/>
      <dgm:t>
        <a:bodyPr/>
        <a:lstStyle/>
        <a:p>
          <a:endParaRPr lang="en-GB"/>
        </a:p>
      </dgm:t>
    </dgm:pt>
    <dgm:pt modelId="{A81A6B1E-B04D-4CBA-AD24-E37F3C99A705}">
      <dgm:prSet/>
      <dgm:spPr/>
      <dgm:t>
        <a:bodyPr/>
        <a:lstStyle/>
        <a:p>
          <a:r>
            <a:rPr lang="en-GB" dirty="0"/>
            <a:t>4</a:t>
          </a:r>
          <a:r>
            <a:rPr lang="en-GB" baseline="30000" dirty="0"/>
            <a:t>th</a:t>
          </a:r>
          <a:r>
            <a:rPr lang="en-GB" dirty="0"/>
            <a:t> April 2022</a:t>
          </a:r>
        </a:p>
      </dgm:t>
    </dgm:pt>
    <dgm:pt modelId="{78C6BFF0-AC5B-4EF4-A444-BE4312EEB384}" type="parTrans" cxnId="{E846BD64-DC10-4DA0-A928-19AAB2458E99}">
      <dgm:prSet/>
      <dgm:spPr/>
      <dgm:t>
        <a:bodyPr/>
        <a:lstStyle/>
        <a:p>
          <a:endParaRPr lang="en-GB"/>
        </a:p>
      </dgm:t>
    </dgm:pt>
    <dgm:pt modelId="{1135883A-A527-4318-8D09-5D26E10F77F7}" type="sibTrans" cxnId="{E846BD64-DC10-4DA0-A928-19AAB2458E99}">
      <dgm:prSet/>
      <dgm:spPr/>
      <dgm:t>
        <a:bodyPr/>
        <a:lstStyle/>
        <a:p>
          <a:endParaRPr lang="en-GB"/>
        </a:p>
      </dgm:t>
    </dgm:pt>
    <dgm:pt modelId="{0E9346A6-D29B-4954-8477-55ACAB081FD9}">
      <dgm:prSet phldrT="[Text]"/>
      <dgm:spPr/>
      <dgm:t>
        <a:bodyPr/>
        <a:lstStyle/>
        <a:p>
          <a:r>
            <a:rPr lang="en-GB" dirty="0"/>
            <a:t>22nd September 2021</a:t>
          </a:r>
        </a:p>
      </dgm:t>
    </dgm:pt>
    <dgm:pt modelId="{0843D3E1-D81B-4388-9B74-5A53D5586F24}" type="parTrans" cxnId="{0075BD10-D34F-4B47-9414-88CB84EB862E}">
      <dgm:prSet/>
      <dgm:spPr/>
      <dgm:t>
        <a:bodyPr/>
        <a:lstStyle/>
        <a:p>
          <a:endParaRPr lang="en-GB"/>
        </a:p>
      </dgm:t>
    </dgm:pt>
    <dgm:pt modelId="{63E2AD8E-B92A-4DD8-BB52-298AEA60A116}" type="sibTrans" cxnId="{0075BD10-D34F-4B47-9414-88CB84EB862E}">
      <dgm:prSet/>
      <dgm:spPr/>
      <dgm:t>
        <a:bodyPr/>
        <a:lstStyle/>
        <a:p>
          <a:endParaRPr lang="en-GB"/>
        </a:p>
      </dgm:t>
    </dgm:pt>
    <dgm:pt modelId="{ECD3CC4F-BC67-45E3-BD99-714D733EDABE}">
      <dgm:prSet/>
      <dgm:spPr/>
      <dgm:t>
        <a:bodyPr/>
        <a:lstStyle/>
        <a:p>
          <a:pPr>
            <a:buNone/>
          </a:pPr>
          <a:r>
            <a:rPr lang="en-GB" dirty="0"/>
            <a:t>GLL flatline pricing structure implemented</a:t>
          </a:r>
        </a:p>
      </dgm:t>
    </dgm:pt>
    <dgm:pt modelId="{E4245FEA-32B2-4D91-89C1-0C64CDCC0880}" type="parTrans" cxnId="{57319015-99B7-49A5-8974-4BDAD927EF34}">
      <dgm:prSet/>
      <dgm:spPr/>
      <dgm:t>
        <a:bodyPr/>
        <a:lstStyle/>
        <a:p>
          <a:endParaRPr lang="en-GB"/>
        </a:p>
      </dgm:t>
    </dgm:pt>
    <dgm:pt modelId="{5097239D-6A93-4041-9217-9380202CC6AC}" type="sibTrans" cxnId="{57319015-99B7-49A5-8974-4BDAD927EF34}">
      <dgm:prSet/>
      <dgm:spPr/>
      <dgm:t>
        <a:bodyPr/>
        <a:lstStyle/>
        <a:p>
          <a:endParaRPr lang="en-GB"/>
        </a:p>
      </dgm:t>
    </dgm:pt>
    <dgm:pt modelId="{1F361963-B345-4E7C-8A23-D42A06B99F03}" type="pres">
      <dgm:prSet presAssocID="{ECB7968B-31F9-4F89-B02D-9892E78FD8E8}" presName="linearFlow" presStyleCnt="0">
        <dgm:presLayoutVars>
          <dgm:dir/>
          <dgm:animLvl val="lvl"/>
          <dgm:resizeHandles val="exact"/>
        </dgm:presLayoutVars>
      </dgm:prSet>
      <dgm:spPr/>
    </dgm:pt>
    <dgm:pt modelId="{4040310B-36F6-41D0-B77F-62C93983E9B7}" type="pres">
      <dgm:prSet presAssocID="{0E9346A6-D29B-4954-8477-55ACAB081FD9}" presName="composite" presStyleCnt="0"/>
      <dgm:spPr/>
    </dgm:pt>
    <dgm:pt modelId="{D1D23847-F35A-4C6E-8427-E38BE49E6237}" type="pres">
      <dgm:prSet presAssocID="{0E9346A6-D29B-4954-8477-55ACAB081FD9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54E59B83-DCDD-4090-9463-7E1B2FF95819}" type="pres">
      <dgm:prSet presAssocID="{0E9346A6-D29B-4954-8477-55ACAB081FD9}" presName="parSh" presStyleLbl="node1" presStyleIdx="0" presStyleCnt="2"/>
      <dgm:spPr/>
    </dgm:pt>
    <dgm:pt modelId="{CF6F2B70-958C-4CD9-B050-52AC1A6A2099}" type="pres">
      <dgm:prSet presAssocID="{0E9346A6-D29B-4954-8477-55ACAB081FD9}" presName="desTx" presStyleLbl="fgAcc1" presStyleIdx="0" presStyleCnt="2">
        <dgm:presLayoutVars>
          <dgm:bulletEnabled val="1"/>
        </dgm:presLayoutVars>
      </dgm:prSet>
      <dgm:spPr/>
    </dgm:pt>
    <dgm:pt modelId="{84DEC861-7FC2-4907-A384-61F70E38BAB7}" type="pres">
      <dgm:prSet presAssocID="{63E2AD8E-B92A-4DD8-BB52-298AEA60A116}" presName="sibTrans" presStyleLbl="sibTrans2D1" presStyleIdx="0" presStyleCnt="1"/>
      <dgm:spPr/>
    </dgm:pt>
    <dgm:pt modelId="{8F4283EC-D3BE-445B-B9E6-1AEE655F0914}" type="pres">
      <dgm:prSet presAssocID="{63E2AD8E-B92A-4DD8-BB52-298AEA60A116}" presName="connTx" presStyleLbl="sibTrans2D1" presStyleIdx="0" presStyleCnt="1"/>
      <dgm:spPr/>
    </dgm:pt>
    <dgm:pt modelId="{455A3C93-A297-4B20-A39C-2D0ED5480C41}" type="pres">
      <dgm:prSet presAssocID="{A81A6B1E-B04D-4CBA-AD24-E37F3C99A705}" presName="composite" presStyleCnt="0"/>
      <dgm:spPr/>
    </dgm:pt>
    <dgm:pt modelId="{CDBAC872-E7BA-4618-B75C-A4927274B8A9}" type="pres">
      <dgm:prSet presAssocID="{A81A6B1E-B04D-4CBA-AD24-E37F3C99A705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E32AD11C-B46C-440A-9644-BDEB7D865944}" type="pres">
      <dgm:prSet presAssocID="{A81A6B1E-B04D-4CBA-AD24-E37F3C99A705}" presName="parSh" presStyleLbl="node1" presStyleIdx="1" presStyleCnt="2"/>
      <dgm:spPr/>
    </dgm:pt>
    <dgm:pt modelId="{A6CA7904-1940-444D-A603-A0AC517DE0DF}" type="pres">
      <dgm:prSet presAssocID="{A81A6B1E-B04D-4CBA-AD24-E37F3C99A705}" presName="desTx" presStyleLbl="fgAcc1" presStyleIdx="1" presStyleCnt="2">
        <dgm:presLayoutVars>
          <dgm:bulletEnabled val="1"/>
        </dgm:presLayoutVars>
      </dgm:prSet>
      <dgm:spPr/>
    </dgm:pt>
  </dgm:ptLst>
  <dgm:cxnLst>
    <dgm:cxn modelId="{6DEA660D-33E0-43CB-9C45-0574CEABBDCF}" type="presOf" srcId="{ECB7968B-31F9-4F89-B02D-9892E78FD8E8}" destId="{1F361963-B345-4E7C-8A23-D42A06B99F03}" srcOrd="0" destOrd="0" presId="urn:microsoft.com/office/officeart/2005/8/layout/process3"/>
    <dgm:cxn modelId="{0075BD10-D34F-4B47-9414-88CB84EB862E}" srcId="{ECB7968B-31F9-4F89-B02D-9892E78FD8E8}" destId="{0E9346A6-D29B-4954-8477-55ACAB081FD9}" srcOrd="0" destOrd="0" parTransId="{0843D3E1-D81B-4388-9B74-5A53D5586F24}" sibTransId="{63E2AD8E-B92A-4DD8-BB52-298AEA60A116}"/>
    <dgm:cxn modelId="{57319015-99B7-49A5-8974-4BDAD927EF34}" srcId="{A81A6B1E-B04D-4CBA-AD24-E37F3C99A705}" destId="{ECD3CC4F-BC67-45E3-BD99-714D733EDABE}" srcOrd="0" destOrd="0" parTransId="{E4245FEA-32B2-4D91-89C1-0C64CDCC0880}" sibTransId="{5097239D-6A93-4041-9217-9380202CC6AC}"/>
    <dgm:cxn modelId="{01BD2F38-7E36-4FE4-A505-DD27EF3D3503}" type="presOf" srcId="{4377111C-DEF3-4D02-B956-85853A977043}" destId="{CF6F2B70-958C-4CD9-B050-52AC1A6A2099}" srcOrd="0" destOrd="0" presId="urn:microsoft.com/office/officeart/2005/8/layout/process3"/>
    <dgm:cxn modelId="{3C110C3D-5991-457B-905A-2DBC5F040AC0}" type="presOf" srcId="{0E9346A6-D29B-4954-8477-55ACAB081FD9}" destId="{D1D23847-F35A-4C6E-8427-E38BE49E6237}" srcOrd="0" destOrd="0" presId="urn:microsoft.com/office/officeart/2005/8/layout/process3"/>
    <dgm:cxn modelId="{E846BD64-DC10-4DA0-A928-19AAB2458E99}" srcId="{ECB7968B-31F9-4F89-B02D-9892E78FD8E8}" destId="{A81A6B1E-B04D-4CBA-AD24-E37F3C99A705}" srcOrd="1" destOrd="0" parTransId="{78C6BFF0-AC5B-4EF4-A444-BE4312EEB384}" sibTransId="{1135883A-A527-4318-8D09-5D26E10F77F7}"/>
    <dgm:cxn modelId="{DA52A46A-5669-470B-AFDC-40E552EA3D18}" type="presOf" srcId="{A81A6B1E-B04D-4CBA-AD24-E37F3C99A705}" destId="{E32AD11C-B46C-440A-9644-BDEB7D865944}" srcOrd="1" destOrd="0" presId="urn:microsoft.com/office/officeart/2005/8/layout/process3"/>
    <dgm:cxn modelId="{DA43FD4B-4782-469C-89FC-977896C4FC65}" type="presOf" srcId="{A81A6B1E-B04D-4CBA-AD24-E37F3C99A705}" destId="{CDBAC872-E7BA-4618-B75C-A4927274B8A9}" srcOrd="0" destOrd="0" presId="urn:microsoft.com/office/officeart/2005/8/layout/process3"/>
    <dgm:cxn modelId="{C0230850-1CE3-4B58-9A19-E7EBCE47B161}" type="presOf" srcId="{ECD3CC4F-BC67-45E3-BD99-714D733EDABE}" destId="{A6CA7904-1940-444D-A603-A0AC517DE0DF}" srcOrd="0" destOrd="0" presId="urn:microsoft.com/office/officeart/2005/8/layout/process3"/>
    <dgm:cxn modelId="{6BCF7182-F1A3-4F6A-B6D7-99EDE1EE5A11}" type="presOf" srcId="{63E2AD8E-B92A-4DD8-BB52-298AEA60A116}" destId="{84DEC861-7FC2-4907-A384-61F70E38BAB7}" srcOrd="0" destOrd="0" presId="urn:microsoft.com/office/officeart/2005/8/layout/process3"/>
    <dgm:cxn modelId="{9C16F788-0B3B-4210-BBE3-D73A4FFD890A}" type="presOf" srcId="{0E9346A6-D29B-4954-8477-55ACAB081FD9}" destId="{54E59B83-DCDD-4090-9463-7E1B2FF95819}" srcOrd="1" destOrd="0" presId="urn:microsoft.com/office/officeart/2005/8/layout/process3"/>
    <dgm:cxn modelId="{21BD2BA9-851F-4367-BA3F-BF00DBE44D16}" type="presOf" srcId="{63E2AD8E-B92A-4DD8-BB52-298AEA60A116}" destId="{8F4283EC-D3BE-445B-B9E6-1AEE655F0914}" srcOrd="1" destOrd="0" presId="urn:microsoft.com/office/officeart/2005/8/layout/process3"/>
    <dgm:cxn modelId="{421465C6-BE4F-4DCC-BDB9-173BCB8EA3A1}" srcId="{0E9346A6-D29B-4954-8477-55ACAB081FD9}" destId="{4377111C-DEF3-4D02-B956-85853A977043}" srcOrd="0" destOrd="0" parTransId="{FAE06BEF-8816-452D-8C91-F6CFE5CA6AE0}" sibTransId="{3F39E9B3-9C88-4BA3-B379-9F2BF222E59C}"/>
    <dgm:cxn modelId="{2F2FDC3B-C0D9-43BC-BD8D-793A5240A7F0}" type="presParOf" srcId="{1F361963-B345-4E7C-8A23-D42A06B99F03}" destId="{4040310B-36F6-41D0-B77F-62C93983E9B7}" srcOrd="0" destOrd="0" presId="urn:microsoft.com/office/officeart/2005/8/layout/process3"/>
    <dgm:cxn modelId="{B38E076F-9FE9-4AA4-BC9A-C36C140557A8}" type="presParOf" srcId="{4040310B-36F6-41D0-B77F-62C93983E9B7}" destId="{D1D23847-F35A-4C6E-8427-E38BE49E6237}" srcOrd="0" destOrd="0" presId="urn:microsoft.com/office/officeart/2005/8/layout/process3"/>
    <dgm:cxn modelId="{AA8B9C59-F3C6-4CBD-BBA6-5E391978D498}" type="presParOf" srcId="{4040310B-36F6-41D0-B77F-62C93983E9B7}" destId="{54E59B83-DCDD-4090-9463-7E1B2FF95819}" srcOrd="1" destOrd="0" presId="urn:microsoft.com/office/officeart/2005/8/layout/process3"/>
    <dgm:cxn modelId="{ECCEA4EC-86C3-4E58-B0E7-C398D1A9CCE9}" type="presParOf" srcId="{4040310B-36F6-41D0-B77F-62C93983E9B7}" destId="{CF6F2B70-958C-4CD9-B050-52AC1A6A2099}" srcOrd="2" destOrd="0" presId="urn:microsoft.com/office/officeart/2005/8/layout/process3"/>
    <dgm:cxn modelId="{B35CF38A-02BD-4382-8537-8E0C587D7BB4}" type="presParOf" srcId="{1F361963-B345-4E7C-8A23-D42A06B99F03}" destId="{84DEC861-7FC2-4907-A384-61F70E38BAB7}" srcOrd="1" destOrd="0" presId="urn:microsoft.com/office/officeart/2005/8/layout/process3"/>
    <dgm:cxn modelId="{48A521BD-1412-4045-A78B-BAD084433F4D}" type="presParOf" srcId="{84DEC861-7FC2-4907-A384-61F70E38BAB7}" destId="{8F4283EC-D3BE-445B-B9E6-1AEE655F0914}" srcOrd="0" destOrd="0" presId="urn:microsoft.com/office/officeart/2005/8/layout/process3"/>
    <dgm:cxn modelId="{8C910D9C-0AF5-47F6-B05D-042634066E25}" type="presParOf" srcId="{1F361963-B345-4E7C-8A23-D42A06B99F03}" destId="{455A3C93-A297-4B20-A39C-2D0ED5480C41}" srcOrd="2" destOrd="0" presId="urn:microsoft.com/office/officeart/2005/8/layout/process3"/>
    <dgm:cxn modelId="{2F1310ED-9766-478E-A4E3-4EDB4DA1AA9C}" type="presParOf" srcId="{455A3C93-A297-4B20-A39C-2D0ED5480C41}" destId="{CDBAC872-E7BA-4618-B75C-A4927274B8A9}" srcOrd="0" destOrd="0" presId="urn:microsoft.com/office/officeart/2005/8/layout/process3"/>
    <dgm:cxn modelId="{5FD355A0-FC72-401C-AFD8-A6695F9A4516}" type="presParOf" srcId="{455A3C93-A297-4B20-A39C-2D0ED5480C41}" destId="{E32AD11C-B46C-440A-9644-BDEB7D865944}" srcOrd="1" destOrd="0" presId="urn:microsoft.com/office/officeart/2005/8/layout/process3"/>
    <dgm:cxn modelId="{742E6770-4453-4E3C-91A1-A1BD6C9CC1F9}" type="presParOf" srcId="{455A3C93-A297-4B20-A39C-2D0ED5480C41}" destId="{A6CA7904-1940-444D-A603-A0AC517DE0D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9762A-4684-4397-AC0C-CB6BD61D3671}">
      <dsp:nvSpPr>
        <dsp:cNvPr id="0" name=""/>
        <dsp:cNvSpPr/>
      </dsp:nvSpPr>
      <dsp:spPr>
        <a:xfrm rot="5400000">
          <a:off x="5378595" y="-3245621"/>
          <a:ext cx="2262140" cy="8878874"/>
        </a:xfrm>
        <a:prstGeom prst="roundRect">
          <a:avLst/>
        </a:prstGeom>
        <a:noFill/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Current GLL pricing has two initial steps 0-100g, 101-250g, plus a further 500 steps from 251-750g in 1g increments. A total of 502 price steps </a:t>
          </a:r>
          <a:r>
            <a:rPr lang="en-GB" sz="1600" kern="1200" dirty="0">
              <a:solidFill>
                <a:schemeClr val="tx1"/>
              </a:solidFill>
            </a:rPr>
            <a:t>per service per delivery zone.</a:t>
          </a:r>
          <a:endParaRPr lang="en-GB" sz="1600" b="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Customer feedback has suggested that the 1g increments are unhelpful.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Royal Mail Wholesale is looking to </a:t>
          </a:r>
          <a:r>
            <a:rPr lang="en-US" sz="1600" kern="1200" dirty="0"/>
            <a:t>simplify our pricing, which will facilitate DSA contract holders in reducing the complexity of their </a:t>
          </a:r>
          <a:r>
            <a:rPr lang="en-US" sz="1600" kern="1200" dirty="0">
              <a:solidFill>
                <a:schemeClr val="bg2">
                  <a:lumMod val="25000"/>
                </a:schemeClr>
              </a:solidFill>
            </a:rPr>
            <a:t>customer rate cards.</a:t>
          </a:r>
          <a:endParaRPr lang="en-GB" sz="1600" b="0" kern="1200" dirty="0">
            <a:solidFill>
              <a:srgbClr val="404044"/>
            </a:solidFill>
            <a:latin typeface="Calibri"/>
            <a:ea typeface="+mn-ea"/>
            <a:cs typeface="+mn-cs"/>
          </a:endParaRPr>
        </a:p>
      </dsp:txBody>
      <dsp:txXfrm rot="-5400000">
        <a:off x="2180657" y="173175"/>
        <a:ext cx="8658016" cy="2041282"/>
      </dsp:txXfrm>
    </dsp:sp>
    <dsp:sp modelId="{D3AC588B-12DB-48BA-ACF5-33344CE85822}">
      <dsp:nvSpPr>
        <dsp:cNvPr id="0" name=""/>
        <dsp:cNvSpPr/>
      </dsp:nvSpPr>
      <dsp:spPr>
        <a:xfrm>
          <a:off x="0" y="21729"/>
          <a:ext cx="1898493" cy="2351817"/>
        </a:xfrm>
        <a:prstGeom prst="roundRect">
          <a:avLst/>
        </a:prstGeom>
        <a:solidFill>
          <a:srgbClr val="FD483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>
              <a:solidFill>
                <a:schemeClr val="bg1"/>
              </a:solidFill>
              <a:latin typeface="+mn-lt"/>
            </a:rPr>
            <a:t>Background</a:t>
          </a:r>
          <a:endParaRPr lang="en-GB" sz="1800" kern="1200" dirty="0">
            <a:solidFill>
              <a:schemeClr val="bg1"/>
            </a:solidFill>
          </a:endParaRPr>
        </a:p>
      </dsp:txBody>
      <dsp:txXfrm>
        <a:off x="92677" y="114406"/>
        <a:ext cx="1713139" cy="2166463"/>
      </dsp:txXfrm>
    </dsp:sp>
    <dsp:sp modelId="{A4985723-30E4-4E69-94DA-46CE5ACC7683}">
      <dsp:nvSpPr>
        <dsp:cNvPr id="0" name=""/>
        <dsp:cNvSpPr/>
      </dsp:nvSpPr>
      <dsp:spPr>
        <a:xfrm rot="5400000">
          <a:off x="5446601" y="-862231"/>
          <a:ext cx="2125170" cy="8878874"/>
        </a:xfrm>
        <a:prstGeom prst="roundRect">
          <a:avLst/>
        </a:prstGeom>
        <a:noFill/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kern="1200" dirty="0">
              <a:solidFill>
                <a:srgbClr val="404044"/>
              </a:solidFill>
              <a:latin typeface="Calibri"/>
              <a:ea typeface="+mn-ea"/>
              <a:cs typeface="+mn-cs"/>
            </a:rPr>
            <a:t>Four flat rate GLL price steps  </a:t>
          </a:r>
          <a:r>
            <a:rPr lang="en-GB" sz="1600" kern="1200" dirty="0"/>
            <a:t>0-100g, 101-250g, 251-500g, 501-750g.</a:t>
          </a:r>
          <a:endParaRPr lang="en-GB" sz="1600" b="0" kern="1200" dirty="0">
            <a:solidFill>
              <a:srgbClr val="404044"/>
            </a:solidFill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This is more in </a:t>
          </a:r>
          <a:r>
            <a:rPr lang="en-US" sz="1600" kern="1200" dirty="0"/>
            <a:t>line with market pricing for fulfilment items (single price). </a:t>
          </a:r>
          <a:endParaRPr lang="en-GB" sz="1600" b="0" kern="1200" dirty="0">
            <a:solidFill>
              <a:schemeClr val="tx1"/>
            </a:solidFill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Retains mixed weight across the 3 weight bands as now but with just 4 prices i.e. 251g+ is one weight band as now with 2 prices (instead of 500 </a:t>
          </a:r>
          <a:r>
            <a:rPr lang="en-US" sz="1600" kern="1200" dirty="0">
              <a:solidFill>
                <a:srgbClr val="4040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prices at 1g increments).</a:t>
          </a:r>
          <a:endParaRPr lang="en-GB" sz="1600" kern="1200" dirty="0">
            <a:solidFill>
              <a:srgbClr val="404044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600" kern="1200" dirty="0"/>
            <a:t>Reduces the number of GLL price points from c.50k to c.400 across all price plans</a:t>
          </a:r>
          <a:endParaRPr lang="en-GB" sz="1600" b="0" kern="1200" dirty="0">
            <a:solidFill>
              <a:schemeClr val="tx1"/>
            </a:solidFill>
            <a:latin typeface="+mn-lt"/>
          </a:endParaRPr>
        </a:p>
      </dsp:txBody>
      <dsp:txXfrm rot="-5400000">
        <a:off x="2173491" y="2618363"/>
        <a:ext cx="8671390" cy="1917686"/>
      </dsp:txXfrm>
    </dsp:sp>
    <dsp:sp modelId="{6377F4A4-6105-4C17-B30F-9FA6BC223FFF}">
      <dsp:nvSpPr>
        <dsp:cNvPr id="0" name=""/>
        <dsp:cNvSpPr/>
      </dsp:nvSpPr>
      <dsp:spPr>
        <a:xfrm>
          <a:off x="5297" y="2443545"/>
          <a:ext cx="1897455" cy="2259137"/>
        </a:xfrm>
        <a:prstGeom prst="roundRect">
          <a:avLst/>
        </a:prstGeom>
        <a:solidFill>
          <a:srgbClr val="FD483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>
              <a:solidFill>
                <a:schemeClr val="bg1"/>
              </a:solidFill>
              <a:latin typeface="+mn-lt"/>
            </a:rPr>
            <a:t>Proposal</a:t>
          </a:r>
          <a:endParaRPr lang="en-GB" sz="18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7923" y="2536171"/>
        <a:ext cx="1712203" cy="20738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59B83-DCDD-4090-9463-7E1B2FF95819}">
      <dsp:nvSpPr>
        <dsp:cNvPr id="0" name=""/>
        <dsp:cNvSpPr/>
      </dsp:nvSpPr>
      <dsp:spPr>
        <a:xfrm>
          <a:off x="4101" y="8229"/>
          <a:ext cx="3520838" cy="950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22nd September 2021</a:t>
          </a:r>
        </a:p>
      </dsp:txBody>
      <dsp:txXfrm>
        <a:off x="4101" y="8229"/>
        <a:ext cx="3520838" cy="633600"/>
      </dsp:txXfrm>
    </dsp:sp>
    <dsp:sp modelId="{CF6F2B70-958C-4CD9-B050-52AC1A6A2099}">
      <dsp:nvSpPr>
        <dsp:cNvPr id="0" name=""/>
        <dsp:cNvSpPr/>
      </dsp:nvSpPr>
      <dsp:spPr>
        <a:xfrm>
          <a:off x="725236" y="641829"/>
          <a:ext cx="3520838" cy="126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200" kern="1200" dirty="0"/>
            <a:t>Customers advised of changes</a:t>
          </a:r>
        </a:p>
      </dsp:txBody>
      <dsp:txXfrm>
        <a:off x="762351" y="678944"/>
        <a:ext cx="3446608" cy="1192970"/>
      </dsp:txXfrm>
    </dsp:sp>
    <dsp:sp modelId="{84DEC861-7FC2-4907-A384-61F70E38BAB7}">
      <dsp:nvSpPr>
        <dsp:cNvPr id="0" name=""/>
        <dsp:cNvSpPr/>
      </dsp:nvSpPr>
      <dsp:spPr>
        <a:xfrm>
          <a:off x="4058685" y="-113263"/>
          <a:ext cx="1131542" cy="8765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4058685" y="62054"/>
        <a:ext cx="868566" cy="525952"/>
      </dsp:txXfrm>
    </dsp:sp>
    <dsp:sp modelId="{E32AD11C-B46C-440A-9644-BDEB7D865944}">
      <dsp:nvSpPr>
        <dsp:cNvPr id="0" name=""/>
        <dsp:cNvSpPr/>
      </dsp:nvSpPr>
      <dsp:spPr>
        <a:xfrm>
          <a:off x="5659924" y="8229"/>
          <a:ext cx="3520838" cy="950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4</a:t>
          </a:r>
          <a:r>
            <a:rPr lang="en-GB" sz="2200" kern="1200" baseline="30000" dirty="0"/>
            <a:t>th</a:t>
          </a:r>
          <a:r>
            <a:rPr lang="en-GB" sz="2200" kern="1200" dirty="0"/>
            <a:t> April 2022</a:t>
          </a:r>
        </a:p>
      </dsp:txBody>
      <dsp:txXfrm>
        <a:off x="5659924" y="8229"/>
        <a:ext cx="3520838" cy="633600"/>
      </dsp:txXfrm>
    </dsp:sp>
    <dsp:sp modelId="{A6CA7904-1940-444D-A603-A0AC517DE0DF}">
      <dsp:nvSpPr>
        <dsp:cNvPr id="0" name=""/>
        <dsp:cNvSpPr/>
      </dsp:nvSpPr>
      <dsp:spPr>
        <a:xfrm>
          <a:off x="6381060" y="641829"/>
          <a:ext cx="3520838" cy="126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200" kern="1200" dirty="0"/>
            <a:t>GLL flatline pricing structure implemented</a:t>
          </a:r>
        </a:p>
      </dsp:txBody>
      <dsp:txXfrm>
        <a:off x="6418175" y="678944"/>
        <a:ext cx="3446608" cy="1192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E0B5C-C86C-41AE-BCCD-4122CD970861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35FBD-136E-41AA-9EF2-01C2E6182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820397" y="3908875"/>
            <a:ext cx="10556687" cy="990000"/>
          </a:xfrm>
        </p:spPr>
        <p:txBody>
          <a:bodyPr/>
          <a:lstStyle>
            <a:lvl1pPr algn="l">
              <a:defRPr sz="5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820395" y="4939469"/>
            <a:ext cx="10556687" cy="319347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3" name="TextBox 22" descr="CONFIDENTIAL_TAG_0xFFEE"/>
          <p:cNvSpPr txBox="1"/>
          <p:nvPr userDrawn="1"/>
        </p:nvSpPr>
        <p:spPr>
          <a:xfrm>
            <a:off x="531285" y="6340443"/>
            <a:ext cx="4253121" cy="2769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algn="l"/>
            <a:r>
              <a:rPr lang="en-GB" sz="1200" b="0" i="0" u="none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CONFIDENTIAL</a:t>
            </a:r>
            <a:endParaRPr lang="en-GB" sz="1200" b="0" i="0" u="none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435B0-714A-4869-AA9A-033F5AB78D77}"/>
              </a:ext>
            </a:extLst>
          </p:cNvPr>
          <p:cNvSpPr/>
          <p:nvPr userDrawn="1"/>
        </p:nvSpPr>
        <p:spPr>
          <a:xfrm>
            <a:off x="0" y="5984876"/>
            <a:ext cx="12192000" cy="873125"/>
          </a:xfrm>
          <a:prstGeom prst="rect">
            <a:avLst/>
          </a:prstGeom>
          <a:solidFill>
            <a:srgbClr val="DA192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600"/>
              </a:spcAft>
            </a:pPr>
            <a:endParaRPr lang="en-GB" sz="1400" dirty="0" err="1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D53F9E-3758-45DB-8DE0-E174C2579146}"/>
              </a:ext>
            </a:extLst>
          </p:cNvPr>
          <p:cNvCxnSpPr/>
          <p:nvPr userDrawn="1"/>
        </p:nvCxnSpPr>
        <p:spPr>
          <a:xfrm>
            <a:off x="-10879" y="5934808"/>
            <a:ext cx="12192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73C71FE-0052-4CD6-B71F-6C7F228E90BE}"/>
              </a:ext>
            </a:extLst>
          </p:cNvPr>
          <p:cNvGrpSpPr/>
          <p:nvPr userDrawn="1"/>
        </p:nvGrpSpPr>
        <p:grpSpPr>
          <a:xfrm>
            <a:off x="9516358" y="6270836"/>
            <a:ext cx="1875119" cy="232995"/>
            <a:chOff x="4330700" y="3700463"/>
            <a:chExt cx="3602038" cy="550862"/>
          </a:xfrm>
          <a:solidFill>
            <a:schemeClr val="bg1"/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1A5460E8-97D7-4942-AE1A-CE6154933A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30700" y="3708400"/>
              <a:ext cx="292100" cy="438150"/>
            </a:xfrm>
            <a:custGeom>
              <a:avLst/>
              <a:gdLst>
                <a:gd name="T0" fmla="*/ 106 w 106"/>
                <a:gd name="T1" fmla="*/ 146 h 158"/>
                <a:gd name="T2" fmla="*/ 103 w 106"/>
                <a:gd name="T3" fmla="*/ 152 h 158"/>
                <a:gd name="T4" fmla="*/ 97 w 106"/>
                <a:gd name="T5" fmla="*/ 157 h 158"/>
                <a:gd name="T6" fmla="*/ 90 w 106"/>
                <a:gd name="T7" fmla="*/ 158 h 158"/>
                <a:gd name="T8" fmla="*/ 83 w 106"/>
                <a:gd name="T9" fmla="*/ 156 h 158"/>
                <a:gd name="T10" fmla="*/ 77 w 106"/>
                <a:gd name="T11" fmla="*/ 149 h 158"/>
                <a:gd name="T12" fmla="*/ 64 w 106"/>
                <a:gd name="T13" fmla="*/ 122 h 158"/>
                <a:gd name="T14" fmla="*/ 49 w 106"/>
                <a:gd name="T15" fmla="*/ 96 h 158"/>
                <a:gd name="T16" fmla="*/ 29 w 106"/>
                <a:gd name="T17" fmla="*/ 96 h 158"/>
                <a:gd name="T18" fmla="*/ 29 w 106"/>
                <a:gd name="T19" fmla="*/ 143 h 158"/>
                <a:gd name="T20" fmla="*/ 25 w 106"/>
                <a:gd name="T21" fmla="*/ 154 h 158"/>
                <a:gd name="T22" fmla="*/ 14 w 106"/>
                <a:gd name="T23" fmla="*/ 158 h 158"/>
                <a:gd name="T24" fmla="*/ 4 w 106"/>
                <a:gd name="T25" fmla="*/ 154 h 158"/>
                <a:gd name="T26" fmla="*/ 0 w 106"/>
                <a:gd name="T27" fmla="*/ 143 h 158"/>
                <a:gd name="T28" fmla="*/ 0 w 106"/>
                <a:gd name="T29" fmla="*/ 15 h 158"/>
                <a:gd name="T30" fmla="*/ 4 w 106"/>
                <a:gd name="T31" fmla="*/ 5 h 158"/>
                <a:gd name="T32" fmla="*/ 14 w 106"/>
                <a:gd name="T33" fmla="*/ 0 h 158"/>
                <a:gd name="T34" fmla="*/ 55 w 106"/>
                <a:gd name="T35" fmla="*/ 0 h 158"/>
                <a:gd name="T36" fmla="*/ 92 w 106"/>
                <a:gd name="T37" fmla="*/ 12 h 158"/>
                <a:gd name="T38" fmla="*/ 104 w 106"/>
                <a:gd name="T39" fmla="*/ 44 h 158"/>
                <a:gd name="T40" fmla="*/ 104 w 106"/>
                <a:gd name="T41" fmla="*/ 52 h 158"/>
                <a:gd name="T42" fmla="*/ 98 w 106"/>
                <a:gd name="T43" fmla="*/ 75 h 158"/>
                <a:gd name="T44" fmla="*/ 80 w 106"/>
                <a:gd name="T45" fmla="*/ 90 h 158"/>
                <a:gd name="T46" fmla="*/ 93 w 106"/>
                <a:gd name="T47" fmla="*/ 113 h 158"/>
                <a:gd name="T48" fmla="*/ 104 w 106"/>
                <a:gd name="T49" fmla="*/ 137 h 158"/>
                <a:gd name="T50" fmla="*/ 106 w 106"/>
                <a:gd name="T51" fmla="*/ 146 h 158"/>
                <a:gd name="T52" fmla="*/ 75 w 106"/>
                <a:gd name="T53" fmla="*/ 44 h 158"/>
                <a:gd name="T54" fmla="*/ 54 w 106"/>
                <a:gd name="T55" fmla="*/ 28 h 158"/>
                <a:gd name="T56" fmla="*/ 29 w 106"/>
                <a:gd name="T57" fmla="*/ 28 h 158"/>
                <a:gd name="T58" fmla="*/ 29 w 106"/>
                <a:gd name="T59" fmla="*/ 69 h 158"/>
                <a:gd name="T60" fmla="*/ 53 w 106"/>
                <a:gd name="T61" fmla="*/ 69 h 158"/>
                <a:gd name="T62" fmla="*/ 68 w 106"/>
                <a:gd name="T63" fmla="*/ 65 h 158"/>
                <a:gd name="T64" fmla="*/ 75 w 106"/>
                <a:gd name="T65" fmla="*/ 52 h 158"/>
                <a:gd name="T66" fmla="*/ 75 w 106"/>
                <a:gd name="T67" fmla="*/ 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58">
                  <a:moveTo>
                    <a:pt x="106" y="146"/>
                  </a:moveTo>
                  <a:cubicBezTo>
                    <a:pt x="105" y="148"/>
                    <a:pt x="105" y="150"/>
                    <a:pt x="103" y="152"/>
                  </a:cubicBezTo>
                  <a:cubicBezTo>
                    <a:pt x="102" y="154"/>
                    <a:pt x="100" y="156"/>
                    <a:pt x="97" y="157"/>
                  </a:cubicBezTo>
                  <a:cubicBezTo>
                    <a:pt x="95" y="158"/>
                    <a:pt x="93" y="158"/>
                    <a:pt x="90" y="158"/>
                  </a:cubicBezTo>
                  <a:cubicBezTo>
                    <a:pt x="88" y="158"/>
                    <a:pt x="86" y="158"/>
                    <a:pt x="83" y="156"/>
                  </a:cubicBezTo>
                  <a:cubicBezTo>
                    <a:pt x="81" y="155"/>
                    <a:pt x="79" y="153"/>
                    <a:pt x="77" y="149"/>
                  </a:cubicBezTo>
                  <a:cubicBezTo>
                    <a:pt x="73" y="140"/>
                    <a:pt x="69" y="131"/>
                    <a:pt x="64" y="122"/>
                  </a:cubicBezTo>
                  <a:cubicBezTo>
                    <a:pt x="59" y="113"/>
                    <a:pt x="54" y="105"/>
                    <a:pt x="4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8"/>
                    <a:pt x="27" y="151"/>
                    <a:pt x="25" y="154"/>
                  </a:cubicBezTo>
                  <a:cubicBezTo>
                    <a:pt x="22" y="157"/>
                    <a:pt x="18" y="158"/>
                    <a:pt x="14" y="158"/>
                  </a:cubicBezTo>
                  <a:cubicBezTo>
                    <a:pt x="10" y="158"/>
                    <a:pt x="6" y="157"/>
                    <a:pt x="4" y="154"/>
                  </a:cubicBezTo>
                  <a:cubicBezTo>
                    <a:pt x="1" y="151"/>
                    <a:pt x="0" y="148"/>
                    <a:pt x="0" y="14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1" y="0"/>
                    <a:pt x="84" y="4"/>
                    <a:pt x="92" y="12"/>
                  </a:cubicBezTo>
                  <a:cubicBezTo>
                    <a:pt x="100" y="19"/>
                    <a:pt x="104" y="30"/>
                    <a:pt x="104" y="44"/>
                  </a:cubicBezTo>
                  <a:cubicBezTo>
                    <a:pt x="104" y="52"/>
                    <a:pt x="104" y="52"/>
                    <a:pt x="104" y="52"/>
                  </a:cubicBezTo>
                  <a:cubicBezTo>
                    <a:pt x="104" y="61"/>
                    <a:pt x="102" y="69"/>
                    <a:pt x="98" y="75"/>
                  </a:cubicBezTo>
                  <a:cubicBezTo>
                    <a:pt x="93" y="82"/>
                    <a:pt x="87" y="87"/>
                    <a:pt x="80" y="90"/>
                  </a:cubicBezTo>
                  <a:cubicBezTo>
                    <a:pt x="84" y="98"/>
                    <a:pt x="88" y="106"/>
                    <a:pt x="93" y="113"/>
                  </a:cubicBezTo>
                  <a:cubicBezTo>
                    <a:pt x="97" y="121"/>
                    <a:pt x="101" y="129"/>
                    <a:pt x="104" y="137"/>
                  </a:cubicBezTo>
                  <a:cubicBezTo>
                    <a:pt x="106" y="140"/>
                    <a:pt x="106" y="143"/>
                    <a:pt x="106" y="146"/>
                  </a:cubicBezTo>
                  <a:close/>
                  <a:moveTo>
                    <a:pt x="75" y="44"/>
                  </a:moveTo>
                  <a:cubicBezTo>
                    <a:pt x="75" y="33"/>
                    <a:pt x="68" y="28"/>
                    <a:pt x="54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9" y="69"/>
                    <a:pt x="64" y="67"/>
                    <a:pt x="68" y="65"/>
                  </a:cubicBezTo>
                  <a:cubicBezTo>
                    <a:pt x="73" y="62"/>
                    <a:pt x="75" y="58"/>
                    <a:pt x="75" y="52"/>
                  </a:cubicBezTo>
                  <a:lnTo>
                    <a:pt x="75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94813D78-D0F2-49C6-B9E6-C70917D9955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79950" y="3830638"/>
              <a:ext cx="254000" cy="315912"/>
            </a:xfrm>
            <a:custGeom>
              <a:avLst/>
              <a:gdLst>
                <a:gd name="T0" fmla="*/ 89 w 92"/>
                <a:gd name="T1" fmla="*/ 86 h 114"/>
                <a:gd name="T2" fmla="*/ 81 w 92"/>
                <a:gd name="T3" fmla="*/ 100 h 114"/>
                <a:gd name="T4" fmla="*/ 66 w 92"/>
                <a:gd name="T5" fmla="*/ 110 h 114"/>
                <a:gd name="T6" fmla="*/ 46 w 92"/>
                <a:gd name="T7" fmla="*/ 114 h 114"/>
                <a:gd name="T8" fmla="*/ 25 w 92"/>
                <a:gd name="T9" fmla="*/ 110 h 114"/>
                <a:gd name="T10" fmla="*/ 11 w 92"/>
                <a:gd name="T11" fmla="*/ 100 h 114"/>
                <a:gd name="T12" fmla="*/ 2 w 92"/>
                <a:gd name="T13" fmla="*/ 86 h 114"/>
                <a:gd name="T14" fmla="*/ 0 w 92"/>
                <a:gd name="T15" fmla="*/ 68 h 114"/>
                <a:gd name="T16" fmla="*/ 0 w 92"/>
                <a:gd name="T17" fmla="*/ 45 h 114"/>
                <a:gd name="T18" fmla="*/ 2 w 92"/>
                <a:gd name="T19" fmla="*/ 28 h 114"/>
                <a:gd name="T20" fmla="*/ 11 w 92"/>
                <a:gd name="T21" fmla="*/ 13 h 114"/>
                <a:gd name="T22" fmla="*/ 25 w 92"/>
                <a:gd name="T23" fmla="*/ 3 h 114"/>
                <a:gd name="T24" fmla="*/ 46 w 92"/>
                <a:gd name="T25" fmla="*/ 0 h 114"/>
                <a:gd name="T26" fmla="*/ 66 w 92"/>
                <a:gd name="T27" fmla="*/ 3 h 114"/>
                <a:gd name="T28" fmla="*/ 81 w 92"/>
                <a:gd name="T29" fmla="*/ 13 h 114"/>
                <a:gd name="T30" fmla="*/ 89 w 92"/>
                <a:gd name="T31" fmla="*/ 28 h 114"/>
                <a:gd name="T32" fmla="*/ 92 w 92"/>
                <a:gd name="T33" fmla="*/ 45 h 114"/>
                <a:gd name="T34" fmla="*/ 92 w 92"/>
                <a:gd name="T35" fmla="*/ 68 h 114"/>
                <a:gd name="T36" fmla="*/ 89 w 92"/>
                <a:gd name="T37" fmla="*/ 86 h 114"/>
                <a:gd name="T38" fmla="*/ 63 w 92"/>
                <a:gd name="T39" fmla="*/ 46 h 114"/>
                <a:gd name="T40" fmla="*/ 59 w 92"/>
                <a:gd name="T41" fmla="*/ 31 h 114"/>
                <a:gd name="T42" fmla="*/ 46 w 92"/>
                <a:gd name="T43" fmla="*/ 26 h 114"/>
                <a:gd name="T44" fmla="*/ 33 w 92"/>
                <a:gd name="T45" fmla="*/ 31 h 114"/>
                <a:gd name="T46" fmla="*/ 29 w 92"/>
                <a:gd name="T47" fmla="*/ 46 h 114"/>
                <a:gd name="T48" fmla="*/ 29 w 92"/>
                <a:gd name="T49" fmla="*/ 68 h 114"/>
                <a:gd name="T50" fmla="*/ 33 w 92"/>
                <a:gd name="T51" fmla="*/ 83 h 114"/>
                <a:gd name="T52" fmla="*/ 46 w 92"/>
                <a:gd name="T53" fmla="*/ 88 h 114"/>
                <a:gd name="T54" fmla="*/ 59 w 92"/>
                <a:gd name="T55" fmla="*/ 83 h 114"/>
                <a:gd name="T56" fmla="*/ 63 w 92"/>
                <a:gd name="T57" fmla="*/ 68 h 114"/>
                <a:gd name="T58" fmla="*/ 63 w 92"/>
                <a:gd name="T59" fmla="*/ 4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" h="114">
                  <a:moveTo>
                    <a:pt x="89" y="86"/>
                  </a:moveTo>
                  <a:cubicBezTo>
                    <a:pt x="87" y="91"/>
                    <a:pt x="84" y="96"/>
                    <a:pt x="81" y="100"/>
                  </a:cubicBezTo>
                  <a:cubicBezTo>
                    <a:pt x="77" y="104"/>
                    <a:pt x="72" y="108"/>
                    <a:pt x="66" y="110"/>
                  </a:cubicBezTo>
                  <a:cubicBezTo>
                    <a:pt x="61" y="112"/>
                    <a:pt x="54" y="114"/>
                    <a:pt x="46" y="114"/>
                  </a:cubicBezTo>
                  <a:cubicBezTo>
                    <a:pt x="38" y="114"/>
                    <a:pt x="31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6"/>
                    <a:pt x="4" y="91"/>
                    <a:pt x="2" y="86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9"/>
                    <a:pt x="1" y="33"/>
                    <a:pt x="2" y="28"/>
                  </a:cubicBezTo>
                  <a:cubicBezTo>
                    <a:pt x="4" y="22"/>
                    <a:pt x="7" y="17"/>
                    <a:pt x="11" y="13"/>
                  </a:cubicBezTo>
                  <a:cubicBezTo>
                    <a:pt x="14" y="9"/>
                    <a:pt x="19" y="6"/>
                    <a:pt x="25" y="3"/>
                  </a:cubicBezTo>
                  <a:cubicBezTo>
                    <a:pt x="31" y="1"/>
                    <a:pt x="38" y="0"/>
                    <a:pt x="46" y="0"/>
                  </a:cubicBezTo>
                  <a:cubicBezTo>
                    <a:pt x="54" y="0"/>
                    <a:pt x="61" y="1"/>
                    <a:pt x="66" y="3"/>
                  </a:cubicBezTo>
                  <a:cubicBezTo>
                    <a:pt x="72" y="6"/>
                    <a:pt x="77" y="9"/>
                    <a:pt x="81" y="13"/>
                  </a:cubicBezTo>
                  <a:cubicBezTo>
                    <a:pt x="84" y="17"/>
                    <a:pt x="87" y="22"/>
                    <a:pt x="89" y="28"/>
                  </a:cubicBezTo>
                  <a:cubicBezTo>
                    <a:pt x="91" y="33"/>
                    <a:pt x="92" y="39"/>
                    <a:pt x="92" y="4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2" y="74"/>
                    <a:pt x="91" y="80"/>
                    <a:pt x="89" y="86"/>
                  </a:cubicBezTo>
                  <a:close/>
                  <a:moveTo>
                    <a:pt x="63" y="46"/>
                  </a:moveTo>
                  <a:cubicBezTo>
                    <a:pt x="63" y="39"/>
                    <a:pt x="61" y="34"/>
                    <a:pt x="59" y="31"/>
                  </a:cubicBezTo>
                  <a:cubicBezTo>
                    <a:pt x="56" y="28"/>
                    <a:pt x="52" y="26"/>
                    <a:pt x="46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0" y="34"/>
                    <a:pt x="29" y="39"/>
                    <a:pt x="29" y="46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29" y="74"/>
                    <a:pt x="30" y="79"/>
                    <a:pt x="33" y="83"/>
                  </a:cubicBezTo>
                  <a:cubicBezTo>
                    <a:pt x="36" y="86"/>
                    <a:pt x="40" y="88"/>
                    <a:pt x="46" y="88"/>
                  </a:cubicBezTo>
                  <a:cubicBezTo>
                    <a:pt x="52" y="88"/>
                    <a:pt x="56" y="86"/>
                    <a:pt x="59" y="83"/>
                  </a:cubicBezTo>
                  <a:cubicBezTo>
                    <a:pt x="61" y="79"/>
                    <a:pt x="63" y="74"/>
                    <a:pt x="63" y="68"/>
                  </a:cubicBezTo>
                  <a:lnTo>
                    <a:pt x="63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71908F1-DDE5-4EB0-8531-863D298179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2525" y="3830638"/>
              <a:ext cx="271463" cy="420687"/>
            </a:xfrm>
            <a:custGeom>
              <a:avLst/>
              <a:gdLst>
                <a:gd name="T0" fmla="*/ 70 w 99"/>
                <a:gd name="T1" fmla="*/ 96 h 152"/>
                <a:gd name="T2" fmla="*/ 60 w 99"/>
                <a:gd name="T3" fmla="*/ 120 h 152"/>
                <a:gd name="T4" fmla="*/ 49 w 99"/>
                <a:gd name="T5" fmla="*/ 136 h 152"/>
                <a:gd name="T6" fmla="*/ 34 w 99"/>
                <a:gd name="T7" fmla="*/ 147 h 152"/>
                <a:gd name="T8" fmla="*/ 16 w 99"/>
                <a:gd name="T9" fmla="*/ 151 h 152"/>
                <a:gd name="T10" fmla="*/ 4 w 99"/>
                <a:gd name="T11" fmla="*/ 148 h 152"/>
                <a:gd name="T12" fmla="*/ 0 w 99"/>
                <a:gd name="T13" fmla="*/ 138 h 152"/>
                <a:gd name="T14" fmla="*/ 3 w 99"/>
                <a:gd name="T15" fmla="*/ 128 h 152"/>
                <a:gd name="T16" fmla="*/ 13 w 99"/>
                <a:gd name="T17" fmla="*/ 124 h 152"/>
                <a:gd name="T18" fmla="*/ 26 w 99"/>
                <a:gd name="T19" fmla="*/ 120 h 152"/>
                <a:gd name="T20" fmla="*/ 38 w 99"/>
                <a:gd name="T21" fmla="*/ 108 h 152"/>
                <a:gd name="T22" fmla="*/ 28 w 99"/>
                <a:gd name="T23" fmla="*/ 84 h 152"/>
                <a:gd name="T24" fmla="*/ 19 w 99"/>
                <a:gd name="T25" fmla="*/ 59 h 152"/>
                <a:gd name="T26" fmla="*/ 11 w 99"/>
                <a:gd name="T27" fmla="*/ 36 h 152"/>
                <a:gd name="T28" fmla="*/ 5 w 99"/>
                <a:gd name="T29" fmla="*/ 17 h 152"/>
                <a:gd name="T30" fmla="*/ 4 w 99"/>
                <a:gd name="T31" fmla="*/ 10 h 152"/>
                <a:gd name="T32" fmla="*/ 7 w 99"/>
                <a:gd name="T33" fmla="*/ 5 h 152"/>
                <a:gd name="T34" fmla="*/ 12 w 99"/>
                <a:gd name="T35" fmla="*/ 1 h 152"/>
                <a:gd name="T36" fmla="*/ 18 w 99"/>
                <a:gd name="T37" fmla="*/ 0 h 152"/>
                <a:gd name="T38" fmla="*/ 26 w 99"/>
                <a:gd name="T39" fmla="*/ 2 h 152"/>
                <a:gd name="T40" fmla="*/ 31 w 99"/>
                <a:gd name="T41" fmla="*/ 10 h 152"/>
                <a:gd name="T42" fmla="*/ 40 w 99"/>
                <a:gd name="T43" fmla="*/ 38 h 152"/>
                <a:gd name="T44" fmla="*/ 51 w 99"/>
                <a:gd name="T45" fmla="*/ 72 h 152"/>
                <a:gd name="T46" fmla="*/ 71 w 99"/>
                <a:gd name="T47" fmla="*/ 10 h 152"/>
                <a:gd name="T48" fmla="*/ 76 w 99"/>
                <a:gd name="T49" fmla="*/ 2 h 152"/>
                <a:gd name="T50" fmla="*/ 84 w 99"/>
                <a:gd name="T51" fmla="*/ 0 h 152"/>
                <a:gd name="T52" fmla="*/ 91 w 99"/>
                <a:gd name="T53" fmla="*/ 1 h 152"/>
                <a:gd name="T54" fmla="*/ 96 w 99"/>
                <a:gd name="T55" fmla="*/ 5 h 152"/>
                <a:gd name="T56" fmla="*/ 98 w 99"/>
                <a:gd name="T57" fmla="*/ 11 h 152"/>
                <a:gd name="T58" fmla="*/ 98 w 99"/>
                <a:gd name="T59" fmla="*/ 19 h 152"/>
                <a:gd name="T60" fmla="*/ 70 w 99"/>
                <a:gd name="T61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9" h="152">
                  <a:moveTo>
                    <a:pt x="70" y="96"/>
                  </a:moveTo>
                  <a:cubicBezTo>
                    <a:pt x="67" y="105"/>
                    <a:pt x="64" y="113"/>
                    <a:pt x="60" y="120"/>
                  </a:cubicBezTo>
                  <a:cubicBezTo>
                    <a:pt x="57" y="126"/>
                    <a:pt x="53" y="132"/>
                    <a:pt x="49" y="136"/>
                  </a:cubicBezTo>
                  <a:cubicBezTo>
                    <a:pt x="44" y="141"/>
                    <a:pt x="39" y="144"/>
                    <a:pt x="34" y="147"/>
                  </a:cubicBezTo>
                  <a:cubicBezTo>
                    <a:pt x="29" y="149"/>
                    <a:pt x="23" y="151"/>
                    <a:pt x="16" y="151"/>
                  </a:cubicBezTo>
                  <a:cubicBezTo>
                    <a:pt x="11" y="152"/>
                    <a:pt x="7" y="151"/>
                    <a:pt x="4" y="148"/>
                  </a:cubicBezTo>
                  <a:cubicBezTo>
                    <a:pt x="1" y="145"/>
                    <a:pt x="0" y="141"/>
                    <a:pt x="0" y="138"/>
                  </a:cubicBezTo>
                  <a:cubicBezTo>
                    <a:pt x="0" y="134"/>
                    <a:pt x="1" y="131"/>
                    <a:pt x="3" y="128"/>
                  </a:cubicBezTo>
                  <a:cubicBezTo>
                    <a:pt x="5" y="125"/>
                    <a:pt x="8" y="124"/>
                    <a:pt x="13" y="124"/>
                  </a:cubicBezTo>
                  <a:cubicBezTo>
                    <a:pt x="17" y="123"/>
                    <a:pt x="21" y="122"/>
                    <a:pt x="26" y="120"/>
                  </a:cubicBezTo>
                  <a:cubicBezTo>
                    <a:pt x="30" y="118"/>
                    <a:pt x="34" y="114"/>
                    <a:pt x="38" y="108"/>
                  </a:cubicBezTo>
                  <a:cubicBezTo>
                    <a:pt x="35" y="100"/>
                    <a:pt x="32" y="92"/>
                    <a:pt x="28" y="84"/>
                  </a:cubicBezTo>
                  <a:cubicBezTo>
                    <a:pt x="25" y="75"/>
                    <a:pt x="22" y="67"/>
                    <a:pt x="19" y="59"/>
                  </a:cubicBezTo>
                  <a:cubicBezTo>
                    <a:pt x="16" y="51"/>
                    <a:pt x="13" y="43"/>
                    <a:pt x="11" y="36"/>
                  </a:cubicBezTo>
                  <a:cubicBezTo>
                    <a:pt x="8" y="29"/>
                    <a:pt x="6" y="23"/>
                    <a:pt x="5" y="17"/>
                  </a:cubicBezTo>
                  <a:cubicBezTo>
                    <a:pt x="4" y="15"/>
                    <a:pt x="4" y="12"/>
                    <a:pt x="4" y="10"/>
                  </a:cubicBezTo>
                  <a:cubicBezTo>
                    <a:pt x="5" y="8"/>
                    <a:pt x="6" y="6"/>
                    <a:pt x="7" y="5"/>
                  </a:cubicBezTo>
                  <a:cubicBezTo>
                    <a:pt x="8" y="3"/>
                    <a:pt x="10" y="2"/>
                    <a:pt x="12" y="1"/>
                  </a:cubicBezTo>
                  <a:cubicBezTo>
                    <a:pt x="14" y="0"/>
                    <a:pt x="16" y="0"/>
                    <a:pt x="18" y="0"/>
                  </a:cubicBezTo>
                  <a:cubicBezTo>
                    <a:pt x="21" y="0"/>
                    <a:pt x="24" y="1"/>
                    <a:pt x="26" y="2"/>
                  </a:cubicBezTo>
                  <a:cubicBezTo>
                    <a:pt x="28" y="4"/>
                    <a:pt x="30" y="6"/>
                    <a:pt x="31" y="10"/>
                  </a:cubicBezTo>
                  <a:cubicBezTo>
                    <a:pt x="33" y="17"/>
                    <a:pt x="36" y="27"/>
                    <a:pt x="40" y="38"/>
                  </a:cubicBezTo>
                  <a:cubicBezTo>
                    <a:pt x="43" y="49"/>
                    <a:pt x="47" y="60"/>
                    <a:pt x="51" y="72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72" y="6"/>
                    <a:pt x="74" y="4"/>
                    <a:pt x="76" y="2"/>
                  </a:cubicBezTo>
                  <a:cubicBezTo>
                    <a:pt x="79" y="1"/>
                    <a:pt x="82" y="0"/>
                    <a:pt x="84" y="0"/>
                  </a:cubicBezTo>
                  <a:cubicBezTo>
                    <a:pt x="87" y="0"/>
                    <a:pt x="89" y="0"/>
                    <a:pt x="91" y="1"/>
                  </a:cubicBezTo>
                  <a:cubicBezTo>
                    <a:pt x="93" y="2"/>
                    <a:pt x="94" y="3"/>
                    <a:pt x="96" y="5"/>
                  </a:cubicBezTo>
                  <a:cubicBezTo>
                    <a:pt x="97" y="7"/>
                    <a:pt x="98" y="9"/>
                    <a:pt x="98" y="11"/>
                  </a:cubicBezTo>
                  <a:cubicBezTo>
                    <a:pt x="99" y="14"/>
                    <a:pt x="99" y="16"/>
                    <a:pt x="98" y="19"/>
                  </a:cubicBezTo>
                  <a:lnTo>
                    <a:pt x="7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210E43E9-256F-4DC8-A113-BB4F56695B4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65738" y="3830638"/>
              <a:ext cx="271463" cy="315912"/>
            </a:xfrm>
            <a:custGeom>
              <a:avLst/>
              <a:gdLst>
                <a:gd name="T0" fmla="*/ 96 w 99"/>
                <a:gd name="T1" fmla="*/ 111 h 114"/>
                <a:gd name="T2" fmla="*/ 85 w 99"/>
                <a:gd name="T3" fmla="*/ 114 h 114"/>
                <a:gd name="T4" fmla="*/ 77 w 99"/>
                <a:gd name="T5" fmla="*/ 112 h 114"/>
                <a:gd name="T6" fmla="*/ 72 w 99"/>
                <a:gd name="T7" fmla="*/ 109 h 114"/>
                <a:gd name="T8" fmla="*/ 67 w 99"/>
                <a:gd name="T9" fmla="*/ 105 h 114"/>
                <a:gd name="T10" fmla="*/ 53 w 99"/>
                <a:gd name="T11" fmla="*/ 112 h 114"/>
                <a:gd name="T12" fmla="*/ 38 w 99"/>
                <a:gd name="T13" fmla="*/ 114 h 114"/>
                <a:gd name="T14" fmla="*/ 9 w 99"/>
                <a:gd name="T15" fmla="*/ 104 h 114"/>
                <a:gd name="T16" fmla="*/ 0 w 99"/>
                <a:gd name="T17" fmla="*/ 80 h 114"/>
                <a:gd name="T18" fmla="*/ 0 w 99"/>
                <a:gd name="T19" fmla="*/ 79 h 114"/>
                <a:gd name="T20" fmla="*/ 10 w 99"/>
                <a:gd name="T21" fmla="*/ 55 h 114"/>
                <a:gd name="T22" fmla="*/ 42 w 99"/>
                <a:gd name="T23" fmla="*/ 46 h 114"/>
                <a:gd name="T24" fmla="*/ 61 w 99"/>
                <a:gd name="T25" fmla="*/ 46 h 114"/>
                <a:gd name="T26" fmla="*/ 61 w 99"/>
                <a:gd name="T27" fmla="*/ 42 h 114"/>
                <a:gd name="T28" fmla="*/ 58 w 99"/>
                <a:gd name="T29" fmla="*/ 28 h 114"/>
                <a:gd name="T30" fmla="*/ 45 w 99"/>
                <a:gd name="T31" fmla="*/ 23 h 114"/>
                <a:gd name="T32" fmla="*/ 33 w 99"/>
                <a:gd name="T33" fmla="*/ 24 h 114"/>
                <a:gd name="T34" fmla="*/ 25 w 99"/>
                <a:gd name="T35" fmla="*/ 27 h 114"/>
                <a:gd name="T36" fmla="*/ 16 w 99"/>
                <a:gd name="T37" fmla="*/ 29 h 114"/>
                <a:gd name="T38" fmla="*/ 9 w 99"/>
                <a:gd name="T39" fmla="*/ 23 h 114"/>
                <a:gd name="T40" fmla="*/ 7 w 99"/>
                <a:gd name="T41" fmla="*/ 15 h 114"/>
                <a:gd name="T42" fmla="*/ 13 w 99"/>
                <a:gd name="T43" fmla="*/ 8 h 114"/>
                <a:gd name="T44" fmla="*/ 29 w 99"/>
                <a:gd name="T45" fmla="*/ 1 h 114"/>
                <a:gd name="T46" fmla="*/ 47 w 99"/>
                <a:gd name="T47" fmla="*/ 0 h 114"/>
                <a:gd name="T48" fmla="*/ 67 w 99"/>
                <a:gd name="T49" fmla="*/ 2 h 114"/>
                <a:gd name="T50" fmla="*/ 80 w 99"/>
                <a:gd name="T51" fmla="*/ 11 h 114"/>
                <a:gd name="T52" fmla="*/ 88 w 99"/>
                <a:gd name="T53" fmla="*/ 25 h 114"/>
                <a:gd name="T54" fmla="*/ 90 w 99"/>
                <a:gd name="T55" fmla="*/ 46 h 114"/>
                <a:gd name="T56" fmla="*/ 90 w 99"/>
                <a:gd name="T57" fmla="*/ 81 h 114"/>
                <a:gd name="T58" fmla="*/ 91 w 99"/>
                <a:gd name="T59" fmla="*/ 89 h 114"/>
                <a:gd name="T60" fmla="*/ 95 w 99"/>
                <a:gd name="T61" fmla="*/ 93 h 114"/>
                <a:gd name="T62" fmla="*/ 98 w 99"/>
                <a:gd name="T63" fmla="*/ 97 h 114"/>
                <a:gd name="T64" fmla="*/ 99 w 99"/>
                <a:gd name="T65" fmla="*/ 102 h 114"/>
                <a:gd name="T66" fmla="*/ 96 w 99"/>
                <a:gd name="T67" fmla="*/ 111 h 114"/>
                <a:gd name="T68" fmla="*/ 61 w 99"/>
                <a:gd name="T69" fmla="*/ 67 h 114"/>
                <a:gd name="T70" fmla="*/ 45 w 99"/>
                <a:gd name="T71" fmla="*/ 67 h 114"/>
                <a:gd name="T72" fmla="*/ 32 w 99"/>
                <a:gd name="T73" fmla="*/ 70 h 114"/>
                <a:gd name="T74" fmla="*/ 28 w 99"/>
                <a:gd name="T75" fmla="*/ 79 h 114"/>
                <a:gd name="T76" fmla="*/ 28 w 99"/>
                <a:gd name="T77" fmla="*/ 81 h 114"/>
                <a:gd name="T78" fmla="*/ 32 w 99"/>
                <a:gd name="T79" fmla="*/ 90 h 114"/>
                <a:gd name="T80" fmla="*/ 44 w 99"/>
                <a:gd name="T81" fmla="*/ 93 h 114"/>
                <a:gd name="T82" fmla="*/ 56 w 99"/>
                <a:gd name="T83" fmla="*/ 89 h 114"/>
                <a:gd name="T84" fmla="*/ 61 w 99"/>
                <a:gd name="T85" fmla="*/ 76 h 114"/>
                <a:gd name="T86" fmla="*/ 61 w 99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9" h="114">
                  <a:moveTo>
                    <a:pt x="96" y="111"/>
                  </a:moveTo>
                  <a:cubicBezTo>
                    <a:pt x="93" y="113"/>
                    <a:pt x="89" y="114"/>
                    <a:pt x="85" y="114"/>
                  </a:cubicBezTo>
                  <a:cubicBezTo>
                    <a:pt x="82" y="114"/>
                    <a:pt x="80" y="113"/>
                    <a:pt x="77" y="112"/>
                  </a:cubicBezTo>
                  <a:cubicBezTo>
                    <a:pt x="75" y="111"/>
                    <a:pt x="73" y="110"/>
                    <a:pt x="72" y="109"/>
                  </a:cubicBezTo>
                  <a:cubicBezTo>
                    <a:pt x="70" y="108"/>
                    <a:pt x="69" y="107"/>
                    <a:pt x="67" y="105"/>
                  </a:cubicBezTo>
                  <a:cubicBezTo>
                    <a:pt x="63" y="108"/>
                    <a:pt x="59" y="111"/>
                    <a:pt x="53" y="112"/>
                  </a:cubicBezTo>
                  <a:cubicBezTo>
                    <a:pt x="48" y="113"/>
                    <a:pt x="43" y="114"/>
                    <a:pt x="38" y="114"/>
                  </a:cubicBezTo>
                  <a:cubicBezTo>
                    <a:pt x="25" y="114"/>
                    <a:pt x="15" y="111"/>
                    <a:pt x="9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3" y="61"/>
                    <a:pt x="10" y="55"/>
                  </a:cubicBezTo>
                  <a:cubicBezTo>
                    <a:pt x="18" y="49"/>
                    <a:pt x="28" y="46"/>
                    <a:pt x="42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36"/>
                    <a:pt x="60" y="31"/>
                    <a:pt x="58" y="28"/>
                  </a:cubicBezTo>
                  <a:cubicBezTo>
                    <a:pt x="56" y="24"/>
                    <a:pt x="51" y="23"/>
                    <a:pt x="45" y="23"/>
                  </a:cubicBezTo>
                  <a:cubicBezTo>
                    <a:pt x="40" y="23"/>
                    <a:pt x="36" y="23"/>
                    <a:pt x="33" y="24"/>
                  </a:cubicBezTo>
                  <a:cubicBezTo>
                    <a:pt x="31" y="25"/>
                    <a:pt x="28" y="26"/>
                    <a:pt x="25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9" y="23"/>
                  </a:cubicBezTo>
                  <a:cubicBezTo>
                    <a:pt x="8" y="21"/>
                    <a:pt x="7" y="18"/>
                    <a:pt x="7" y="15"/>
                  </a:cubicBezTo>
                  <a:cubicBezTo>
                    <a:pt x="8" y="12"/>
                    <a:pt x="10" y="10"/>
                    <a:pt x="13" y="8"/>
                  </a:cubicBezTo>
                  <a:cubicBezTo>
                    <a:pt x="18" y="5"/>
                    <a:pt x="23" y="3"/>
                    <a:pt x="29" y="1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55" y="0"/>
                    <a:pt x="61" y="1"/>
                    <a:pt x="67" y="2"/>
                  </a:cubicBezTo>
                  <a:cubicBezTo>
                    <a:pt x="72" y="4"/>
                    <a:pt x="77" y="7"/>
                    <a:pt x="80" y="11"/>
                  </a:cubicBezTo>
                  <a:cubicBezTo>
                    <a:pt x="83" y="14"/>
                    <a:pt x="86" y="19"/>
                    <a:pt x="88" y="25"/>
                  </a:cubicBezTo>
                  <a:cubicBezTo>
                    <a:pt x="89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0" y="88"/>
                    <a:pt x="91" y="89"/>
                  </a:cubicBezTo>
                  <a:cubicBezTo>
                    <a:pt x="93" y="90"/>
                    <a:pt x="94" y="92"/>
                    <a:pt x="95" y="93"/>
                  </a:cubicBezTo>
                  <a:cubicBezTo>
                    <a:pt x="97" y="94"/>
                    <a:pt x="98" y="95"/>
                    <a:pt x="98" y="97"/>
                  </a:cubicBezTo>
                  <a:cubicBezTo>
                    <a:pt x="99" y="98"/>
                    <a:pt x="99" y="100"/>
                    <a:pt x="99" y="102"/>
                  </a:cubicBezTo>
                  <a:cubicBezTo>
                    <a:pt x="99" y="106"/>
                    <a:pt x="98" y="109"/>
                    <a:pt x="96" y="111"/>
                  </a:cubicBezTo>
                  <a:close/>
                  <a:moveTo>
                    <a:pt x="61" y="67"/>
                  </a:moveTo>
                  <a:cubicBezTo>
                    <a:pt x="45" y="67"/>
                    <a:pt x="45" y="67"/>
                    <a:pt x="45" y="67"/>
                  </a:cubicBezTo>
                  <a:cubicBezTo>
                    <a:pt x="39" y="67"/>
                    <a:pt x="34" y="68"/>
                    <a:pt x="32" y="70"/>
                  </a:cubicBezTo>
                  <a:cubicBezTo>
                    <a:pt x="29" y="73"/>
                    <a:pt x="28" y="76"/>
                    <a:pt x="28" y="79"/>
                  </a:cubicBezTo>
                  <a:cubicBezTo>
                    <a:pt x="28" y="81"/>
                    <a:pt x="28" y="81"/>
                    <a:pt x="28" y="81"/>
                  </a:cubicBezTo>
                  <a:cubicBezTo>
                    <a:pt x="28" y="85"/>
                    <a:pt x="30" y="88"/>
                    <a:pt x="32" y="90"/>
                  </a:cubicBezTo>
                  <a:cubicBezTo>
                    <a:pt x="35" y="92"/>
                    <a:pt x="39" y="93"/>
                    <a:pt x="44" y="93"/>
                  </a:cubicBezTo>
                  <a:cubicBezTo>
                    <a:pt x="49" y="93"/>
                    <a:pt x="53" y="92"/>
                    <a:pt x="56" y="89"/>
                  </a:cubicBezTo>
                  <a:cubicBezTo>
                    <a:pt x="59" y="86"/>
                    <a:pt x="61" y="82"/>
                    <a:pt x="61" y="76"/>
                  </a:cubicBezTo>
                  <a:lnTo>
                    <a:pt x="6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04B228A1-0DD0-4A34-8275-92ACCBE4A4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9276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BDE233F-ED10-49B9-BCB2-15E1DB554E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48363" y="3703638"/>
              <a:ext cx="382588" cy="442912"/>
            </a:xfrm>
            <a:custGeom>
              <a:avLst/>
              <a:gdLst>
                <a:gd name="T0" fmla="*/ 139 w 139"/>
                <a:gd name="T1" fmla="*/ 147 h 160"/>
                <a:gd name="T2" fmla="*/ 135 w 139"/>
                <a:gd name="T3" fmla="*/ 156 h 160"/>
                <a:gd name="T4" fmla="*/ 125 w 139"/>
                <a:gd name="T5" fmla="*/ 160 h 160"/>
                <a:gd name="T6" fmla="*/ 116 w 139"/>
                <a:gd name="T7" fmla="*/ 156 h 160"/>
                <a:gd name="T8" fmla="*/ 112 w 139"/>
                <a:gd name="T9" fmla="*/ 147 h 160"/>
                <a:gd name="T10" fmla="*/ 112 w 139"/>
                <a:gd name="T11" fmla="*/ 65 h 160"/>
                <a:gd name="T12" fmla="*/ 83 w 139"/>
                <a:gd name="T13" fmla="*/ 126 h 160"/>
                <a:gd name="T14" fmla="*/ 77 w 139"/>
                <a:gd name="T15" fmla="*/ 132 h 160"/>
                <a:gd name="T16" fmla="*/ 69 w 139"/>
                <a:gd name="T17" fmla="*/ 135 h 160"/>
                <a:gd name="T18" fmla="*/ 62 w 139"/>
                <a:gd name="T19" fmla="*/ 132 h 160"/>
                <a:gd name="T20" fmla="*/ 56 w 139"/>
                <a:gd name="T21" fmla="*/ 126 h 160"/>
                <a:gd name="T22" fmla="*/ 27 w 139"/>
                <a:gd name="T23" fmla="*/ 65 h 160"/>
                <a:gd name="T24" fmla="*/ 27 w 139"/>
                <a:gd name="T25" fmla="*/ 147 h 160"/>
                <a:gd name="T26" fmla="*/ 23 w 139"/>
                <a:gd name="T27" fmla="*/ 156 h 160"/>
                <a:gd name="T28" fmla="*/ 14 w 139"/>
                <a:gd name="T29" fmla="*/ 160 h 160"/>
                <a:gd name="T30" fmla="*/ 4 w 139"/>
                <a:gd name="T31" fmla="*/ 156 h 160"/>
                <a:gd name="T32" fmla="*/ 0 w 139"/>
                <a:gd name="T33" fmla="*/ 147 h 160"/>
                <a:gd name="T34" fmla="*/ 0 w 139"/>
                <a:gd name="T35" fmla="*/ 14 h 160"/>
                <a:gd name="T36" fmla="*/ 4 w 139"/>
                <a:gd name="T37" fmla="*/ 4 h 160"/>
                <a:gd name="T38" fmla="*/ 14 w 139"/>
                <a:gd name="T39" fmla="*/ 0 h 160"/>
                <a:gd name="T40" fmla="*/ 23 w 139"/>
                <a:gd name="T41" fmla="*/ 2 h 160"/>
                <a:gd name="T42" fmla="*/ 28 w 139"/>
                <a:gd name="T43" fmla="*/ 9 h 160"/>
                <a:gd name="T44" fmla="*/ 70 w 139"/>
                <a:gd name="T45" fmla="*/ 93 h 160"/>
                <a:gd name="T46" fmla="*/ 111 w 139"/>
                <a:gd name="T47" fmla="*/ 8 h 160"/>
                <a:gd name="T48" fmla="*/ 117 w 139"/>
                <a:gd name="T49" fmla="*/ 2 h 160"/>
                <a:gd name="T50" fmla="*/ 125 w 139"/>
                <a:gd name="T51" fmla="*/ 0 h 160"/>
                <a:gd name="T52" fmla="*/ 135 w 139"/>
                <a:gd name="T53" fmla="*/ 4 h 160"/>
                <a:gd name="T54" fmla="*/ 139 w 139"/>
                <a:gd name="T55" fmla="*/ 14 h 160"/>
                <a:gd name="T56" fmla="*/ 139 w 139"/>
                <a:gd name="T57" fmla="*/ 14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60">
                  <a:moveTo>
                    <a:pt x="139" y="147"/>
                  </a:moveTo>
                  <a:cubicBezTo>
                    <a:pt x="139" y="150"/>
                    <a:pt x="138" y="153"/>
                    <a:pt x="135" y="156"/>
                  </a:cubicBezTo>
                  <a:cubicBezTo>
                    <a:pt x="132" y="159"/>
                    <a:pt x="129" y="160"/>
                    <a:pt x="125" y="160"/>
                  </a:cubicBezTo>
                  <a:cubicBezTo>
                    <a:pt x="122" y="160"/>
                    <a:pt x="118" y="159"/>
                    <a:pt x="116" y="156"/>
                  </a:cubicBezTo>
                  <a:cubicBezTo>
                    <a:pt x="113" y="153"/>
                    <a:pt x="112" y="150"/>
                    <a:pt x="112" y="147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1" y="129"/>
                    <a:pt x="79" y="131"/>
                    <a:pt x="77" y="132"/>
                  </a:cubicBezTo>
                  <a:cubicBezTo>
                    <a:pt x="75" y="134"/>
                    <a:pt x="72" y="135"/>
                    <a:pt x="69" y="135"/>
                  </a:cubicBezTo>
                  <a:cubicBezTo>
                    <a:pt x="67" y="135"/>
                    <a:pt x="64" y="134"/>
                    <a:pt x="62" y="132"/>
                  </a:cubicBezTo>
                  <a:cubicBezTo>
                    <a:pt x="59" y="131"/>
                    <a:pt x="58" y="129"/>
                    <a:pt x="56" y="12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147"/>
                    <a:pt x="27" y="147"/>
                    <a:pt x="27" y="147"/>
                  </a:cubicBezTo>
                  <a:cubicBezTo>
                    <a:pt x="27" y="150"/>
                    <a:pt x="26" y="154"/>
                    <a:pt x="23" y="156"/>
                  </a:cubicBezTo>
                  <a:cubicBezTo>
                    <a:pt x="20" y="159"/>
                    <a:pt x="17" y="160"/>
                    <a:pt x="14" y="160"/>
                  </a:cubicBezTo>
                  <a:cubicBezTo>
                    <a:pt x="10" y="160"/>
                    <a:pt x="7" y="159"/>
                    <a:pt x="4" y="156"/>
                  </a:cubicBezTo>
                  <a:cubicBezTo>
                    <a:pt x="1" y="154"/>
                    <a:pt x="0" y="150"/>
                    <a:pt x="0" y="14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1" y="7"/>
                    <a:pt x="4" y="4"/>
                  </a:cubicBezTo>
                  <a:cubicBezTo>
                    <a:pt x="7" y="2"/>
                    <a:pt x="10" y="0"/>
                    <a:pt x="14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7" y="6"/>
                    <a:pt x="28" y="9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3" y="5"/>
                    <a:pt x="115" y="3"/>
                    <a:pt x="117" y="2"/>
                  </a:cubicBezTo>
                  <a:cubicBezTo>
                    <a:pt x="120" y="1"/>
                    <a:pt x="122" y="0"/>
                    <a:pt x="125" y="0"/>
                  </a:cubicBezTo>
                  <a:cubicBezTo>
                    <a:pt x="129" y="0"/>
                    <a:pt x="132" y="2"/>
                    <a:pt x="135" y="4"/>
                  </a:cubicBezTo>
                  <a:cubicBezTo>
                    <a:pt x="138" y="7"/>
                    <a:pt x="139" y="10"/>
                    <a:pt x="139" y="14"/>
                  </a:cubicBezTo>
                  <a:lnTo>
                    <a:pt x="139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8F0AB221-0583-48F6-8634-0FA433A1CAC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397625" y="3830638"/>
              <a:ext cx="276225" cy="315912"/>
            </a:xfrm>
            <a:custGeom>
              <a:avLst/>
              <a:gdLst>
                <a:gd name="T0" fmla="*/ 96 w 100"/>
                <a:gd name="T1" fmla="*/ 111 h 114"/>
                <a:gd name="T2" fmla="*/ 85 w 100"/>
                <a:gd name="T3" fmla="*/ 114 h 114"/>
                <a:gd name="T4" fmla="*/ 78 w 100"/>
                <a:gd name="T5" fmla="*/ 112 h 114"/>
                <a:gd name="T6" fmla="*/ 72 w 100"/>
                <a:gd name="T7" fmla="*/ 109 h 114"/>
                <a:gd name="T8" fmla="*/ 68 w 100"/>
                <a:gd name="T9" fmla="*/ 105 h 114"/>
                <a:gd name="T10" fmla="*/ 54 w 100"/>
                <a:gd name="T11" fmla="*/ 112 h 114"/>
                <a:gd name="T12" fmla="*/ 39 w 100"/>
                <a:gd name="T13" fmla="*/ 114 h 114"/>
                <a:gd name="T14" fmla="*/ 10 w 100"/>
                <a:gd name="T15" fmla="*/ 104 h 114"/>
                <a:gd name="T16" fmla="*/ 0 w 100"/>
                <a:gd name="T17" fmla="*/ 80 h 114"/>
                <a:gd name="T18" fmla="*/ 0 w 100"/>
                <a:gd name="T19" fmla="*/ 79 h 114"/>
                <a:gd name="T20" fmla="*/ 11 w 100"/>
                <a:gd name="T21" fmla="*/ 55 h 114"/>
                <a:gd name="T22" fmla="*/ 42 w 100"/>
                <a:gd name="T23" fmla="*/ 46 h 114"/>
                <a:gd name="T24" fmla="*/ 62 w 100"/>
                <a:gd name="T25" fmla="*/ 46 h 114"/>
                <a:gd name="T26" fmla="*/ 62 w 100"/>
                <a:gd name="T27" fmla="*/ 42 h 114"/>
                <a:gd name="T28" fmla="*/ 58 w 100"/>
                <a:gd name="T29" fmla="*/ 28 h 114"/>
                <a:gd name="T30" fmla="*/ 45 w 100"/>
                <a:gd name="T31" fmla="*/ 23 h 114"/>
                <a:gd name="T32" fmla="*/ 34 w 100"/>
                <a:gd name="T33" fmla="*/ 24 h 114"/>
                <a:gd name="T34" fmla="*/ 26 w 100"/>
                <a:gd name="T35" fmla="*/ 27 h 114"/>
                <a:gd name="T36" fmla="*/ 16 w 100"/>
                <a:gd name="T37" fmla="*/ 29 h 114"/>
                <a:gd name="T38" fmla="*/ 10 w 100"/>
                <a:gd name="T39" fmla="*/ 23 h 114"/>
                <a:gd name="T40" fmla="*/ 8 w 100"/>
                <a:gd name="T41" fmla="*/ 15 h 114"/>
                <a:gd name="T42" fmla="*/ 14 w 100"/>
                <a:gd name="T43" fmla="*/ 8 h 114"/>
                <a:gd name="T44" fmla="*/ 30 w 100"/>
                <a:gd name="T45" fmla="*/ 1 h 114"/>
                <a:gd name="T46" fmla="*/ 48 w 100"/>
                <a:gd name="T47" fmla="*/ 0 h 114"/>
                <a:gd name="T48" fmla="*/ 67 w 100"/>
                <a:gd name="T49" fmla="*/ 2 h 114"/>
                <a:gd name="T50" fmla="*/ 81 w 100"/>
                <a:gd name="T51" fmla="*/ 11 h 114"/>
                <a:gd name="T52" fmla="*/ 88 w 100"/>
                <a:gd name="T53" fmla="*/ 25 h 114"/>
                <a:gd name="T54" fmla="*/ 90 w 100"/>
                <a:gd name="T55" fmla="*/ 46 h 114"/>
                <a:gd name="T56" fmla="*/ 90 w 100"/>
                <a:gd name="T57" fmla="*/ 81 h 114"/>
                <a:gd name="T58" fmla="*/ 92 w 100"/>
                <a:gd name="T59" fmla="*/ 89 h 114"/>
                <a:gd name="T60" fmla="*/ 96 w 100"/>
                <a:gd name="T61" fmla="*/ 93 h 114"/>
                <a:gd name="T62" fmla="*/ 99 w 100"/>
                <a:gd name="T63" fmla="*/ 97 h 114"/>
                <a:gd name="T64" fmla="*/ 100 w 100"/>
                <a:gd name="T65" fmla="*/ 102 h 114"/>
                <a:gd name="T66" fmla="*/ 96 w 100"/>
                <a:gd name="T67" fmla="*/ 111 h 114"/>
                <a:gd name="T68" fmla="*/ 62 w 100"/>
                <a:gd name="T69" fmla="*/ 67 h 114"/>
                <a:gd name="T70" fmla="*/ 46 w 100"/>
                <a:gd name="T71" fmla="*/ 67 h 114"/>
                <a:gd name="T72" fmla="*/ 33 w 100"/>
                <a:gd name="T73" fmla="*/ 70 h 114"/>
                <a:gd name="T74" fmla="*/ 29 w 100"/>
                <a:gd name="T75" fmla="*/ 79 h 114"/>
                <a:gd name="T76" fmla="*/ 29 w 100"/>
                <a:gd name="T77" fmla="*/ 81 h 114"/>
                <a:gd name="T78" fmla="*/ 33 w 100"/>
                <a:gd name="T79" fmla="*/ 90 h 114"/>
                <a:gd name="T80" fmla="*/ 45 w 100"/>
                <a:gd name="T81" fmla="*/ 93 h 114"/>
                <a:gd name="T82" fmla="*/ 57 w 100"/>
                <a:gd name="T83" fmla="*/ 89 h 114"/>
                <a:gd name="T84" fmla="*/ 62 w 100"/>
                <a:gd name="T85" fmla="*/ 76 h 114"/>
                <a:gd name="T86" fmla="*/ 62 w 100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" h="114">
                  <a:moveTo>
                    <a:pt x="96" y="111"/>
                  </a:moveTo>
                  <a:cubicBezTo>
                    <a:pt x="93" y="113"/>
                    <a:pt x="90" y="114"/>
                    <a:pt x="85" y="114"/>
                  </a:cubicBezTo>
                  <a:cubicBezTo>
                    <a:pt x="83" y="114"/>
                    <a:pt x="80" y="113"/>
                    <a:pt x="78" y="112"/>
                  </a:cubicBezTo>
                  <a:cubicBezTo>
                    <a:pt x="76" y="111"/>
                    <a:pt x="74" y="110"/>
                    <a:pt x="72" y="109"/>
                  </a:cubicBezTo>
                  <a:cubicBezTo>
                    <a:pt x="71" y="108"/>
                    <a:pt x="69" y="107"/>
                    <a:pt x="68" y="105"/>
                  </a:cubicBezTo>
                  <a:cubicBezTo>
                    <a:pt x="64" y="108"/>
                    <a:pt x="59" y="111"/>
                    <a:pt x="54" y="112"/>
                  </a:cubicBezTo>
                  <a:cubicBezTo>
                    <a:pt x="48" y="113"/>
                    <a:pt x="43" y="114"/>
                    <a:pt x="39" y="114"/>
                  </a:cubicBezTo>
                  <a:cubicBezTo>
                    <a:pt x="26" y="114"/>
                    <a:pt x="16" y="111"/>
                    <a:pt x="10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4" y="61"/>
                    <a:pt x="11" y="55"/>
                  </a:cubicBezTo>
                  <a:cubicBezTo>
                    <a:pt x="18" y="49"/>
                    <a:pt x="29" y="46"/>
                    <a:pt x="42" y="46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36"/>
                    <a:pt x="60" y="31"/>
                    <a:pt x="58" y="28"/>
                  </a:cubicBezTo>
                  <a:cubicBezTo>
                    <a:pt x="56" y="24"/>
                    <a:pt x="52" y="23"/>
                    <a:pt x="45" y="23"/>
                  </a:cubicBezTo>
                  <a:cubicBezTo>
                    <a:pt x="41" y="23"/>
                    <a:pt x="37" y="23"/>
                    <a:pt x="34" y="24"/>
                  </a:cubicBezTo>
                  <a:cubicBezTo>
                    <a:pt x="31" y="25"/>
                    <a:pt x="28" y="26"/>
                    <a:pt x="26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10" y="23"/>
                  </a:cubicBezTo>
                  <a:cubicBezTo>
                    <a:pt x="8" y="21"/>
                    <a:pt x="8" y="18"/>
                    <a:pt x="8" y="15"/>
                  </a:cubicBezTo>
                  <a:cubicBezTo>
                    <a:pt x="8" y="12"/>
                    <a:pt x="10" y="10"/>
                    <a:pt x="14" y="8"/>
                  </a:cubicBezTo>
                  <a:cubicBezTo>
                    <a:pt x="18" y="5"/>
                    <a:pt x="24" y="3"/>
                    <a:pt x="30" y="1"/>
                  </a:cubicBezTo>
                  <a:cubicBezTo>
                    <a:pt x="36" y="0"/>
                    <a:pt x="42" y="0"/>
                    <a:pt x="48" y="0"/>
                  </a:cubicBezTo>
                  <a:cubicBezTo>
                    <a:pt x="55" y="0"/>
                    <a:pt x="62" y="1"/>
                    <a:pt x="67" y="2"/>
                  </a:cubicBezTo>
                  <a:cubicBezTo>
                    <a:pt x="73" y="4"/>
                    <a:pt x="77" y="7"/>
                    <a:pt x="81" y="11"/>
                  </a:cubicBezTo>
                  <a:cubicBezTo>
                    <a:pt x="84" y="14"/>
                    <a:pt x="86" y="19"/>
                    <a:pt x="88" y="25"/>
                  </a:cubicBezTo>
                  <a:cubicBezTo>
                    <a:pt x="90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1" y="88"/>
                    <a:pt x="92" y="89"/>
                  </a:cubicBezTo>
                  <a:cubicBezTo>
                    <a:pt x="93" y="90"/>
                    <a:pt x="94" y="92"/>
                    <a:pt x="96" y="93"/>
                  </a:cubicBezTo>
                  <a:cubicBezTo>
                    <a:pt x="97" y="94"/>
                    <a:pt x="98" y="95"/>
                    <a:pt x="99" y="97"/>
                  </a:cubicBezTo>
                  <a:cubicBezTo>
                    <a:pt x="100" y="98"/>
                    <a:pt x="100" y="100"/>
                    <a:pt x="100" y="102"/>
                  </a:cubicBezTo>
                  <a:cubicBezTo>
                    <a:pt x="100" y="106"/>
                    <a:pt x="99" y="109"/>
                    <a:pt x="96" y="111"/>
                  </a:cubicBezTo>
                  <a:close/>
                  <a:moveTo>
                    <a:pt x="62" y="67"/>
                  </a:moveTo>
                  <a:cubicBezTo>
                    <a:pt x="46" y="67"/>
                    <a:pt x="46" y="67"/>
                    <a:pt x="46" y="67"/>
                  </a:cubicBezTo>
                  <a:cubicBezTo>
                    <a:pt x="39" y="67"/>
                    <a:pt x="35" y="68"/>
                    <a:pt x="33" y="70"/>
                  </a:cubicBezTo>
                  <a:cubicBezTo>
                    <a:pt x="30" y="73"/>
                    <a:pt x="29" y="76"/>
                    <a:pt x="29" y="79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5"/>
                    <a:pt x="30" y="88"/>
                    <a:pt x="33" y="90"/>
                  </a:cubicBezTo>
                  <a:cubicBezTo>
                    <a:pt x="35" y="92"/>
                    <a:pt x="39" y="93"/>
                    <a:pt x="45" y="93"/>
                  </a:cubicBezTo>
                  <a:cubicBezTo>
                    <a:pt x="50" y="93"/>
                    <a:pt x="54" y="92"/>
                    <a:pt x="57" y="89"/>
                  </a:cubicBezTo>
                  <a:cubicBezTo>
                    <a:pt x="60" y="86"/>
                    <a:pt x="62" y="82"/>
                    <a:pt x="62" y="76"/>
                  </a:cubicBezTo>
                  <a:lnTo>
                    <a:pt x="6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5A2A3F07-3F41-42F8-99FE-22F49B91F5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26238" y="3700463"/>
              <a:ext cx="87313" cy="446087"/>
            </a:xfrm>
            <a:custGeom>
              <a:avLst/>
              <a:gdLst>
                <a:gd name="T0" fmla="*/ 28 w 32"/>
                <a:gd name="T1" fmla="*/ 28 h 161"/>
                <a:gd name="T2" fmla="*/ 16 w 32"/>
                <a:gd name="T3" fmla="*/ 32 h 161"/>
                <a:gd name="T4" fmla="*/ 5 w 32"/>
                <a:gd name="T5" fmla="*/ 28 h 161"/>
                <a:gd name="T6" fmla="*/ 0 w 32"/>
                <a:gd name="T7" fmla="*/ 16 h 161"/>
                <a:gd name="T8" fmla="*/ 5 w 32"/>
                <a:gd name="T9" fmla="*/ 5 h 161"/>
                <a:gd name="T10" fmla="*/ 16 w 32"/>
                <a:gd name="T11" fmla="*/ 0 h 161"/>
                <a:gd name="T12" fmla="*/ 28 w 32"/>
                <a:gd name="T13" fmla="*/ 5 h 161"/>
                <a:gd name="T14" fmla="*/ 32 w 32"/>
                <a:gd name="T15" fmla="*/ 16 h 161"/>
                <a:gd name="T16" fmla="*/ 28 w 32"/>
                <a:gd name="T17" fmla="*/ 28 h 161"/>
                <a:gd name="T18" fmla="*/ 27 w 32"/>
                <a:gd name="T19" fmla="*/ 156 h 161"/>
                <a:gd name="T20" fmla="*/ 16 w 32"/>
                <a:gd name="T21" fmla="*/ 161 h 161"/>
                <a:gd name="T22" fmla="*/ 6 w 32"/>
                <a:gd name="T23" fmla="*/ 156 h 161"/>
                <a:gd name="T24" fmla="*/ 2 w 32"/>
                <a:gd name="T25" fmla="*/ 146 h 161"/>
                <a:gd name="T26" fmla="*/ 2 w 32"/>
                <a:gd name="T27" fmla="*/ 61 h 161"/>
                <a:gd name="T28" fmla="*/ 6 w 32"/>
                <a:gd name="T29" fmla="*/ 51 h 161"/>
                <a:gd name="T30" fmla="*/ 16 w 32"/>
                <a:gd name="T31" fmla="*/ 47 h 161"/>
                <a:gd name="T32" fmla="*/ 27 w 32"/>
                <a:gd name="T33" fmla="*/ 51 h 161"/>
                <a:gd name="T34" fmla="*/ 31 w 32"/>
                <a:gd name="T35" fmla="*/ 61 h 161"/>
                <a:gd name="T36" fmla="*/ 31 w 32"/>
                <a:gd name="T37" fmla="*/ 146 h 161"/>
                <a:gd name="T38" fmla="*/ 27 w 32"/>
                <a:gd name="T39" fmla="*/ 15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61">
                  <a:moveTo>
                    <a:pt x="28" y="28"/>
                  </a:moveTo>
                  <a:cubicBezTo>
                    <a:pt x="25" y="31"/>
                    <a:pt x="21" y="32"/>
                    <a:pt x="16" y="32"/>
                  </a:cubicBezTo>
                  <a:cubicBezTo>
                    <a:pt x="12" y="32"/>
                    <a:pt x="8" y="31"/>
                    <a:pt x="5" y="28"/>
                  </a:cubicBezTo>
                  <a:cubicBezTo>
                    <a:pt x="2" y="25"/>
                    <a:pt x="0" y="21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2" y="12"/>
                    <a:pt x="32" y="16"/>
                  </a:cubicBezTo>
                  <a:cubicBezTo>
                    <a:pt x="32" y="21"/>
                    <a:pt x="31" y="25"/>
                    <a:pt x="28" y="28"/>
                  </a:cubicBezTo>
                  <a:close/>
                  <a:moveTo>
                    <a:pt x="27" y="156"/>
                  </a:moveTo>
                  <a:cubicBezTo>
                    <a:pt x="24" y="159"/>
                    <a:pt x="20" y="161"/>
                    <a:pt x="16" y="161"/>
                  </a:cubicBezTo>
                  <a:cubicBezTo>
                    <a:pt x="12" y="161"/>
                    <a:pt x="9" y="159"/>
                    <a:pt x="6" y="156"/>
                  </a:cubicBezTo>
                  <a:cubicBezTo>
                    <a:pt x="3" y="154"/>
                    <a:pt x="2" y="150"/>
                    <a:pt x="2" y="146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57"/>
                    <a:pt x="3" y="54"/>
                    <a:pt x="6" y="51"/>
                  </a:cubicBezTo>
                  <a:cubicBezTo>
                    <a:pt x="9" y="48"/>
                    <a:pt x="12" y="47"/>
                    <a:pt x="16" y="47"/>
                  </a:cubicBezTo>
                  <a:cubicBezTo>
                    <a:pt x="20" y="47"/>
                    <a:pt x="24" y="48"/>
                    <a:pt x="27" y="51"/>
                  </a:cubicBezTo>
                  <a:cubicBezTo>
                    <a:pt x="29" y="54"/>
                    <a:pt x="31" y="57"/>
                    <a:pt x="31" y="61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1" y="150"/>
                    <a:pt x="29" y="154"/>
                    <a:pt x="2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id="{D9C1EDA5-7DEB-4D03-B0F6-0C72134797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84988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CB7BC9EA-E13C-4F1D-B8EA-9DCF923C04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13600" y="3830638"/>
              <a:ext cx="274638" cy="417512"/>
            </a:xfrm>
            <a:custGeom>
              <a:avLst/>
              <a:gdLst>
                <a:gd name="T0" fmla="*/ 98 w 100"/>
                <a:gd name="T1" fmla="*/ 84 h 151"/>
                <a:gd name="T2" fmla="*/ 91 w 100"/>
                <a:gd name="T3" fmla="*/ 100 h 151"/>
                <a:gd name="T4" fmla="*/ 79 w 100"/>
                <a:gd name="T5" fmla="*/ 110 h 151"/>
                <a:gd name="T6" fmla="*/ 61 w 100"/>
                <a:gd name="T7" fmla="*/ 114 h 151"/>
                <a:gd name="T8" fmla="*/ 49 w 100"/>
                <a:gd name="T9" fmla="*/ 112 h 151"/>
                <a:gd name="T10" fmla="*/ 38 w 100"/>
                <a:gd name="T11" fmla="*/ 107 h 151"/>
                <a:gd name="T12" fmla="*/ 38 w 100"/>
                <a:gd name="T13" fmla="*/ 137 h 151"/>
                <a:gd name="T14" fmla="*/ 34 w 100"/>
                <a:gd name="T15" fmla="*/ 147 h 151"/>
                <a:gd name="T16" fmla="*/ 24 w 100"/>
                <a:gd name="T17" fmla="*/ 151 h 151"/>
                <a:gd name="T18" fmla="*/ 14 w 100"/>
                <a:gd name="T19" fmla="*/ 147 h 151"/>
                <a:gd name="T20" fmla="*/ 10 w 100"/>
                <a:gd name="T21" fmla="*/ 137 h 151"/>
                <a:gd name="T22" fmla="*/ 10 w 100"/>
                <a:gd name="T23" fmla="*/ 32 h 151"/>
                <a:gd name="T24" fmla="*/ 8 w 100"/>
                <a:gd name="T25" fmla="*/ 25 h 151"/>
                <a:gd name="T26" fmla="*/ 4 w 100"/>
                <a:gd name="T27" fmla="*/ 20 h 151"/>
                <a:gd name="T28" fmla="*/ 1 w 100"/>
                <a:gd name="T29" fmla="*/ 17 h 151"/>
                <a:gd name="T30" fmla="*/ 0 w 100"/>
                <a:gd name="T31" fmla="*/ 12 h 151"/>
                <a:gd name="T32" fmla="*/ 4 w 100"/>
                <a:gd name="T33" fmla="*/ 3 h 151"/>
                <a:gd name="T34" fmla="*/ 14 w 100"/>
                <a:gd name="T35" fmla="*/ 0 h 151"/>
                <a:gd name="T36" fmla="*/ 21 w 100"/>
                <a:gd name="T37" fmla="*/ 1 h 151"/>
                <a:gd name="T38" fmla="*/ 28 w 100"/>
                <a:gd name="T39" fmla="*/ 4 h 151"/>
                <a:gd name="T40" fmla="*/ 32 w 100"/>
                <a:gd name="T41" fmla="*/ 8 h 151"/>
                <a:gd name="T42" fmla="*/ 45 w 100"/>
                <a:gd name="T43" fmla="*/ 2 h 151"/>
                <a:gd name="T44" fmla="*/ 59 w 100"/>
                <a:gd name="T45" fmla="*/ 0 h 151"/>
                <a:gd name="T46" fmla="*/ 90 w 100"/>
                <a:gd name="T47" fmla="*/ 11 h 151"/>
                <a:gd name="T48" fmla="*/ 100 w 100"/>
                <a:gd name="T49" fmla="*/ 46 h 151"/>
                <a:gd name="T50" fmla="*/ 100 w 100"/>
                <a:gd name="T51" fmla="*/ 63 h 151"/>
                <a:gd name="T52" fmla="*/ 98 w 100"/>
                <a:gd name="T53" fmla="*/ 84 h 151"/>
                <a:gd name="T54" fmla="*/ 71 w 100"/>
                <a:gd name="T55" fmla="*/ 43 h 151"/>
                <a:gd name="T56" fmla="*/ 67 w 100"/>
                <a:gd name="T57" fmla="*/ 29 h 151"/>
                <a:gd name="T58" fmla="*/ 54 w 100"/>
                <a:gd name="T59" fmla="*/ 24 h 151"/>
                <a:gd name="T60" fmla="*/ 46 w 100"/>
                <a:gd name="T61" fmla="*/ 26 h 151"/>
                <a:gd name="T62" fmla="*/ 38 w 100"/>
                <a:gd name="T63" fmla="*/ 30 h 151"/>
                <a:gd name="T64" fmla="*/ 38 w 100"/>
                <a:gd name="T65" fmla="*/ 83 h 151"/>
                <a:gd name="T66" fmla="*/ 46 w 100"/>
                <a:gd name="T67" fmla="*/ 88 h 151"/>
                <a:gd name="T68" fmla="*/ 54 w 100"/>
                <a:gd name="T69" fmla="*/ 89 h 151"/>
                <a:gd name="T70" fmla="*/ 68 w 100"/>
                <a:gd name="T71" fmla="*/ 84 h 151"/>
                <a:gd name="T72" fmla="*/ 71 w 100"/>
                <a:gd name="T73" fmla="*/ 68 h 151"/>
                <a:gd name="T74" fmla="*/ 71 w 100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51">
                  <a:moveTo>
                    <a:pt x="98" y="84"/>
                  </a:moveTo>
                  <a:cubicBezTo>
                    <a:pt x="97" y="90"/>
                    <a:pt x="94" y="96"/>
                    <a:pt x="91" y="100"/>
                  </a:cubicBezTo>
                  <a:cubicBezTo>
                    <a:pt x="88" y="105"/>
                    <a:pt x="84" y="108"/>
                    <a:pt x="79" y="110"/>
                  </a:cubicBezTo>
                  <a:cubicBezTo>
                    <a:pt x="74" y="112"/>
                    <a:pt x="68" y="114"/>
                    <a:pt x="61" y="114"/>
                  </a:cubicBezTo>
                  <a:cubicBezTo>
                    <a:pt x="57" y="114"/>
                    <a:pt x="53" y="113"/>
                    <a:pt x="49" y="112"/>
                  </a:cubicBezTo>
                  <a:cubicBezTo>
                    <a:pt x="45" y="111"/>
                    <a:pt x="41" y="109"/>
                    <a:pt x="38" y="10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1"/>
                    <a:pt x="37" y="145"/>
                    <a:pt x="34" y="147"/>
                  </a:cubicBezTo>
                  <a:cubicBezTo>
                    <a:pt x="31" y="150"/>
                    <a:pt x="28" y="151"/>
                    <a:pt x="24" y="151"/>
                  </a:cubicBezTo>
                  <a:cubicBezTo>
                    <a:pt x="20" y="151"/>
                    <a:pt x="17" y="150"/>
                    <a:pt x="14" y="147"/>
                  </a:cubicBezTo>
                  <a:cubicBezTo>
                    <a:pt x="11" y="145"/>
                    <a:pt x="10" y="141"/>
                    <a:pt x="10" y="137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29"/>
                    <a:pt x="9" y="26"/>
                    <a:pt x="8" y="25"/>
                  </a:cubicBezTo>
                  <a:cubicBezTo>
                    <a:pt x="7" y="23"/>
                    <a:pt x="6" y="22"/>
                    <a:pt x="4" y="20"/>
                  </a:cubicBezTo>
                  <a:cubicBezTo>
                    <a:pt x="3" y="19"/>
                    <a:pt x="2" y="18"/>
                    <a:pt x="1" y="17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8"/>
                    <a:pt x="1" y="5"/>
                    <a:pt x="4" y="3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4" y="2"/>
                    <a:pt x="26" y="3"/>
                    <a:pt x="28" y="4"/>
                  </a:cubicBezTo>
                  <a:cubicBezTo>
                    <a:pt x="29" y="5"/>
                    <a:pt x="31" y="7"/>
                    <a:pt x="32" y="8"/>
                  </a:cubicBezTo>
                  <a:cubicBezTo>
                    <a:pt x="36" y="6"/>
                    <a:pt x="40" y="4"/>
                    <a:pt x="45" y="2"/>
                  </a:cubicBezTo>
                  <a:cubicBezTo>
                    <a:pt x="49" y="1"/>
                    <a:pt x="54" y="0"/>
                    <a:pt x="59" y="0"/>
                  </a:cubicBezTo>
                  <a:cubicBezTo>
                    <a:pt x="73" y="0"/>
                    <a:pt x="83" y="4"/>
                    <a:pt x="90" y="11"/>
                  </a:cubicBezTo>
                  <a:cubicBezTo>
                    <a:pt x="97" y="19"/>
                    <a:pt x="100" y="31"/>
                    <a:pt x="100" y="46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71"/>
                    <a:pt x="99" y="78"/>
                    <a:pt x="98" y="84"/>
                  </a:cubicBezTo>
                  <a:close/>
                  <a:moveTo>
                    <a:pt x="71" y="43"/>
                  </a:moveTo>
                  <a:cubicBezTo>
                    <a:pt x="71" y="37"/>
                    <a:pt x="70" y="32"/>
                    <a:pt x="67" y="29"/>
                  </a:cubicBezTo>
                  <a:cubicBezTo>
                    <a:pt x="65" y="26"/>
                    <a:pt x="60" y="24"/>
                    <a:pt x="54" y="24"/>
                  </a:cubicBezTo>
                  <a:cubicBezTo>
                    <a:pt x="51" y="24"/>
                    <a:pt x="49" y="25"/>
                    <a:pt x="46" y="26"/>
                  </a:cubicBezTo>
                  <a:cubicBezTo>
                    <a:pt x="43" y="27"/>
                    <a:pt x="41" y="28"/>
                    <a:pt x="38" y="30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41" y="85"/>
                    <a:pt x="43" y="86"/>
                    <a:pt x="46" y="88"/>
                  </a:cubicBezTo>
                  <a:cubicBezTo>
                    <a:pt x="49" y="89"/>
                    <a:pt x="52" y="89"/>
                    <a:pt x="54" y="89"/>
                  </a:cubicBezTo>
                  <a:cubicBezTo>
                    <a:pt x="61" y="89"/>
                    <a:pt x="65" y="88"/>
                    <a:pt x="68" y="84"/>
                  </a:cubicBezTo>
                  <a:cubicBezTo>
                    <a:pt x="70" y="80"/>
                    <a:pt x="71" y="75"/>
                    <a:pt x="71" y="68"/>
                  </a:cubicBezTo>
                  <a:lnTo>
                    <a:pt x="71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5" name="Freeform 15">
              <a:extLst>
                <a:ext uri="{FF2B5EF4-FFF2-40B4-BE49-F238E27FC236}">
                  <a16:creationId xmlns:a16="http://schemas.microsoft.com/office/drawing/2014/main" id="{8FAF02A8-964F-448C-92CC-89871315C2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5491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2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3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6" name="Freeform 16">
              <a:extLst>
                <a:ext uri="{FF2B5EF4-FFF2-40B4-BE49-F238E27FC236}">
                  <a16:creationId xmlns:a16="http://schemas.microsoft.com/office/drawing/2014/main" id="{18232E2C-6C84-4DF0-87DF-407914DBF0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12075" y="3830638"/>
              <a:ext cx="220663" cy="315912"/>
            </a:xfrm>
            <a:custGeom>
              <a:avLst/>
              <a:gdLst>
                <a:gd name="T0" fmla="*/ 73 w 80"/>
                <a:gd name="T1" fmla="*/ 27 h 114"/>
                <a:gd name="T2" fmla="*/ 64 w 80"/>
                <a:gd name="T3" fmla="*/ 27 h 114"/>
                <a:gd name="T4" fmla="*/ 57 w 80"/>
                <a:gd name="T5" fmla="*/ 24 h 114"/>
                <a:gd name="T6" fmla="*/ 48 w 80"/>
                <a:gd name="T7" fmla="*/ 23 h 114"/>
                <a:gd name="T8" fmla="*/ 34 w 80"/>
                <a:gd name="T9" fmla="*/ 29 h 114"/>
                <a:gd name="T10" fmla="*/ 29 w 80"/>
                <a:gd name="T11" fmla="*/ 47 h 114"/>
                <a:gd name="T12" fmla="*/ 29 w 80"/>
                <a:gd name="T13" fmla="*/ 67 h 114"/>
                <a:gd name="T14" fmla="*/ 34 w 80"/>
                <a:gd name="T15" fmla="*/ 84 h 114"/>
                <a:gd name="T16" fmla="*/ 47 w 80"/>
                <a:gd name="T17" fmla="*/ 90 h 114"/>
                <a:gd name="T18" fmla="*/ 55 w 80"/>
                <a:gd name="T19" fmla="*/ 89 h 114"/>
                <a:gd name="T20" fmla="*/ 64 w 80"/>
                <a:gd name="T21" fmla="*/ 86 h 114"/>
                <a:gd name="T22" fmla="*/ 73 w 80"/>
                <a:gd name="T23" fmla="*/ 86 h 114"/>
                <a:gd name="T24" fmla="*/ 79 w 80"/>
                <a:gd name="T25" fmla="*/ 93 h 114"/>
                <a:gd name="T26" fmla="*/ 78 w 80"/>
                <a:gd name="T27" fmla="*/ 102 h 114"/>
                <a:gd name="T28" fmla="*/ 73 w 80"/>
                <a:gd name="T29" fmla="*/ 108 h 114"/>
                <a:gd name="T30" fmla="*/ 59 w 80"/>
                <a:gd name="T31" fmla="*/ 112 h 114"/>
                <a:gd name="T32" fmla="*/ 45 w 80"/>
                <a:gd name="T33" fmla="*/ 114 h 114"/>
                <a:gd name="T34" fmla="*/ 25 w 80"/>
                <a:gd name="T35" fmla="*/ 110 h 114"/>
                <a:gd name="T36" fmla="*/ 11 w 80"/>
                <a:gd name="T37" fmla="*/ 100 h 114"/>
                <a:gd name="T38" fmla="*/ 3 w 80"/>
                <a:gd name="T39" fmla="*/ 84 h 114"/>
                <a:gd name="T40" fmla="*/ 0 w 80"/>
                <a:gd name="T41" fmla="*/ 65 h 114"/>
                <a:gd name="T42" fmla="*/ 0 w 80"/>
                <a:gd name="T43" fmla="*/ 50 h 114"/>
                <a:gd name="T44" fmla="*/ 3 w 80"/>
                <a:gd name="T45" fmla="*/ 31 h 114"/>
                <a:gd name="T46" fmla="*/ 12 w 80"/>
                <a:gd name="T47" fmla="*/ 14 h 114"/>
                <a:gd name="T48" fmla="*/ 26 w 80"/>
                <a:gd name="T49" fmla="*/ 4 h 114"/>
                <a:gd name="T50" fmla="*/ 45 w 80"/>
                <a:gd name="T51" fmla="*/ 0 h 114"/>
                <a:gd name="T52" fmla="*/ 60 w 80"/>
                <a:gd name="T53" fmla="*/ 1 h 114"/>
                <a:gd name="T54" fmla="*/ 73 w 80"/>
                <a:gd name="T55" fmla="*/ 6 h 114"/>
                <a:gd name="T56" fmla="*/ 79 w 80"/>
                <a:gd name="T57" fmla="*/ 12 h 114"/>
                <a:gd name="T58" fmla="*/ 79 w 80"/>
                <a:gd name="T59" fmla="*/ 21 h 114"/>
                <a:gd name="T60" fmla="*/ 73 w 80"/>
                <a:gd name="T61" fmla="*/ 2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0" h="114">
                  <a:moveTo>
                    <a:pt x="73" y="27"/>
                  </a:moveTo>
                  <a:cubicBezTo>
                    <a:pt x="70" y="28"/>
                    <a:pt x="67" y="28"/>
                    <a:pt x="64" y="27"/>
                  </a:cubicBezTo>
                  <a:cubicBezTo>
                    <a:pt x="62" y="26"/>
                    <a:pt x="60" y="25"/>
                    <a:pt x="57" y="24"/>
                  </a:cubicBezTo>
                  <a:cubicBezTo>
                    <a:pt x="55" y="24"/>
                    <a:pt x="52" y="23"/>
                    <a:pt x="48" y="23"/>
                  </a:cubicBezTo>
                  <a:cubicBezTo>
                    <a:pt x="42" y="23"/>
                    <a:pt x="37" y="25"/>
                    <a:pt x="34" y="29"/>
                  </a:cubicBezTo>
                  <a:cubicBezTo>
                    <a:pt x="31" y="34"/>
                    <a:pt x="29" y="39"/>
                    <a:pt x="29" y="4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74"/>
                    <a:pt x="31" y="80"/>
                    <a:pt x="34" y="84"/>
                  </a:cubicBezTo>
                  <a:cubicBezTo>
                    <a:pt x="37" y="88"/>
                    <a:pt x="41" y="90"/>
                    <a:pt x="47" y="90"/>
                  </a:cubicBezTo>
                  <a:cubicBezTo>
                    <a:pt x="50" y="90"/>
                    <a:pt x="52" y="90"/>
                    <a:pt x="55" y="89"/>
                  </a:cubicBezTo>
                  <a:cubicBezTo>
                    <a:pt x="58" y="89"/>
                    <a:pt x="61" y="88"/>
                    <a:pt x="64" y="86"/>
                  </a:cubicBezTo>
                  <a:cubicBezTo>
                    <a:pt x="67" y="85"/>
                    <a:pt x="70" y="85"/>
                    <a:pt x="73" y="86"/>
                  </a:cubicBezTo>
                  <a:cubicBezTo>
                    <a:pt x="76" y="88"/>
                    <a:pt x="78" y="90"/>
                    <a:pt x="79" y="93"/>
                  </a:cubicBezTo>
                  <a:cubicBezTo>
                    <a:pt x="80" y="96"/>
                    <a:pt x="80" y="99"/>
                    <a:pt x="78" y="102"/>
                  </a:cubicBezTo>
                  <a:cubicBezTo>
                    <a:pt x="77" y="104"/>
                    <a:pt x="75" y="106"/>
                    <a:pt x="73" y="108"/>
                  </a:cubicBezTo>
                  <a:cubicBezTo>
                    <a:pt x="68" y="110"/>
                    <a:pt x="64" y="112"/>
                    <a:pt x="59" y="112"/>
                  </a:cubicBezTo>
                  <a:cubicBezTo>
                    <a:pt x="54" y="113"/>
                    <a:pt x="50" y="114"/>
                    <a:pt x="45" y="114"/>
                  </a:cubicBezTo>
                  <a:cubicBezTo>
                    <a:pt x="37" y="114"/>
                    <a:pt x="30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5"/>
                    <a:pt x="5" y="90"/>
                    <a:pt x="3" y="84"/>
                  </a:cubicBezTo>
                  <a:cubicBezTo>
                    <a:pt x="1" y="78"/>
                    <a:pt x="0" y="72"/>
                    <a:pt x="0" y="6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3"/>
                    <a:pt x="1" y="37"/>
                    <a:pt x="3" y="31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5" y="10"/>
                    <a:pt x="20" y="6"/>
                    <a:pt x="26" y="4"/>
                  </a:cubicBezTo>
                  <a:cubicBezTo>
                    <a:pt x="31" y="1"/>
                    <a:pt x="38" y="0"/>
                    <a:pt x="45" y="0"/>
                  </a:cubicBezTo>
                  <a:cubicBezTo>
                    <a:pt x="50" y="0"/>
                    <a:pt x="54" y="0"/>
                    <a:pt x="60" y="1"/>
                  </a:cubicBezTo>
                  <a:cubicBezTo>
                    <a:pt x="65" y="2"/>
                    <a:pt x="69" y="4"/>
                    <a:pt x="73" y="6"/>
                  </a:cubicBezTo>
                  <a:cubicBezTo>
                    <a:pt x="76" y="8"/>
                    <a:pt x="78" y="10"/>
                    <a:pt x="79" y="12"/>
                  </a:cubicBezTo>
                  <a:cubicBezTo>
                    <a:pt x="80" y="14"/>
                    <a:pt x="80" y="17"/>
                    <a:pt x="79" y="21"/>
                  </a:cubicBezTo>
                  <a:cubicBezTo>
                    <a:pt x="78" y="24"/>
                    <a:pt x="76" y="26"/>
                    <a:pt x="7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</p:grpSp>
    </p:spTree>
    <p:extLst>
      <p:ext uri="{BB962C8B-B14F-4D97-AF65-F5344CB8AC3E}">
        <p14:creationId xmlns:p14="http://schemas.microsoft.com/office/powerpoint/2010/main" val="211223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820397" y="766667"/>
            <a:ext cx="10556687" cy="990000"/>
          </a:xfrm>
        </p:spPr>
        <p:txBody>
          <a:bodyPr anchor="b"/>
          <a:lstStyle>
            <a:lvl1pPr algn="l">
              <a:defRPr sz="5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820395" y="1797261"/>
            <a:ext cx="10556687" cy="319347"/>
          </a:xfrm>
        </p:spPr>
        <p:txBody>
          <a:bodyPr lIns="3600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3" name="TextBox 22" descr="CONFIDENTIAL_TAG_0xFFEE"/>
          <p:cNvSpPr txBox="1"/>
          <p:nvPr userDrawn="1"/>
        </p:nvSpPr>
        <p:spPr>
          <a:xfrm>
            <a:off x="531285" y="6340443"/>
            <a:ext cx="4253121" cy="2769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algn="l"/>
            <a:r>
              <a:rPr lang="en-GB" sz="1200" b="0" i="0" u="none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CONFIDENTIAL</a:t>
            </a:r>
            <a:endParaRPr lang="en-GB" sz="1200" b="0" i="0" u="none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435B0-714A-4869-AA9A-033F5AB78D77}"/>
              </a:ext>
            </a:extLst>
          </p:cNvPr>
          <p:cNvSpPr/>
          <p:nvPr userDrawn="1"/>
        </p:nvSpPr>
        <p:spPr>
          <a:xfrm>
            <a:off x="0" y="5984876"/>
            <a:ext cx="12192000" cy="873125"/>
          </a:xfrm>
          <a:prstGeom prst="rect">
            <a:avLst/>
          </a:prstGeom>
          <a:solidFill>
            <a:srgbClr val="DA192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600"/>
              </a:spcAft>
            </a:pPr>
            <a:endParaRPr lang="en-GB" sz="1400" dirty="0" err="1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D53F9E-3758-45DB-8DE0-E174C2579146}"/>
              </a:ext>
            </a:extLst>
          </p:cNvPr>
          <p:cNvCxnSpPr/>
          <p:nvPr userDrawn="1"/>
        </p:nvCxnSpPr>
        <p:spPr>
          <a:xfrm>
            <a:off x="-10879" y="5934808"/>
            <a:ext cx="12192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73C71FE-0052-4CD6-B71F-6C7F228E90BE}"/>
              </a:ext>
            </a:extLst>
          </p:cNvPr>
          <p:cNvGrpSpPr/>
          <p:nvPr userDrawn="1"/>
        </p:nvGrpSpPr>
        <p:grpSpPr>
          <a:xfrm>
            <a:off x="9516358" y="6270836"/>
            <a:ext cx="1875119" cy="232995"/>
            <a:chOff x="4330700" y="3700463"/>
            <a:chExt cx="3602038" cy="550862"/>
          </a:xfrm>
          <a:solidFill>
            <a:schemeClr val="bg1"/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1A5460E8-97D7-4942-AE1A-CE6154933A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30700" y="3708400"/>
              <a:ext cx="292100" cy="438150"/>
            </a:xfrm>
            <a:custGeom>
              <a:avLst/>
              <a:gdLst>
                <a:gd name="T0" fmla="*/ 106 w 106"/>
                <a:gd name="T1" fmla="*/ 146 h 158"/>
                <a:gd name="T2" fmla="*/ 103 w 106"/>
                <a:gd name="T3" fmla="*/ 152 h 158"/>
                <a:gd name="T4" fmla="*/ 97 w 106"/>
                <a:gd name="T5" fmla="*/ 157 h 158"/>
                <a:gd name="T6" fmla="*/ 90 w 106"/>
                <a:gd name="T7" fmla="*/ 158 h 158"/>
                <a:gd name="T8" fmla="*/ 83 w 106"/>
                <a:gd name="T9" fmla="*/ 156 h 158"/>
                <a:gd name="T10" fmla="*/ 77 w 106"/>
                <a:gd name="T11" fmla="*/ 149 h 158"/>
                <a:gd name="T12" fmla="*/ 64 w 106"/>
                <a:gd name="T13" fmla="*/ 122 h 158"/>
                <a:gd name="T14" fmla="*/ 49 w 106"/>
                <a:gd name="T15" fmla="*/ 96 h 158"/>
                <a:gd name="T16" fmla="*/ 29 w 106"/>
                <a:gd name="T17" fmla="*/ 96 h 158"/>
                <a:gd name="T18" fmla="*/ 29 w 106"/>
                <a:gd name="T19" fmla="*/ 143 h 158"/>
                <a:gd name="T20" fmla="*/ 25 w 106"/>
                <a:gd name="T21" fmla="*/ 154 h 158"/>
                <a:gd name="T22" fmla="*/ 14 w 106"/>
                <a:gd name="T23" fmla="*/ 158 h 158"/>
                <a:gd name="T24" fmla="*/ 4 w 106"/>
                <a:gd name="T25" fmla="*/ 154 h 158"/>
                <a:gd name="T26" fmla="*/ 0 w 106"/>
                <a:gd name="T27" fmla="*/ 143 h 158"/>
                <a:gd name="T28" fmla="*/ 0 w 106"/>
                <a:gd name="T29" fmla="*/ 15 h 158"/>
                <a:gd name="T30" fmla="*/ 4 w 106"/>
                <a:gd name="T31" fmla="*/ 5 h 158"/>
                <a:gd name="T32" fmla="*/ 14 w 106"/>
                <a:gd name="T33" fmla="*/ 0 h 158"/>
                <a:gd name="T34" fmla="*/ 55 w 106"/>
                <a:gd name="T35" fmla="*/ 0 h 158"/>
                <a:gd name="T36" fmla="*/ 92 w 106"/>
                <a:gd name="T37" fmla="*/ 12 h 158"/>
                <a:gd name="T38" fmla="*/ 104 w 106"/>
                <a:gd name="T39" fmla="*/ 44 h 158"/>
                <a:gd name="T40" fmla="*/ 104 w 106"/>
                <a:gd name="T41" fmla="*/ 52 h 158"/>
                <a:gd name="T42" fmla="*/ 98 w 106"/>
                <a:gd name="T43" fmla="*/ 75 h 158"/>
                <a:gd name="T44" fmla="*/ 80 w 106"/>
                <a:gd name="T45" fmla="*/ 90 h 158"/>
                <a:gd name="T46" fmla="*/ 93 w 106"/>
                <a:gd name="T47" fmla="*/ 113 h 158"/>
                <a:gd name="T48" fmla="*/ 104 w 106"/>
                <a:gd name="T49" fmla="*/ 137 h 158"/>
                <a:gd name="T50" fmla="*/ 106 w 106"/>
                <a:gd name="T51" fmla="*/ 146 h 158"/>
                <a:gd name="T52" fmla="*/ 75 w 106"/>
                <a:gd name="T53" fmla="*/ 44 h 158"/>
                <a:gd name="T54" fmla="*/ 54 w 106"/>
                <a:gd name="T55" fmla="*/ 28 h 158"/>
                <a:gd name="T56" fmla="*/ 29 w 106"/>
                <a:gd name="T57" fmla="*/ 28 h 158"/>
                <a:gd name="T58" fmla="*/ 29 w 106"/>
                <a:gd name="T59" fmla="*/ 69 h 158"/>
                <a:gd name="T60" fmla="*/ 53 w 106"/>
                <a:gd name="T61" fmla="*/ 69 h 158"/>
                <a:gd name="T62" fmla="*/ 68 w 106"/>
                <a:gd name="T63" fmla="*/ 65 h 158"/>
                <a:gd name="T64" fmla="*/ 75 w 106"/>
                <a:gd name="T65" fmla="*/ 52 h 158"/>
                <a:gd name="T66" fmla="*/ 75 w 106"/>
                <a:gd name="T67" fmla="*/ 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58">
                  <a:moveTo>
                    <a:pt x="106" y="146"/>
                  </a:moveTo>
                  <a:cubicBezTo>
                    <a:pt x="105" y="148"/>
                    <a:pt x="105" y="150"/>
                    <a:pt x="103" y="152"/>
                  </a:cubicBezTo>
                  <a:cubicBezTo>
                    <a:pt x="102" y="154"/>
                    <a:pt x="100" y="156"/>
                    <a:pt x="97" y="157"/>
                  </a:cubicBezTo>
                  <a:cubicBezTo>
                    <a:pt x="95" y="158"/>
                    <a:pt x="93" y="158"/>
                    <a:pt x="90" y="158"/>
                  </a:cubicBezTo>
                  <a:cubicBezTo>
                    <a:pt x="88" y="158"/>
                    <a:pt x="86" y="158"/>
                    <a:pt x="83" y="156"/>
                  </a:cubicBezTo>
                  <a:cubicBezTo>
                    <a:pt x="81" y="155"/>
                    <a:pt x="79" y="153"/>
                    <a:pt x="77" y="149"/>
                  </a:cubicBezTo>
                  <a:cubicBezTo>
                    <a:pt x="73" y="140"/>
                    <a:pt x="69" y="131"/>
                    <a:pt x="64" y="122"/>
                  </a:cubicBezTo>
                  <a:cubicBezTo>
                    <a:pt x="59" y="113"/>
                    <a:pt x="54" y="105"/>
                    <a:pt x="4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8"/>
                    <a:pt x="27" y="151"/>
                    <a:pt x="25" y="154"/>
                  </a:cubicBezTo>
                  <a:cubicBezTo>
                    <a:pt x="22" y="157"/>
                    <a:pt x="18" y="158"/>
                    <a:pt x="14" y="158"/>
                  </a:cubicBezTo>
                  <a:cubicBezTo>
                    <a:pt x="10" y="158"/>
                    <a:pt x="6" y="157"/>
                    <a:pt x="4" y="154"/>
                  </a:cubicBezTo>
                  <a:cubicBezTo>
                    <a:pt x="1" y="151"/>
                    <a:pt x="0" y="148"/>
                    <a:pt x="0" y="14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1" y="0"/>
                    <a:pt x="84" y="4"/>
                    <a:pt x="92" y="12"/>
                  </a:cubicBezTo>
                  <a:cubicBezTo>
                    <a:pt x="100" y="19"/>
                    <a:pt x="104" y="30"/>
                    <a:pt x="104" y="44"/>
                  </a:cubicBezTo>
                  <a:cubicBezTo>
                    <a:pt x="104" y="52"/>
                    <a:pt x="104" y="52"/>
                    <a:pt x="104" y="52"/>
                  </a:cubicBezTo>
                  <a:cubicBezTo>
                    <a:pt x="104" y="61"/>
                    <a:pt x="102" y="69"/>
                    <a:pt x="98" y="75"/>
                  </a:cubicBezTo>
                  <a:cubicBezTo>
                    <a:pt x="93" y="82"/>
                    <a:pt x="87" y="87"/>
                    <a:pt x="80" y="90"/>
                  </a:cubicBezTo>
                  <a:cubicBezTo>
                    <a:pt x="84" y="98"/>
                    <a:pt x="88" y="106"/>
                    <a:pt x="93" y="113"/>
                  </a:cubicBezTo>
                  <a:cubicBezTo>
                    <a:pt x="97" y="121"/>
                    <a:pt x="101" y="129"/>
                    <a:pt x="104" y="137"/>
                  </a:cubicBezTo>
                  <a:cubicBezTo>
                    <a:pt x="106" y="140"/>
                    <a:pt x="106" y="143"/>
                    <a:pt x="106" y="146"/>
                  </a:cubicBezTo>
                  <a:close/>
                  <a:moveTo>
                    <a:pt x="75" y="44"/>
                  </a:moveTo>
                  <a:cubicBezTo>
                    <a:pt x="75" y="33"/>
                    <a:pt x="68" y="28"/>
                    <a:pt x="54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9" y="69"/>
                    <a:pt x="64" y="67"/>
                    <a:pt x="68" y="65"/>
                  </a:cubicBezTo>
                  <a:cubicBezTo>
                    <a:pt x="73" y="62"/>
                    <a:pt x="75" y="58"/>
                    <a:pt x="75" y="52"/>
                  </a:cubicBezTo>
                  <a:lnTo>
                    <a:pt x="75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94813D78-D0F2-49C6-B9E6-C70917D9955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79950" y="3830638"/>
              <a:ext cx="254000" cy="315912"/>
            </a:xfrm>
            <a:custGeom>
              <a:avLst/>
              <a:gdLst>
                <a:gd name="T0" fmla="*/ 89 w 92"/>
                <a:gd name="T1" fmla="*/ 86 h 114"/>
                <a:gd name="T2" fmla="*/ 81 w 92"/>
                <a:gd name="T3" fmla="*/ 100 h 114"/>
                <a:gd name="T4" fmla="*/ 66 w 92"/>
                <a:gd name="T5" fmla="*/ 110 h 114"/>
                <a:gd name="T6" fmla="*/ 46 w 92"/>
                <a:gd name="T7" fmla="*/ 114 h 114"/>
                <a:gd name="T8" fmla="*/ 25 w 92"/>
                <a:gd name="T9" fmla="*/ 110 h 114"/>
                <a:gd name="T10" fmla="*/ 11 w 92"/>
                <a:gd name="T11" fmla="*/ 100 h 114"/>
                <a:gd name="T12" fmla="*/ 2 w 92"/>
                <a:gd name="T13" fmla="*/ 86 h 114"/>
                <a:gd name="T14" fmla="*/ 0 w 92"/>
                <a:gd name="T15" fmla="*/ 68 h 114"/>
                <a:gd name="T16" fmla="*/ 0 w 92"/>
                <a:gd name="T17" fmla="*/ 45 h 114"/>
                <a:gd name="T18" fmla="*/ 2 w 92"/>
                <a:gd name="T19" fmla="*/ 28 h 114"/>
                <a:gd name="T20" fmla="*/ 11 w 92"/>
                <a:gd name="T21" fmla="*/ 13 h 114"/>
                <a:gd name="T22" fmla="*/ 25 w 92"/>
                <a:gd name="T23" fmla="*/ 3 h 114"/>
                <a:gd name="T24" fmla="*/ 46 w 92"/>
                <a:gd name="T25" fmla="*/ 0 h 114"/>
                <a:gd name="T26" fmla="*/ 66 w 92"/>
                <a:gd name="T27" fmla="*/ 3 h 114"/>
                <a:gd name="T28" fmla="*/ 81 w 92"/>
                <a:gd name="T29" fmla="*/ 13 h 114"/>
                <a:gd name="T30" fmla="*/ 89 w 92"/>
                <a:gd name="T31" fmla="*/ 28 h 114"/>
                <a:gd name="T32" fmla="*/ 92 w 92"/>
                <a:gd name="T33" fmla="*/ 45 h 114"/>
                <a:gd name="T34" fmla="*/ 92 w 92"/>
                <a:gd name="T35" fmla="*/ 68 h 114"/>
                <a:gd name="T36" fmla="*/ 89 w 92"/>
                <a:gd name="T37" fmla="*/ 86 h 114"/>
                <a:gd name="T38" fmla="*/ 63 w 92"/>
                <a:gd name="T39" fmla="*/ 46 h 114"/>
                <a:gd name="T40" fmla="*/ 59 w 92"/>
                <a:gd name="T41" fmla="*/ 31 h 114"/>
                <a:gd name="T42" fmla="*/ 46 w 92"/>
                <a:gd name="T43" fmla="*/ 26 h 114"/>
                <a:gd name="T44" fmla="*/ 33 w 92"/>
                <a:gd name="T45" fmla="*/ 31 h 114"/>
                <a:gd name="T46" fmla="*/ 29 w 92"/>
                <a:gd name="T47" fmla="*/ 46 h 114"/>
                <a:gd name="T48" fmla="*/ 29 w 92"/>
                <a:gd name="T49" fmla="*/ 68 h 114"/>
                <a:gd name="T50" fmla="*/ 33 w 92"/>
                <a:gd name="T51" fmla="*/ 83 h 114"/>
                <a:gd name="T52" fmla="*/ 46 w 92"/>
                <a:gd name="T53" fmla="*/ 88 h 114"/>
                <a:gd name="T54" fmla="*/ 59 w 92"/>
                <a:gd name="T55" fmla="*/ 83 h 114"/>
                <a:gd name="T56" fmla="*/ 63 w 92"/>
                <a:gd name="T57" fmla="*/ 68 h 114"/>
                <a:gd name="T58" fmla="*/ 63 w 92"/>
                <a:gd name="T59" fmla="*/ 4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" h="114">
                  <a:moveTo>
                    <a:pt x="89" y="86"/>
                  </a:moveTo>
                  <a:cubicBezTo>
                    <a:pt x="87" y="91"/>
                    <a:pt x="84" y="96"/>
                    <a:pt x="81" y="100"/>
                  </a:cubicBezTo>
                  <a:cubicBezTo>
                    <a:pt x="77" y="104"/>
                    <a:pt x="72" y="108"/>
                    <a:pt x="66" y="110"/>
                  </a:cubicBezTo>
                  <a:cubicBezTo>
                    <a:pt x="61" y="112"/>
                    <a:pt x="54" y="114"/>
                    <a:pt x="46" y="114"/>
                  </a:cubicBezTo>
                  <a:cubicBezTo>
                    <a:pt x="38" y="114"/>
                    <a:pt x="31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6"/>
                    <a:pt x="4" y="91"/>
                    <a:pt x="2" y="86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9"/>
                    <a:pt x="1" y="33"/>
                    <a:pt x="2" y="28"/>
                  </a:cubicBezTo>
                  <a:cubicBezTo>
                    <a:pt x="4" y="22"/>
                    <a:pt x="7" y="17"/>
                    <a:pt x="11" y="13"/>
                  </a:cubicBezTo>
                  <a:cubicBezTo>
                    <a:pt x="14" y="9"/>
                    <a:pt x="19" y="6"/>
                    <a:pt x="25" y="3"/>
                  </a:cubicBezTo>
                  <a:cubicBezTo>
                    <a:pt x="31" y="1"/>
                    <a:pt x="38" y="0"/>
                    <a:pt x="46" y="0"/>
                  </a:cubicBezTo>
                  <a:cubicBezTo>
                    <a:pt x="54" y="0"/>
                    <a:pt x="61" y="1"/>
                    <a:pt x="66" y="3"/>
                  </a:cubicBezTo>
                  <a:cubicBezTo>
                    <a:pt x="72" y="6"/>
                    <a:pt x="77" y="9"/>
                    <a:pt x="81" y="13"/>
                  </a:cubicBezTo>
                  <a:cubicBezTo>
                    <a:pt x="84" y="17"/>
                    <a:pt x="87" y="22"/>
                    <a:pt x="89" y="28"/>
                  </a:cubicBezTo>
                  <a:cubicBezTo>
                    <a:pt x="91" y="33"/>
                    <a:pt x="92" y="39"/>
                    <a:pt x="92" y="4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2" y="74"/>
                    <a:pt x="91" y="80"/>
                    <a:pt x="89" y="86"/>
                  </a:cubicBezTo>
                  <a:close/>
                  <a:moveTo>
                    <a:pt x="63" y="46"/>
                  </a:moveTo>
                  <a:cubicBezTo>
                    <a:pt x="63" y="39"/>
                    <a:pt x="61" y="34"/>
                    <a:pt x="59" y="31"/>
                  </a:cubicBezTo>
                  <a:cubicBezTo>
                    <a:pt x="56" y="28"/>
                    <a:pt x="52" y="26"/>
                    <a:pt x="46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0" y="34"/>
                    <a:pt x="29" y="39"/>
                    <a:pt x="29" y="46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29" y="74"/>
                    <a:pt x="30" y="79"/>
                    <a:pt x="33" y="83"/>
                  </a:cubicBezTo>
                  <a:cubicBezTo>
                    <a:pt x="36" y="86"/>
                    <a:pt x="40" y="88"/>
                    <a:pt x="46" y="88"/>
                  </a:cubicBezTo>
                  <a:cubicBezTo>
                    <a:pt x="52" y="88"/>
                    <a:pt x="56" y="86"/>
                    <a:pt x="59" y="83"/>
                  </a:cubicBezTo>
                  <a:cubicBezTo>
                    <a:pt x="61" y="79"/>
                    <a:pt x="63" y="74"/>
                    <a:pt x="63" y="68"/>
                  </a:cubicBezTo>
                  <a:lnTo>
                    <a:pt x="63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71908F1-DDE5-4EB0-8531-863D298179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2525" y="3830638"/>
              <a:ext cx="271463" cy="420687"/>
            </a:xfrm>
            <a:custGeom>
              <a:avLst/>
              <a:gdLst>
                <a:gd name="T0" fmla="*/ 70 w 99"/>
                <a:gd name="T1" fmla="*/ 96 h 152"/>
                <a:gd name="T2" fmla="*/ 60 w 99"/>
                <a:gd name="T3" fmla="*/ 120 h 152"/>
                <a:gd name="T4" fmla="*/ 49 w 99"/>
                <a:gd name="T5" fmla="*/ 136 h 152"/>
                <a:gd name="T6" fmla="*/ 34 w 99"/>
                <a:gd name="T7" fmla="*/ 147 h 152"/>
                <a:gd name="T8" fmla="*/ 16 w 99"/>
                <a:gd name="T9" fmla="*/ 151 h 152"/>
                <a:gd name="T10" fmla="*/ 4 w 99"/>
                <a:gd name="T11" fmla="*/ 148 h 152"/>
                <a:gd name="T12" fmla="*/ 0 w 99"/>
                <a:gd name="T13" fmla="*/ 138 h 152"/>
                <a:gd name="T14" fmla="*/ 3 w 99"/>
                <a:gd name="T15" fmla="*/ 128 h 152"/>
                <a:gd name="T16" fmla="*/ 13 w 99"/>
                <a:gd name="T17" fmla="*/ 124 h 152"/>
                <a:gd name="T18" fmla="*/ 26 w 99"/>
                <a:gd name="T19" fmla="*/ 120 h 152"/>
                <a:gd name="T20" fmla="*/ 38 w 99"/>
                <a:gd name="T21" fmla="*/ 108 h 152"/>
                <a:gd name="T22" fmla="*/ 28 w 99"/>
                <a:gd name="T23" fmla="*/ 84 h 152"/>
                <a:gd name="T24" fmla="*/ 19 w 99"/>
                <a:gd name="T25" fmla="*/ 59 h 152"/>
                <a:gd name="T26" fmla="*/ 11 w 99"/>
                <a:gd name="T27" fmla="*/ 36 h 152"/>
                <a:gd name="T28" fmla="*/ 5 w 99"/>
                <a:gd name="T29" fmla="*/ 17 h 152"/>
                <a:gd name="T30" fmla="*/ 4 w 99"/>
                <a:gd name="T31" fmla="*/ 10 h 152"/>
                <a:gd name="T32" fmla="*/ 7 w 99"/>
                <a:gd name="T33" fmla="*/ 5 h 152"/>
                <a:gd name="T34" fmla="*/ 12 w 99"/>
                <a:gd name="T35" fmla="*/ 1 h 152"/>
                <a:gd name="T36" fmla="*/ 18 w 99"/>
                <a:gd name="T37" fmla="*/ 0 h 152"/>
                <a:gd name="T38" fmla="*/ 26 w 99"/>
                <a:gd name="T39" fmla="*/ 2 h 152"/>
                <a:gd name="T40" fmla="*/ 31 w 99"/>
                <a:gd name="T41" fmla="*/ 10 h 152"/>
                <a:gd name="T42" fmla="*/ 40 w 99"/>
                <a:gd name="T43" fmla="*/ 38 h 152"/>
                <a:gd name="T44" fmla="*/ 51 w 99"/>
                <a:gd name="T45" fmla="*/ 72 h 152"/>
                <a:gd name="T46" fmla="*/ 71 w 99"/>
                <a:gd name="T47" fmla="*/ 10 h 152"/>
                <a:gd name="T48" fmla="*/ 76 w 99"/>
                <a:gd name="T49" fmla="*/ 2 h 152"/>
                <a:gd name="T50" fmla="*/ 84 w 99"/>
                <a:gd name="T51" fmla="*/ 0 h 152"/>
                <a:gd name="T52" fmla="*/ 91 w 99"/>
                <a:gd name="T53" fmla="*/ 1 h 152"/>
                <a:gd name="T54" fmla="*/ 96 w 99"/>
                <a:gd name="T55" fmla="*/ 5 h 152"/>
                <a:gd name="T56" fmla="*/ 98 w 99"/>
                <a:gd name="T57" fmla="*/ 11 h 152"/>
                <a:gd name="T58" fmla="*/ 98 w 99"/>
                <a:gd name="T59" fmla="*/ 19 h 152"/>
                <a:gd name="T60" fmla="*/ 70 w 99"/>
                <a:gd name="T61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9" h="152">
                  <a:moveTo>
                    <a:pt x="70" y="96"/>
                  </a:moveTo>
                  <a:cubicBezTo>
                    <a:pt x="67" y="105"/>
                    <a:pt x="64" y="113"/>
                    <a:pt x="60" y="120"/>
                  </a:cubicBezTo>
                  <a:cubicBezTo>
                    <a:pt x="57" y="126"/>
                    <a:pt x="53" y="132"/>
                    <a:pt x="49" y="136"/>
                  </a:cubicBezTo>
                  <a:cubicBezTo>
                    <a:pt x="44" y="141"/>
                    <a:pt x="39" y="144"/>
                    <a:pt x="34" y="147"/>
                  </a:cubicBezTo>
                  <a:cubicBezTo>
                    <a:pt x="29" y="149"/>
                    <a:pt x="23" y="151"/>
                    <a:pt x="16" y="151"/>
                  </a:cubicBezTo>
                  <a:cubicBezTo>
                    <a:pt x="11" y="152"/>
                    <a:pt x="7" y="151"/>
                    <a:pt x="4" y="148"/>
                  </a:cubicBezTo>
                  <a:cubicBezTo>
                    <a:pt x="1" y="145"/>
                    <a:pt x="0" y="141"/>
                    <a:pt x="0" y="138"/>
                  </a:cubicBezTo>
                  <a:cubicBezTo>
                    <a:pt x="0" y="134"/>
                    <a:pt x="1" y="131"/>
                    <a:pt x="3" y="128"/>
                  </a:cubicBezTo>
                  <a:cubicBezTo>
                    <a:pt x="5" y="125"/>
                    <a:pt x="8" y="124"/>
                    <a:pt x="13" y="124"/>
                  </a:cubicBezTo>
                  <a:cubicBezTo>
                    <a:pt x="17" y="123"/>
                    <a:pt x="21" y="122"/>
                    <a:pt x="26" y="120"/>
                  </a:cubicBezTo>
                  <a:cubicBezTo>
                    <a:pt x="30" y="118"/>
                    <a:pt x="34" y="114"/>
                    <a:pt x="38" y="108"/>
                  </a:cubicBezTo>
                  <a:cubicBezTo>
                    <a:pt x="35" y="100"/>
                    <a:pt x="32" y="92"/>
                    <a:pt x="28" y="84"/>
                  </a:cubicBezTo>
                  <a:cubicBezTo>
                    <a:pt x="25" y="75"/>
                    <a:pt x="22" y="67"/>
                    <a:pt x="19" y="59"/>
                  </a:cubicBezTo>
                  <a:cubicBezTo>
                    <a:pt x="16" y="51"/>
                    <a:pt x="13" y="43"/>
                    <a:pt x="11" y="36"/>
                  </a:cubicBezTo>
                  <a:cubicBezTo>
                    <a:pt x="8" y="29"/>
                    <a:pt x="6" y="23"/>
                    <a:pt x="5" y="17"/>
                  </a:cubicBezTo>
                  <a:cubicBezTo>
                    <a:pt x="4" y="15"/>
                    <a:pt x="4" y="12"/>
                    <a:pt x="4" y="10"/>
                  </a:cubicBezTo>
                  <a:cubicBezTo>
                    <a:pt x="5" y="8"/>
                    <a:pt x="6" y="6"/>
                    <a:pt x="7" y="5"/>
                  </a:cubicBezTo>
                  <a:cubicBezTo>
                    <a:pt x="8" y="3"/>
                    <a:pt x="10" y="2"/>
                    <a:pt x="12" y="1"/>
                  </a:cubicBezTo>
                  <a:cubicBezTo>
                    <a:pt x="14" y="0"/>
                    <a:pt x="16" y="0"/>
                    <a:pt x="18" y="0"/>
                  </a:cubicBezTo>
                  <a:cubicBezTo>
                    <a:pt x="21" y="0"/>
                    <a:pt x="24" y="1"/>
                    <a:pt x="26" y="2"/>
                  </a:cubicBezTo>
                  <a:cubicBezTo>
                    <a:pt x="28" y="4"/>
                    <a:pt x="30" y="6"/>
                    <a:pt x="31" y="10"/>
                  </a:cubicBezTo>
                  <a:cubicBezTo>
                    <a:pt x="33" y="17"/>
                    <a:pt x="36" y="27"/>
                    <a:pt x="40" y="38"/>
                  </a:cubicBezTo>
                  <a:cubicBezTo>
                    <a:pt x="43" y="49"/>
                    <a:pt x="47" y="60"/>
                    <a:pt x="51" y="72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72" y="6"/>
                    <a:pt x="74" y="4"/>
                    <a:pt x="76" y="2"/>
                  </a:cubicBezTo>
                  <a:cubicBezTo>
                    <a:pt x="79" y="1"/>
                    <a:pt x="82" y="0"/>
                    <a:pt x="84" y="0"/>
                  </a:cubicBezTo>
                  <a:cubicBezTo>
                    <a:pt x="87" y="0"/>
                    <a:pt x="89" y="0"/>
                    <a:pt x="91" y="1"/>
                  </a:cubicBezTo>
                  <a:cubicBezTo>
                    <a:pt x="93" y="2"/>
                    <a:pt x="94" y="3"/>
                    <a:pt x="96" y="5"/>
                  </a:cubicBezTo>
                  <a:cubicBezTo>
                    <a:pt x="97" y="7"/>
                    <a:pt x="98" y="9"/>
                    <a:pt x="98" y="11"/>
                  </a:cubicBezTo>
                  <a:cubicBezTo>
                    <a:pt x="99" y="14"/>
                    <a:pt x="99" y="16"/>
                    <a:pt x="98" y="19"/>
                  </a:cubicBezTo>
                  <a:lnTo>
                    <a:pt x="7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210E43E9-256F-4DC8-A113-BB4F56695B4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65738" y="3830638"/>
              <a:ext cx="271463" cy="315912"/>
            </a:xfrm>
            <a:custGeom>
              <a:avLst/>
              <a:gdLst>
                <a:gd name="T0" fmla="*/ 96 w 99"/>
                <a:gd name="T1" fmla="*/ 111 h 114"/>
                <a:gd name="T2" fmla="*/ 85 w 99"/>
                <a:gd name="T3" fmla="*/ 114 h 114"/>
                <a:gd name="T4" fmla="*/ 77 w 99"/>
                <a:gd name="T5" fmla="*/ 112 h 114"/>
                <a:gd name="T6" fmla="*/ 72 w 99"/>
                <a:gd name="T7" fmla="*/ 109 h 114"/>
                <a:gd name="T8" fmla="*/ 67 w 99"/>
                <a:gd name="T9" fmla="*/ 105 h 114"/>
                <a:gd name="T10" fmla="*/ 53 w 99"/>
                <a:gd name="T11" fmla="*/ 112 h 114"/>
                <a:gd name="T12" fmla="*/ 38 w 99"/>
                <a:gd name="T13" fmla="*/ 114 h 114"/>
                <a:gd name="T14" fmla="*/ 9 w 99"/>
                <a:gd name="T15" fmla="*/ 104 h 114"/>
                <a:gd name="T16" fmla="*/ 0 w 99"/>
                <a:gd name="T17" fmla="*/ 80 h 114"/>
                <a:gd name="T18" fmla="*/ 0 w 99"/>
                <a:gd name="T19" fmla="*/ 79 h 114"/>
                <a:gd name="T20" fmla="*/ 10 w 99"/>
                <a:gd name="T21" fmla="*/ 55 h 114"/>
                <a:gd name="T22" fmla="*/ 42 w 99"/>
                <a:gd name="T23" fmla="*/ 46 h 114"/>
                <a:gd name="T24" fmla="*/ 61 w 99"/>
                <a:gd name="T25" fmla="*/ 46 h 114"/>
                <a:gd name="T26" fmla="*/ 61 w 99"/>
                <a:gd name="T27" fmla="*/ 42 h 114"/>
                <a:gd name="T28" fmla="*/ 58 w 99"/>
                <a:gd name="T29" fmla="*/ 28 h 114"/>
                <a:gd name="T30" fmla="*/ 45 w 99"/>
                <a:gd name="T31" fmla="*/ 23 h 114"/>
                <a:gd name="T32" fmla="*/ 33 w 99"/>
                <a:gd name="T33" fmla="*/ 24 h 114"/>
                <a:gd name="T34" fmla="*/ 25 w 99"/>
                <a:gd name="T35" fmla="*/ 27 h 114"/>
                <a:gd name="T36" fmla="*/ 16 w 99"/>
                <a:gd name="T37" fmla="*/ 29 h 114"/>
                <a:gd name="T38" fmla="*/ 9 w 99"/>
                <a:gd name="T39" fmla="*/ 23 h 114"/>
                <a:gd name="T40" fmla="*/ 7 w 99"/>
                <a:gd name="T41" fmla="*/ 15 h 114"/>
                <a:gd name="T42" fmla="*/ 13 w 99"/>
                <a:gd name="T43" fmla="*/ 8 h 114"/>
                <a:gd name="T44" fmla="*/ 29 w 99"/>
                <a:gd name="T45" fmla="*/ 1 h 114"/>
                <a:gd name="T46" fmla="*/ 47 w 99"/>
                <a:gd name="T47" fmla="*/ 0 h 114"/>
                <a:gd name="T48" fmla="*/ 67 w 99"/>
                <a:gd name="T49" fmla="*/ 2 h 114"/>
                <a:gd name="T50" fmla="*/ 80 w 99"/>
                <a:gd name="T51" fmla="*/ 11 h 114"/>
                <a:gd name="T52" fmla="*/ 88 w 99"/>
                <a:gd name="T53" fmla="*/ 25 h 114"/>
                <a:gd name="T54" fmla="*/ 90 w 99"/>
                <a:gd name="T55" fmla="*/ 46 h 114"/>
                <a:gd name="T56" fmla="*/ 90 w 99"/>
                <a:gd name="T57" fmla="*/ 81 h 114"/>
                <a:gd name="T58" fmla="*/ 91 w 99"/>
                <a:gd name="T59" fmla="*/ 89 h 114"/>
                <a:gd name="T60" fmla="*/ 95 w 99"/>
                <a:gd name="T61" fmla="*/ 93 h 114"/>
                <a:gd name="T62" fmla="*/ 98 w 99"/>
                <a:gd name="T63" fmla="*/ 97 h 114"/>
                <a:gd name="T64" fmla="*/ 99 w 99"/>
                <a:gd name="T65" fmla="*/ 102 h 114"/>
                <a:gd name="T66" fmla="*/ 96 w 99"/>
                <a:gd name="T67" fmla="*/ 111 h 114"/>
                <a:gd name="T68" fmla="*/ 61 w 99"/>
                <a:gd name="T69" fmla="*/ 67 h 114"/>
                <a:gd name="T70" fmla="*/ 45 w 99"/>
                <a:gd name="T71" fmla="*/ 67 h 114"/>
                <a:gd name="T72" fmla="*/ 32 w 99"/>
                <a:gd name="T73" fmla="*/ 70 h 114"/>
                <a:gd name="T74" fmla="*/ 28 w 99"/>
                <a:gd name="T75" fmla="*/ 79 h 114"/>
                <a:gd name="T76" fmla="*/ 28 w 99"/>
                <a:gd name="T77" fmla="*/ 81 h 114"/>
                <a:gd name="T78" fmla="*/ 32 w 99"/>
                <a:gd name="T79" fmla="*/ 90 h 114"/>
                <a:gd name="T80" fmla="*/ 44 w 99"/>
                <a:gd name="T81" fmla="*/ 93 h 114"/>
                <a:gd name="T82" fmla="*/ 56 w 99"/>
                <a:gd name="T83" fmla="*/ 89 h 114"/>
                <a:gd name="T84" fmla="*/ 61 w 99"/>
                <a:gd name="T85" fmla="*/ 76 h 114"/>
                <a:gd name="T86" fmla="*/ 61 w 99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9" h="114">
                  <a:moveTo>
                    <a:pt x="96" y="111"/>
                  </a:moveTo>
                  <a:cubicBezTo>
                    <a:pt x="93" y="113"/>
                    <a:pt x="89" y="114"/>
                    <a:pt x="85" y="114"/>
                  </a:cubicBezTo>
                  <a:cubicBezTo>
                    <a:pt x="82" y="114"/>
                    <a:pt x="80" y="113"/>
                    <a:pt x="77" y="112"/>
                  </a:cubicBezTo>
                  <a:cubicBezTo>
                    <a:pt x="75" y="111"/>
                    <a:pt x="73" y="110"/>
                    <a:pt x="72" y="109"/>
                  </a:cubicBezTo>
                  <a:cubicBezTo>
                    <a:pt x="70" y="108"/>
                    <a:pt x="69" y="107"/>
                    <a:pt x="67" y="105"/>
                  </a:cubicBezTo>
                  <a:cubicBezTo>
                    <a:pt x="63" y="108"/>
                    <a:pt x="59" y="111"/>
                    <a:pt x="53" y="112"/>
                  </a:cubicBezTo>
                  <a:cubicBezTo>
                    <a:pt x="48" y="113"/>
                    <a:pt x="43" y="114"/>
                    <a:pt x="38" y="114"/>
                  </a:cubicBezTo>
                  <a:cubicBezTo>
                    <a:pt x="25" y="114"/>
                    <a:pt x="15" y="111"/>
                    <a:pt x="9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3" y="61"/>
                    <a:pt x="10" y="55"/>
                  </a:cubicBezTo>
                  <a:cubicBezTo>
                    <a:pt x="18" y="49"/>
                    <a:pt x="28" y="46"/>
                    <a:pt x="42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36"/>
                    <a:pt x="60" y="31"/>
                    <a:pt x="58" y="28"/>
                  </a:cubicBezTo>
                  <a:cubicBezTo>
                    <a:pt x="56" y="24"/>
                    <a:pt x="51" y="23"/>
                    <a:pt x="45" y="23"/>
                  </a:cubicBezTo>
                  <a:cubicBezTo>
                    <a:pt x="40" y="23"/>
                    <a:pt x="36" y="23"/>
                    <a:pt x="33" y="24"/>
                  </a:cubicBezTo>
                  <a:cubicBezTo>
                    <a:pt x="31" y="25"/>
                    <a:pt x="28" y="26"/>
                    <a:pt x="25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9" y="23"/>
                  </a:cubicBezTo>
                  <a:cubicBezTo>
                    <a:pt x="8" y="21"/>
                    <a:pt x="7" y="18"/>
                    <a:pt x="7" y="15"/>
                  </a:cubicBezTo>
                  <a:cubicBezTo>
                    <a:pt x="8" y="12"/>
                    <a:pt x="10" y="10"/>
                    <a:pt x="13" y="8"/>
                  </a:cubicBezTo>
                  <a:cubicBezTo>
                    <a:pt x="18" y="5"/>
                    <a:pt x="23" y="3"/>
                    <a:pt x="29" y="1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55" y="0"/>
                    <a:pt x="61" y="1"/>
                    <a:pt x="67" y="2"/>
                  </a:cubicBezTo>
                  <a:cubicBezTo>
                    <a:pt x="72" y="4"/>
                    <a:pt x="77" y="7"/>
                    <a:pt x="80" y="11"/>
                  </a:cubicBezTo>
                  <a:cubicBezTo>
                    <a:pt x="83" y="14"/>
                    <a:pt x="86" y="19"/>
                    <a:pt x="88" y="25"/>
                  </a:cubicBezTo>
                  <a:cubicBezTo>
                    <a:pt x="89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0" y="88"/>
                    <a:pt x="91" y="89"/>
                  </a:cubicBezTo>
                  <a:cubicBezTo>
                    <a:pt x="93" y="90"/>
                    <a:pt x="94" y="92"/>
                    <a:pt x="95" y="93"/>
                  </a:cubicBezTo>
                  <a:cubicBezTo>
                    <a:pt x="97" y="94"/>
                    <a:pt x="98" y="95"/>
                    <a:pt x="98" y="97"/>
                  </a:cubicBezTo>
                  <a:cubicBezTo>
                    <a:pt x="99" y="98"/>
                    <a:pt x="99" y="100"/>
                    <a:pt x="99" y="102"/>
                  </a:cubicBezTo>
                  <a:cubicBezTo>
                    <a:pt x="99" y="106"/>
                    <a:pt x="98" y="109"/>
                    <a:pt x="96" y="111"/>
                  </a:cubicBezTo>
                  <a:close/>
                  <a:moveTo>
                    <a:pt x="61" y="67"/>
                  </a:moveTo>
                  <a:cubicBezTo>
                    <a:pt x="45" y="67"/>
                    <a:pt x="45" y="67"/>
                    <a:pt x="45" y="67"/>
                  </a:cubicBezTo>
                  <a:cubicBezTo>
                    <a:pt x="39" y="67"/>
                    <a:pt x="34" y="68"/>
                    <a:pt x="32" y="70"/>
                  </a:cubicBezTo>
                  <a:cubicBezTo>
                    <a:pt x="29" y="73"/>
                    <a:pt x="28" y="76"/>
                    <a:pt x="28" y="79"/>
                  </a:cubicBezTo>
                  <a:cubicBezTo>
                    <a:pt x="28" y="81"/>
                    <a:pt x="28" y="81"/>
                    <a:pt x="28" y="81"/>
                  </a:cubicBezTo>
                  <a:cubicBezTo>
                    <a:pt x="28" y="85"/>
                    <a:pt x="30" y="88"/>
                    <a:pt x="32" y="90"/>
                  </a:cubicBezTo>
                  <a:cubicBezTo>
                    <a:pt x="35" y="92"/>
                    <a:pt x="39" y="93"/>
                    <a:pt x="44" y="93"/>
                  </a:cubicBezTo>
                  <a:cubicBezTo>
                    <a:pt x="49" y="93"/>
                    <a:pt x="53" y="92"/>
                    <a:pt x="56" y="89"/>
                  </a:cubicBezTo>
                  <a:cubicBezTo>
                    <a:pt x="59" y="86"/>
                    <a:pt x="61" y="82"/>
                    <a:pt x="61" y="76"/>
                  </a:cubicBezTo>
                  <a:lnTo>
                    <a:pt x="6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04B228A1-0DD0-4A34-8275-92ACCBE4A4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9276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BDE233F-ED10-49B9-BCB2-15E1DB554E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48363" y="3703638"/>
              <a:ext cx="382588" cy="442912"/>
            </a:xfrm>
            <a:custGeom>
              <a:avLst/>
              <a:gdLst>
                <a:gd name="T0" fmla="*/ 139 w 139"/>
                <a:gd name="T1" fmla="*/ 147 h 160"/>
                <a:gd name="T2" fmla="*/ 135 w 139"/>
                <a:gd name="T3" fmla="*/ 156 h 160"/>
                <a:gd name="T4" fmla="*/ 125 w 139"/>
                <a:gd name="T5" fmla="*/ 160 h 160"/>
                <a:gd name="T6" fmla="*/ 116 w 139"/>
                <a:gd name="T7" fmla="*/ 156 h 160"/>
                <a:gd name="T8" fmla="*/ 112 w 139"/>
                <a:gd name="T9" fmla="*/ 147 h 160"/>
                <a:gd name="T10" fmla="*/ 112 w 139"/>
                <a:gd name="T11" fmla="*/ 65 h 160"/>
                <a:gd name="T12" fmla="*/ 83 w 139"/>
                <a:gd name="T13" fmla="*/ 126 h 160"/>
                <a:gd name="T14" fmla="*/ 77 w 139"/>
                <a:gd name="T15" fmla="*/ 132 h 160"/>
                <a:gd name="T16" fmla="*/ 69 w 139"/>
                <a:gd name="T17" fmla="*/ 135 h 160"/>
                <a:gd name="T18" fmla="*/ 62 w 139"/>
                <a:gd name="T19" fmla="*/ 132 h 160"/>
                <a:gd name="T20" fmla="*/ 56 w 139"/>
                <a:gd name="T21" fmla="*/ 126 h 160"/>
                <a:gd name="T22" fmla="*/ 27 w 139"/>
                <a:gd name="T23" fmla="*/ 65 h 160"/>
                <a:gd name="T24" fmla="*/ 27 w 139"/>
                <a:gd name="T25" fmla="*/ 147 h 160"/>
                <a:gd name="T26" fmla="*/ 23 w 139"/>
                <a:gd name="T27" fmla="*/ 156 h 160"/>
                <a:gd name="T28" fmla="*/ 14 w 139"/>
                <a:gd name="T29" fmla="*/ 160 h 160"/>
                <a:gd name="T30" fmla="*/ 4 w 139"/>
                <a:gd name="T31" fmla="*/ 156 h 160"/>
                <a:gd name="T32" fmla="*/ 0 w 139"/>
                <a:gd name="T33" fmla="*/ 147 h 160"/>
                <a:gd name="T34" fmla="*/ 0 w 139"/>
                <a:gd name="T35" fmla="*/ 14 h 160"/>
                <a:gd name="T36" fmla="*/ 4 w 139"/>
                <a:gd name="T37" fmla="*/ 4 h 160"/>
                <a:gd name="T38" fmla="*/ 14 w 139"/>
                <a:gd name="T39" fmla="*/ 0 h 160"/>
                <a:gd name="T40" fmla="*/ 23 w 139"/>
                <a:gd name="T41" fmla="*/ 2 h 160"/>
                <a:gd name="T42" fmla="*/ 28 w 139"/>
                <a:gd name="T43" fmla="*/ 9 h 160"/>
                <a:gd name="T44" fmla="*/ 70 w 139"/>
                <a:gd name="T45" fmla="*/ 93 h 160"/>
                <a:gd name="T46" fmla="*/ 111 w 139"/>
                <a:gd name="T47" fmla="*/ 8 h 160"/>
                <a:gd name="T48" fmla="*/ 117 w 139"/>
                <a:gd name="T49" fmla="*/ 2 h 160"/>
                <a:gd name="T50" fmla="*/ 125 w 139"/>
                <a:gd name="T51" fmla="*/ 0 h 160"/>
                <a:gd name="T52" fmla="*/ 135 w 139"/>
                <a:gd name="T53" fmla="*/ 4 h 160"/>
                <a:gd name="T54" fmla="*/ 139 w 139"/>
                <a:gd name="T55" fmla="*/ 14 h 160"/>
                <a:gd name="T56" fmla="*/ 139 w 139"/>
                <a:gd name="T57" fmla="*/ 14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60">
                  <a:moveTo>
                    <a:pt x="139" y="147"/>
                  </a:moveTo>
                  <a:cubicBezTo>
                    <a:pt x="139" y="150"/>
                    <a:pt x="138" y="153"/>
                    <a:pt x="135" y="156"/>
                  </a:cubicBezTo>
                  <a:cubicBezTo>
                    <a:pt x="132" y="159"/>
                    <a:pt x="129" y="160"/>
                    <a:pt x="125" y="160"/>
                  </a:cubicBezTo>
                  <a:cubicBezTo>
                    <a:pt x="122" y="160"/>
                    <a:pt x="118" y="159"/>
                    <a:pt x="116" y="156"/>
                  </a:cubicBezTo>
                  <a:cubicBezTo>
                    <a:pt x="113" y="153"/>
                    <a:pt x="112" y="150"/>
                    <a:pt x="112" y="147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1" y="129"/>
                    <a:pt x="79" y="131"/>
                    <a:pt x="77" y="132"/>
                  </a:cubicBezTo>
                  <a:cubicBezTo>
                    <a:pt x="75" y="134"/>
                    <a:pt x="72" y="135"/>
                    <a:pt x="69" y="135"/>
                  </a:cubicBezTo>
                  <a:cubicBezTo>
                    <a:pt x="67" y="135"/>
                    <a:pt x="64" y="134"/>
                    <a:pt x="62" y="132"/>
                  </a:cubicBezTo>
                  <a:cubicBezTo>
                    <a:pt x="59" y="131"/>
                    <a:pt x="58" y="129"/>
                    <a:pt x="56" y="12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147"/>
                    <a:pt x="27" y="147"/>
                    <a:pt x="27" y="147"/>
                  </a:cubicBezTo>
                  <a:cubicBezTo>
                    <a:pt x="27" y="150"/>
                    <a:pt x="26" y="154"/>
                    <a:pt x="23" y="156"/>
                  </a:cubicBezTo>
                  <a:cubicBezTo>
                    <a:pt x="20" y="159"/>
                    <a:pt x="17" y="160"/>
                    <a:pt x="14" y="160"/>
                  </a:cubicBezTo>
                  <a:cubicBezTo>
                    <a:pt x="10" y="160"/>
                    <a:pt x="7" y="159"/>
                    <a:pt x="4" y="156"/>
                  </a:cubicBezTo>
                  <a:cubicBezTo>
                    <a:pt x="1" y="154"/>
                    <a:pt x="0" y="150"/>
                    <a:pt x="0" y="14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1" y="7"/>
                    <a:pt x="4" y="4"/>
                  </a:cubicBezTo>
                  <a:cubicBezTo>
                    <a:pt x="7" y="2"/>
                    <a:pt x="10" y="0"/>
                    <a:pt x="14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7" y="6"/>
                    <a:pt x="28" y="9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3" y="5"/>
                    <a:pt x="115" y="3"/>
                    <a:pt x="117" y="2"/>
                  </a:cubicBezTo>
                  <a:cubicBezTo>
                    <a:pt x="120" y="1"/>
                    <a:pt x="122" y="0"/>
                    <a:pt x="125" y="0"/>
                  </a:cubicBezTo>
                  <a:cubicBezTo>
                    <a:pt x="129" y="0"/>
                    <a:pt x="132" y="2"/>
                    <a:pt x="135" y="4"/>
                  </a:cubicBezTo>
                  <a:cubicBezTo>
                    <a:pt x="138" y="7"/>
                    <a:pt x="139" y="10"/>
                    <a:pt x="139" y="14"/>
                  </a:cubicBezTo>
                  <a:lnTo>
                    <a:pt x="139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8F0AB221-0583-48F6-8634-0FA433A1CAC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397625" y="3830638"/>
              <a:ext cx="276225" cy="315912"/>
            </a:xfrm>
            <a:custGeom>
              <a:avLst/>
              <a:gdLst>
                <a:gd name="T0" fmla="*/ 96 w 100"/>
                <a:gd name="T1" fmla="*/ 111 h 114"/>
                <a:gd name="T2" fmla="*/ 85 w 100"/>
                <a:gd name="T3" fmla="*/ 114 h 114"/>
                <a:gd name="T4" fmla="*/ 78 w 100"/>
                <a:gd name="T5" fmla="*/ 112 h 114"/>
                <a:gd name="T6" fmla="*/ 72 w 100"/>
                <a:gd name="T7" fmla="*/ 109 h 114"/>
                <a:gd name="T8" fmla="*/ 68 w 100"/>
                <a:gd name="T9" fmla="*/ 105 h 114"/>
                <a:gd name="T10" fmla="*/ 54 w 100"/>
                <a:gd name="T11" fmla="*/ 112 h 114"/>
                <a:gd name="T12" fmla="*/ 39 w 100"/>
                <a:gd name="T13" fmla="*/ 114 h 114"/>
                <a:gd name="T14" fmla="*/ 10 w 100"/>
                <a:gd name="T15" fmla="*/ 104 h 114"/>
                <a:gd name="T16" fmla="*/ 0 w 100"/>
                <a:gd name="T17" fmla="*/ 80 h 114"/>
                <a:gd name="T18" fmla="*/ 0 w 100"/>
                <a:gd name="T19" fmla="*/ 79 h 114"/>
                <a:gd name="T20" fmla="*/ 11 w 100"/>
                <a:gd name="T21" fmla="*/ 55 h 114"/>
                <a:gd name="T22" fmla="*/ 42 w 100"/>
                <a:gd name="T23" fmla="*/ 46 h 114"/>
                <a:gd name="T24" fmla="*/ 62 w 100"/>
                <a:gd name="T25" fmla="*/ 46 h 114"/>
                <a:gd name="T26" fmla="*/ 62 w 100"/>
                <a:gd name="T27" fmla="*/ 42 h 114"/>
                <a:gd name="T28" fmla="*/ 58 w 100"/>
                <a:gd name="T29" fmla="*/ 28 h 114"/>
                <a:gd name="T30" fmla="*/ 45 w 100"/>
                <a:gd name="T31" fmla="*/ 23 h 114"/>
                <a:gd name="T32" fmla="*/ 34 w 100"/>
                <a:gd name="T33" fmla="*/ 24 h 114"/>
                <a:gd name="T34" fmla="*/ 26 w 100"/>
                <a:gd name="T35" fmla="*/ 27 h 114"/>
                <a:gd name="T36" fmla="*/ 16 w 100"/>
                <a:gd name="T37" fmla="*/ 29 h 114"/>
                <a:gd name="T38" fmla="*/ 10 w 100"/>
                <a:gd name="T39" fmla="*/ 23 h 114"/>
                <a:gd name="T40" fmla="*/ 8 w 100"/>
                <a:gd name="T41" fmla="*/ 15 h 114"/>
                <a:gd name="T42" fmla="*/ 14 w 100"/>
                <a:gd name="T43" fmla="*/ 8 h 114"/>
                <a:gd name="T44" fmla="*/ 30 w 100"/>
                <a:gd name="T45" fmla="*/ 1 h 114"/>
                <a:gd name="T46" fmla="*/ 48 w 100"/>
                <a:gd name="T47" fmla="*/ 0 h 114"/>
                <a:gd name="T48" fmla="*/ 67 w 100"/>
                <a:gd name="T49" fmla="*/ 2 h 114"/>
                <a:gd name="T50" fmla="*/ 81 w 100"/>
                <a:gd name="T51" fmla="*/ 11 h 114"/>
                <a:gd name="T52" fmla="*/ 88 w 100"/>
                <a:gd name="T53" fmla="*/ 25 h 114"/>
                <a:gd name="T54" fmla="*/ 90 w 100"/>
                <a:gd name="T55" fmla="*/ 46 h 114"/>
                <a:gd name="T56" fmla="*/ 90 w 100"/>
                <a:gd name="T57" fmla="*/ 81 h 114"/>
                <a:gd name="T58" fmla="*/ 92 w 100"/>
                <a:gd name="T59" fmla="*/ 89 h 114"/>
                <a:gd name="T60" fmla="*/ 96 w 100"/>
                <a:gd name="T61" fmla="*/ 93 h 114"/>
                <a:gd name="T62" fmla="*/ 99 w 100"/>
                <a:gd name="T63" fmla="*/ 97 h 114"/>
                <a:gd name="T64" fmla="*/ 100 w 100"/>
                <a:gd name="T65" fmla="*/ 102 h 114"/>
                <a:gd name="T66" fmla="*/ 96 w 100"/>
                <a:gd name="T67" fmla="*/ 111 h 114"/>
                <a:gd name="T68" fmla="*/ 62 w 100"/>
                <a:gd name="T69" fmla="*/ 67 h 114"/>
                <a:gd name="T70" fmla="*/ 46 w 100"/>
                <a:gd name="T71" fmla="*/ 67 h 114"/>
                <a:gd name="T72" fmla="*/ 33 w 100"/>
                <a:gd name="T73" fmla="*/ 70 h 114"/>
                <a:gd name="T74" fmla="*/ 29 w 100"/>
                <a:gd name="T75" fmla="*/ 79 h 114"/>
                <a:gd name="T76" fmla="*/ 29 w 100"/>
                <a:gd name="T77" fmla="*/ 81 h 114"/>
                <a:gd name="T78" fmla="*/ 33 w 100"/>
                <a:gd name="T79" fmla="*/ 90 h 114"/>
                <a:gd name="T80" fmla="*/ 45 w 100"/>
                <a:gd name="T81" fmla="*/ 93 h 114"/>
                <a:gd name="T82" fmla="*/ 57 w 100"/>
                <a:gd name="T83" fmla="*/ 89 h 114"/>
                <a:gd name="T84" fmla="*/ 62 w 100"/>
                <a:gd name="T85" fmla="*/ 76 h 114"/>
                <a:gd name="T86" fmla="*/ 62 w 100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" h="114">
                  <a:moveTo>
                    <a:pt x="96" y="111"/>
                  </a:moveTo>
                  <a:cubicBezTo>
                    <a:pt x="93" y="113"/>
                    <a:pt x="90" y="114"/>
                    <a:pt x="85" y="114"/>
                  </a:cubicBezTo>
                  <a:cubicBezTo>
                    <a:pt x="83" y="114"/>
                    <a:pt x="80" y="113"/>
                    <a:pt x="78" y="112"/>
                  </a:cubicBezTo>
                  <a:cubicBezTo>
                    <a:pt x="76" y="111"/>
                    <a:pt x="74" y="110"/>
                    <a:pt x="72" y="109"/>
                  </a:cubicBezTo>
                  <a:cubicBezTo>
                    <a:pt x="71" y="108"/>
                    <a:pt x="69" y="107"/>
                    <a:pt x="68" y="105"/>
                  </a:cubicBezTo>
                  <a:cubicBezTo>
                    <a:pt x="64" y="108"/>
                    <a:pt x="59" y="111"/>
                    <a:pt x="54" y="112"/>
                  </a:cubicBezTo>
                  <a:cubicBezTo>
                    <a:pt x="48" y="113"/>
                    <a:pt x="43" y="114"/>
                    <a:pt x="39" y="114"/>
                  </a:cubicBezTo>
                  <a:cubicBezTo>
                    <a:pt x="26" y="114"/>
                    <a:pt x="16" y="111"/>
                    <a:pt x="10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4" y="61"/>
                    <a:pt x="11" y="55"/>
                  </a:cubicBezTo>
                  <a:cubicBezTo>
                    <a:pt x="18" y="49"/>
                    <a:pt x="29" y="46"/>
                    <a:pt x="42" y="46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36"/>
                    <a:pt x="60" y="31"/>
                    <a:pt x="58" y="28"/>
                  </a:cubicBezTo>
                  <a:cubicBezTo>
                    <a:pt x="56" y="24"/>
                    <a:pt x="52" y="23"/>
                    <a:pt x="45" y="23"/>
                  </a:cubicBezTo>
                  <a:cubicBezTo>
                    <a:pt x="41" y="23"/>
                    <a:pt x="37" y="23"/>
                    <a:pt x="34" y="24"/>
                  </a:cubicBezTo>
                  <a:cubicBezTo>
                    <a:pt x="31" y="25"/>
                    <a:pt x="28" y="26"/>
                    <a:pt x="26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10" y="23"/>
                  </a:cubicBezTo>
                  <a:cubicBezTo>
                    <a:pt x="8" y="21"/>
                    <a:pt x="8" y="18"/>
                    <a:pt x="8" y="15"/>
                  </a:cubicBezTo>
                  <a:cubicBezTo>
                    <a:pt x="8" y="12"/>
                    <a:pt x="10" y="10"/>
                    <a:pt x="14" y="8"/>
                  </a:cubicBezTo>
                  <a:cubicBezTo>
                    <a:pt x="18" y="5"/>
                    <a:pt x="24" y="3"/>
                    <a:pt x="30" y="1"/>
                  </a:cubicBezTo>
                  <a:cubicBezTo>
                    <a:pt x="36" y="0"/>
                    <a:pt x="42" y="0"/>
                    <a:pt x="48" y="0"/>
                  </a:cubicBezTo>
                  <a:cubicBezTo>
                    <a:pt x="55" y="0"/>
                    <a:pt x="62" y="1"/>
                    <a:pt x="67" y="2"/>
                  </a:cubicBezTo>
                  <a:cubicBezTo>
                    <a:pt x="73" y="4"/>
                    <a:pt x="77" y="7"/>
                    <a:pt x="81" y="11"/>
                  </a:cubicBezTo>
                  <a:cubicBezTo>
                    <a:pt x="84" y="14"/>
                    <a:pt x="86" y="19"/>
                    <a:pt x="88" y="25"/>
                  </a:cubicBezTo>
                  <a:cubicBezTo>
                    <a:pt x="90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1" y="88"/>
                    <a:pt x="92" y="89"/>
                  </a:cubicBezTo>
                  <a:cubicBezTo>
                    <a:pt x="93" y="90"/>
                    <a:pt x="94" y="92"/>
                    <a:pt x="96" y="93"/>
                  </a:cubicBezTo>
                  <a:cubicBezTo>
                    <a:pt x="97" y="94"/>
                    <a:pt x="98" y="95"/>
                    <a:pt x="99" y="97"/>
                  </a:cubicBezTo>
                  <a:cubicBezTo>
                    <a:pt x="100" y="98"/>
                    <a:pt x="100" y="100"/>
                    <a:pt x="100" y="102"/>
                  </a:cubicBezTo>
                  <a:cubicBezTo>
                    <a:pt x="100" y="106"/>
                    <a:pt x="99" y="109"/>
                    <a:pt x="96" y="111"/>
                  </a:cubicBezTo>
                  <a:close/>
                  <a:moveTo>
                    <a:pt x="62" y="67"/>
                  </a:moveTo>
                  <a:cubicBezTo>
                    <a:pt x="46" y="67"/>
                    <a:pt x="46" y="67"/>
                    <a:pt x="46" y="67"/>
                  </a:cubicBezTo>
                  <a:cubicBezTo>
                    <a:pt x="39" y="67"/>
                    <a:pt x="35" y="68"/>
                    <a:pt x="33" y="70"/>
                  </a:cubicBezTo>
                  <a:cubicBezTo>
                    <a:pt x="30" y="73"/>
                    <a:pt x="29" y="76"/>
                    <a:pt x="29" y="79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5"/>
                    <a:pt x="30" y="88"/>
                    <a:pt x="33" y="90"/>
                  </a:cubicBezTo>
                  <a:cubicBezTo>
                    <a:pt x="35" y="92"/>
                    <a:pt x="39" y="93"/>
                    <a:pt x="45" y="93"/>
                  </a:cubicBezTo>
                  <a:cubicBezTo>
                    <a:pt x="50" y="93"/>
                    <a:pt x="54" y="92"/>
                    <a:pt x="57" y="89"/>
                  </a:cubicBezTo>
                  <a:cubicBezTo>
                    <a:pt x="60" y="86"/>
                    <a:pt x="62" y="82"/>
                    <a:pt x="62" y="76"/>
                  </a:cubicBezTo>
                  <a:lnTo>
                    <a:pt x="6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5A2A3F07-3F41-42F8-99FE-22F49B91F5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26238" y="3700463"/>
              <a:ext cx="87313" cy="446087"/>
            </a:xfrm>
            <a:custGeom>
              <a:avLst/>
              <a:gdLst>
                <a:gd name="T0" fmla="*/ 28 w 32"/>
                <a:gd name="T1" fmla="*/ 28 h 161"/>
                <a:gd name="T2" fmla="*/ 16 w 32"/>
                <a:gd name="T3" fmla="*/ 32 h 161"/>
                <a:gd name="T4" fmla="*/ 5 w 32"/>
                <a:gd name="T5" fmla="*/ 28 h 161"/>
                <a:gd name="T6" fmla="*/ 0 w 32"/>
                <a:gd name="T7" fmla="*/ 16 h 161"/>
                <a:gd name="T8" fmla="*/ 5 w 32"/>
                <a:gd name="T9" fmla="*/ 5 h 161"/>
                <a:gd name="T10" fmla="*/ 16 w 32"/>
                <a:gd name="T11" fmla="*/ 0 h 161"/>
                <a:gd name="T12" fmla="*/ 28 w 32"/>
                <a:gd name="T13" fmla="*/ 5 h 161"/>
                <a:gd name="T14" fmla="*/ 32 w 32"/>
                <a:gd name="T15" fmla="*/ 16 h 161"/>
                <a:gd name="T16" fmla="*/ 28 w 32"/>
                <a:gd name="T17" fmla="*/ 28 h 161"/>
                <a:gd name="T18" fmla="*/ 27 w 32"/>
                <a:gd name="T19" fmla="*/ 156 h 161"/>
                <a:gd name="T20" fmla="*/ 16 w 32"/>
                <a:gd name="T21" fmla="*/ 161 h 161"/>
                <a:gd name="T22" fmla="*/ 6 w 32"/>
                <a:gd name="T23" fmla="*/ 156 h 161"/>
                <a:gd name="T24" fmla="*/ 2 w 32"/>
                <a:gd name="T25" fmla="*/ 146 h 161"/>
                <a:gd name="T26" fmla="*/ 2 w 32"/>
                <a:gd name="T27" fmla="*/ 61 h 161"/>
                <a:gd name="T28" fmla="*/ 6 w 32"/>
                <a:gd name="T29" fmla="*/ 51 h 161"/>
                <a:gd name="T30" fmla="*/ 16 w 32"/>
                <a:gd name="T31" fmla="*/ 47 h 161"/>
                <a:gd name="T32" fmla="*/ 27 w 32"/>
                <a:gd name="T33" fmla="*/ 51 h 161"/>
                <a:gd name="T34" fmla="*/ 31 w 32"/>
                <a:gd name="T35" fmla="*/ 61 h 161"/>
                <a:gd name="T36" fmla="*/ 31 w 32"/>
                <a:gd name="T37" fmla="*/ 146 h 161"/>
                <a:gd name="T38" fmla="*/ 27 w 32"/>
                <a:gd name="T39" fmla="*/ 15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61">
                  <a:moveTo>
                    <a:pt x="28" y="28"/>
                  </a:moveTo>
                  <a:cubicBezTo>
                    <a:pt x="25" y="31"/>
                    <a:pt x="21" y="32"/>
                    <a:pt x="16" y="32"/>
                  </a:cubicBezTo>
                  <a:cubicBezTo>
                    <a:pt x="12" y="32"/>
                    <a:pt x="8" y="31"/>
                    <a:pt x="5" y="28"/>
                  </a:cubicBezTo>
                  <a:cubicBezTo>
                    <a:pt x="2" y="25"/>
                    <a:pt x="0" y="21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2" y="12"/>
                    <a:pt x="32" y="16"/>
                  </a:cubicBezTo>
                  <a:cubicBezTo>
                    <a:pt x="32" y="21"/>
                    <a:pt x="31" y="25"/>
                    <a:pt x="28" y="28"/>
                  </a:cubicBezTo>
                  <a:close/>
                  <a:moveTo>
                    <a:pt x="27" y="156"/>
                  </a:moveTo>
                  <a:cubicBezTo>
                    <a:pt x="24" y="159"/>
                    <a:pt x="20" y="161"/>
                    <a:pt x="16" y="161"/>
                  </a:cubicBezTo>
                  <a:cubicBezTo>
                    <a:pt x="12" y="161"/>
                    <a:pt x="9" y="159"/>
                    <a:pt x="6" y="156"/>
                  </a:cubicBezTo>
                  <a:cubicBezTo>
                    <a:pt x="3" y="154"/>
                    <a:pt x="2" y="150"/>
                    <a:pt x="2" y="146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57"/>
                    <a:pt x="3" y="54"/>
                    <a:pt x="6" y="51"/>
                  </a:cubicBezTo>
                  <a:cubicBezTo>
                    <a:pt x="9" y="48"/>
                    <a:pt x="12" y="47"/>
                    <a:pt x="16" y="47"/>
                  </a:cubicBezTo>
                  <a:cubicBezTo>
                    <a:pt x="20" y="47"/>
                    <a:pt x="24" y="48"/>
                    <a:pt x="27" y="51"/>
                  </a:cubicBezTo>
                  <a:cubicBezTo>
                    <a:pt x="29" y="54"/>
                    <a:pt x="31" y="57"/>
                    <a:pt x="31" y="61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1" y="150"/>
                    <a:pt x="29" y="154"/>
                    <a:pt x="2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id="{D9C1EDA5-7DEB-4D03-B0F6-0C72134797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84988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CB7BC9EA-E13C-4F1D-B8EA-9DCF923C04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13600" y="3830638"/>
              <a:ext cx="274638" cy="417512"/>
            </a:xfrm>
            <a:custGeom>
              <a:avLst/>
              <a:gdLst>
                <a:gd name="T0" fmla="*/ 98 w 100"/>
                <a:gd name="T1" fmla="*/ 84 h 151"/>
                <a:gd name="T2" fmla="*/ 91 w 100"/>
                <a:gd name="T3" fmla="*/ 100 h 151"/>
                <a:gd name="T4" fmla="*/ 79 w 100"/>
                <a:gd name="T5" fmla="*/ 110 h 151"/>
                <a:gd name="T6" fmla="*/ 61 w 100"/>
                <a:gd name="T7" fmla="*/ 114 h 151"/>
                <a:gd name="T8" fmla="*/ 49 w 100"/>
                <a:gd name="T9" fmla="*/ 112 h 151"/>
                <a:gd name="T10" fmla="*/ 38 w 100"/>
                <a:gd name="T11" fmla="*/ 107 h 151"/>
                <a:gd name="T12" fmla="*/ 38 w 100"/>
                <a:gd name="T13" fmla="*/ 137 h 151"/>
                <a:gd name="T14" fmla="*/ 34 w 100"/>
                <a:gd name="T15" fmla="*/ 147 h 151"/>
                <a:gd name="T16" fmla="*/ 24 w 100"/>
                <a:gd name="T17" fmla="*/ 151 h 151"/>
                <a:gd name="T18" fmla="*/ 14 w 100"/>
                <a:gd name="T19" fmla="*/ 147 h 151"/>
                <a:gd name="T20" fmla="*/ 10 w 100"/>
                <a:gd name="T21" fmla="*/ 137 h 151"/>
                <a:gd name="T22" fmla="*/ 10 w 100"/>
                <a:gd name="T23" fmla="*/ 32 h 151"/>
                <a:gd name="T24" fmla="*/ 8 w 100"/>
                <a:gd name="T25" fmla="*/ 25 h 151"/>
                <a:gd name="T26" fmla="*/ 4 w 100"/>
                <a:gd name="T27" fmla="*/ 20 h 151"/>
                <a:gd name="T28" fmla="*/ 1 w 100"/>
                <a:gd name="T29" fmla="*/ 17 h 151"/>
                <a:gd name="T30" fmla="*/ 0 w 100"/>
                <a:gd name="T31" fmla="*/ 12 h 151"/>
                <a:gd name="T32" fmla="*/ 4 w 100"/>
                <a:gd name="T33" fmla="*/ 3 h 151"/>
                <a:gd name="T34" fmla="*/ 14 w 100"/>
                <a:gd name="T35" fmla="*/ 0 h 151"/>
                <a:gd name="T36" fmla="*/ 21 w 100"/>
                <a:gd name="T37" fmla="*/ 1 h 151"/>
                <a:gd name="T38" fmla="*/ 28 w 100"/>
                <a:gd name="T39" fmla="*/ 4 h 151"/>
                <a:gd name="T40" fmla="*/ 32 w 100"/>
                <a:gd name="T41" fmla="*/ 8 h 151"/>
                <a:gd name="T42" fmla="*/ 45 w 100"/>
                <a:gd name="T43" fmla="*/ 2 h 151"/>
                <a:gd name="T44" fmla="*/ 59 w 100"/>
                <a:gd name="T45" fmla="*/ 0 h 151"/>
                <a:gd name="T46" fmla="*/ 90 w 100"/>
                <a:gd name="T47" fmla="*/ 11 h 151"/>
                <a:gd name="T48" fmla="*/ 100 w 100"/>
                <a:gd name="T49" fmla="*/ 46 h 151"/>
                <a:gd name="T50" fmla="*/ 100 w 100"/>
                <a:gd name="T51" fmla="*/ 63 h 151"/>
                <a:gd name="T52" fmla="*/ 98 w 100"/>
                <a:gd name="T53" fmla="*/ 84 h 151"/>
                <a:gd name="T54" fmla="*/ 71 w 100"/>
                <a:gd name="T55" fmla="*/ 43 h 151"/>
                <a:gd name="T56" fmla="*/ 67 w 100"/>
                <a:gd name="T57" fmla="*/ 29 h 151"/>
                <a:gd name="T58" fmla="*/ 54 w 100"/>
                <a:gd name="T59" fmla="*/ 24 h 151"/>
                <a:gd name="T60" fmla="*/ 46 w 100"/>
                <a:gd name="T61" fmla="*/ 26 h 151"/>
                <a:gd name="T62" fmla="*/ 38 w 100"/>
                <a:gd name="T63" fmla="*/ 30 h 151"/>
                <a:gd name="T64" fmla="*/ 38 w 100"/>
                <a:gd name="T65" fmla="*/ 83 h 151"/>
                <a:gd name="T66" fmla="*/ 46 w 100"/>
                <a:gd name="T67" fmla="*/ 88 h 151"/>
                <a:gd name="T68" fmla="*/ 54 w 100"/>
                <a:gd name="T69" fmla="*/ 89 h 151"/>
                <a:gd name="T70" fmla="*/ 68 w 100"/>
                <a:gd name="T71" fmla="*/ 84 h 151"/>
                <a:gd name="T72" fmla="*/ 71 w 100"/>
                <a:gd name="T73" fmla="*/ 68 h 151"/>
                <a:gd name="T74" fmla="*/ 71 w 100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51">
                  <a:moveTo>
                    <a:pt x="98" y="84"/>
                  </a:moveTo>
                  <a:cubicBezTo>
                    <a:pt x="97" y="90"/>
                    <a:pt x="94" y="96"/>
                    <a:pt x="91" y="100"/>
                  </a:cubicBezTo>
                  <a:cubicBezTo>
                    <a:pt x="88" y="105"/>
                    <a:pt x="84" y="108"/>
                    <a:pt x="79" y="110"/>
                  </a:cubicBezTo>
                  <a:cubicBezTo>
                    <a:pt x="74" y="112"/>
                    <a:pt x="68" y="114"/>
                    <a:pt x="61" y="114"/>
                  </a:cubicBezTo>
                  <a:cubicBezTo>
                    <a:pt x="57" y="114"/>
                    <a:pt x="53" y="113"/>
                    <a:pt x="49" y="112"/>
                  </a:cubicBezTo>
                  <a:cubicBezTo>
                    <a:pt x="45" y="111"/>
                    <a:pt x="41" y="109"/>
                    <a:pt x="38" y="10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1"/>
                    <a:pt x="37" y="145"/>
                    <a:pt x="34" y="147"/>
                  </a:cubicBezTo>
                  <a:cubicBezTo>
                    <a:pt x="31" y="150"/>
                    <a:pt x="28" y="151"/>
                    <a:pt x="24" y="151"/>
                  </a:cubicBezTo>
                  <a:cubicBezTo>
                    <a:pt x="20" y="151"/>
                    <a:pt x="17" y="150"/>
                    <a:pt x="14" y="147"/>
                  </a:cubicBezTo>
                  <a:cubicBezTo>
                    <a:pt x="11" y="145"/>
                    <a:pt x="10" y="141"/>
                    <a:pt x="10" y="137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29"/>
                    <a:pt x="9" y="26"/>
                    <a:pt x="8" y="25"/>
                  </a:cubicBezTo>
                  <a:cubicBezTo>
                    <a:pt x="7" y="23"/>
                    <a:pt x="6" y="22"/>
                    <a:pt x="4" y="20"/>
                  </a:cubicBezTo>
                  <a:cubicBezTo>
                    <a:pt x="3" y="19"/>
                    <a:pt x="2" y="18"/>
                    <a:pt x="1" y="17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8"/>
                    <a:pt x="1" y="5"/>
                    <a:pt x="4" y="3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4" y="2"/>
                    <a:pt x="26" y="3"/>
                    <a:pt x="28" y="4"/>
                  </a:cubicBezTo>
                  <a:cubicBezTo>
                    <a:pt x="29" y="5"/>
                    <a:pt x="31" y="7"/>
                    <a:pt x="32" y="8"/>
                  </a:cubicBezTo>
                  <a:cubicBezTo>
                    <a:pt x="36" y="6"/>
                    <a:pt x="40" y="4"/>
                    <a:pt x="45" y="2"/>
                  </a:cubicBezTo>
                  <a:cubicBezTo>
                    <a:pt x="49" y="1"/>
                    <a:pt x="54" y="0"/>
                    <a:pt x="59" y="0"/>
                  </a:cubicBezTo>
                  <a:cubicBezTo>
                    <a:pt x="73" y="0"/>
                    <a:pt x="83" y="4"/>
                    <a:pt x="90" y="11"/>
                  </a:cubicBezTo>
                  <a:cubicBezTo>
                    <a:pt x="97" y="19"/>
                    <a:pt x="100" y="31"/>
                    <a:pt x="100" y="46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71"/>
                    <a:pt x="99" y="78"/>
                    <a:pt x="98" y="84"/>
                  </a:cubicBezTo>
                  <a:close/>
                  <a:moveTo>
                    <a:pt x="71" y="43"/>
                  </a:moveTo>
                  <a:cubicBezTo>
                    <a:pt x="71" y="37"/>
                    <a:pt x="70" y="32"/>
                    <a:pt x="67" y="29"/>
                  </a:cubicBezTo>
                  <a:cubicBezTo>
                    <a:pt x="65" y="26"/>
                    <a:pt x="60" y="24"/>
                    <a:pt x="54" y="24"/>
                  </a:cubicBezTo>
                  <a:cubicBezTo>
                    <a:pt x="51" y="24"/>
                    <a:pt x="49" y="25"/>
                    <a:pt x="46" y="26"/>
                  </a:cubicBezTo>
                  <a:cubicBezTo>
                    <a:pt x="43" y="27"/>
                    <a:pt x="41" y="28"/>
                    <a:pt x="38" y="30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41" y="85"/>
                    <a:pt x="43" y="86"/>
                    <a:pt x="46" y="88"/>
                  </a:cubicBezTo>
                  <a:cubicBezTo>
                    <a:pt x="49" y="89"/>
                    <a:pt x="52" y="89"/>
                    <a:pt x="54" y="89"/>
                  </a:cubicBezTo>
                  <a:cubicBezTo>
                    <a:pt x="61" y="89"/>
                    <a:pt x="65" y="88"/>
                    <a:pt x="68" y="84"/>
                  </a:cubicBezTo>
                  <a:cubicBezTo>
                    <a:pt x="70" y="80"/>
                    <a:pt x="71" y="75"/>
                    <a:pt x="71" y="68"/>
                  </a:cubicBezTo>
                  <a:lnTo>
                    <a:pt x="71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5" name="Freeform 15">
              <a:extLst>
                <a:ext uri="{FF2B5EF4-FFF2-40B4-BE49-F238E27FC236}">
                  <a16:creationId xmlns:a16="http://schemas.microsoft.com/office/drawing/2014/main" id="{8FAF02A8-964F-448C-92CC-89871315C2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5491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2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3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36" name="Freeform 16">
              <a:extLst>
                <a:ext uri="{FF2B5EF4-FFF2-40B4-BE49-F238E27FC236}">
                  <a16:creationId xmlns:a16="http://schemas.microsoft.com/office/drawing/2014/main" id="{18232E2C-6C84-4DF0-87DF-407914DBF0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12075" y="3830638"/>
              <a:ext cx="220663" cy="315912"/>
            </a:xfrm>
            <a:custGeom>
              <a:avLst/>
              <a:gdLst>
                <a:gd name="T0" fmla="*/ 73 w 80"/>
                <a:gd name="T1" fmla="*/ 27 h 114"/>
                <a:gd name="T2" fmla="*/ 64 w 80"/>
                <a:gd name="T3" fmla="*/ 27 h 114"/>
                <a:gd name="T4" fmla="*/ 57 w 80"/>
                <a:gd name="T5" fmla="*/ 24 h 114"/>
                <a:gd name="T6" fmla="*/ 48 w 80"/>
                <a:gd name="T7" fmla="*/ 23 h 114"/>
                <a:gd name="T8" fmla="*/ 34 w 80"/>
                <a:gd name="T9" fmla="*/ 29 h 114"/>
                <a:gd name="T10" fmla="*/ 29 w 80"/>
                <a:gd name="T11" fmla="*/ 47 h 114"/>
                <a:gd name="T12" fmla="*/ 29 w 80"/>
                <a:gd name="T13" fmla="*/ 67 h 114"/>
                <a:gd name="T14" fmla="*/ 34 w 80"/>
                <a:gd name="T15" fmla="*/ 84 h 114"/>
                <a:gd name="T16" fmla="*/ 47 w 80"/>
                <a:gd name="T17" fmla="*/ 90 h 114"/>
                <a:gd name="T18" fmla="*/ 55 w 80"/>
                <a:gd name="T19" fmla="*/ 89 h 114"/>
                <a:gd name="T20" fmla="*/ 64 w 80"/>
                <a:gd name="T21" fmla="*/ 86 h 114"/>
                <a:gd name="T22" fmla="*/ 73 w 80"/>
                <a:gd name="T23" fmla="*/ 86 h 114"/>
                <a:gd name="T24" fmla="*/ 79 w 80"/>
                <a:gd name="T25" fmla="*/ 93 h 114"/>
                <a:gd name="T26" fmla="*/ 78 w 80"/>
                <a:gd name="T27" fmla="*/ 102 h 114"/>
                <a:gd name="T28" fmla="*/ 73 w 80"/>
                <a:gd name="T29" fmla="*/ 108 h 114"/>
                <a:gd name="T30" fmla="*/ 59 w 80"/>
                <a:gd name="T31" fmla="*/ 112 h 114"/>
                <a:gd name="T32" fmla="*/ 45 w 80"/>
                <a:gd name="T33" fmla="*/ 114 h 114"/>
                <a:gd name="T34" fmla="*/ 25 w 80"/>
                <a:gd name="T35" fmla="*/ 110 h 114"/>
                <a:gd name="T36" fmla="*/ 11 w 80"/>
                <a:gd name="T37" fmla="*/ 100 h 114"/>
                <a:gd name="T38" fmla="*/ 3 w 80"/>
                <a:gd name="T39" fmla="*/ 84 h 114"/>
                <a:gd name="T40" fmla="*/ 0 w 80"/>
                <a:gd name="T41" fmla="*/ 65 h 114"/>
                <a:gd name="T42" fmla="*/ 0 w 80"/>
                <a:gd name="T43" fmla="*/ 50 h 114"/>
                <a:gd name="T44" fmla="*/ 3 w 80"/>
                <a:gd name="T45" fmla="*/ 31 h 114"/>
                <a:gd name="T46" fmla="*/ 12 w 80"/>
                <a:gd name="T47" fmla="*/ 14 h 114"/>
                <a:gd name="T48" fmla="*/ 26 w 80"/>
                <a:gd name="T49" fmla="*/ 4 h 114"/>
                <a:gd name="T50" fmla="*/ 45 w 80"/>
                <a:gd name="T51" fmla="*/ 0 h 114"/>
                <a:gd name="T52" fmla="*/ 60 w 80"/>
                <a:gd name="T53" fmla="*/ 1 h 114"/>
                <a:gd name="T54" fmla="*/ 73 w 80"/>
                <a:gd name="T55" fmla="*/ 6 h 114"/>
                <a:gd name="T56" fmla="*/ 79 w 80"/>
                <a:gd name="T57" fmla="*/ 12 h 114"/>
                <a:gd name="T58" fmla="*/ 79 w 80"/>
                <a:gd name="T59" fmla="*/ 21 h 114"/>
                <a:gd name="T60" fmla="*/ 73 w 80"/>
                <a:gd name="T61" fmla="*/ 2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0" h="114">
                  <a:moveTo>
                    <a:pt x="73" y="27"/>
                  </a:moveTo>
                  <a:cubicBezTo>
                    <a:pt x="70" y="28"/>
                    <a:pt x="67" y="28"/>
                    <a:pt x="64" y="27"/>
                  </a:cubicBezTo>
                  <a:cubicBezTo>
                    <a:pt x="62" y="26"/>
                    <a:pt x="60" y="25"/>
                    <a:pt x="57" y="24"/>
                  </a:cubicBezTo>
                  <a:cubicBezTo>
                    <a:pt x="55" y="24"/>
                    <a:pt x="52" y="23"/>
                    <a:pt x="48" y="23"/>
                  </a:cubicBezTo>
                  <a:cubicBezTo>
                    <a:pt x="42" y="23"/>
                    <a:pt x="37" y="25"/>
                    <a:pt x="34" y="29"/>
                  </a:cubicBezTo>
                  <a:cubicBezTo>
                    <a:pt x="31" y="34"/>
                    <a:pt x="29" y="39"/>
                    <a:pt x="29" y="4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74"/>
                    <a:pt x="31" y="80"/>
                    <a:pt x="34" y="84"/>
                  </a:cubicBezTo>
                  <a:cubicBezTo>
                    <a:pt x="37" y="88"/>
                    <a:pt x="41" y="90"/>
                    <a:pt x="47" y="90"/>
                  </a:cubicBezTo>
                  <a:cubicBezTo>
                    <a:pt x="50" y="90"/>
                    <a:pt x="52" y="90"/>
                    <a:pt x="55" y="89"/>
                  </a:cubicBezTo>
                  <a:cubicBezTo>
                    <a:pt x="58" y="89"/>
                    <a:pt x="61" y="88"/>
                    <a:pt x="64" y="86"/>
                  </a:cubicBezTo>
                  <a:cubicBezTo>
                    <a:pt x="67" y="85"/>
                    <a:pt x="70" y="85"/>
                    <a:pt x="73" y="86"/>
                  </a:cubicBezTo>
                  <a:cubicBezTo>
                    <a:pt x="76" y="88"/>
                    <a:pt x="78" y="90"/>
                    <a:pt x="79" y="93"/>
                  </a:cubicBezTo>
                  <a:cubicBezTo>
                    <a:pt x="80" y="96"/>
                    <a:pt x="80" y="99"/>
                    <a:pt x="78" y="102"/>
                  </a:cubicBezTo>
                  <a:cubicBezTo>
                    <a:pt x="77" y="104"/>
                    <a:pt x="75" y="106"/>
                    <a:pt x="73" y="108"/>
                  </a:cubicBezTo>
                  <a:cubicBezTo>
                    <a:pt x="68" y="110"/>
                    <a:pt x="64" y="112"/>
                    <a:pt x="59" y="112"/>
                  </a:cubicBezTo>
                  <a:cubicBezTo>
                    <a:pt x="54" y="113"/>
                    <a:pt x="50" y="114"/>
                    <a:pt x="45" y="114"/>
                  </a:cubicBezTo>
                  <a:cubicBezTo>
                    <a:pt x="37" y="114"/>
                    <a:pt x="30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5"/>
                    <a:pt x="5" y="90"/>
                    <a:pt x="3" y="84"/>
                  </a:cubicBezTo>
                  <a:cubicBezTo>
                    <a:pt x="1" y="78"/>
                    <a:pt x="0" y="72"/>
                    <a:pt x="0" y="6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3"/>
                    <a:pt x="1" y="37"/>
                    <a:pt x="3" y="31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5" y="10"/>
                    <a:pt x="20" y="6"/>
                    <a:pt x="26" y="4"/>
                  </a:cubicBezTo>
                  <a:cubicBezTo>
                    <a:pt x="31" y="1"/>
                    <a:pt x="38" y="0"/>
                    <a:pt x="45" y="0"/>
                  </a:cubicBezTo>
                  <a:cubicBezTo>
                    <a:pt x="50" y="0"/>
                    <a:pt x="54" y="0"/>
                    <a:pt x="60" y="1"/>
                  </a:cubicBezTo>
                  <a:cubicBezTo>
                    <a:pt x="65" y="2"/>
                    <a:pt x="69" y="4"/>
                    <a:pt x="73" y="6"/>
                  </a:cubicBezTo>
                  <a:cubicBezTo>
                    <a:pt x="76" y="8"/>
                    <a:pt x="78" y="10"/>
                    <a:pt x="79" y="12"/>
                  </a:cubicBezTo>
                  <a:cubicBezTo>
                    <a:pt x="80" y="14"/>
                    <a:pt x="80" y="17"/>
                    <a:pt x="79" y="21"/>
                  </a:cubicBezTo>
                  <a:cubicBezTo>
                    <a:pt x="78" y="24"/>
                    <a:pt x="76" y="26"/>
                    <a:pt x="7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4DDF69D0-3791-4ABD-8D61-86D9AF7D9A45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31" b="29860"/>
          <a:stretch/>
        </p:blipFill>
        <p:spPr>
          <a:xfrm>
            <a:off x="0" y="2655650"/>
            <a:ext cx="12192000" cy="30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3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396" y="538386"/>
            <a:ext cx="10548913" cy="420413"/>
          </a:xfrm>
        </p:spPr>
        <p:txBody>
          <a:bodyPr/>
          <a:lstStyle>
            <a:lvl1pPr marL="0" indent="0">
              <a:defRPr b="1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396" y="1556332"/>
            <a:ext cx="10548913" cy="414596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FFCB19A-6101-48F1-893D-543D6450BD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0396" y="1042587"/>
            <a:ext cx="10548913" cy="301983"/>
          </a:xfrm>
        </p:spPr>
        <p:txBody>
          <a:bodyPr/>
          <a:lstStyle>
            <a:lvl1pPr marL="0" indent="0">
              <a:buNone/>
              <a:defRPr sz="1800" b="0"/>
            </a:lvl1pPr>
            <a:lvl2pPr marL="447675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1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396" y="538386"/>
            <a:ext cx="10548913" cy="420413"/>
          </a:xfrm>
        </p:spPr>
        <p:txBody>
          <a:bodyPr/>
          <a:lstStyle>
            <a:lvl1pPr marL="0" indent="0">
              <a:defRPr b="1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FFCB19A-6101-48F1-893D-543D6450BD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0396" y="1042587"/>
            <a:ext cx="10548913" cy="301983"/>
          </a:xfrm>
        </p:spPr>
        <p:txBody>
          <a:bodyPr/>
          <a:lstStyle>
            <a:lvl1pPr marL="0" indent="0">
              <a:buNone/>
              <a:defRPr sz="1800" b="0"/>
            </a:lvl1pPr>
            <a:lvl2pPr marL="447675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35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396" y="538386"/>
            <a:ext cx="10548913" cy="420413"/>
          </a:xfrm>
        </p:spPr>
        <p:txBody>
          <a:bodyPr/>
          <a:lstStyle>
            <a:lvl1pPr marL="0" indent="0">
              <a:defRPr b="1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51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85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22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1779" y="280109"/>
            <a:ext cx="10821421" cy="6830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779" y="1441586"/>
            <a:ext cx="10770621" cy="40793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GB" dirty="0"/>
              <a:t>Click to edit Master text styles 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1779" y="5995498"/>
            <a:ext cx="6789099" cy="225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693" y="6283457"/>
            <a:ext cx="587721" cy="24100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Box 27" descr="CONFIDENTIAL_TAG_0xFFEE"/>
          <p:cNvSpPr txBox="1"/>
          <p:nvPr userDrawn="1"/>
        </p:nvSpPr>
        <p:spPr>
          <a:xfrm>
            <a:off x="4032535" y="6325895"/>
            <a:ext cx="4126932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GB" sz="8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DRAFT – STRICTLY CONFIDENTIAL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58E3F5-68E8-4F5F-9C17-6B5E8C881944}"/>
              </a:ext>
            </a:extLst>
          </p:cNvPr>
          <p:cNvCxnSpPr/>
          <p:nvPr userDrawn="1"/>
        </p:nvCxnSpPr>
        <p:spPr>
          <a:xfrm>
            <a:off x="820396" y="5934808"/>
            <a:ext cx="1055668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6B50EC-C166-4E1E-98B4-358CAC05FF40}"/>
              </a:ext>
            </a:extLst>
          </p:cNvPr>
          <p:cNvGrpSpPr/>
          <p:nvPr userDrawn="1"/>
        </p:nvGrpSpPr>
        <p:grpSpPr>
          <a:xfrm>
            <a:off x="9516358" y="6270836"/>
            <a:ext cx="1875119" cy="232995"/>
            <a:chOff x="4330700" y="3700463"/>
            <a:chExt cx="3602038" cy="550862"/>
          </a:xfrm>
          <a:solidFill>
            <a:schemeClr val="accent1"/>
          </a:solidFill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39AB494-236A-4FC5-B5DE-75D67874750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30700" y="3708400"/>
              <a:ext cx="292100" cy="438150"/>
            </a:xfrm>
            <a:custGeom>
              <a:avLst/>
              <a:gdLst>
                <a:gd name="T0" fmla="*/ 106 w 106"/>
                <a:gd name="T1" fmla="*/ 146 h 158"/>
                <a:gd name="T2" fmla="*/ 103 w 106"/>
                <a:gd name="T3" fmla="*/ 152 h 158"/>
                <a:gd name="T4" fmla="*/ 97 w 106"/>
                <a:gd name="T5" fmla="*/ 157 h 158"/>
                <a:gd name="T6" fmla="*/ 90 w 106"/>
                <a:gd name="T7" fmla="*/ 158 h 158"/>
                <a:gd name="T8" fmla="*/ 83 w 106"/>
                <a:gd name="T9" fmla="*/ 156 h 158"/>
                <a:gd name="T10" fmla="*/ 77 w 106"/>
                <a:gd name="T11" fmla="*/ 149 h 158"/>
                <a:gd name="T12" fmla="*/ 64 w 106"/>
                <a:gd name="T13" fmla="*/ 122 h 158"/>
                <a:gd name="T14" fmla="*/ 49 w 106"/>
                <a:gd name="T15" fmla="*/ 96 h 158"/>
                <a:gd name="T16" fmla="*/ 29 w 106"/>
                <a:gd name="T17" fmla="*/ 96 h 158"/>
                <a:gd name="T18" fmla="*/ 29 w 106"/>
                <a:gd name="T19" fmla="*/ 143 h 158"/>
                <a:gd name="T20" fmla="*/ 25 w 106"/>
                <a:gd name="T21" fmla="*/ 154 h 158"/>
                <a:gd name="T22" fmla="*/ 14 w 106"/>
                <a:gd name="T23" fmla="*/ 158 h 158"/>
                <a:gd name="T24" fmla="*/ 4 w 106"/>
                <a:gd name="T25" fmla="*/ 154 h 158"/>
                <a:gd name="T26" fmla="*/ 0 w 106"/>
                <a:gd name="T27" fmla="*/ 143 h 158"/>
                <a:gd name="T28" fmla="*/ 0 w 106"/>
                <a:gd name="T29" fmla="*/ 15 h 158"/>
                <a:gd name="T30" fmla="*/ 4 w 106"/>
                <a:gd name="T31" fmla="*/ 5 h 158"/>
                <a:gd name="T32" fmla="*/ 14 w 106"/>
                <a:gd name="T33" fmla="*/ 0 h 158"/>
                <a:gd name="T34" fmla="*/ 55 w 106"/>
                <a:gd name="T35" fmla="*/ 0 h 158"/>
                <a:gd name="T36" fmla="*/ 92 w 106"/>
                <a:gd name="T37" fmla="*/ 12 h 158"/>
                <a:gd name="T38" fmla="*/ 104 w 106"/>
                <a:gd name="T39" fmla="*/ 44 h 158"/>
                <a:gd name="T40" fmla="*/ 104 w 106"/>
                <a:gd name="T41" fmla="*/ 52 h 158"/>
                <a:gd name="T42" fmla="*/ 98 w 106"/>
                <a:gd name="T43" fmla="*/ 75 h 158"/>
                <a:gd name="T44" fmla="*/ 80 w 106"/>
                <a:gd name="T45" fmla="*/ 90 h 158"/>
                <a:gd name="T46" fmla="*/ 93 w 106"/>
                <a:gd name="T47" fmla="*/ 113 h 158"/>
                <a:gd name="T48" fmla="*/ 104 w 106"/>
                <a:gd name="T49" fmla="*/ 137 h 158"/>
                <a:gd name="T50" fmla="*/ 106 w 106"/>
                <a:gd name="T51" fmla="*/ 146 h 158"/>
                <a:gd name="T52" fmla="*/ 75 w 106"/>
                <a:gd name="T53" fmla="*/ 44 h 158"/>
                <a:gd name="T54" fmla="*/ 54 w 106"/>
                <a:gd name="T55" fmla="*/ 28 h 158"/>
                <a:gd name="T56" fmla="*/ 29 w 106"/>
                <a:gd name="T57" fmla="*/ 28 h 158"/>
                <a:gd name="T58" fmla="*/ 29 w 106"/>
                <a:gd name="T59" fmla="*/ 69 h 158"/>
                <a:gd name="T60" fmla="*/ 53 w 106"/>
                <a:gd name="T61" fmla="*/ 69 h 158"/>
                <a:gd name="T62" fmla="*/ 68 w 106"/>
                <a:gd name="T63" fmla="*/ 65 h 158"/>
                <a:gd name="T64" fmla="*/ 75 w 106"/>
                <a:gd name="T65" fmla="*/ 52 h 158"/>
                <a:gd name="T66" fmla="*/ 75 w 106"/>
                <a:gd name="T67" fmla="*/ 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58">
                  <a:moveTo>
                    <a:pt x="106" y="146"/>
                  </a:moveTo>
                  <a:cubicBezTo>
                    <a:pt x="105" y="148"/>
                    <a:pt x="105" y="150"/>
                    <a:pt x="103" y="152"/>
                  </a:cubicBezTo>
                  <a:cubicBezTo>
                    <a:pt x="102" y="154"/>
                    <a:pt x="100" y="156"/>
                    <a:pt x="97" y="157"/>
                  </a:cubicBezTo>
                  <a:cubicBezTo>
                    <a:pt x="95" y="158"/>
                    <a:pt x="93" y="158"/>
                    <a:pt x="90" y="158"/>
                  </a:cubicBezTo>
                  <a:cubicBezTo>
                    <a:pt x="88" y="158"/>
                    <a:pt x="86" y="158"/>
                    <a:pt x="83" y="156"/>
                  </a:cubicBezTo>
                  <a:cubicBezTo>
                    <a:pt x="81" y="155"/>
                    <a:pt x="79" y="153"/>
                    <a:pt x="77" y="149"/>
                  </a:cubicBezTo>
                  <a:cubicBezTo>
                    <a:pt x="73" y="140"/>
                    <a:pt x="69" y="131"/>
                    <a:pt x="64" y="122"/>
                  </a:cubicBezTo>
                  <a:cubicBezTo>
                    <a:pt x="59" y="113"/>
                    <a:pt x="54" y="105"/>
                    <a:pt x="4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8"/>
                    <a:pt x="27" y="151"/>
                    <a:pt x="25" y="154"/>
                  </a:cubicBezTo>
                  <a:cubicBezTo>
                    <a:pt x="22" y="157"/>
                    <a:pt x="18" y="158"/>
                    <a:pt x="14" y="158"/>
                  </a:cubicBezTo>
                  <a:cubicBezTo>
                    <a:pt x="10" y="158"/>
                    <a:pt x="6" y="157"/>
                    <a:pt x="4" y="154"/>
                  </a:cubicBezTo>
                  <a:cubicBezTo>
                    <a:pt x="1" y="151"/>
                    <a:pt x="0" y="148"/>
                    <a:pt x="0" y="14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1" y="0"/>
                    <a:pt x="84" y="4"/>
                    <a:pt x="92" y="12"/>
                  </a:cubicBezTo>
                  <a:cubicBezTo>
                    <a:pt x="100" y="19"/>
                    <a:pt x="104" y="30"/>
                    <a:pt x="104" y="44"/>
                  </a:cubicBezTo>
                  <a:cubicBezTo>
                    <a:pt x="104" y="52"/>
                    <a:pt x="104" y="52"/>
                    <a:pt x="104" y="52"/>
                  </a:cubicBezTo>
                  <a:cubicBezTo>
                    <a:pt x="104" y="61"/>
                    <a:pt x="102" y="69"/>
                    <a:pt x="98" y="75"/>
                  </a:cubicBezTo>
                  <a:cubicBezTo>
                    <a:pt x="93" y="82"/>
                    <a:pt x="87" y="87"/>
                    <a:pt x="80" y="90"/>
                  </a:cubicBezTo>
                  <a:cubicBezTo>
                    <a:pt x="84" y="98"/>
                    <a:pt x="88" y="106"/>
                    <a:pt x="93" y="113"/>
                  </a:cubicBezTo>
                  <a:cubicBezTo>
                    <a:pt x="97" y="121"/>
                    <a:pt x="101" y="129"/>
                    <a:pt x="104" y="137"/>
                  </a:cubicBezTo>
                  <a:cubicBezTo>
                    <a:pt x="106" y="140"/>
                    <a:pt x="106" y="143"/>
                    <a:pt x="106" y="146"/>
                  </a:cubicBezTo>
                  <a:close/>
                  <a:moveTo>
                    <a:pt x="75" y="44"/>
                  </a:moveTo>
                  <a:cubicBezTo>
                    <a:pt x="75" y="33"/>
                    <a:pt x="68" y="28"/>
                    <a:pt x="54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9" y="69"/>
                    <a:pt x="64" y="67"/>
                    <a:pt x="68" y="65"/>
                  </a:cubicBezTo>
                  <a:cubicBezTo>
                    <a:pt x="73" y="62"/>
                    <a:pt x="75" y="58"/>
                    <a:pt x="75" y="52"/>
                  </a:cubicBezTo>
                  <a:lnTo>
                    <a:pt x="75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C2D3816-CB89-49C5-872E-466DD9F50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79950" y="3830638"/>
              <a:ext cx="254000" cy="315912"/>
            </a:xfrm>
            <a:custGeom>
              <a:avLst/>
              <a:gdLst>
                <a:gd name="T0" fmla="*/ 89 w 92"/>
                <a:gd name="T1" fmla="*/ 86 h 114"/>
                <a:gd name="T2" fmla="*/ 81 w 92"/>
                <a:gd name="T3" fmla="*/ 100 h 114"/>
                <a:gd name="T4" fmla="*/ 66 w 92"/>
                <a:gd name="T5" fmla="*/ 110 h 114"/>
                <a:gd name="T6" fmla="*/ 46 w 92"/>
                <a:gd name="T7" fmla="*/ 114 h 114"/>
                <a:gd name="T8" fmla="*/ 25 w 92"/>
                <a:gd name="T9" fmla="*/ 110 h 114"/>
                <a:gd name="T10" fmla="*/ 11 w 92"/>
                <a:gd name="T11" fmla="*/ 100 h 114"/>
                <a:gd name="T12" fmla="*/ 2 w 92"/>
                <a:gd name="T13" fmla="*/ 86 h 114"/>
                <a:gd name="T14" fmla="*/ 0 w 92"/>
                <a:gd name="T15" fmla="*/ 68 h 114"/>
                <a:gd name="T16" fmla="*/ 0 w 92"/>
                <a:gd name="T17" fmla="*/ 45 h 114"/>
                <a:gd name="T18" fmla="*/ 2 w 92"/>
                <a:gd name="T19" fmla="*/ 28 h 114"/>
                <a:gd name="T20" fmla="*/ 11 w 92"/>
                <a:gd name="T21" fmla="*/ 13 h 114"/>
                <a:gd name="T22" fmla="*/ 25 w 92"/>
                <a:gd name="T23" fmla="*/ 3 h 114"/>
                <a:gd name="T24" fmla="*/ 46 w 92"/>
                <a:gd name="T25" fmla="*/ 0 h 114"/>
                <a:gd name="T26" fmla="*/ 66 w 92"/>
                <a:gd name="T27" fmla="*/ 3 h 114"/>
                <a:gd name="T28" fmla="*/ 81 w 92"/>
                <a:gd name="T29" fmla="*/ 13 h 114"/>
                <a:gd name="T30" fmla="*/ 89 w 92"/>
                <a:gd name="T31" fmla="*/ 28 h 114"/>
                <a:gd name="T32" fmla="*/ 92 w 92"/>
                <a:gd name="T33" fmla="*/ 45 h 114"/>
                <a:gd name="T34" fmla="*/ 92 w 92"/>
                <a:gd name="T35" fmla="*/ 68 h 114"/>
                <a:gd name="T36" fmla="*/ 89 w 92"/>
                <a:gd name="T37" fmla="*/ 86 h 114"/>
                <a:gd name="T38" fmla="*/ 63 w 92"/>
                <a:gd name="T39" fmla="*/ 46 h 114"/>
                <a:gd name="T40" fmla="*/ 59 w 92"/>
                <a:gd name="T41" fmla="*/ 31 h 114"/>
                <a:gd name="T42" fmla="*/ 46 w 92"/>
                <a:gd name="T43" fmla="*/ 26 h 114"/>
                <a:gd name="T44" fmla="*/ 33 w 92"/>
                <a:gd name="T45" fmla="*/ 31 h 114"/>
                <a:gd name="T46" fmla="*/ 29 w 92"/>
                <a:gd name="T47" fmla="*/ 46 h 114"/>
                <a:gd name="T48" fmla="*/ 29 w 92"/>
                <a:gd name="T49" fmla="*/ 68 h 114"/>
                <a:gd name="T50" fmla="*/ 33 w 92"/>
                <a:gd name="T51" fmla="*/ 83 h 114"/>
                <a:gd name="T52" fmla="*/ 46 w 92"/>
                <a:gd name="T53" fmla="*/ 88 h 114"/>
                <a:gd name="T54" fmla="*/ 59 w 92"/>
                <a:gd name="T55" fmla="*/ 83 h 114"/>
                <a:gd name="T56" fmla="*/ 63 w 92"/>
                <a:gd name="T57" fmla="*/ 68 h 114"/>
                <a:gd name="T58" fmla="*/ 63 w 92"/>
                <a:gd name="T59" fmla="*/ 4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" h="114">
                  <a:moveTo>
                    <a:pt x="89" y="86"/>
                  </a:moveTo>
                  <a:cubicBezTo>
                    <a:pt x="87" y="91"/>
                    <a:pt x="84" y="96"/>
                    <a:pt x="81" y="100"/>
                  </a:cubicBezTo>
                  <a:cubicBezTo>
                    <a:pt x="77" y="104"/>
                    <a:pt x="72" y="108"/>
                    <a:pt x="66" y="110"/>
                  </a:cubicBezTo>
                  <a:cubicBezTo>
                    <a:pt x="61" y="112"/>
                    <a:pt x="54" y="114"/>
                    <a:pt x="46" y="114"/>
                  </a:cubicBezTo>
                  <a:cubicBezTo>
                    <a:pt x="38" y="114"/>
                    <a:pt x="31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6"/>
                    <a:pt x="4" y="91"/>
                    <a:pt x="2" y="86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9"/>
                    <a:pt x="1" y="33"/>
                    <a:pt x="2" y="28"/>
                  </a:cubicBezTo>
                  <a:cubicBezTo>
                    <a:pt x="4" y="22"/>
                    <a:pt x="7" y="17"/>
                    <a:pt x="11" y="13"/>
                  </a:cubicBezTo>
                  <a:cubicBezTo>
                    <a:pt x="14" y="9"/>
                    <a:pt x="19" y="6"/>
                    <a:pt x="25" y="3"/>
                  </a:cubicBezTo>
                  <a:cubicBezTo>
                    <a:pt x="31" y="1"/>
                    <a:pt x="38" y="0"/>
                    <a:pt x="46" y="0"/>
                  </a:cubicBezTo>
                  <a:cubicBezTo>
                    <a:pt x="54" y="0"/>
                    <a:pt x="61" y="1"/>
                    <a:pt x="66" y="3"/>
                  </a:cubicBezTo>
                  <a:cubicBezTo>
                    <a:pt x="72" y="6"/>
                    <a:pt x="77" y="9"/>
                    <a:pt x="81" y="13"/>
                  </a:cubicBezTo>
                  <a:cubicBezTo>
                    <a:pt x="84" y="17"/>
                    <a:pt x="87" y="22"/>
                    <a:pt x="89" y="28"/>
                  </a:cubicBezTo>
                  <a:cubicBezTo>
                    <a:pt x="91" y="33"/>
                    <a:pt x="92" y="39"/>
                    <a:pt x="92" y="4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2" y="74"/>
                    <a:pt x="91" y="80"/>
                    <a:pt x="89" y="86"/>
                  </a:cubicBezTo>
                  <a:close/>
                  <a:moveTo>
                    <a:pt x="63" y="46"/>
                  </a:moveTo>
                  <a:cubicBezTo>
                    <a:pt x="63" y="39"/>
                    <a:pt x="61" y="34"/>
                    <a:pt x="59" y="31"/>
                  </a:cubicBezTo>
                  <a:cubicBezTo>
                    <a:pt x="56" y="28"/>
                    <a:pt x="52" y="26"/>
                    <a:pt x="46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0" y="34"/>
                    <a:pt x="29" y="39"/>
                    <a:pt x="29" y="46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29" y="74"/>
                    <a:pt x="30" y="79"/>
                    <a:pt x="33" y="83"/>
                  </a:cubicBezTo>
                  <a:cubicBezTo>
                    <a:pt x="36" y="86"/>
                    <a:pt x="40" y="88"/>
                    <a:pt x="46" y="88"/>
                  </a:cubicBezTo>
                  <a:cubicBezTo>
                    <a:pt x="52" y="88"/>
                    <a:pt x="56" y="86"/>
                    <a:pt x="59" y="83"/>
                  </a:cubicBezTo>
                  <a:cubicBezTo>
                    <a:pt x="61" y="79"/>
                    <a:pt x="63" y="74"/>
                    <a:pt x="63" y="68"/>
                  </a:cubicBezTo>
                  <a:lnTo>
                    <a:pt x="63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5781D05-10E6-4457-BC8E-528B5B18E9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2525" y="3830638"/>
              <a:ext cx="271463" cy="420687"/>
            </a:xfrm>
            <a:custGeom>
              <a:avLst/>
              <a:gdLst>
                <a:gd name="T0" fmla="*/ 70 w 99"/>
                <a:gd name="T1" fmla="*/ 96 h 152"/>
                <a:gd name="T2" fmla="*/ 60 w 99"/>
                <a:gd name="T3" fmla="*/ 120 h 152"/>
                <a:gd name="T4" fmla="*/ 49 w 99"/>
                <a:gd name="T5" fmla="*/ 136 h 152"/>
                <a:gd name="T6" fmla="*/ 34 w 99"/>
                <a:gd name="T7" fmla="*/ 147 h 152"/>
                <a:gd name="T8" fmla="*/ 16 w 99"/>
                <a:gd name="T9" fmla="*/ 151 h 152"/>
                <a:gd name="T10" fmla="*/ 4 w 99"/>
                <a:gd name="T11" fmla="*/ 148 h 152"/>
                <a:gd name="T12" fmla="*/ 0 w 99"/>
                <a:gd name="T13" fmla="*/ 138 h 152"/>
                <a:gd name="T14" fmla="*/ 3 w 99"/>
                <a:gd name="T15" fmla="*/ 128 h 152"/>
                <a:gd name="T16" fmla="*/ 13 w 99"/>
                <a:gd name="T17" fmla="*/ 124 h 152"/>
                <a:gd name="T18" fmla="*/ 26 w 99"/>
                <a:gd name="T19" fmla="*/ 120 h 152"/>
                <a:gd name="T20" fmla="*/ 38 w 99"/>
                <a:gd name="T21" fmla="*/ 108 h 152"/>
                <a:gd name="T22" fmla="*/ 28 w 99"/>
                <a:gd name="T23" fmla="*/ 84 h 152"/>
                <a:gd name="T24" fmla="*/ 19 w 99"/>
                <a:gd name="T25" fmla="*/ 59 h 152"/>
                <a:gd name="T26" fmla="*/ 11 w 99"/>
                <a:gd name="T27" fmla="*/ 36 h 152"/>
                <a:gd name="T28" fmla="*/ 5 w 99"/>
                <a:gd name="T29" fmla="*/ 17 h 152"/>
                <a:gd name="T30" fmla="*/ 4 w 99"/>
                <a:gd name="T31" fmla="*/ 10 h 152"/>
                <a:gd name="T32" fmla="*/ 7 w 99"/>
                <a:gd name="T33" fmla="*/ 5 h 152"/>
                <a:gd name="T34" fmla="*/ 12 w 99"/>
                <a:gd name="T35" fmla="*/ 1 h 152"/>
                <a:gd name="T36" fmla="*/ 18 w 99"/>
                <a:gd name="T37" fmla="*/ 0 h 152"/>
                <a:gd name="T38" fmla="*/ 26 w 99"/>
                <a:gd name="T39" fmla="*/ 2 h 152"/>
                <a:gd name="T40" fmla="*/ 31 w 99"/>
                <a:gd name="T41" fmla="*/ 10 h 152"/>
                <a:gd name="T42" fmla="*/ 40 w 99"/>
                <a:gd name="T43" fmla="*/ 38 h 152"/>
                <a:gd name="T44" fmla="*/ 51 w 99"/>
                <a:gd name="T45" fmla="*/ 72 h 152"/>
                <a:gd name="T46" fmla="*/ 71 w 99"/>
                <a:gd name="T47" fmla="*/ 10 h 152"/>
                <a:gd name="T48" fmla="*/ 76 w 99"/>
                <a:gd name="T49" fmla="*/ 2 h 152"/>
                <a:gd name="T50" fmla="*/ 84 w 99"/>
                <a:gd name="T51" fmla="*/ 0 h 152"/>
                <a:gd name="T52" fmla="*/ 91 w 99"/>
                <a:gd name="T53" fmla="*/ 1 h 152"/>
                <a:gd name="T54" fmla="*/ 96 w 99"/>
                <a:gd name="T55" fmla="*/ 5 h 152"/>
                <a:gd name="T56" fmla="*/ 98 w 99"/>
                <a:gd name="T57" fmla="*/ 11 h 152"/>
                <a:gd name="T58" fmla="*/ 98 w 99"/>
                <a:gd name="T59" fmla="*/ 19 h 152"/>
                <a:gd name="T60" fmla="*/ 70 w 99"/>
                <a:gd name="T61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9" h="152">
                  <a:moveTo>
                    <a:pt x="70" y="96"/>
                  </a:moveTo>
                  <a:cubicBezTo>
                    <a:pt x="67" y="105"/>
                    <a:pt x="64" y="113"/>
                    <a:pt x="60" y="120"/>
                  </a:cubicBezTo>
                  <a:cubicBezTo>
                    <a:pt x="57" y="126"/>
                    <a:pt x="53" y="132"/>
                    <a:pt x="49" y="136"/>
                  </a:cubicBezTo>
                  <a:cubicBezTo>
                    <a:pt x="44" y="141"/>
                    <a:pt x="39" y="144"/>
                    <a:pt x="34" y="147"/>
                  </a:cubicBezTo>
                  <a:cubicBezTo>
                    <a:pt x="29" y="149"/>
                    <a:pt x="23" y="151"/>
                    <a:pt x="16" y="151"/>
                  </a:cubicBezTo>
                  <a:cubicBezTo>
                    <a:pt x="11" y="152"/>
                    <a:pt x="7" y="151"/>
                    <a:pt x="4" y="148"/>
                  </a:cubicBezTo>
                  <a:cubicBezTo>
                    <a:pt x="1" y="145"/>
                    <a:pt x="0" y="141"/>
                    <a:pt x="0" y="138"/>
                  </a:cubicBezTo>
                  <a:cubicBezTo>
                    <a:pt x="0" y="134"/>
                    <a:pt x="1" y="131"/>
                    <a:pt x="3" y="128"/>
                  </a:cubicBezTo>
                  <a:cubicBezTo>
                    <a:pt x="5" y="125"/>
                    <a:pt x="8" y="124"/>
                    <a:pt x="13" y="124"/>
                  </a:cubicBezTo>
                  <a:cubicBezTo>
                    <a:pt x="17" y="123"/>
                    <a:pt x="21" y="122"/>
                    <a:pt x="26" y="120"/>
                  </a:cubicBezTo>
                  <a:cubicBezTo>
                    <a:pt x="30" y="118"/>
                    <a:pt x="34" y="114"/>
                    <a:pt x="38" y="108"/>
                  </a:cubicBezTo>
                  <a:cubicBezTo>
                    <a:pt x="35" y="100"/>
                    <a:pt x="32" y="92"/>
                    <a:pt x="28" y="84"/>
                  </a:cubicBezTo>
                  <a:cubicBezTo>
                    <a:pt x="25" y="75"/>
                    <a:pt x="22" y="67"/>
                    <a:pt x="19" y="59"/>
                  </a:cubicBezTo>
                  <a:cubicBezTo>
                    <a:pt x="16" y="51"/>
                    <a:pt x="13" y="43"/>
                    <a:pt x="11" y="36"/>
                  </a:cubicBezTo>
                  <a:cubicBezTo>
                    <a:pt x="8" y="29"/>
                    <a:pt x="6" y="23"/>
                    <a:pt x="5" y="17"/>
                  </a:cubicBezTo>
                  <a:cubicBezTo>
                    <a:pt x="4" y="15"/>
                    <a:pt x="4" y="12"/>
                    <a:pt x="4" y="10"/>
                  </a:cubicBezTo>
                  <a:cubicBezTo>
                    <a:pt x="5" y="8"/>
                    <a:pt x="6" y="6"/>
                    <a:pt x="7" y="5"/>
                  </a:cubicBezTo>
                  <a:cubicBezTo>
                    <a:pt x="8" y="3"/>
                    <a:pt x="10" y="2"/>
                    <a:pt x="12" y="1"/>
                  </a:cubicBezTo>
                  <a:cubicBezTo>
                    <a:pt x="14" y="0"/>
                    <a:pt x="16" y="0"/>
                    <a:pt x="18" y="0"/>
                  </a:cubicBezTo>
                  <a:cubicBezTo>
                    <a:pt x="21" y="0"/>
                    <a:pt x="24" y="1"/>
                    <a:pt x="26" y="2"/>
                  </a:cubicBezTo>
                  <a:cubicBezTo>
                    <a:pt x="28" y="4"/>
                    <a:pt x="30" y="6"/>
                    <a:pt x="31" y="10"/>
                  </a:cubicBezTo>
                  <a:cubicBezTo>
                    <a:pt x="33" y="17"/>
                    <a:pt x="36" y="27"/>
                    <a:pt x="40" y="38"/>
                  </a:cubicBezTo>
                  <a:cubicBezTo>
                    <a:pt x="43" y="49"/>
                    <a:pt x="47" y="60"/>
                    <a:pt x="51" y="72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72" y="6"/>
                    <a:pt x="74" y="4"/>
                    <a:pt x="76" y="2"/>
                  </a:cubicBezTo>
                  <a:cubicBezTo>
                    <a:pt x="79" y="1"/>
                    <a:pt x="82" y="0"/>
                    <a:pt x="84" y="0"/>
                  </a:cubicBezTo>
                  <a:cubicBezTo>
                    <a:pt x="87" y="0"/>
                    <a:pt x="89" y="0"/>
                    <a:pt x="91" y="1"/>
                  </a:cubicBezTo>
                  <a:cubicBezTo>
                    <a:pt x="93" y="2"/>
                    <a:pt x="94" y="3"/>
                    <a:pt x="96" y="5"/>
                  </a:cubicBezTo>
                  <a:cubicBezTo>
                    <a:pt x="97" y="7"/>
                    <a:pt x="98" y="9"/>
                    <a:pt x="98" y="11"/>
                  </a:cubicBezTo>
                  <a:cubicBezTo>
                    <a:pt x="99" y="14"/>
                    <a:pt x="99" y="16"/>
                    <a:pt x="98" y="19"/>
                  </a:cubicBezTo>
                  <a:lnTo>
                    <a:pt x="7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31DBC05-5AF2-4C66-8BDB-6F9B7BDE26E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65738" y="3830638"/>
              <a:ext cx="271463" cy="315912"/>
            </a:xfrm>
            <a:custGeom>
              <a:avLst/>
              <a:gdLst>
                <a:gd name="T0" fmla="*/ 96 w 99"/>
                <a:gd name="T1" fmla="*/ 111 h 114"/>
                <a:gd name="T2" fmla="*/ 85 w 99"/>
                <a:gd name="T3" fmla="*/ 114 h 114"/>
                <a:gd name="T4" fmla="*/ 77 w 99"/>
                <a:gd name="T5" fmla="*/ 112 h 114"/>
                <a:gd name="T6" fmla="*/ 72 w 99"/>
                <a:gd name="T7" fmla="*/ 109 h 114"/>
                <a:gd name="T8" fmla="*/ 67 w 99"/>
                <a:gd name="T9" fmla="*/ 105 h 114"/>
                <a:gd name="T10" fmla="*/ 53 w 99"/>
                <a:gd name="T11" fmla="*/ 112 h 114"/>
                <a:gd name="T12" fmla="*/ 38 w 99"/>
                <a:gd name="T13" fmla="*/ 114 h 114"/>
                <a:gd name="T14" fmla="*/ 9 w 99"/>
                <a:gd name="T15" fmla="*/ 104 h 114"/>
                <a:gd name="T16" fmla="*/ 0 w 99"/>
                <a:gd name="T17" fmla="*/ 80 h 114"/>
                <a:gd name="T18" fmla="*/ 0 w 99"/>
                <a:gd name="T19" fmla="*/ 79 h 114"/>
                <a:gd name="T20" fmla="*/ 10 w 99"/>
                <a:gd name="T21" fmla="*/ 55 h 114"/>
                <a:gd name="T22" fmla="*/ 42 w 99"/>
                <a:gd name="T23" fmla="*/ 46 h 114"/>
                <a:gd name="T24" fmla="*/ 61 w 99"/>
                <a:gd name="T25" fmla="*/ 46 h 114"/>
                <a:gd name="T26" fmla="*/ 61 w 99"/>
                <a:gd name="T27" fmla="*/ 42 h 114"/>
                <a:gd name="T28" fmla="*/ 58 w 99"/>
                <a:gd name="T29" fmla="*/ 28 h 114"/>
                <a:gd name="T30" fmla="*/ 45 w 99"/>
                <a:gd name="T31" fmla="*/ 23 h 114"/>
                <a:gd name="T32" fmla="*/ 33 w 99"/>
                <a:gd name="T33" fmla="*/ 24 h 114"/>
                <a:gd name="T34" fmla="*/ 25 w 99"/>
                <a:gd name="T35" fmla="*/ 27 h 114"/>
                <a:gd name="T36" fmla="*/ 16 w 99"/>
                <a:gd name="T37" fmla="*/ 29 h 114"/>
                <a:gd name="T38" fmla="*/ 9 w 99"/>
                <a:gd name="T39" fmla="*/ 23 h 114"/>
                <a:gd name="T40" fmla="*/ 7 w 99"/>
                <a:gd name="T41" fmla="*/ 15 h 114"/>
                <a:gd name="T42" fmla="*/ 13 w 99"/>
                <a:gd name="T43" fmla="*/ 8 h 114"/>
                <a:gd name="T44" fmla="*/ 29 w 99"/>
                <a:gd name="T45" fmla="*/ 1 h 114"/>
                <a:gd name="T46" fmla="*/ 47 w 99"/>
                <a:gd name="T47" fmla="*/ 0 h 114"/>
                <a:gd name="T48" fmla="*/ 67 w 99"/>
                <a:gd name="T49" fmla="*/ 2 h 114"/>
                <a:gd name="T50" fmla="*/ 80 w 99"/>
                <a:gd name="T51" fmla="*/ 11 h 114"/>
                <a:gd name="T52" fmla="*/ 88 w 99"/>
                <a:gd name="T53" fmla="*/ 25 h 114"/>
                <a:gd name="T54" fmla="*/ 90 w 99"/>
                <a:gd name="T55" fmla="*/ 46 h 114"/>
                <a:gd name="T56" fmla="*/ 90 w 99"/>
                <a:gd name="T57" fmla="*/ 81 h 114"/>
                <a:gd name="T58" fmla="*/ 91 w 99"/>
                <a:gd name="T59" fmla="*/ 89 h 114"/>
                <a:gd name="T60" fmla="*/ 95 w 99"/>
                <a:gd name="T61" fmla="*/ 93 h 114"/>
                <a:gd name="T62" fmla="*/ 98 w 99"/>
                <a:gd name="T63" fmla="*/ 97 h 114"/>
                <a:gd name="T64" fmla="*/ 99 w 99"/>
                <a:gd name="T65" fmla="*/ 102 h 114"/>
                <a:gd name="T66" fmla="*/ 96 w 99"/>
                <a:gd name="T67" fmla="*/ 111 h 114"/>
                <a:gd name="T68" fmla="*/ 61 w 99"/>
                <a:gd name="T69" fmla="*/ 67 h 114"/>
                <a:gd name="T70" fmla="*/ 45 w 99"/>
                <a:gd name="T71" fmla="*/ 67 h 114"/>
                <a:gd name="T72" fmla="*/ 32 w 99"/>
                <a:gd name="T73" fmla="*/ 70 h 114"/>
                <a:gd name="T74" fmla="*/ 28 w 99"/>
                <a:gd name="T75" fmla="*/ 79 h 114"/>
                <a:gd name="T76" fmla="*/ 28 w 99"/>
                <a:gd name="T77" fmla="*/ 81 h 114"/>
                <a:gd name="T78" fmla="*/ 32 w 99"/>
                <a:gd name="T79" fmla="*/ 90 h 114"/>
                <a:gd name="T80" fmla="*/ 44 w 99"/>
                <a:gd name="T81" fmla="*/ 93 h 114"/>
                <a:gd name="T82" fmla="*/ 56 w 99"/>
                <a:gd name="T83" fmla="*/ 89 h 114"/>
                <a:gd name="T84" fmla="*/ 61 w 99"/>
                <a:gd name="T85" fmla="*/ 76 h 114"/>
                <a:gd name="T86" fmla="*/ 61 w 99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9" h="114">
                  <a:moveTo>
                    <a:pt x="96" y="111"/>
                  </a:moveTo>
                  <a:cubicBezTo>
                    <a:pt x="93" y="113"/>
                    <a:pt x="89" y="114"/>
                    <a:pt x="85" y="114"/>
                  </a:cubicBezTo>
                  <a:cubicBezTo>
                    <a:pt x="82" y="114"/>
                    <a:pt x="80" y="113"/>
                    <a:pt x="77" y="112"/>
                  </a:cubicBezTo>
                  <a:cubicBezTo>
                    <a:pt x="75" y="111"/>
                    <a:pt x="73" y="110"/>
                    <a:pt x="72" y="109"/>
                  </a:cubicBezTo>
                  <a:cubicBezTo>
                    <a:pt x="70" y="108"/>
                    <a:pt x="69" y="107"/>
                    <a:pt x="67" y="105"/>
                  </a:cubicBezTo>
                  <a:cubicBezTo>
                    <a:pt x="63" y="108"/>
                    <a:pt x="59" y="111"/>
                    <a:pt x="53" y="112"/>
                  </a:cubicBezTo>
                  <a:cubicBezTo>
                    <a:pt x="48" y="113"/>
                    <a:pt x="43" y="114"/>
                    <a:pt x="38" y="114"/>
                  </a:cubicBezTo>
                  <a:cubicBezTo>
                    <a:pt x="25" y="114"/>
                    <a:pt x="15" y="111"/>
                    <a:pt x="9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3" y="61"/>
                    <a:pt x="10" y="55"/>
                  </a:cubicBezTo>
                  <a:cubicBezTo>
                    <a:pt x="18" y="49"/>
                    <a:pt x="28" y="46"/>
                    <a:pt x="42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36"/>
                    <a:pt x="60" y="31"/>
                    <a:pt x="58" y="28"/>
                  </a:cubicBezTo>
                  <a:cubicBezTo>
                    <a:pt x="56" y="24"/>
                    <a:pt x="51" y="23"/>
                    <a:pt x="45" y="23"/>
                  </a:cubicBezTo>
                  <a:cubicBezTo>
                    <a:pt x="40" y="23"/>
                    <a:pt x="36" y="23"/>
                    <a:pt x="33" y="24"/>
                  </a:cubicBezTo>
                  <a:cubicBezTo>
                    <a:pt x="31" y="25"/>
                    <a:pt x="28" y="26"/>
                    <a:pt x="25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9" y="23"/>
                  </a:cubicBezTo>
                  <a:cubicBezTo>
                    <a:pt x="8" y="21"/>
                    <a:pt x="7" y="18"/>
                    <a:pt x="7" y="15"/>
                  </a:cubicBezTo>
                  <a:cubicBezTo>
                    <a:pt x="8" y="12"/>
                    <a:pt x="10" y="10"/>
                    <a:pt x="13" y="8"/>
                  </a:cubicBezTo>
                  <a:cubicBezTo>
                    <a:pt x="18" y="5"/>
                    <a:pt x="23" y="3"/>
                    <a:pt x="29" y="1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55" y="0"/>
                    <a:pt x="61" y="1"/>
                    <a:pt x="67" y="2"/>
                  </a:cubicBezTo>
                  <a:cubicBezTo>
                    <a:pt x="72" y="4"/>
                    <a:pt x="77" y="7"/>
                    <a:pt x="80" y="11"/>
                  </a:cubicBezTo>
                  <a:cubicBezTo>
                    <a:pt x="83" y="14"/>
                    <a:pt x="86" y="19"/>
                    <a:pt x="88" y="25"/>
                  </a:cubicBezTo>
                  <a:cubicBezTo>
                    <a:pt x="89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0" y="88"/>
                    <a:pt x="91" y="89"/>
                  </a:cubicBezTo>
                  <a:cubicBezTo>
                    <a:pt x="93" y="90"/>
                    <a:pt x="94" y="92"/>
                    <a:pt x="95" y="93"/>
                  </a:cubicBezTo>
                  <a:cubicBezTo>
                    <a:pt x="97" y="94"/>
                    <a:pt x="98" y="95"/>
                    <a:pt x="98" y="97"/>
                  </a:cubicBezTo>
                  <a:cubicBezTo>
                    <a:pt x="99" y="98"/>
                    <a:pt x="99" y="100"/>
                    <a:pt x="99" y="102"/>
                  </a:cubicBezTo>
                  <a:cubicBezTo>
                    <a:pt x="99" y="106"/>
                    <a:pt x="98" y="109"/>
                    <a:pt x="96" y="111"/>
                  </a:cubicBezTo>
                  <a:close/>
                  <a:moveTo>
                    <a:pt x="61" y="67"/>
                  </a:moveTo>
                  <a:cubicBezTo>
                    <a:pt x="45" y="67"/>
                    <a:pt x="45" y="67"/>
                    <a:pt x="45" y="67"/>
                  </a:cubicBezTo>
                  <a:cubicBezTo>
                    <a:pt x="39" y="67"/>
                    <a:pt x="34" y="68"/>
                    <a:pt x="32" y="70"/>
                  </a:cubicBezTo>
                  <a:cubicBezTo>
                    <a:pt x="29" y="73"/>
                    <a:pt x="28" y="76"/>
                    <a:pt x="28" y="79"/>
                  </a:cubicBezTo>
                  <a:cubicBezTo>
                    <a:pt x="28" y="81"/>
                    <a:pt x="28" y="81"/>
                    <a:pt x="28" y="81"/>
                  </a:cubicBezTo>
                  <a:cubicBezTo>
                    <a:pt x="28" y="85"/>
                    <a:pt x="30" y="88"/>
                    <a:pt x="32" y="90"/>
                  </a:cubicBezTo>
                  <a:cubicBezTo>
                    <a:pt x="35" y="92"/>
                    <a:pt x="39" y="93"/>
                    <a:pt x="44" y="93"/>
                  </a:cubicBezTo>
                  <a:cubicBezTo>
                    <a:pt x="49" y="93"/>
                    <a:pt x="53" y="92"/>
                    <a:pt x="56" y="89"/>
                  </a:cubicBezTo>
                  <a:cubicBezTo>
                    <a:pt x="59" y="86"/>
                    <a:pt x="61" y="82"/>
                    <a:pt x="61" y="76"/>
                  </a:cubicBezTo>
                  <a:lnTo>
                    <a:pt x="6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8107A43-E83D-41BF-9FA0-F2518C6BE9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9276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375E90A-B578-4349-AE2D-713B22A8A0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48363" y="3703638"/>
              <a:ext cx="382588" cy="442912"/>
            </a:xfrm>
            <a:custGeom>
              <a:avLst/>
              <a:gdLst>
                <a:gd name="T0" fmla="*/ 139 w 139"/>
                <a:gd name="T1" fmla="*/ 147 h 160"/>
                <a:gd name="T2" fmla="*/ 135 w 139"/>
                <a:gd name="T3" fmla="*/ 156 h 160"/>
                <a:gd name="T4" fmla="*/ 125 w 139"/>
                <a:gd name="T5" fmla="*/ 160 h 160"/>
                <a:gd name="T6" fmla="*/ 116 w 139"/>
                <a:gd name="T7" fmla="*/ 156 h 160"/>
                <a:gd name="T8" fmla="*/ 112 w 139"/>
                <a:gd name="T9" fmla="*/ 147 h 160"/>
                <a:gd name="T10" fmla="*/ 112 w 139"/>
                <a:gd name="T11" fmla="*/ 65 h 160"/>
                <a:gd name="T12" fmla="*/ 83 w 139"/>
                <a:gd name="T13" fmla="*/ 126 h 160"/>
                <a:gd name="T14" fmla="*/ 77 w 139"/>
                <a:gd name="T15" fmla="*/ 132 h 160"/>
                <a:gd name="T16" fmla="*/ 69 w 139"/>
                <a:gd name="T17" fmla="*/ 135 h 160"/>
                <a:gd name="T18" fmla="*/ 62 w 139"/>
                <a:gd name="T19" fmla="*/ 132 h 160"/>
                <a:gd name="T20" fmla="*/ 56 w 139"/>
                <a:gd name="T21" fmla="*/ 126 h 160"/>
                <a:gd name="T22" fmla="*/ 27 w 139"/>
                <a:gd name="T23" fmla="*/ 65 h 160"/>
                <a:gd name="T24" fmla="*/ 27 w 139"/>
                <a:gd name="T25" fmla="*/ 147 h 160"/>
                <a:gd name="T26" fmla="*/ 23 w 139"/>
                <a:gd name="T27" fmla="*/ 156 h 160"/>
                <a:gd name="T28" fmla="*/ 14 w 139"/>
                <a:gd name="T29" fmla="*/ 160 h 160"/>
                <a:gd name="T30" fmla="*/ 4 w 139"/>
                <a:gd name="T31" fmla="*/ 156 h 160"/>
                <a:gd name="T32" fmla="*/ 0 w 139"/>
                <a:gd name="T33" fmla="*/ 147 h 160"/>
                <a:gd name="T34" fmla="*/ 0 w 139"/>
                <a:gd name="T35" fmla="*/ 14 h 160"/>
                <a:gd name="T36" fmla="*/ 4 w 139"/>
                <a:gd name="T37" fmla="*/ 4 h 160"/>
                <a:gd name="T38" fmla="*/ 14 w 139"/>
                <a:gd name="T39" fmla="*/ 0 h 160"/>
                <a:gd name="T40" fmla="*/ 23 w 139"/>
                <a:gd name="T41" fmla="*/ 2 h 160"/>
                <a:gd name="T42" fmla="*/ 28 w 139"/>
                <a:gd name="T43" fmla="*/ 9 h 160"/>
                <a:gd name="T44" fmla="*/ 70 w 139"/>
                <a:gd name="T45" fmla="*/ 93 h 160"/>
                <a:gd name="T46" fmla="*/ 111 w 139"/>
                <a:gd name="T47" fmla="*/ 8 h 160"/>
                <a:gd name="T48" fmla="*/ 117 w 139"/>
                <a:gd name="T49" fmla="*/ 2 h 160"/>
                <a:gd name="T50" fmla="*/ 125 w 139"/>
                <a:gd name="T51" fmla="*/ 0 h 160"/>
                <a:gd name="T52" fmla="*/ 135 w 139"/>
                <a:gd name="T53" fmla="*/ 4 h 160"/>
                <a:gd name="T54" fmla="*/ 139 w 139"/>
                <a:gd name="T55" fmla="*/ 14 h 160"/>
                <a:gd name="T56" fmla="*/ 139 w 139"/>
                <a:gd name="T57" fmla="*/ 14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60">
                  <a:moveTo>
                    <a:pt x="139" y="147"/>
                  </a:moveTo>
                  <a:cubicBezTo>
                    <a:pt x="139" y="150"/>
                    <a:pt x="138" y="153"/>
                    <a:pt x="135" y="156"/>
                  </a:cubicBezTo>
                  <a:cubicBezTo>
                    <a:pt x="132" y="159"/>
                    <a:pt x="129" y="160"/>
                    <a:pt x="125" y="160"/>
                  </a:cubicBezTo>
                  <a:cubicBezTo>
                    <a:pt x="122" y="160"/>
                    <a:pt x="118" y="159"/>
                    <a:pt x="116" y="156"/>
                  </a:cubicBezTo>
                  <a:cubicBezTo>
                    <a:pt x="113" y="153"/>
                    <a:pt x="112" y="150"/>
                    <a:pt x="112" y="147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1" y="129"/>
                    <a:pt x="79" y="131"/>
                    <a:pt x="77" y="132"/>
                  </a:cubicBezTo>
                  <a:cubicBezTo>
                    <a:pt x="75" y="134"/>
                    <a:pt x="72" y="135"/>
                    <a:pt x="69" y="135"/>
                  </a:cubicBezTo>
                  <a:cubicBezTo>
                    <a:pt x="67" y="135"/>
                    <a:pt x="64" y="134"/>
                    <a:pt x="62" y="132"/>
                  </a:cubicBezTo>
                  <a:cubicBezTo>
                    <a:pt x="59" y="131"/>
                    <a:pt x="58" y="129"/>
                    <a:pt x="56" y="12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147"/>
                    <a:pt x="27" y="147"/>
                    <a:pt x="27" y="147"/>
                  </a:cubicBezTo>
                  <a:cubicBezTo>
                    <a:pt x="27" y="150"/>
                    <a:pt x="26" y="154"/>
                    <a:pt x="23" y="156"/>
                  </a:cubicBezTo>
                  <a:cubicBezTo>
                    <a:pt x="20" y="159"/>
                    <a:pt x="17" y="160"/>
                    <a:pt x="14" y="160"/>
                  </a:cubicBezTo>
                  <a:cubicBezTo>
                    <a:pt x="10" y="160"/>
                    <a:pt x="7" y="159"/>
                    <a:pt x="4" y="156"/>
                  </a:cubicBezTo>
                  <a:cubicBezTo>
                    <a:pt x="1" y="154"/>
                    <a:pt x="0" y="150"/>
                    <a:pt x="0" y="14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1" y="7"/>
                    <a:pt x="4" y="4"/>
                  </a:cubicBezTo>
                  <a:cubicBezTo>
                    <a:pt x="7" y="2"/>
                    <a:pt x="10" y="0"/>
                    <a:pt x="14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7" y="6"/>
                    <a:pt x="28" y="9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3" y="5"/>
                    <a:pt x="115" y="3"/>
                    <a:pt x="117" y="2"/>
                  </a:cubicBezTo>
                  <a:cubicBezTo>
                    <a:pt x="120" y="1"/>
                    <a:pt x="122" y="0"/>
                    <a:pt x="125" y="0"/>
                  </a:cubicBezTo>
                  <a:cubicBezTo>
                    <a:pt x="129" y="0"/>
                    <a:pt x="132" y="2"/>
                    <a:pt x="135" y="4"/>
                  </a:cubicBezTo>
                  <a:cubicBezTo>
                    <a:pt x="138" y="7"/>
                    <a:pt x="139" y="10"/>
                    <a:pt x="139" y="14"/>
                  </a:cubicBezTo>
                  <a:lnTo>
                    <a:pt x="139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27B3D3DC-5371-4524-8946-0F723E1C8F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397625" y="3830638"/>
              <a:ext cx="276225" cy="315912"/>
            </a:xfrm>
            <a:custGeom>
              <a:avLst/>
              <a:gdLst>
                <a:gd name="T0" fmla="*/ 96 w 100"/>
                <a:gd name="T1" fmla="*/ 111 h 114"/>
                <a:gd name="T2" fmla="*/ 85 w 100"/>
                <a:gd name="T3" fmla="*/ 114 h 114"/>
                <a:gd name="T4" fmla="*/ 78 w 100"/>
                <a:gd name="T5" fmla="*/ 112 h 114"/>
                <a:gd name="T6" fmla="*/ 72 w 100"/>
                <a:gd name="T7" fmla="*/ 109 h 114"/>
                <a:gd name="T8" fmla="*/ 68 w 100"/>
                <a:gd name="T9" fmla="*/ 105 h 114"/>
                <a:gd name="T10" fmla="*/ 54 w 100"/>
                <a:gd name="T11" fmla="*/ 112 h 114"/>
                <a:gd name="T12" fmla="*/ 39 w 100"/>
                <a:gd name="T13" fmla="*/ 114 h 114"/>
                <a:gd name="T14" fmla="*/ 10 w 100"/>
                <a:gd name="T15" fmla="*/ 104 h 114"/>
                <a:gd name="T16" fmla="*/ 0 w 100"/>
                <a:gd name="T17" fmla="*/ 80 h 114"/>
                <a:gd name="T18" fmla="*/ 0 w 100"/>
                <a:gd name="T19" fmla="*/ 79 h 114"/>
                <a:gd name="T20" fmla="*/ 11 w 100"/>
                <a:gd name="T21" fmla="*/ 55 h 114"/>
                <a:gd name="T22" fmla="*/ 42 w 100"/>
                <a:gd name="T23" fmla="*/ 46 h 114"/>
                <a:gd name="T24" fmla="*/ 62 w 100"/>
                <a:gd name="T25" fmla="*/ 46 h 114"/>
                <a:gd name="T26" fmla="*/ 62 w 100"/>
                <a:gd name="T27" fmla="*/ 42 h 114"/>
                <a:gd name="T28" fmla="*/ 58 w 100"/>
                <a:gd name="T29" fmla="*/ 28 h 114"/>
                <a:gd name="T30" fmla="*/ 45 w 100"/>
                <a:gd name="T31" fmla="*/ 23 h 114"/>
                <a:gd name="T32" fmla="*/ 34 w 100"/>
                <a:gd name="T33" fmla="*/ 24 h 114"/>
                <a:gd name="T34" fmla="*/ 26 w 100"/>
                <a:gd name="T35" fmla="*/ 27 h 114"/>
                <a:gd name="T36" fmla="*/ 16 w 100"/>
                <a:gd name="T37" fmla="*/ 29 h 114"/>
                <a:gd name="T38" fmla="*/ 10 w 100"/>
                <a:gd name="T39" fmla="*/ 23 h 114"/>
                <a:gd name="T40" fmla="*/ 8 w 100"/>
                <a:gd name="T41" fmla="*/ 15 h 114"/>
                <a:gd name="T42" fmla="*/ 14 w 100"/>
                <a:gd name="T43" fmla="*/ 8 h 114"/>
                <a:gd name="T44" fmla="*/ 30 w 100"/>
                <a:gd name="T45" fmla="*/ 1 h 114"/>
                <a:gd name="T46" fmla="*/ 48 w 100"/>
                <a:gd name="T47" fmla="*/ 0 h 114"/>
                <a:gd name="T48" fmla="*/ 67 w 100"/>
                <a:gd name="T49" fmla="*/ 2 h 114"/>
                <a:gd name="T50" fmla="*/ 81 w 100"/>
                <a:gd name="T51" fmla="*/ 11 h 114"/>
                <a:gd name="T52" fmla="*/ 88 w 100"/>
                <a:gd name="T53" fmla="*/ 25 h 114"/>
                <a:gd name="T54" fmla="*/ 90 w 100"/>
                <a:gd name="T55" fmla="*/ 46 h 114"/>
                <a:gd name="T56" fmla="*/ 90 w 100"/>
                <a:gd name="T57" fmla="*/ 81 h 114"/>
                <a:gd name="T58" fmla="*/ 92 w 100"/>
                <a:gd name="T59" fmla="*/ 89 h 114"/>
                <a:gd name="T60" fmla="*/ 96 w 100"/>
                <a:gd name="T61" fmla="*/ 93 h 114"/>
                <a:gd name="T62" fmla="*/ 99 w 100"/>
                <a:gd name="T63" fmla="*/ 97 h 114"/>
                <a:gd name="T64" fmla="*/ 100 w 100"/>
                <a:gd name="T65" fmla="*/ 102 h 114"/>
                <a:gd name="T66" fmla="*/ 96 w 100"/>
                <a:gd name="T67" fmla="*/ 111 h 114"/>
                <a:gd name="T68" fmla="*/ 62 w 100"/>
                <a:gd name="T69" fmla="*/ 67 h 114"/>
                <a:gd name="T70" fmla="*/ 46 w 100"/>
                <a:gd name="T71" fmla="*/ 67 h 114"/>
                <a:gd name="T72" fmla="*/ 33 w 100"/>
                <a:gd name="T73" fmla="*/ 70 h 114"/>
                <a:gd name="T74" fmla="*/ 29 w 100"/>
                <a:gd name="T75" fmla="*/ 79 h 114"/>
                <a:gd name="T76" fmla="*/ 29 w 100"/>
                <a:gd name="T77" fmla="*/ 81 h 114"/>
                <a:gd name="T78" fmla="*/ 33 w 100"/>
                <a:gd name="T79" fmla="*/ 90 h 114"/>
                <a:gd name="T80" fmla="*/ 45 w 100"/>
                <a:gd name="T81" fmla="*/ 93 h 114"/>
                <a:gd name="T82" fmla="*/ 57 w 100"/>
                <a:gd name="T83" fmla="*/ 89 h 114"/>
                <a:gd name="T84" fmla="*/ 62 w 100"/>
                <a:gd name="T85" fmla="*/ 76 h 114"/>
                <a:gd name="T86" fmla="*/ 62 w 100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" h="114">
                  <a:moveTo>
                    <a:pt x="96" y="111"/>
                  </a:moveTo>
                  <a:cubicBezTo>
                    <a:pt x="93" y="113"/>
                    <a:pt x="90" y="114"/>
                    <a:pt x="85" y="114"/>
                  </a:cubicBezTo>
                  <a:cubicBezTo>
                    <a:pt x="83" y="114"/>
                    <a:pt x="80" y="113"/>
                    <a:pt x="78" y="112"/>
                  </a:cubicBezTo>
                  <a:cubicBezTo>
                    <a:pt x="76" y="111"/>
                    <a:pt x="74" y="110"/>
                    <a:pt x="72" y="109"/>
                  </a:cubicBezTo>
                  <a:cubicBezTo>
                    <a:pt x="71" y="108"/>
                    <a:pt x="69" y="107"/>
                    <a:pt x="68" y="105"/>
                  </a:cubicBezTo>
                  <a:cubicBezTo>
                    <a:pt x="64" y="108"/>
                    <a:pt x="59" y="111"/>
                    <a:pt x="54" y="112"/>
                  </a:cubicBezTo>
                  <a:cubicBezTo>
                    <a:pt x="48" y="113"/>
                    <a:pt x="43" y="114"/>
                    <a:pt x="39" y="114"/>
                  </a:cubicBezTo>
                  <a:cubicBezTo>
                    <a:pt x="26" y="114"/>
                    <a:pt x="16" y="111"/>
                    <a:pt x="10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4" y="61"/>
                    <a:pt x="11" y="55"/>
                  </a:cubicBezTo>
                  <a:cubicBezTo>
                    <a:pt x="18" y="49"/>
                    <a:pt x="29" y="46"/>
                    <a:pt x="42" y="46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36"/>
                    <a:pt x="60" y="31"/>
                    <a:pt x="58" y="28"/>
                  </a:cubicBezTo>
                  <a:cubicBezTo>
                    <a:pt x="56" y="24"/>
                    <a:pt x="52" y="23"/>
                    <a:pt x="45" y="23"/>
                  </a:cubicBezTo>
                  <a:cubicBezTo>
                    <a:pt x="41" y="23"/>
                    <a:pt x="37" y="23"/>
                    <a:pt x="34" y="24"/>
                  </a:cubicBezTo>
                  <a:cubicBezTo>
                    <a:pt x="31" y="25"/>
                    <a:pt x="28" y="26"/>
                    <a:pt x="26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10" y="23"/>
                  </a:cubicBezTo>
                  <a:cubicBezTo>
                    <a:pt x="8" y="21"/>
                    <a:pt x="8" y="18"/>
                    <a:pt x="8" y="15"/>
                  </a:cubicBezTo>
                  <a:cubicBezTo>
                    <a:pt x="8" y="12"/>
                    <a:pt x="10" y="10"/>
                    <a:pt x="14" y="8"/>
                  </a:cubicBezTo>
                  <a:cubicBezTo>
                    <a:pt x="18" y="5"/>
                    <a:pt x="24" y="3"/>
                    <a:pt x="30" y="1"/>
                  </a:cubicBezTo>
                  <a:cubicBezTo>
                    <a:pt x="36" y="0"/>
                    <a:pt x="42" y="0"/>
                    <a:pt x="48" y="0"/>
                  </a:cubicBezTo>
                  <a:cubicBezTo>
                    <a:pt x="55" y="0"/>
                    <a:pt x="62" y="1"/>
                    <a:pt x="67" y="2"/>
                  </a:cubicBezTo>
                  <a:cubicBezTo>
                    <a:pt x="73" y="4"/>
                    <a:pt x="77" y="7"/>
                    <a:pt x="81" y="11"/>
                  </a:cubicBezTo>
                  <a:cubicBezTo>
                    <a:pt x="84" y="14"/>
                    <a:pt x="86" y="19"/>
                    <a:pt x="88" y="25"/>
                  </a:cubicBezTo>
                  <a:cubicBezTo>
                    <a:pt x="90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1" y="88"/>
                    <a:pt x="92" y="89"/>
                  </a:cubicBezTo>
                  <a:cubicBezTo>
                    <a:pt x="93" y="90"/>
                    <a:pt x="94" y="92"/>
                    <a:pt x="96" y="93"/>
                  </a:cubicBezTo>
                  <a:cubicBezTo>
                    <a:pt x="97" y="94"/>
                    <a:pt x="98" y="95"/>
                    <a:pt x="99" y="97"/>
                  </a:cubicBezTo>
                  <a:cubicBezTo>
                    <a:pt x="100" y="98"/>
                    <a:pt x="100" y="100"/>
                    <a:pt x="100" y="102"/>
                  </a:cubicBezTo>
                  <a:cubicBezTo>
                    <a:pt x="100" y="106"/>
                    <a:pt x="99" y="109"/>
                    <a:pt x="96" y="111"/>
                  </a:cubicBezTo>
                  <a:close/>
                  <a:moveTo>
                    <a:pt x="62" y="67"/>
                  </a:moveTo>
                  <a:cubicBezTo>
                    <a:pt x="46" y="67"/>
                    <a:pt x="46" y="67"/>
                    <a:pt x="46" y="67"/>
                  </a:cubicBezTo>
                  <a:cubicBezTo>
                    <a:pt x="39" y="67"/>
                    <a:pt x="35" y="68"/>
                    <a:pt x="33" y="70"/>
                  </a:cubicBezTo>
                  <a:cubicBezTo>
                    <a:pt x="30" y="73"/>
                    <a:pt x="29" y="76"/>
                    <a:pt x="29" y="79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5"/>
                    <a:pt x="30" y="88"/>
                    <a:pt x="33" y="90"/>
                  </a:cubicBezTo>
                  <a:cubicBezTo>
                    <a:pt x="35" y="92"/>
                    <a:pt x="39" y="93"/>
                    <a:pt x="45" y="93"/>
                  </a:cubicBezTo>
                  <a:cubicBezTo>
                    <a:pt x="50" y="93"/>
                    <a:pt x="54" y="92"/>
                    <a:pt x="57" y="89"/>
                  </a:cubicBezTo>
                  <a:cubicBezTo>
                    <a:pt x="60" y="86"/>
                    <a:pt x="62" y="82"/>
                    <a:pt x="62" y="76"/>
                  </a:cubicBezTo>
                  <a:lnTo>
                    <a:pt x="6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3301062-1283-468A-BBB1-4DE17C09CDA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26238" y="3700463"/>
              <a:ext cx="87313" cy="446087"/>
            </a:xfrm>
            <a:custGeom>
              <a:avLst/>
              <a:gdLst>
                <a:gd name="T0" fmla="*/ 28 w 32"/>
                <a:gd name="T1" fmla="*/ 28 h 161"/>
                <a:gd name="T2" fmla="*/ 16 w 32"/>
                <a:gd name="T3" fmla="*/ 32 h 161"/>
                <a:gd name="T4" fmla="*/ 5 w 32"/>
                <a:gd name="T5" fmla="*/ 28 h 161"/>
                <a:gd name="T6" fmla="*/ 0 w 32"/>
                <a:gd name="T7" fmla="*/ 16 h 161"/>
                <a:gd name="T8" fmla="*/ 5 w 32"/>
                <a:gd name="T9" fmla="*/ 5 h 161"/>
                <a:gd name="T10" fmla="*/ 16 w 32"/>
                <a:gd name="T11" fmla="*/ 0 h 161"/>
                <a:gd name="T12" fmla="*/ 28 w 32"/>
                <a:gd name="T13" fmla="*/ 5 h 161"/>
                <a:gd name="T14" fmla="*/ 32 w 32"/>
                <a:gd name="T15" fmla="*/ 16 h 161"/>
                <a:gd name="T16" fmla="*/ 28 w 32"/>
                <a:gd name="T17" fmla="*/ 28 h 161"/>
                <a:gd name="T18" fmla="*/ 27 w 32"/>
                <a:gd name="T19" fmla="*/ 156 h 161"/>
                <a:gd name="T20" fmla="*/ 16 w 32"/>
                <a:gd name="T21" fmla="*/ 161 h 161"/>
                <a:gd name="T22" fmla="*/ 6 w 32"/>
                <a:gd name="T23" fmla="*/ 156 h 161"/>
                <a:gd name="T24" fmla="*/ 2 w 32"/>
                <a:gd name="T25" fmla="*/ 146 h 161"/>
                <a:gd name="T26" fmla="*/ 2 w 32"/>
                <a:gd name="T27" fmla="*/ 61 h 161"/>
                <a:gd name="T28" fmla="*/ 6 w 32"/>
                <a:gd name="T29" fmla="*/ 51 h 161"/>
                <a:gd name="T30" fmla="*/ 16 w 32"/>
                <a:gd name="T31" fmla="*/ 47 h 161"/>
                <a:gd name="T32" fmla="*/ 27 w 32"/>
                <a:gd name="T33" fmla="*/ 51 h 161"/>
                <a:gd name="T34" fmla="*/ 31 w 32"/>
                <a:gd name="T35" fmla="*/ 61 h 161"/>
                <a:gd name="T36" fmla="*/ 31 w 32"/>
                <a:gd name="T37" fmla="*/ 146 h 161"/>
                <a:gd name="T38" fmla="*/ 27 w 32"/>
                <a:gd name="T39" fmla="*/ 15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61">
                  <a:moveTo>
                    <a:pt x="28" y="28"/>
                  </a:moveTo>
                  <a:cubicBezTo>
                    <a:pt x="25" y="31"/>
                    <a:pt x="21" y="32"/>
                    <a:pt x="16" y="32"/>
                  </a:cubicBezTo>
                  <a:cubicBezTo>
                    <a:pt x="12" y="32"/>
                    <a:pt x="8" y="31"/>
                    <a:pt x="5" y="28"/>
                  </a:cubicBezTo>
                  <a:cubicBezTo>
                    <a:pt x="2" y="25"/>
                    <a:pt x="0" y="21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2" y="12"/>
                    <a:pt x="32" y="16"/>
                  </a:cubicBezTo>
                  <a:cubicBezTo>
                    <a:pt x="32" y="21"/>
                    <a:pt x="31" y="25"/>
                    <a:pt x="28" y="28"/>
                  </a:cubicBezTo>
                  <a:close/>
                  <a:moveTo>
                    <a:pt x="27" y="156"/>
                  </a:moveTo>
                  <a:cubicBezTo>
                    <a:pt x="24" y="159"/>
                    <a:pt x="20" y="161"/>
                    <a:pt x="16" y="161"/>
                  </a:cubicBezTo>
                  <a:cubicBezTo>
                    <a:pt x="12" y="161"/>
                    <a:pt x="9" y="159"/>
                    <a:pt x="6" y="156"/>
                  </a:cubicBezTo>
                  <a:cubicBezTo>
                    <a:pt x="3" y="154"/>
                    <a:pt x="2" y="150"/>
                    <a:pt x="2" y="146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57"/>
                    <a:pt x="3" y="54"/>
                    <a:pt x="6" y="51"/>
                  </a:cubicBezTo>
                  <a:cubicBezTo>
                    <a:pt x="9" y="48"/>
                    <a:pt x="12" y="47"/>
                    <a:pt x="16" y="47"/>
                  </a:cubicBezTo>
                  <a:cubicBezTo>
                    <a:pt x="20" y="47"/>
                    <a:pt x="24" y="48"/>
                    <a:pt x="27" y="51"/>
                  </a:cubicBezTo>
                  <a:cubicBezTo>
                    <a:pt x="29" y="54"/>
                    <a:pt x="31" y="57"/>
                    <a:pt x="31" y="61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1" y="150"/>
                    <a:pt x="29" y="154"/>
                    <a:pt x="2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F26A5A20-A790-413B-AA59-9AAEEFEACF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84988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049D830-7CA8-4491-B6B9-0B0A0BC92C8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13600" y="3830638"/>
              <a:ext cx="274638" cy="417512"/>
            </a:xfrm>
            <a:custGeom>
              <a:avLst/>
              <a:gdLst>
                <a:gd name="T0" fmla="*/ 98 w 100"/>
                <a:gd name="T1" fmla="*/ 84 h 151"/>
                <a:gd name="T2" fmla="*/ 91 w 100"/>
                <a:gd name="T3" fmla="*/ 100 h 151"/>
                <a:gd name="T4" fmla="*/ 79 w 100"/>
                <a:gd name="T5" fmla="*/ 110 h 151"/>
                <a:gd name="T6" fmla="*/ 61 w 100"/>
                <a:gd name="T7" fmla="*/ 114 h 151"/>
                <a:gd name="T8" fmla="*/ 49 w 100"/>
                <a:gd name="T9" fmla="*/ 112 h 151"/>
                <a:gd name="T10" fmla="*/ 38 w 100"/>
                <a:gd name="T11" fmla="*/ 107 h 151"/>
                <a:gd name="T12" fmla="*/ 38 w 100"/>
                <a:gd name="T13" fmla="*/ 137 h 151"/>
                <a:gd name="T14" fmla="*/ 34 w 100"/>
                <a:gd name="T15" fmla="*/ 147 h 151"/>
                <a:gd name="T16" fmla="*/ 24 w 100"/>
                <a:gd name="T17" fmla="*/ 151 h 151"/>
                <a:gd name="T18" fmla="*/ 14 w 100"/>
                <a:gd name="T19" fmla="*/ 147 h 151"/>
                <a:gd name="T20" fmla="*/ 10 w 100"/>
                <a:gd name="T21" fmla="*/ 137 h 151"/>
                <a:gd name="T22" fmla="*/ 10 w 100"/>
                <a:gd name="T23" fmla="*/ 32 h 151"/>
                <a:gd name="T24" fmla="*/ 8 w 100"/>
                <a:gd name="T25" fmla="*/ 25 h 151"/>
                <a:gd name="T26" fmla="*/ 4 w 100"/>
                <a:gd name="T27" fmla="*/ 20 h 151"/>
                <a:gd name="T28" fmla="*/ 1 w 100"/>
                <a:gd name="T29" fmla="*/ 17 h 151"/>
                <a:gd name="T30" fmla="*/ 0 w 100"/>
                <a:gd name="T31" fmla="*/ 12 h 151"/>
                <a:gd name="T32" fmla="*/ 4 w 100"/>
                <a:gd name="T33" fmla="*/ 3 h 151"/>
                <a:gd name="T34" fmla="*/ 14 w 100"/>
                <a:gd name="T35" fmla="*/ 0 h 151"/>
                <a:gd name="T36" fmla="*/ 21 w 100"/>
                <a:gd name="T37" fmla="*/ 1 h 151"/>
                <a:gd name="T38" fmla="*/ 28 w 100"/>
                <a:gd name="T39" fmla="*/ 4 h 151"/>
                <a:gd name="T40" fmla="*/ 32 w 100"/>
                <a:gd name="T41" fmla="*/ 8 h 151"/>
                <a:gd name="T42" fmla="*/ 45 w 100"/>
                <a:gd name="T43" fmla="*/ 2 h 151"/>
                <a:gd name="T44" fmla="*/ 59 w 100"/>
                <a:gd name="T45" fmla="*/ 0 h 151"/>
                <a:gd name="T46" fmla="*/ 90 w 100"/>
                <a:gd name="T47" fmla="*/ 11 h 151"/>
                <a:gd name="T48" fmla="*/ 100 w 100"/>
                <a:gd name="T49" fmla="*/ 46 h 151"/>
                <a:gd name="T50" fmla="*/ 100 w 100"/>
                <a:gd name="T51" fmla="*/ 63 h 151"/>
                <a:gd name="T52" fmla="*/ 98 w 100"/>
                <a:gd name="T53" fmla="*/ 84 h 151"/>
                <a:gd name="T54" fmla="*/ 71 w 100"/>
                <a:gd name="T55" fmla="*/ 43 h 151"/>
                <a:gd name="T56" fmla="*/ 67 w 100"/>
                <a:gd name="T57" fmla="*/ 29 h 151"/>
                <a:gd name="T58" fmla="*/ 54 w 100"/>
                <a:gd name="T59" fmla="*/ 24 h 151"/>
                <a:gd name="T60" fmla="*/ 46 w 100"/>
                <a:gd name="T61" fmla="*/ 26 h 151"/>
                <a:gd name="T62" fmla="*/ 38 w 100"/>
                <a:gd name="T63" fmla="*/ 30 h 151"/>
                <a:gd name="T64" fmla="*/ 38 w 100"/>
                <a:gd name="T65" fmla="*/ 83 h 151"/>
                <a:gd name="T66" fmla="*/ 46 w 100"/>
                <a:gd name="T67" fmla="*/ 88 h 151"/>
                <a:gd name="T68" fmla="*/ 54 w 100"/>
                <a:gd name="T69" fmla="*/ 89 h 151"/>
                <a:gd name="T70" fmla="*/ 68 w 100"/>
                <a:gd name="T71" fmla="*/ 84 h 151"/>
                <a:gd name="T72" fmla="*/ 71 w 100"/>
                <a:gd name="T73" fmla="*/ 68 h 151"/>
                <a:gd name="T74" fmla="*/ 71 w 100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51">
                  <a:moveTo>
                    <a:pt x="98" y="84"/>
                  </a:moveTo>
                  <a:cubicBezTo>
                    <a:pt x="97" y="90"/>
                    <a:pt x="94" y="96"/>
                    <a:pt x="91" y="100"/>
                  </a:cubicBezTo>
                  <a:cubicBezTo>
                    <a:pt x="88" y="105"/>
                    <a:pt x="84" y="108"/>
                    <a:pt x="79" y="110"/>
                  </a:cubicBezTo>
                  <a:cubicBezTo>
                    <a:pt x="74" y="112"/>
                    <a:pt x="68" y="114"/>
                    <a:pt x="61" y="114"/>
                  </a:cubicBezTo>
                  <a:cubicBezTo>
                    <a:pt x="57" y="114"/>
                    <a:pt x="53" y="113"/>
                    <a:pt x="49" y="112"/>
                  </a:cubicBezTo>
                  <a:cubicBezTo>
                    <a:pt x="45" y="111"/>
                    <a:pt x="41" y="109"/>
                    <a:pt x="38" y="10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1"/>
                    <a:pt x="37" y="145"/>
                    <a:pt x="34" y="147"/>
                  </a:cubicBezTo>
                  <a:cubicBezTo>
                    <a:pt x="31" y="150"/>
                    <a:pt x="28" y="151"/>
                    <a:pt x="24" y="151"/>
                  </a:cubicBezTo>
                  <a:cubicBezTo>
                    <a:pt x="20" y="151"/>
                    <a:pt x="17" y="150"/>
                    <a:pt x="14" y="147"/>
                  </a:cubicBezTo>
                  <a:cubicBezTo>
                    <a:pt x="11" y="145"/>
                    <a:pt x="10" y="141"/>
                    <a:pt x="10" y="137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29"/>
                    <a:pt x="9" y="26"/>
                    <a:pt x="8" y="25"/>
                  </a:cubicBezTo>
                  <a:cubicBezTo>
                    <a:pt x="7" y="23"/>
                    <a:pt x="6" y="22"/>
                    <a:pt x="4" y="20"/>
                  </a:cubicBezTo>
                  <a:cubicBezTo>
                    <a:pt x="3" y="19"/>
                    <a:pt x="2" y="18"/>
                    <a:pt x="1" y="17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8"/>
                    <a:pt x="1" y="5"/>
                    <a:pt x="4" y="3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4" y="2"/>
                    <a:pt x="26" y="3"/>
                    <a:pt x="28" y="4"/>
                  </a:cubicBezTo>
                  <a:cubicBezTo>
                    <a:pt x="29" y="5"/>
                    <a:pt x="31" y="7"/>
                    <a:pt x="32" y="8"/>
                  </a:cubicBezTo>
                  <a:cubicBezTo>
                    <a:pt x="36" y="6"/>
                    <a:pt x="40" y="4"/>
                    <a:pt x="45" y="2"/>
                  </a:cubicBezTo>
                  <a:cubicBezTo>
                    <a:pt x="49" y="1"/>
                    <a:pt x="54" y="0"/>
                    <a:pt x="59" y="0"/>
                  </a:cubicBezTo>
                  <a:cubicBezTo>
                    <a:pt x="73" y="0"/>
                    <a:pt x="83" y="4"/>
                    <a:pt x="90" y="11"/>
                  </a:cubicBezTo>
                  <a:cubicBezTo>
                    <a:pt x="97" y="19"/>
                    <a:pt x="100" y="31"/>
                    <a:pt x="100" y="46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71"/>
                    <a:pt x="99" y="78"/>
                    <a:pt x="98" y="84"/>
                  </a:cubicBezTo>
                  <a:close/>
                  <a:moveTo>
                    <a:pt x="71" y="43"/>
                  </a:moveTo>
                  <a:cubicBezTo>
                    <a:pt x="71" y="37"/>
                    <a:pt x="70" y="32"/>
                    <a:pt x="67" y="29"/>
                  </a:cubicBezTo>
                  <a:cubicBezTo>
                    <a:pt x="65" y="26"/>
                    <a:pt x="60" y="24"/>
                    <a:pt x="54" y="24"/>
                  </a:cubicBezTo>
                  <a:cubicBezTo>
                    <a:pt x="51" y="24"/>
                    <a:pt x="49" y="25"/>
                    <a:pt x="46" y="26"/>
                  </a:cubicBezTo>
                  <a:cubicBezTo>
                    <a:pt x="43" y="27"/>
                    <a:pt x="41" y="28"/>
                    <a:pt x="38" y="30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41" y="85"/>
                    <a:pt x="43" y="86"/>
                    <a:pt x="46" y="88"/>
                  </a:cubicBezTo>
                  <a:cubicBezTo>
                    <a:pt x="49" y="89"/>
                    <a:pt x="52" y="89"/>
                    <a:pt x="54" y="89"/>
                  </a:cubicBezTo>
                  <a:cubicBezTo>
                    <a:pt x="61" y="89"/>
                    <a:pt x="65" y="88"/>
                    <a:pt x="68" y="84"/>
                  </a:cubicBezTo>
                  <a:cubicBezTo>
                    <a:pt x="70" y="80"/>
                    <a:pt x="71" y="75"/>
                    <a:pt x="71" y="68"/>
                  </a:cubicBezTo>
                  <a:lnTo>
                    <a:pt x="71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77C69A1-6617-4628-AFFC-6DF92D949F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5491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2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3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349936B-F882-4A59-8FE8-1DDC3A2166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12075" y="3830638"/>
              <a:ext cx="220663" cy="315912"/>
            </a:xfrm>
            <a:custGeom>
              <a:avLst/>
              <a:gdLst>
                <a:gd name="T0" fmla="*/ 73 w 80"/>
                <a:gd name="T1" fmla="*/ 27 h 114"/>
                <a:gd name="T2" fmla="*/ 64 w 80"/>
                <a:gd name="T3" fmla="*/ 27 h 114"/>
                <a:gd name="T4" fmla="*/ 57 w 80"/>
                <a:gd name="T5" fmla="*/ 24 h 114"/>
                <a:gd name="T6" fmla="*/ 48 w 80"/>
                <a:gd name="T7" fmla="*/ 23 h 114"/>
                <a:gd name="T8" fmla="*/ 34 w 80"/>
                <a:gd name="T9" fmla="*/ 29 h 114"/>
                <a:gd name="T10" fmla="*/ 29 w 80"/>
                <a:gd name="T11" fmla="*/ 47 h 114"/>
                <a:gd name="T12" fmla="*/ 29 w 80"/>
                <a:gd name="T13" fmla="*/ 67 h 114"/>
                <a:gd name="T14" fmla="*/ 34 w 80"/>
                <a:gd name="T15" fmla="*/ 84 h 114"/>
                <a:gd name="T16" fmla="*/ 47 w 80"/>
                <a:gd name="T17" fmla="*/ 90 h 114"/>
                <a:gd name="T18" fmla="*/ 55 w 80"/>
                <a:gd name="T19" fmla="*/ 89 h 114"/>
                <a:gd name="T20" fmla="*/ 64 w 80"/>
                <a:gd name="T21" fmla="*/ 86 h 114"/>
                <a:gd name="T22" fmla="*/ 73 w 80"/>
                <a:gd name="T23" fmla="*/ 86 h 114"/>
                <a:gd name="T24" fmla="*/ 79 w 80"/>
                <a:gd name="T25" fmla="*/ 93 h 114"/>
                <a:gd name="T26" fmla="*/ 78 w 80"/>
                <a:gd name="T27" fmla="*/ 102 h 114"/>
                <a:gd name="T28" fmla="*/ 73 w 80"/>
                <a:gd name="T29" fmla="*/ 108 h 114"/>
                <a:gd name="T30" fmla="*/ 59 w 80"/>
                <a:gd name="T31" fmla="*/ 112 h 114"/>
                <a:gd name="T32" fmla="*/ 45 w 80"/>
                <a:gd name="T33" fmla="*/ 114 h 114"/>
                <a:gd name="T34" fmla="*/ 25 w 80"/>
                <a:gd name="T35" fmla="*/ 110 h 114"/>
                <a:gd name="T36" fmla="*/ 11 w 80"/>
                <a:gd name="T37" fmla="*/ 100 h 114"/>
                <a:gd name="T38" fmla="*/ 3 w 80"/>
                <a:gd name="T39" fmla="*/ 84 h 114"/>
                <a:gd name="T40" fmla="*/ 0 w 80"/>
                <a:gd name="T41" fmla="*/ 65 h 114"/>
                <a:gd name="T42" fmla="*/ 0 w 80"/>
                <a:gd name="T43" fmla="*/ 50 h 114"/>
                <a:gd name="T44" fmla="*/ 3 w 80"/>
                <a:gd name="T45" fmla="*/ 31 h 114"/>
                <a:gd name="T46" fmla="*/ 12 w 80"/>
                <a:gd name="T47" fmla="*/ 14 h 114"/>
                <a:gd name="T48" fmla="*/ 26 w 80"/>
                <a:gd name="T49" fmla="*/ 4 h 114"/>
                <a:gd name="T50" fmla="*/ 45 w 80"/>
                <a:gd name="T51" fmla="*/ 0 h 114"/>
                <a:gd name="T52" fmla="*/ 60 w 80"/>
                <a:gd name="T53" fmla="*/ 1 h 114"/>
                <a:gd name="T54" fmla="*/ 73 w 80"/>
                <a:gd name="T55" fmla="*/ 6 h 114"/>
                <a:gd name="T56" fmla="*/ 79 w 80"/>
                <a:gd name="T57" fmla="*/ 12 h 114"/>
                <a:gd name="T58" fmla="*/ 79 w 80"/>
                <a:gd name="T59" fmla="*/ 21 h 114"/>
                <a:gd name="T60" fmla="*/ 73 w 80"/>
                <a:gd name="T61" fmla="*/ 2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0" h="114">
                  <a:moveTo>
                    <a:pt x="73" y="27"/>
                  </a:moveTo>
                  <a:cubicBezTo>
                    <a:pt x="70" y="28"/>
                    <a:pt x="67" y="28"/>
                    <a:pt x="64" y="27"/>
                  </a:cubicBezTo>
                  <a:cubicBezTo>
                    <a:pt x="62" y="26"/>
                    <a:pt x="60" y="25"/>
                    <a:pt x="57" y="24"/>
                  </a:cubicBezTo>
                  <a:cubicBezTo>
                    <a:pt x="55" y="24"/>
                    <a:pt x="52" y="23"/>
                    <a:pt x="48" y="23"/>
                  </a:cubicBezTo>
                  <a:cubicBezTo>
                    <a:pt x="42" y="23"/>
                    <a:pt x="37" y="25"/>
                    <a:pt x="34" y="29"/>
                  </a:cubicBezTo>
                  <a:cubicBezTo>
                    <a:pt x="31" y="34"/>
                    <a:pt x="29" y="39"/>
                    <a:pt x="29" y="4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74"/>
                    <a:pt x="31" y="80"/>
                    <a:pt x="34" y="84"/>
                  </a:cubicBezTo>
                  <a:cubicBezTo>
                    <a:pt x="37" y="88"/>
                    <a:pt x="41" y="90"/>
                    <a:pt x="47" y="90"/>
                  </a:cubicBezTo>
                  <a:cubicBezTo>
                    <a:pt x="50" y="90"/>
                    <a:pt x="52" y="90"/>
                    <a:pt x="55" y="89"/>
                  </a:cubicBezTo>
                  <a:cubicBezTo>
                    <a:pt x="58" y="89"/>
                    <a:pt x="61" y="88"/>
                    <a:pt x="64" y="86"/>
                  </a:cubicBezTo>
                  <a:cubicBezTo>
                    <a:pt x="67" y="85"/>
                    <a:pt x="70" y="85"/>
                    <a:pt x="73" y="86"/>
                  </a:cubicBezTo>
                  <a:cubicBezTo>
                    <a:pt x="76" y="88"/>
                    <a:pt x="78" y="90"/>
                    <a:pt x="79" y="93"/>
                  </a:cubicBezTo>
                  <a:cubicBezTo>
                    <a:pt x="80" y="96"/>
                    <a:pt x="80" y="99"/>
                    <a:pt x="78" y="102"/>
                  </a:cubicBezTo>
                  <a:cubicBezTo>
                    <a:pt x="77" y="104"/>
                    <a:pt x="75" y="106"/>
                    <a:pt x="73" y="108"/>
                  </a:cubicBezTo>
                  <a:cubicBezTo>
                    <a:pt x="68" y="110"/>
                    <a:pt x="64" y="112"/>
                    <a:pt x="59" y="112"/>
                  </a:cubicBezTo>
                  <a:cubicBezTo>
                    <a:pt x="54" y="113"/>
                    <a:pt x="50" y="114"/>
                    <a:pt x="45" y="114"/>
                  </a:cubicBezTo>
                  <a:cubicBezTo>
                    <a:pt x="37" y="114"/>
                    <a:pt x="30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5"/>
                    <a:pt x="5" y="90"/>
                    <a:pt x="3" y="84"/>
                  </a:cubicBezTo>
                  <a:cubicBezTo>
                    <a:pt x="1" y="78"/>
                    <a:pt x="0" y="72"/>
                    <a:pt x="0" y="6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3"/>
                    <a:pt x="1" y="37"/>
                    <a:pt x="3" y="31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5" y="10"/>
                    <a:pt x="20" y="6"/>
                    <a:pt x="26" y="4"/>
                  </a:cubicBezTo>
                  <a:cubicBezTo>
                    <a:pt x="31" y="1"/>
                    <a:pt x="38" y="0"/>
                    <a:pt x="45" y="0"/>
                  </a:cubicBezTo>
                  <a:cubicBezTo>
                    <a:pt x="50" y="0"/>
                    <a:pt x="54" y="0"/>
                    <a:pt x="60" y="1"/>
                  </a:cubicBezTo>
                  <a:cubicBezTo>
                    <a:pt x="65" y="2"/>
                    <a:pt x="69" y="4"/>
                    <a:pt x="73" y="6"/>
                  </a:cubicBezTo>
                  <a:cubicBezTo>
                    <a:pt x="76" y="8"/>
                    <a:pt x="78" y="10"/>
                    <a:pt x="79" y="12"/>
                  </a:cubicBezTo>
                  <a:cubicBezTo>
                    <a:pt x="80" y="14"/>
                    <a:pt x="80" y="17"/>
                    <a:pt x="79" y="21"/>
                  </a:cubicBezTo>
                  <a:cubicBezTo>
                    <a:pt x="78" y="24"/>
                    <a:pt x="76" y="26"/>
                    <a:pt x="7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 sz="1662" dirty="0"/>
            </a:p>
          </p:txBody>
        </p:sp>
      </p:grpSp>
      <p:sp>
        <p:nvSpPr>
          <p:cNvPr id="7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1656968D-1F73-4965-B7CF-33F6E7F4B440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Autofit/>
          </a:bodyPr>
          <a:lstStyle/>
          <a:p>
            <a:pPr marL="285750" indent="-28575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  <a:endParaRPr lang="en-GB" sz="1000" dirty="0" err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0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0000" indent="-18000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Font typeface="Calibri" panose="020F0502020204030204" pitchFamily="34" charset="0"/>
        <a:buChar char="−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00000" indent="-18000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Font typeface="Calibri" panose="020F0502020204030204" pitchFamily="34" charset="0"/>
        <a:buChar char="−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60000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Font typeface="Calibri" panose="020F0502020204030204" pitchFamily="34" charset="0"/>
        <a:buChar char="−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620000" indent="-18000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Font typeface="Calibri" panose="020F0502020204030204" pitchFamily="34" charset="0"/>
        <a:buChar char="−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40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9471-9D66-4B4C-9DBD-CD823B84F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172" y="728943"/>
            <a:ext cx="10556687" cy="1626757"/>
          </a:xfrm>
        </p:spPr>
        <p:txBody>
          <a:bodyPr/>
          <a:lstStyle/>
          <a:p>
            <a:r>
              <a:rPr lang="en-GB" dirty="0"/>
              <a:t>General Large Letters Pricing</a:t>
            </a:r>
            <a:br>
              <a:rPr lang="en-GB" dirty="0"/>
            </a:br>
            <a:r>
              <a:rPr lang="en-GB" dirty="0"/>
              <a:t>Access Letters Contract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8AF37-632C-46E5-9B54-B8F1BEF5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170" y="2396294"/>
            <a:ext cx="10556687" cy="319347"/>
          </a:xfrm>
        </p:spPr>
        <p:txBody>
          <a:bodyPr/>
          <a:lstStyle/>
          <a:p>
            <a:r>
              <a:rPr lang="en-GB" dirty="0"/>
              <a:t>Flatline GLL prices</a:t>
            </a:r>
          </a:p>
        </p:txBody>
      </p:sp>
    </p:spTree>
    <p:extLst>
      <p:ext uri="{BB962C8B-B14F-4D97-AF65-F5344CB8AC3E}">
        <p14:creationId xmlns:p14="http://schemas.microsoft.com/office/powerpoint/2010/main" val="259849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0F8D29-1260-45C8-ABD8-5A212C1C85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3568746"/>
              </p:ext>
            </p:extLst>
          </p:nvPr>
        </p:nvGraphicFramePr>
        <p:xfrm>
          <a:off x="811779" y="900397"/>
          <a:ext cx="11102869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1B15D3-F5DA-4EDD-B18F-0737474C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Proposal Summary</a:t>
            </a:r>
          </a:p>
        </p:txBody>
      </p:sp>
      <p:sp>
        <p:nvSpPr>
          <p:cNvPr id="5" name="Slide Number Placeholder 20">
            <a:extLst>
              <a:ext uri="{FF2B5EF4-FFF2-40B4-BE49-F238E27FC236}">
                <a16:creationId xmlns:a16="http://schemas.microsoft.com/office/drawing/2014/main" id="{52073831-AE35-4321-817B-741055C303EB}"/>
              </a:ext>
            </a:extLst>
          </p:cNvPr>
          <p:cNvSpPr txBox="1">
            <a:spLocks/>
          </p:cNvSpPr>
          <p:nvPr/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2656B7-CB8C-4965-B62D-AF0E88ECDF2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09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86A2-A0FE-44C8-B0B1-1CD7A093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43" y="333707"/>
            <a:ext cx="10548913" cy="420413"/>
          </a:xfrm>
        </p:spPr>
        <p:txBody>
          <a:bodyPr/>
          <a:lstStyle/>
          <a:p>
            <a:r>
              <a:rPr lang="en-US" sz="2800" dirty="0"/>
              <a:t>Flatline General Large Letters prices</a:t>
            </a:r>
            <a:endParaRPr lang="en-GB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C183A4-233A-4A1B-820E-84D1D67E8003}"/>
              </a:ext>
            </a:extLst>
          </p:cNvPr>
          <p:cNvSpPr/>
          <p:nvPr/>
        </p:nvSpPr>
        <p:spPr>
          <a:xfrm>
            <a:off x="745342" y="924033"/>
            <a:ext cx="11161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There will be no pricing formulae for GLLs, simply four price steps: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58BE90-092B-4C7F-A618-839DC32F9099}"/>
              </a:ext>
            </a:extLst>
          </p:cNvPr>
          <p:cNvSpPr/>
          <p:nvPr/>
        </p:nvSpPr>
        <p:spPr>
          <a:xfrm>
            <a:off x="4287224" y="2530918"/>
            <a:ext cx="1814400" cy="59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0-100g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BC341A-A0FB-43E0-9A9F-A5C832618772}"/>
              </a:ext>
            </a:extLst>
          </p:cNvPr>
          <p:cNvSpPr/>
          <p:nvPr/>
        </p:nvSpPr>
        <p:spPr>
          <a:xfrm>
            <a:off x="4292141" y="3194066"/>
            <a:ext cx="1814400" cy="59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101-250g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95E082-7903-4162-B3BA-056833138EB0}"/>
              </a:ext>
            </a:extLst>
          </p:cNvPr>
          <p:cNvSpPr/>
          <p:nvPr/>
        </p:nvSpPr>
        <p:spPr>
          <a:xfrm>
            <a:off x="6173959" y="3194066"/>
            <a:ext cx="1814400" cy="59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248CB95-9752-4F17-B4AB-20D31B615A53}"/>
              </a:ext>
            </a:extLst>
          </p:cNvPr>
          <p:cNvSpPr/>
          <p:nvPr/>
        </p:nvSpPr>
        <p:spPr>
          <a:xfrm>
            <a:off x="6173959" y="3849323"/>
            <a:ext cx="1814400" cy="597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D82EE9-EC62-471F-B926-6540076A8268}"/>
              </a:ext>
            </a:extLst>
          </p:cNvPr>
          <p:cNvSpPr/>
          <p:nvPr/>
        </p:nvSpPr>
        <p:spPr>
          <a:xfrm>
            <a:off x="6170223" y="4510446"/>
            <a:ext cx="1814400" cy="597600"/>
          </a:xfrm>
          <a:prstGeom prst="rect">
            <a:avLst/>
          </a:prstGeom>
          <a:solidFill>
            <a:srgbClr val="E3414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Aa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793D895-0982-4FB7-B531-538DDA195A9B}"/>
              </a:ext>
            </a:extLst>
          </p:cNvPr>
          <p:cNvSpPr/>
          <p:nvPr/>
        </p:nvSpPr>
        <p:spPr>
          <a:xfrm>
            <a:off x="6173959" y="2531513"/>
            <a:ext cx="1814400" cy="59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7434BAF-0834-4E2E-8751-F492A0E7600C}"/>
              </a:ext>
            </a:extLst>
          </p:cNvPr>
          <p:cNvSpPr/>
          <p:nvPr/>
        </p:nvSpPr>
        <p:spPr>
          <a:xfrm>
            <a:off x="4298832" y="3849323"/>
            <a:ext cx="1814400" cy="597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251-500g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2B25BBE-B289-4A7E-A52B-C58A35F59EBE}"/>
              </a:ext>
            </a:extLst>
          </p:cNvPr>
          <p:cNvSpPr/>
          <p:nvPr/>
        </p:nvSpPr>
        <p:spPr>
          <a:xfrm>
            <a:off x="4298832" y="4502613"/>
            <a:ext cx="1814400" cy="597600"/>
          </a:xfrm>
          <a:prstGeom prst="rect">
            <a:avLst/>
          </a:prstGeom>
          <a:solidFill>
            <a:srgbClr val="E3414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501-750g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014F22A-9E65-464E-AFC5-15DDD45C6607}"/>
              </a:ext>
            </a:extLst>
          </p:cNvPr>
          <p:cNvSpPr txBox="1"/>
          <p:nvPr/>
        </p:nvSpPr>
        <p:spPr>
          <a:xfrm>
            <a:off x="6170223" y="2100928"/>
            <a:ext cx="1802791" cy="360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</a:pPr>
            <a:r>
              <a:rPr lang="en-GB" sz="1600" b="1" dirty="0"/>
              <a:t>Price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8A3C30-B4C9-4814-A12C-A2CA0BC6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z="1400" smtClean="0"/>
              <a:pPr/>
              <a:t>3</a:t>
            </a:fld>
            <a:endParaRPr lang="en-GB" sz="1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1EB000F-FC36-4BDD-947C-5CA6FA8EDD35}"/>
              </a:ext>
            </a:extLst>
          </p:cNvPr>
          <p:cNvSpPr/>
          <p:nvPr/>
        </p:nvSpPr>
        <p:spPr>
          <a:xfrm>
            <a:off x="2406257" y="3839955"/>
            <a:ext cx="1814400" cy="1256905"/>
          </a:xfrm>
          <a:prstGeom prst="rect">
            <a:avLst/>
          </a:prstGeom>
          <a:solidFill>
            <a:srgbClr val="E3414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251-750g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31B176-B8DD-43FE-BDDD-C03039F9D6DD}"/>
              </a:ext>
            </a:extLst>
          </p:cNvPr>
          <p:cNvSpPr txBox="1"/>
          <p:nvPr/>
        </p:nvSpPr>
        <p:spPr>
          <a:xfrm>
            <a:off x="2406256" y="2099441"/>
            <a:ext cx="1802791" cy="360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</a:pPr>
            <a:r>
              <a:rPr lang="en-GB" sz="1600" b="1" dirty="0"/>
              <a:t>Weight Band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D348D3-8DB4-4B7D-AA9C-BEE4C0426697}"/>
              </a:ext>
            </a:extLst>
          </p:cNvPr>
          <p:cNvSpPr/>
          <p:nvPr/>
        </p:nvSpPr>
        <p:spPr>
          <a:xfrm>
            <a:off x="2406257" y="2530918"/>
            <a:ext cx="1814400" cy="59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0-100g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43E66B2-DC85-40A0-9C89-15F4536CF678}"/>
              </a:ext>
            </a:extLst>
          </p:cNvPr>
          <p:cNvSpPr/>
          <p:nvPr/>
        </p:nvSpPr>
        <p:spPr>
          <a:xfrm>
            <a:off x="2411174" y="3194066"/>
            <a:ext cx="1814400" cy="59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</a:rPr>
              <a:t>101-250g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2D930B9-11A8-4305-9AA2-F790F94362CA}"/>
              </a:ext>
            </a:extLst>
          </p:cNvPr>
          <p:cNvSpPr txBox="1"/>
          <p:nvPr/>
        </p:nvSpPr>
        <p:spPr>
          <a:xfrm>
            <a:off x="4298832" y="2125162"/>
            <a:ext cx="1802792" cy="360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</a:pPr>
            <a:r>
              <a:rPr lang="en-GB" sz="1600" b="1" dirty="0"/>
              <a:t>Price Step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5A1B15-354C-4F88-83D1-9B07D1EAA8AC}"/>
              </a:ext>
            </a:extLst>
          </p:cNvPr>
          <p:cNvSpPr txBox="1"/>
          <p:nvPr/>
        </p:nvSpPr>
        <p:spPr>
          <a:xfrm>
            <a:off x="8315325" y="3346466"/>
            <a:ext cx="628650" cy="175039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algn="l">
              <a:spcAft>
                <a:spcPts val="600"/>
              </a:spcAft>
              <a:buClr>
                <a:schemeClr val="accent1"/>
              </a:buClr>
            </a:pPr>
            <a:r>
              <a:rPr lang="en-GB" sz="1400" dirty="0"/>
              <a:t> 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r>
              <a:rPr lang="en-GB" sz="1400" dirty="0"/>
              <a:t> </a:t>
            </a:r>
            <a:r>
              <a:rPr lang="en-GB" sz="9600" dirty="0"/>
              <a:t>}</a:t>
            </a:r>
            <a:r>
              <a:rPr lang="en-GB" sz="14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45964C-AB79-4DB1-A0DF-04CC726CC7EF}"/>
              </a:ext>
            </a:extLst>
          </p:cNvPr>
          <p:cNvSpPr txBox="1"/>
          <p:nvPr/>
        </p:nvSpPr>
        <p:spPr>
          <a:xfrm>
            <a:off x="9115425" y="4124325"/>
            <a:ext cx="1428750" cy="63817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</a:pPr>
            <a:r>
              <a:rPr lang="en-GB" sz="1400" dirty="0"/>
              <a:t>NEW price steps rather than 1g increments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C68819-7698-4E2B-AE66-561F464DA227}"/>
              </a:ext>
            </a:extLst>
          </p:cNvPr>
          <p:cNvSpPr/>
          <p:nvPr/>
        </p:nvSpPr>
        <p:spPr>
          <a:xfrm>
            <a:off x="8277225" y="2343688"/>
            <a:ext cx="352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600" dirty="0"/>
              <a:t>}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1C3CA8-5B89-47FD-BCAE-F935CDA2830D}"/>
              </a:ext>
            </a:extLst>
          </p:cNvPr>
          <p:cNvSpPr txBox="1"/>
          <p:nvPr/>
        </p:nvSpPr>
        <p:spPr>
          <a:xfrm>
            <a:off x="9086850" y="3082981"/>
            <a:ext cx="160020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</a:pPr>
            <a:r>
              <a:rPr lang="en-GB" sz="1400" dirty="0"/>
              <a:t>NO CHANGE TO THE WEIGHT BANDS</a:t>
            </a:r>
          </a:p>
        </p:txBody>
      </p:sp>
    </p:spTree>
    <p:extLst>
      <p:ext uri="{BB962C8B-B14F-4D97-AF65-F5344CB8AC3E}">
        <p14:creationId xmlns:p14="http://schemas.microsoft.com/office/powerpoint/2010/main" val="357264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FE08-8ED5-4766-B534-4A7044833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Lines: </a:t>
            </a:r>
            <a:r>
              <a:rPr lang="en-GB" dirty="0">
                <a:solidFill>
                  <a:srgbClr val="0070C0"/>
                </a:solidFill>
              </a:rPr>
              <a:t>Current </a:t>
            </a:r>
            <a:r>
              <a:rPr lang="en-GB" dirty="0"/>
              <a:t>and </a:t>
            </a: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New</a:t>
            </a:r>
            <a:endParaRPr lang="en-GB" strike="sngStrik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7759F-C94E-4A9E-8D8B-7129533B0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396" y="1084729"/>
            <a:ext cx="10548913" cy="4730683"/>
          </a:xfrm>
        </p:spPr>
        <p:txBody>
          <a:bodyPr/>
          <a:lstStyle/>
          <a:p>
            <a:r>
              <a:rPr lang="en-GB" dirty="0"/>
              <a:t>The flatline structure is designed to be revenue neutral by sortation (1400 or 70) and overall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43B64-588F-495D-ABCF-B594A960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026" name="Picture 1" descr="image003">
            <a:extLst>
              <a:ext uri="{FF2B5EF4-FFF2-40B4-BE49-F238E27FC236}">
                <a16:creationId xmlns:a16="http://schemas.microsoft.com/office/drawing/2014/main" id="{BD02D95E-76CC-4CC2-91F6-86E2E4B66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888" y="2030421"/>
            <a:ext cx="5465230" cy="3612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94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86A2-A0FE-44C8-B0B1-1CD7A093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188" y="281847"/>
            <a:ext cx="10548913" cy="420413"/>
          </a:xfrm>
        </p:spPr>
        <p:txBody>
          <a:bodyPr/>
          <a:lstStyle/>
          <a:p>
            <a:r>
              <a:rPr lang="en-GB" dirty="0"/>
              <a:t>Timeline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36A2E49-5D7A-4ED4-8502-F151F32DDD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457798"/>
              </p:ext>
            </p:extLst>
          </p:nvPr>
        </p:nvGraphicFramePr>
        <p:xfrm>
          <a:off x="968189" y="1511741"/>
          <a:ext cx="9906000" cy="1917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C5B2C6-8450-46AC-BF6C-821E208CBDF9}"/>
              </a:ext>
            </a:extLst>
          </p:cNvPr>
          <p:cNvSpPr txBox="1"/>
          <p:nvPr/>
        </p:nvSpPr>
        <p:spPr>
          <a:xfrm>
            <a:off x="968188" y="4679220"/>
            <a:ext cx="8713694" cy="68594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dirty="0"/>
              <a:t>Royal Mail are not proposing to change other large letter pricing structures at this time e.g. Advertising, Business or Magazine Subscription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5978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C759-C0A7-47CD-AAA0-43EE024C3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Appendix A: Product Codes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F870E-D782-4DD4-B9F9-A9CD93CD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12B6C3-0236-4634-B79A-428FE643A0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General Large Letters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B200428-C1C5-48C2-B4A3-EED890048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215681"/>
              </p:ext>
            </p:extLst>
          </p:nvPr>
        </p:nvGraphicFramePr>
        <p:xfrm>
          <a:off x="1838325" y="1808991"/>
          <a:ext cx="4161430" cy="3667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4483">
                  <a:extLst>
                    <a:ext uri="{9D8B030D-6E8A-4147-A177-3AD203B41FA5}">
                      <a16:colId xmlns:a16="http://schemas.microsoft.com/office/drawing/2014/main" val="3032949613"/>
                    </a:ext>
                  </a:extLst>
                </a:gridCol>
                <a:gridCol w="3156947">
                  <a:extLst>
                    <a:ext uri="{9D8B030D-6E8A-4147-A177-3AD203B41FA5}">
                      <a16:colId xmlns:a16="http://schemas.microsoft.com/office/drawing/2014/main" val="3592279268"/>
                    </a:ext>
                  </a:extLst>
                </a:gridCol>
              </a:tblGrid>
              <a:tr h="2157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National Code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Revenue Management National Description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54796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DZQ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1400 LRG LTR GENERAL MAN BAGS N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434105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 LRG LTR GENERAL MAN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5609786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 LRG LTR GENERAL MAN TRAY N PRM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525674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DL6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1400__ LRG LTR GEN MN EIB BAGS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8123257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DL4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1400__ LRG LTR GEN MN EIB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71608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DL3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 MN EIB BAGS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443486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DL1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 MN EIB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157605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DCF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EIB BAGS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7445872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DYY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EIB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800093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DYZ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70__ LRG LTR GENERAL EIB TRAY N PRM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4357149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DZJ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BAGS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6597807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7787033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DZF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TRAY N PRM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851479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DZI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OCR BAGS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29867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OCR TRAY 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842938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DZE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70__ LRG LTR GENERAL OCR TRAY N PRM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29999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3AA7B64-B5D9-4075-BD78-1EB2C7DB5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166243"/>
              </p:ext>
            </p:extLst>
          </p:nvPr>
        </p:nvGraphicFramePr>
        <p:xfrm>
          <a:off x="6303309" y="1808991"/>
          <a:ext cx="4050366" cy="3667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674">
                  <a:extLst>
                    <a:ext uri="{9D8B030D-6E8A-4147-A177-3AD203B41FA5}">
                      <a16:colId xmlns:a16="http://schemas.microsoft.com/office/drawing/2014/main" val="1408109301"/>
                    </a:ext>
                  </a:extLst>
                </a:gridCol>
                <a:gridCol w="3072692">
                  <a:extLst>
                    <a:ext uri="{9D8B030D-6E8A-4147-A177-3AD203B41FA5}">
                      <a16:colId xmlns:a16="http://schemas.microsoft.com/office/drawing/2014/main" val="1786355090"/>
                    </a:ext>
                  </a:extLst>
                </a:gridCol>
              </a:tblGrid>
              <a:tr h="2157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Zonal Code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Revenue Management Zonal Description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1167927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ZMK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 LRG LTR GENERAL MAN BAGS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82449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ZML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 LRG LTR GENERAL MAN TRAY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4533838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ZMM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 LRG LTR GENERAL MAN TRAY Z PRM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4785855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ZQ1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1400__ LRG LTR GEN MN EIB BAGS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4103466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ZL8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1400__ LRG LTR GEN MN EIB TRAY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96859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ZL7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 MN EIB BAGS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1717778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ZL5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 MN EIB TRAY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326980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ZJ4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EIB BAGS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01829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70__ LRG LTR GENERAL EIB TRAY 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1445217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EIB TRAY Z PRM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0225939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ZMD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BAGS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2890758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ZKW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TRAY 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9279973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ZKZ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70__ LRG LTR GENERAL MAN TRAY Z PRM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0517532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ZMC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70__ LRG LTR GENERAL OCR BAGS Z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3153965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ZKX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70__ LRG LTR GENERAL OCR TRAY Z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768434"/>
                  </a:ext>
                </a:extLst>
              </a:tr>
              <a:tr h="215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ZKY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70__ LRG LTR GENERAL OCR TRAY Z PRM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784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6946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RMG CMD">
      <a:dk1>
        <a:srgbClr val="404044"/>
      </a:dk1>
      <a:lt1>
        <a:srgbClr val="FFFFFF"/>
      </a:lt1>
      <a:dk2>
        <a:srgbClr val="53535A"/>
      </a:dk2>
      <a:lt2>
        <a:srgbClr val="F4F4F3"/>
      </a:lt2>
      <a:accent1>
        <a:srgbClr val="DA202A"/>
      </a:accent1>
      <a:accent2>
        <a:srgbClr val="C1C6C8"/>
      </a:accent2>
      <a:accent3>
        <a:srgbClr val="0892CB"/>
      </a:accent3>
      <a:accent4>
        <a:srgbClr val="62A531"/>
      </a:accent4>
      <a:accent5>
        <a:srgbClr val="088578"/>
      </a:accent5>
      <a:accent6>
        <a:srgbClr val="FDDA24"/>
      </a:accent6>
      <a:hlink>
        <a:srgbClr val="0892CB"/>
      </a:hlink>
      <a:folHlink>
        <a:srgbClr val="088578"/>
      </a:folHlink>
    </a:clrScheme>
    <a:fontScheme name="Royal Mail Font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 algn="l">
          <a:spcAft>
            <a:spcPts val="600"/>
          </a:spcAft>
          <a:buFont typeface="Arial" panose="020B0604020202020204" pitchFamily="34" charset="0"/>
          <a:buChar char="•"/>
          <a:defRPr sz="1600" dirty="0">
            <a:solidFill>
              <a:schemeClr val="tx1"/>
            </a:solidFill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285750" indent="-285750" algn="l">
          <a:spcAft>
            <a:spcPts val="600"/>
          </a:spcAft>
          <a:buClr>
            <a:schemeClr val="accent1"/>
          </a:buClr>
          <a:buFont typeface="Wingdings" panose="05000000000000000000" pitchFamily="2" charset="2"/>
          <a:buChar char="§"/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F49EE6B8E0E64585FF01767C4907B5" ma:contentTypeVersion="10" ma:contentTypeDescription="Create a new document." ma:contentTypeScope="" ma:versionID="7c307ec00528ad45c38a4e4950a89c41">
  <xsd:schema xmlns:xsd="http://www.w3.org/2001/XMLSchema" xmlns:xs="http://www.w3.org/2001/XMLSchema" xmlns:p="http://schemas.microsoft.com/office/2006/metadata/properties" xmlns:ns3="9d7ae4c1-9621-4ef6-b9eb-f050f4c881e3" targetNamespace="http://schemas.microsoft.com/office/2006/metadata/properties" ma:root="true" ma:fieldsID="852354612468c13ffe39b2dc67058802" ns3:_="">
    <xsd:import namespace="9d7ae4c1-9621-4ef6-b9eb-f050f4c881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ae4c1-9621-4ef6-b9eb-f050f4c881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21F40C-0FC0-4EBB-BE0A-50FA3ACC80F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9d7ae4c1-9621-4ef6-b9eb-f050f4c881e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218D7E-D9D9-4957-9B76-6A13E47FF5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7ae4c1-9621-4ef6-b9eb-f050f4c881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46DB04-071C-4536-BDC5-7B9477EC7C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6612</TotalTime>
  <Words>608</Words>
  <Application>Microsoft Office PowerPoint</Application>
  <PresentationFormat>Widescreen</PresentationFormat>
  <Paragraphs>115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Wingdings</vt:lpstr>
      <vt:lpstr>2_Office Theme</vt:lpstr>
      <vt:lpstr>General Large Letters Pricing Access Letters Contract</vt:lpstr>
      <vt:lpstr>Proposal Summary</vt:lpstr>
      <vt:lpstr>Flatline General Large Letters prices</vt:lpstr>
      <vt:lpstr>Price Lines: Current and New</vt:lpstr>
      <vt:lpstr>Timeline</vt:lpstr>
      <vt:lpstr>Appendix A: Product Codes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 Cable</dc:title>
  <dc:creator>Tim Cable</dc:creator>
  <cp:lastModifiedBy>Chad Bean</cp:lastModifiedBy>
  <cp:revision>163</cp:revision>
  <dcterms:created xsi:type="dcterms:W3CDTF">2019-05-02T13:56:26Z</dcterms:created>
  <dcterms:modified xsi:type="dcterms:W3CDTF">2021-09-20T09:09:14Z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0x010100A3F49EE6B8E0E64585FF01767C4907B5</vt:lpwstr>
  </property>
  <property fmtid="{D5CDD505-2E9C-101B-9397-08002B2CF9AE}" pid="3" name="MSIP_Label_980f36f3-41a5-4f45-a6a2-e224f336accd_Enabled">
    <vt:lpwstr>true</vt:lpwstr>
  </property>
  <property fmtid="{D5CDD505-2E9C-101B-9397-08002B2CF9AE}" pid="4" name="MSIP_Label_980f36f3-41a5-4f45-a6a2-e224f336accd_SetDate">
    <vt:lpwstr>2021-09-20T09:09:14Z</vt:lpwstr>
  </property>
  <property fmtid="{D5CDD505-2E9C-101B-9397-08002B2CF9AE}" pid="5" name="MSIP_Label_980f36f3-41a5-4f45-a6a2-e224f336accd_Method">
    <vt:lpwstr>Standard</vt:lpwstr>
  </property>
  <property fmtid="{D5CDD505-2E9C-101B-9397-08002B2CF9AE}" pid="6" name="MSIP_Label_980f36f3-41a5-4f45-a6a2-e224f336accd_Name">
    <vt:lpwstr>980f36f3-41a5-4f45-a6a2-e224f336accd</vt:lpwstr>
  </property>
  <property fmtid="{D5CDD505-2E9C-101B-9397-08002B2CF9AE}" pid="7" name="MSIP_Label_980f36f3-41a5-4f45-a6a2-e224f336accd_SiteId">
    <vt:lpwstr>7a082108-90dd-41ac-be41-9b8feabee2da</vt:lpwstr>
  </property>
  <property fmtid="{D5CDD505-2E9C-101B-9397-08002B2CF9AE}" pid="8" name="MSIP_Label_980f36f3-41a5-4f45-a6a2-e224f336accd_ActionId">
    <vt:lpwstr/>
  </property>
  <property fmtid="{D5CDD505-2E9C-101B-9397-08002B2CF9AE}" pid="9" name="MSIP_Label_980f36f3-41a5-4f45-a6a2-e224f336accd_ContentBits">
    <vt:lpwstr>2</vt:lpwstr>
  </property>
</Properties>
</file>