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1E38F-5E52-4B5C-A8D4-6DB0BBE161D4}" v="6" dt="2025-04-09T16:00:42.052"/>
    <p1510:client id="{E8E4C5FC-1BEC-4B86-AB6D-20E85202E0EF}" v="2" dt="2025-04-08T16:39:11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932" y="60"/>
      </p:cViewPr>
      <p:guideLst>
        <p:guide orient="horz" pos="2160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mailwholesale.com/mint-project/uploads/325427663.pptx" TargetMode="External"/><Relationship Id="rId2" Type="http://schemas.openxmlformats.org/officeDocument/2006/relationships/hyperlink" Target="https://www.royalmailwholesale.com/mint-project/uploads/647616962.ppt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oyalmailwholesale.com/mint-project/uploads/671140080.pptx" TargetMode="External"/><Relationship Id="rId5" Type="http://schemas.openxmlformats.org/officeDocument/2006/relationships/hyperlink" Target="https://www.royalmailwholesale.com/mint-project/uploads/702559746.pptx" TargetMode="External"/><Relationship Id="rId4" Type="http://schemas.openxmlformats.org/officeDocument/2006/relationships/hyperlink" Target="https://www.royalmailwholesale.com/mint-project/uploads/702095063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1E8C-926B-750B-45CA-BC26B960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Royal Mail Incentive Calendar 2025/26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22F0-3BC2-E7E9-53EF-E9AF7CE06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9FECC6E-9A25-8C1C-367D-550514173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98399"/>
              </p:ext>
            </p:extLst>
          </p:nvPr>
        </p:nvGraphicFramePr>
        <p:xfrm>
          <a:off x="429191" y="1743221"/>
          <a:ext cx="10908000" cy="390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18789221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25696148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120224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84194701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439315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5767752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3443486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1102135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6637636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18232969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7030258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0740035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07777865"/>
                    </a:ext>
                  </a:extLst>
                </a:gridCol>
              </a:tblGrid>
              <a:tr h="309771">
                <a:tc gridSpan="1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FFFF"/>
                          </a:solidFill>
                          <a:latin typeface="+mn-lt"/>
                          <a:cs typeface="Calibri" panose="020F0502020204030204" pitchFamily="34" charset="0"/>
                        </a:rPr>
                        <a:t>Tactical Incentives for 2025 &amp; 2026</a:t>
                      </a:r>
                    </a:p>
                  </a:txBody>
                  <a:tcPr marL="83255" marR="83255" marT="41627" marB="4162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mpd="sng">
                      <a:noFill/>
                    </a:lnL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68121"/>
                  </a:ext>
                </a:extLst>
              </a:tr>
              <a:tr h="30977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FFFF"/>
                          </a:solidFill>
                          <a:latin typeface="+mn-lt"/>
                          <a:cs typeface="Calibri" panose="020F0502020204030204" pitchFamily="34" charset="0"/>
                        </a:rPr>
                        <a:t>Incentive</a:t>
                      </a:r>
                      <a:endParaRPr lang="en-GB" sz="1300" dirty="0">
                        <a:solidFill>
                          <a:srgbClr val="FFFF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Apr 25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May 25</a:t>
                      </a:r>
                    </a:p>
                  </a:txBody>
                  <a:tcPr marL="83255" marR="83255" marT="41627" marB="41627" anchor="ctr">
                    <a:lnL w="12700" cmpd="sng">
                      <a:noFill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Jun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Jul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Aug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Sep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Oct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Nov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Dec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Jan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Feb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Mar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33098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Acquisition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31/03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13/03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137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14/04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28/03</a:t>
                      </a: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34973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Summer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05/05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18/07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0117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19/05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01/08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04286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Travel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Essentials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19/05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754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02/06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546409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Back to School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79253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695677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Holiday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16/01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879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411038"/>
                  </a:ext>
                </a:extLst>
              </a:tr>
            </a:tbl>
          </a:graphicData>
        </a:graphic>
      </p:graphicFrame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60AFDAD-9127-91CE-D322-08E8892B0141}"/>
              </a:ext>
            </a:extLst>
          </p:cNvPr>
          <p:cNvSpPr/>
          <p:nvPr/>
        </p:nvSpPr>
        <p:spPr>
          <a:xfrm>
            <a:off x="1579099" y="2834309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hlinkClick r:id="rId3"/>
            <a:extLst>
              <a:ext uri="{FF2B5EF4-FFF2-40B4-BE49-F238E27FC236}">
                <a16:creationId xmlns:a16="http://schemas.microsoft.com/office/drawing/2014/main" id="{E6E151BB-45A2-407C-6537-23A00A1DDDBC}"/>
              </a:ext>
            </a:extLst>
          </p:cNvPr>
          <p:cNvSpPr/>
          <p:nvPr/>
        </p:nvSpPr>
        <p:spPr>
          <a:xfrm>
            <a:off x="1579099" y="3477296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hlinkClick r:id="rId4"/>
            <a:extLst>
              <a:ext uri="{FF2B5EF4-FFF2-40B4-BE49-F238E27FC236}">
                <a16:creationId xmlns:a16="http://schemas.microsoft.com/office/drawing/2014/main" id="{135F2356-3536-5D3B-D1A8-944C4FFA6FD2}"/>
              </a:ext>
            </a:extLst>
          </p:cNvPr>
          <p:cNvSpPr/>
          <p:nvPr/>
        </p:nvSpPr>
        <p:spPr>
          <a:xfrm>
            <a:off x="1579099" y="4120283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hlinkClick r:id="rId5"/>
            <a:extLst>
              <a:ext uri="{FF2B5EF4-FFF2-40B4-BE49-F238E27FC236}">
                <a16:creationId xmlns:a16="http://schemas.microsoft.com/office/drawing/2014/main" id="{A9EAE201-BDCF-18C1-1505-FD187C65110B}"/>
              </a:ext>
            </a:extLst>
          </p:cNvPr>
          <p:cNvSpPr/>
          <p:nvPr/>
        </p:nvSpPr>
        <p:spPr>
          <a:xfrm>
            <a:off x="1579099" y="4763270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hlinkClick r:id="rId6"/>
            <a:extLst>
              <a:ext uri="{FF2B5EF4-FFF2-40B4-BE49-F238E27FC236}">
                <a16:creationId xmlns:a16="http://schemas.microsoft.com/office/drawing/2014/main" id="{629874D4-1246-DBE4-7C3B-F3969344F0A7}"/>
              </a:ext>
            </a:extLst>
          </p:cNvPr>
          <p:cNvSpPr/>
          <p:nvPr/>
        </p:nvSpPr>
        <p:spPr>
          <a:xfrm>
            <a:off x="1579099" y="5406257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B48B007E-BBEF-E34F-7543-013DEBE1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40293"/>
              </p:ext>
            </p:extLst>
          </p:nvPr>
        </p:nvGraphicFramePr>
        <p:xfrm>
          <a:off x="421302" y="5788881"/>
          <a:ext cx="496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3062657569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2390632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77903874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100" b="0" dirty="0"/>
                        <a:t>Application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Posting Period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Link to Incentive Detail 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6545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BE73121-E92E-DA8B-3A14-E5B595D28E65}"/>
              </a:ext>
            </a:extLst>
          </p:cNvPr>
          <p:cNvSpPr/>
          <p:nvPr/>
        </p:nvSpPr>
        <p:spPr>
          <a:xfrm>
            <a:off x="3762873" y="5827217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schemas.microsoft.com/office/2006/documentManagement/types"/>
    <ds:schemaRef ds:uri="http://schemas.microsoft.com/office/infopath/2007/PartnerControls"/>
    <ds:schemaRef ds:uri="707d9dac-b3e0-4010-a31f-c9f487ae09b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Impact</vt:lpstr>
      <vt:lpstr>Wingdings</vt:lpstr>
      <vt:lpstr>Office Theme</vt:lpstr>
      <vt:lpstr>Royal Mail Incentive Calendar 2025/26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2025-04-09T16:19:11Z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