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304" r:id="rId5"/>
    <p:sldId id="1604" r:id="rId6"/>
    <p:sldId id="1640" r:id="rId7"/>
    <p:sldId id="1641" r:id="rId8"/>
    <p:sldId id="1642" r:id="rId9"/>
    <p:sldId id="1643" r:id="rId10"/>
    <p:sldId id="1644" r:id="rId11"/>
    <p:sldId id="1665" r:id="rId12"/>
    <p:sldId id="1666" r:id="rId13"/>
    <p:sldId id="1647" r:id="rId14"/>
    <p:sldId id="1649" r:id="rId15"/>
    <p:sldId id="1648" r:id="rId16"/>
    <p:sldId id="1650" r:id="rId17"/>
    <p:sldId id="1651" r:id="rId18"/>
    <p:sldId id="1661" r:id="rId19"/>
    <p:sldId id="1652" r:id="rId20"/>
    <p:sldId id="1664" r:id="rId21"/>
    <p:sldId id="1654" r:id="rId22"/>
    <p:sldId id="1656" r:id="rId23"/>
    <p:sldId id="1635" r:id="rId24"/>
    <p:sldId id="1657" r:id="rId25"/>
    <p:sldId id="1578" r:id="rId26"/>
    <p:sldId id="1579" r:id="rId27"/>
    <p:sldId id="1660" r:id="rId28"/>
    <p:sldId id="163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35" userDrawn="1">
          <p15:clr>
            <a:srgbClr val="A4A3A4"/>
          </p15:clr>
        </p15:guide>
        <p15:guide id="3" orient="horz" pos="178" userDrawn="1">
          <p15:clr>
            <a:srgbClr val="A4A3A4"/>
          </p15:clr>
        </p15:guide>
        <p15:guide id="4" orient="horz" pos="3770" userDrawn="1">
          <p15:clr>
            <a:srgbClr val="A4A3A4"/>
          </p15:clr>
        </p15:guide>
        <p15:guide id="5" orient="horz" pos="815" userDrawn="1">
          <p15:clr>
            <a:srgbClr val="A4A3A4"/>
          </p15:clr>
        </p15:guide>
        <p15:guide id="6" orient="horz" pos="4156" userDrawn="1">
          <p15:clr>
            <a:srgbClr val="A4A3A4"/>
          </p15:clr>
        </p15:guide>
        <p15:guide id="8" orient="horz" pos="3657" userDrawn="1">
          <p15:clr>
            <a:srgbClr val="A4A3A4"/>
          </p15:clr>
        </p15:guide>
        <p15:guide id="12" pos="641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C6C8"/>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94645"/>
  </p:normalViewPr>
  <p:slideViewPr>
    <p:cSldViewPr snapToGrid="0" showGuides="1">
      <p:cViewPr varScale="1">
        <p:scale>
          <a:sx n="58" d="100"/>
          <a:sy n="58" d="100"/>
        </p:scale>
        <p:origin x="912" y="52"/>
      </p:cViewPr>
      <p:guideLst>
        <p:guide orient="horz" pos="3135"/>
        <p:guide orient="horz" pos="178"/>
        <p:guide orient="horz" pos="3770"/>
        <p:guide orient="horz" pos="815"/>
        <p:guide orient="horz" pos="4156"/>
        <p:guide orient="horz" pos="3657"/>
        <p:guide pos="641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9700"/>
    </p:cViewPr>
  </p:sorterViewPr>
  <p:notesViewPr>
    <p:cSldViewPr snapToGrid="0" showGuides="1">
      <p:cViewPr varScale="1">
        <p:scale>
          <a:sx n="69" d="100"/>
          <a:sy n="69" d="100"/>
        </p:scale>
        <p:origin x="2256" y="72"/>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4C30E0-A67B-45A2-A9C8-8D694DFE099F}" type="datetimeFigureOut">
              <a:rPr lang="en-GB" smtClean="0"/>
              <a:t>15/12/2020</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5BD18D-9E9A-4A11-AE7C-595964A9BB8D}" type="slidenum">
              <a:rPr lang="en-GB" smtClean="0"/>
              <a:t>‹#›</a:t>
            </a:fld>
            <a:endParaRPr lang="en-GB" dirty="0"/>
          </a:p>
        </p:txBody>
      </p:sp>
    </p:spTree>
    <p:extLst>
      <p:ext uri="{BB962C8B-B14F-4D97-AF65-F5344CB8AC3E}">
        <p14:creationId xmlns:p14="http://schemas.microsoft.com/office/powerpoint/2010/main" val="148434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anose="020F0502020204030204" pitchFamily="34" charset="0"/>
              </a:defRPr>
            </a:lvl1pPr>
          </a:lstStyle>
          <a:p>
            <a:fld id="{6C07F4E0-1604-49A8-8AFD-492A88FAAC25}" type="datetimeFigureOut">
              <a:rPr lang="en-GB" smtClean="0"/>
              <a:pPr/>
              <a:t>15/12/2020</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EE4C5386-DB2A-45A4-86A4-E806641C31E4}" type="slidenum">
              <a:rPr lang="en-GB" smtClean="0"/>
              <a:pPr/>
              <a:t>‹#›</a:t>
            </a:fld>
            <a:endParaRPr lang="en-GB" dirty="0"/>
          </a:p>
        </p:txBody>
      </p:sp>
    </p:spTree>
    <p:extLst>
      <p:ext uri="{BB962C8B-B14F-4D97-AF65-F5344CB8AC3E}">
        <p14:creationId xmlns:p14="http://schemas.microsoft.com/office/powerpoint/2010/main" val="3358190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4C5386-DB2A-45A4-86A4-E806641C31E4}" type="slidenum">
              <a:rPr kumimoji="0" lang="en-GB"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06017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52120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4C5386-DB2A-45A4-86A4-E806641C31E4}" type="slidenum">
              <a:rPr lang="en-GB" smtClean="0"/>
              <a:pPr/>
              <a:t>24</a:t>
            </a:fld>
            <a:endParaRPr lang="en-GB" dirty="0"/>
          </a:p>
        </p:txBody>
      </p:sp>
    </p:spTree>
    <p:extLst>
      <p:ext uri="{BB962C8B-B14F-4D97-AF65-F5344CB8AC3E}">
        <p14:creationId xmlns:p14="http://schemas.microsoft.com/office/powerpoint/2010/main" val="608094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E4C5386-DB2A-45A4-86A4-E806641C31E4}" type="slidenum">
              <a:rPr lang="en-GB" smtClean="0"/>
              <a:pPr/>
              <a:t>25</a:t>
            </a:fld>
            <a:endParaRPr lang="en-GB" dirty="0"/>
          </a:p>
        </p:txBody>
      </p:sp>
    </p:spTree>
    <p:extLst>
      <p:ext uri="{BB962C8B-B14F-4D97-AF65-F5344CB8AC3E}">
        <p14:creationId xmlns:p14="http://schemas.microsoft.com/office/powerpoint/2010/main" val="3342911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EE4C5386-DB2A-45A4-86A4-E806641C31E4}" type="slidenum">
              <a:rPr lang="en-GB" smtClean="0"/>
              <a:pPr/>
              <a:t>10</a:t>
            </a:fld>
            <a:endParaRPr lang="en-GB" dirty="0"/>
          </a:p>
        </p:txBody>
      </p:sp>
    </p:spTree>
    <p:extLst>
      <p:ext uri="{BB962C8B-B14F-4D97-AF65-F5344CB8AC3E}">
        <p14:creationId xmlns:p14="http://schemas.microsoft.com/office/powerpoint/2010/main" val="2126416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4C5386-DB2A-45A4-86A4-E806641C31E4}" type="slidenum">
              <a:rPr lang="en-GB" smtClean="0"/>
              <a:pPr/>
              <a:t>11</a:t>
            </a:fld>
            <a:endParaRPr lang="en-GB" dirty="0"/>
          </a:p>
        </p:txBody>
      </p:sp>
    </p:spTree>
    <p:extLst>
      <p:ext uri="{BB962C8B-B14F-4D97-AF65-F5344CB8AC3E}">
        <p14:creationId xmlns:p14="http://schemas.microsoft.com/office/powerpoint/2010/main" val="2063819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4C5386-DB2A-45A4-86A4-E806641C31E4}" type="slidenum">
              <a:rPr lang="en-GB" smtClean="0"/>
              <a:pPr/>
              <a:t>12</a:t>
            </a:fld>
            <a:endParaRPr lang="en-GB" dirty="0"/>
          </a:p>
        </p:txBody>
      </p:sp>
    </p:spTree>
    <p:extLst>
      <p:ext uri="{BB962C8B-B14F-4D97-AF65-F5344CB8AC3E}">
        <p14:creationId xmlns:p14="http://schemas.microsoft.com/office/powerpoint/2010/main" val="618440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4C5386-DB2A-45A4-86A4-E806641C31E4}" type="slidenum">
              <a:rPr lang="en-GB" smtClean="0"/>
              <a:pPr/>
              <a:t>13</a:t>
            </a:fld>
            <a:endParaRPr lang="en-GB" dirty="0"/>
          </a:p>
        </p:txBody>
      </p:sp>
    </p:spTree>
    <p:extLst>
      <p:ext uri="{BB962C8B-B14F-4D97-AF65-F5344CB8AC3E}">
        <p14:creationId xmlns:p14="http://schemas.microsoft.com/office/powerpoint/2010/main" val="3107654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4C5386-DB2A-45A4-86A4-E806641C31E4}" type="slidenum">
              <a:rPr lang="en-GB" smtClean="0"/>
              <a:pPr/>
              <a:t>14</a:t>
            </a:fld>
            <a:endParaRPr lang="en-GB" dirty="0"/>
          </a:p>
        </p:txBody>
      </p:sp>
    </p:spTree>
    <p:extLst>
      <p:ext uri="{BB962C8B-B14F-4D97-AF65-F5344CB8AC3E}">
        <p14:creationId xmlns:p14="http://schemas.microsoft.com/office/powerpoint/2010/main" val="3568050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4C5386-DB2A-45A4-86A4-E806641C31E4}" type="slidenum">
              <a:rPr lang="en-GB" smtClean="0"/>
              <a:pPr/>
              <a:t>15</a:t>
            </a:fld>
            <a:endParaRPr lang="en-GB" dirty="0"/>
          </a:p>
        </p:txBody>
      </p:sp>
    </p:spTree>
    <p:extLst>
      <p:ext uri="{BB962C8B-B14F-4D97-AF65-F5344CB8AC3E}">
        <p14:creationId xmlns:p14="http://schemas.microsoft.com/office/powerpoint/2010/main" val="1432913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4C5386-DB2A-45A4-86A4-E806641C31E4}" type="slidenum">
              <a:rPr lang="en-GB" smtClean="0"/>
              <a:pPr/>
              <a:t>17</a:t>
            </a:fld>
            <a:endParaRPr lang="en-GB" dirty="0"/>
          </a:p>
        </p:txBody>
      </p:sp>
    </p:spTree>
    <p:extLst>
      <p:ext uri="{BB962C8B-B14F-4D97-AF65-F5344CB8AC3E}">
        <p14:creationId xmlns:p14="http://schemas.microsoft.com/office/powerpoint/2010/main" val="3770895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47021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556686" y="282574"/>
            <a:ext cx="11076516" cy="990000"/>
          </a:xfrm>
        </p:spPr>
        <p:txBody>
          <a:bodyPr/>
          <a:lstStyle>
            <a:lvl1pPr algn="l">
              <a:defRPr b="0">
                <a:solidFill>
                  <a:schemeClr val="tx2"/>
                </a:solidFill>
                <a:latin typeface="+mj-lt"/>
              </a:defRPr>
            </a:lvl1pPr>
          </a:lstStyle>
          <a:p>
            <a:r>
              <a:rPr lang="en-GB" dirty="0"/>
              <a:t>Click to edit </a:t>
            </a:r>
            <a:br>
              <a:rPr lang="en-GB" dirty="0"/>
            </a:br>
            <a:r>
              <a:rPr lang="en-GB" dirty="0"/>
              <a:t>Master title style</a:t>
            </a:r>
          </a:p>
        </p:txBody>
      </p:sp>
      <p:sp>
        <p:nvSpPr>
          <p:cNvPr id="3" name="Subtitle 2"/>
          <p:cNvSpPr>
            <a:spLocks noGrp="1"/>
          </p:cNvSpPr>
          <p:nvPr userDrawn="1">
            <p:ph type="subTitle" idx="1"/>
          </p:nvPr>
        </p:nvSpPr>
        <p:spPr>
          <a:xfrm>
            <a:off x="556685" y="1444624"/>
            <a:ext cx="8756240" cy="1980000"/>
          </a:xfrm>
        </p:spPr>
        <p:txBody>
          <a:bodyPr>
            <a:noAutofit/>
          </a:bodyPr>
          <a:lstStyle>
            <a:lvl1pPr marL="0" indent="0" algn="l">
              <a:spcBef>
                <a:spcPts val="0"/>
              </a:spcBef>
              <a:buNone/>
              <a:defRPr>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7" name="TextBox 6" descr="CONFIDENTIAL_TAG_0xFFEE"/>
          <p:cNvSpPr txBox="1"/>
          <p:nvPr userDrawn="1"/>
        </p:nvSpPr>
        <p:spPr>
          <a:xfrm>
            <a:off x="531286" y="6340445"/>
            <a:ext cx="4253121" cy="276999"/>
          </a:xfrm>
          <a:prstGeom prst="rect">
            <a:avLst/>
          </a:prstGeom>
        </p:spPr>
        <p:txBody>
          <a:bodyPr vert="horz" lIns="0" tIns="0" rIns="0" bIns="0" rtlCol="0" anchor="t" anchorCtr="0">
            <a:normAutofit/>
          </a:bodyPr>
          <a:lstStyle/>
          <a:p>
            <a:pPr algn="l"/>
            <a:r>
              <a:rPr lang="en-GB" sz="1200" b="0" i="0" u="none">
                <a:solidFill>
                  <a:schemeClr val="bg1">
                    <a:lumMod val="50000"/>
                  </a:schemeClr>
                </a:solidFill>
                <a:latin typeface="Calibri" panose="020F0502020204030204" pitchFamily="34" charset="0"/>
              </a:rPr>
              <a:t>CONFIDENTIAL</a:t>
            </a:r>
            <a:endParaRPr lang="en-GB" sz="1200" b="0" i="0" u="none" dirty="0">
              <a:solidFill>
                <a:schemeClr val="bg1">
                  <a:lumMod val="50000"/>
                </a:schemeClr>
              </a:solidFill>
              <a:latin typeface="Calibri" panose="020F0502020204030204" pitchFamily="34" charset="0"/>
            </a:endParaRPr>
          </a:p>
        </p:txBody>
      </p:sp>
      <p:grpSp>
        <p:nvGrpSpPr>
          <p:cNvPr id="8" name="Group 7">
            <a:extLst>
              <a:ext uri="{FF2B5EF4-FFF2-40B4-BE49-F238E27FC236}">
                <a16:creationId xmlns:a16="http://schemas.microsoft.com/office/drawing/2014/main" id="{8E5C7BFB-E2FF-4941-93C6-91CD649F9031}"/>
              </a:ext>
            </a:extLst>
          </p:cNvPr>
          <p:cNvGrpSpPr/>
          <p:nvPr userDrawn="1"/>
        </p:nvGrpSpPr>
        <p:grpSpPr>
          <a:xfrm>
            <a:off x="5428650" y="4605318"/>
            <a:ext cx="1334699" cy="916447"/>
            <a:chOff x="3768928" y="4863432"/>
            <a:chExt cx="1573953" cy="1080727"/>
          </a:xfrm>
        </p:grpSpPr>
        <p:pic>
          <p:nvPicPr>
            <p:cNvPr id="9" name="Picture 12" descr="1">
              <a:extLst>
                <a:ext uri="{FF2B5EF4-FFF2-40B4-BE49-F238E27FC236}">
                  <a16:creationId xmlns:a16="http://schemas.microsoft.com/office/drawing/2014/main" id="{2CAE16B6-60C8-41F9-999C-74DC0144D715}"/>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10" name="Picture 9">
              <a:extLst>
                <a:ext uri="{FF2B5EF4-FFF2-40B4-BE49-F238E27FC236}">
                  <a16:creationId xmlns:a16="http://schemas.microsoft.com/office/drawing/2014/main" id="{32BAD5A9-EEFB-4ED6-8329-6515D2FADCD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t>Footer</a:t>
            </a:r>
          </a:p>
        </p:txBody>
      </p:sp>
      <p:sp>
        <p:nvSpPr>
          <p:cNvPr id="4" name="Slide Number Placeholder 3"/>
          <p:cNvSpPr>
            <a:spLocks noGrp="1"/>
          </p:cNvSpPr>
          <p:nvPr>
            <p:ph type="sldNum" sz="quarter" idx="12"/>
          </p:nvPr>
        </p:nvSpPr>
        <p:spPr/>
        <p:txBody>
          <a:bodyPr/>
          <a:lstStyle/>
          <a:p>
            <a:fld id="{F8DEEF1C-85D8-4622-96D6-431C752B733C}" type="slidenum">
              <a:rPr lang="en-GB" smtClean="0"/>
              <a:pPr/>
              <a:t>‹#›</a:t>
            </a:fld>
            <a:endParaRPr lang="en-GB" dirty="0"/>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End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6685" y="282578"/>
            <a:ext cx="11108267" cy="984365"/>
          </a:xfrm>
        </p:spPr>
        <p:txBody>
          <a:bodyPr/>
          <a:lstStyle>
            <a:lvl1pPr algn="l">
              <a:defRPr b="0">
                <a:solidFill>
                  <a:schemeClr val="tx2"/>
                </a:solidFill>
              </a:defRPr>
            </a:lvl1pPr>
          </a:lstStyle>
          <a:p>
            <a:r>
              <a:rPr lang="en-GB" dirty="0"/>
              <a:t>Click to edit </a:t>
            </a:r>
            <a:br>
              <a:rPr lang="en-GB" dirty="0"/>
            </a:br>
            <a:r>
              <a:rPr lang="en-GB" dirty="0"/>
              <a:t>Master title style</a:t>
            </a:r>
          </a:p>
        </p:txBody>
      </p:sp>
      <p:sp>
        <p:nvSpPr>
          <p:cNvPr id="3" name="Subtitle 2"/>
          <p:cNvSpPr>
            <a:spLocks noGrp="1"/>
          </p:cNvSpPr>
          <p:nvPr>
            <p:ph type="subTitle" idx="1"/>
          </p:nvPr>
        </p:nvSpPr>
        <p:spPr>
          <a:xfrm>
            <a:off x="556685" y="1444628"/>
            <a:ext cx="8756240" cy="1527175"/>
          </a:xfrm>
        </p:spPr>
        <p:txBody>
          <a:bodyPr>
            <a:noAutofit/>
          </a:bodyPr>
          <a:lstStyle>
            <a:lvl1pPr marL="0" indent="0" algn="l">
              <a:spcBef>
                <a:spcPts val="0"/>
              </a:spcBef>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24" name="Rectangle 5"/>
          <p:cNvSpPr>
            <a:spLocks noChangeArrowheads="1"/>
          </p:cNvSpPr>
          <p:nvPr userDrawn="1"/>
        </p:nvSpPr>
        <p:spPr bwMode="auto">
          <a:xfrm>
            <a:off x="579969" y="5702303"/>
            <a:ext cx="11104033" cy="913561"/>
          </a:xfrm>
          <a:prstGeom prst="rect">
            <a:avLst/>
          </a:prstGeom>
          <a:noFill/>
          <a:ln w="9525">
            <a:noFill/>
            <a:miter lim="800000"/>
            <a:headEnd/>
            <a:tailEnd/>
          </a:ln>
          <a:effectLst/>
        </p:spPr>
        <p:txBody>
          <a:bodyPr lIns="0" tIns="0" rIns="0" bIns="0" anchor="b" anchorCtr="0">
            <a:noAutofit/>
          </a:bodyPr>
          <a:lstStyle/>
          <a:p>
            <a:pPr algn="ctr">
              <a:lnSpc>
                <a:spcPct val="100000"/>
              </a:lnSpc>
              <a:spcBef>
                <a:spcPct val="0"/>
              </a:spcBef>
              <a:spcAft>
                <a:spcPct val="0"/>
              </a:spcAft>
              <a:buClrTx/>
            </a:pPr>
            <a:r>
              <a:rPr lang="en-GB" sz="800" dirty="0">
                <a:solidFill>
                  <a:schemeClr val="tx1"/>
                </a:solidFill>
                <a:latin typeface="Calibri" panose="020F0502020204030204" pitchFamily="34" charset="0"/>
                <a:cs typeface="Arial" pitchFamily="34" charset="0"/>
              </a:rPr>
              <a:t>Royal Mail, the cruciform and the colour red are registered trade marks of Royal Mail Group Ltd. All rights reserved.</a:t>
            </a:r>
          </a:p>
        </p:txBody>
      </p:sp>
      <p:grpSp>
        <p:nvGrpSpPr>
          <p:cNvPr id="11" name="Group 10">
            <a:extLst>
              <a:ext uri="{FF2B5EF4-FFF2-40B4-BE49-F238E27FC236}">
                <a16:creationId xmlns:a16="http://schemas.microsoft.com/office/drawing/2014/main" id="{D760A948-80D9-4974-B152-0495FCAB9AE3}"/>
              </a:ext>
            </a:extLst>
          </p:cNvPr>
          <p:cNvGrpSpPr/>
          <p:nvPr userDrawn="1"/>
        </p:nvGrpSpPr>
        <p:grpSpPr>
          <a:xfrm>
            <a:off x="5428650" y="4955148"/>
            <a:ext cx="1334699" cy="916447"/>
            <a:chOff x="3768928" y="4863432"/>
            <a:chExt cx="1573953" cy="1080727"/>
          </a:xfrm>
        </p:grpSpPr>
        <p:pic>
          <p:nvPicPr>
            <p:cNvPr id="12" name="Picture 12" descr="1">
              <a:extLst>
                <a:ext uri="{FF2B5EF4-FFF2-40B4-BE49-F238E27FC236}">
                  <a16:creationId xmlns:a16="http://schemas.microsoft.com/office/drawing/2014/main" id="{92F898CF-3631-4B9A-9B72-65B2F5B1EB14}"/>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13" name="Picture 12">
              <a:extLst>
                <a:ext uri="{FF2B5EF4-FFF2-40B4-BE49-F238E27FC236}">
                  <a16:creationId xmlns:a16="http://schemas.microsoft.com/office/drawing/2014/main" id="{FF1AB332-25FA-4571-A9D7-609FBB65F35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ulle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85" b="0" i="0">
                <a:solidFill>
                  <a:srgbClr val="FF0000"/>
                </a:solidFill>
                <a:latin typeface="Calibri"/>
                <a:cs typeface="Calibri"/>
              </a:defRPr>
            </a:lvl1pPr>
          </a:lstStyle>
          <a:p>
            <a:endParaRPr dirty="0"/>
          </a:p>
        </p:txBody>
      </p:sp>
      <p:sp>
        <p:nvSpPr>
          <p:cNvPr id="3" name="Holder 3"/>
          <p:cNvSpPr>
            <a:spLocks noGrp="1"/>
          </p:cNvSpPr>
          <p:nvPr>
            <p:ph type="body" idx="1" hasCustomPrompt="1"/>
          </p:nvPr>
        </p:nvSpPr>
        <p:spPr>
          <a:xfrm>
            <a:off x="614951" y="1152456"/>
            <a:ext cx="11353176" cy="5179518"/>
          </a:xfrm>
        </p:spPr>
        <p:txBody>
          <a:bodyPr lIns="0" tIns="0" rIns="0" bIns="0"/>
          <a:lstStyle>
            <a:lvl1pPr marL="162662" indent="-162662">
              <a:spcAft>
                <a:spcPts val="277"/>
              </a:spcAft>
              <a:buClr>
                <a:srgbClr val="FF0000"/>
              </a:buClr>
              <a:buSzPct val="100000"/>
              <a:buFont typeface="Calibri" panose="020F0502020204030204" pitchFamily="34" charset="0"/>
              <a:buChar char="•"/>
              <a:defRPr b="0" i="0">
                <a:solidFill>
                  <a:schemeClr val="tx2"/>
                </a:solidFill>
              </a:defRPr>
            </a:lvl1pPr>
            <a:lvl2pPr marL="326789" indent="-172920">
              <a:spcAft>
                <a:spcPts val="277"/>
              </a:spcAft>
              <a:buClr>
                <a:srgbClr val="FF0000"/>
              </a:buClr>
              <a:buFont typeface="Calibri" panose="020F0502020204030204" pitchFamily="34" charset="0"/>
              <a:buChar char="–"/>
              <a:defRPr sz="1662">
                <a:solidFill>
                  <a:schemeClr val="tx2"/>
                </a:solidFill>
              </a:defRPr>
            </a:lvl2pPr>
            <a:lvl3pPr marL="499709" indent="-162662">
              <a:spcAft>
                <a:spcPts val="277"/>
              </a:spcAft>
              <a:buClr>
                <a:srgbClr val="FF0000"/>
              </a:buClr>
              <a:buFont typeface="Wingdings" panose="05000000000000000000" pitchFamily="2" charset="2"/>
              <a:buChar char="§"/>
              <a:defRPr>
                <a:solidFill>
                  <a:schemeClr val="tx2"/>
                </a:solidFill>
              </a:defRPr>
            </a:lvl3pPr>
          </a:lstStyle>
          <a:p>
            <a:r>
              <a:rPr lang="en-GB" dirty="0"/>
              <a:t>First line</a:t>
            </a:r>
          </a:p>
          <a:p>
            <a:pPr lvl="1"/>
            <a:r>
              <a:rPr lang="en-GB" dirty="0"/>
              <a:t>Second line</a:t>
            </a:r>
          </a:p>
          <a:p>
            <a:pPr lvl="2"/>
            <a:r>
              <a:rPr lang="en-GB" dirty="0"/>
              <a:t>Third line</a:t>
            </a:r>
          </a:p>
        </p:txBody>
      </p:sp>
      <p:sp>
        <p:nvSpPr>
          <p:cNvPr id="6" name="Holder 6"/>
          <p:cNvSpPr>
            <a:spLocks noGrp="1"/>
          </p:cNvSpPr>
          <p:nvPr>
            <p:ph type="sldNum" sz="quarter" idx="7"/>
          </p:nvPr>
        </p:nvSpPr>
        <p:spPr>
          <a:xfrm>
            <a:off x="572476" y="6509154"/>
            <a:ext cx="289509" cy="141064"/>
          </a:xfrm>
        </p:spPr>
        <p:txBody>
          <a:bodyPr lIns="0" tIns="0" rIns="0" bIns="0"/>
          <a:lstStyle>
            <a:lvl1pPr>
              <a:defRPr sz="1100" b="0" i="0">
                <a:solidFill>
                  <a:schemeClr val="tx1"/>
                </a:solidFill>
                <a:latin typeface="Calibri"/>
                <a:cs typeface="Calibri"/>
              </a:defRPr>
            </a:lvl1pPr>
          </a:lstStyle>
          <a:p>
            <a:pPr marL="23447">
              <a:lnSpc>
                <a:spcPts val="997"/>
              </a:lnSpc>
            </a:pPr>
            <a:fld id="{81D60167-4931-47E6-BA6A-407CBD079E47}" type="slidenum">
              <a:rPr lang="en-GB" smtClean="0"/>
              <a:pPr marL="23447">
                <a:lnSpc>
                  <a:spcPts val="997"/>
                </a:lnSpc>
              </a:pPr>
              <a:t>‹#›</a:t>
            </a:fld>
            <a:endParaRPr lang="en-GB" dirty="0"/>
          </a:p>
        </p:txBody>
      </p:sp>
    </p:spTree>
    <p:extLst>
      <p:ext uri="{BB962C8B-B14F-4D97-AF65-F5344CB8AC3E}">
        <p14:creationId xmlns:p14="http://schemas.microsoft.com/office/powerpoint/2010/main" val="3221524634"/>
      </p:ext>
    </p:extLst>
  </p:cSld>
  <p:clrMapOvr>
    <a:masterClrMapping/>
  </p:clrMapOvr>
  <p:extLst>
    <p:ext uri="{DCECCB84-F9BA-43D5-87BE-67443E8EF086}">
      <p15:sldGuideLst xmlns:p15="http://schemas.microsoft.com/office/powerpoint/2012/main">
        <p15:guide id="7" orient="horz" pos="400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s or agenda">
    <p:spTree>
      <p:nvGrpSpPr>
        <p:cNvPr id="1" name=""/>
        <p:cNvGrpSpPr/>
        <p:nvPr/>
      </p:nvGrpSpPr>
      <p:grpSpPr>
        <a:xfrm>
          <a:off x="0" y="0"/>
          <a:ext cx="0" cy="0"/>
          <a:chOff x="0" y="0"/>
          <a:chExt cx="0" cy="0"/>
        </a:xfrm>
      </p:grpSpPr>
      <p:sp>
        <p:nvSpPr>
          <p:cNvPr id="2" name="Title 1"/>
          <p:cNvSpPr>
            <a:spLocks noGrp="1"/>
          </p:cNvSpPr>
          <p:nvPr>
            <p:ph type="title"/>
          </p:nvPr>
        </p:nvSpPr>
        <p:spPr>
          <a:xfrm>
            <a:off x="556684" y="280800"/>
            <a:ext cx="11076517" cy="988652"/>
          </a:xfrm>
        </p:spPr>
        <p:txBody>
          <a:bodyPr/>
          <a:lstStyle>
            <a:lvl1pPr>
              <a:defRPr b="0">
                <a:solidFill>
                  <a:schemeClr val="tx2"/>
                </a:solidFill>
                <a:latin typeface="+mj-lt"/>
              </a:defRPr>
            </a:lvl1pPr>
          </a:lstStyle>
          <a:p>
            <a:r>
              <a:rPr lang="en-GB" dirty="0"/>
              <a:t>Click to edit Master title style</a:t>
            </a:r>
          </a:p>
        </p:txBody>
      </p:sp>
      <p:sp>
        <p:nvSpPr>
          <p:cNvPr id="3" name="Content Placeholder 2"/>
          <p:cNvSpPr>
            <a:spLocks noGrp="1"/>
          </p:cNvSpPr>
          <p:nvPr>
            <p:ph idx="1"/>
          </p:nvPr>
        </p:nvSpPr>
        <p:spPr>
          <a:xfrm>
            <a:off x="556686" y="1441588"/>
            <a:ext cx="11076516" cy="4260715"/>
          </a:xfrm>
        </p:spPr>
        <p:txBody>
          <a:bodyPr/>
          <a:lstStyle>
            <a:lvl1pPr marL="358775" indent="-358775">
              <a:buClr>
                <a:schemeClr val="tx1"/>
              </a:buClr>
              <a:buFont typeface="+mj-lt"/>
              <a:buAutoNum type="arabicPeriod"/>
              <a:defRPr b="1">
                <a:solidFill>
                  <a:schemeClr val="tx1"/>
                </a:solidFill>
                <a:latin typeface="+mn-lt"/>
              </a:defRPr>
            </a:lvl1pPr>
            <a:lvl2pPr marL="631825" indent="0">
              <a:buClr>
                <a:schemeClr val="tx1"/>
              </a:buClr>
              <a:defRPr>
                <a:solidFill>
                  <a:schemeClr val="tx1"/>
                </a:solidFill>
                <a:latin typeface="+mn-lt"/>
              </a:defRPr>
            </a:lvl2pPr>
            <a:lvl3pPr>
              <a:buClr>
                <a:schemeClr val="tx1"/>
              </a:buClr>
              <a:defRPr>
                <a:solidFill>
                  <a:schemeClr val="tx1"/>
                </a:solidFill>
                <a:latin typeface="+mn-lt"/>
              </a:defRPr>
            </a:lvl3pPr>
            <a:lvl4pPr>
              <a:buClr>
                <a:schemeClr val="tx1"/>
              </a:buClr>
              <a:defRPr>
                <a:solidFill>
                  <a:schemeClr val="tx1"/>
                </a:solidFill>
                <a:latin typeface="+mn-lt"/>
              </a:defRPr>
            </a:lvl4pPr>
            <a:lvl5pPr>
              <a:buClr>
                <a:schemeClr val="tx1"/>
              </a:buClr>
              <a:defRPr>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p:cNvSpPr>
            <a:spLocks noGrp="1"/>
          </p:cNvSpPr>
          <p:nvPr>
            <p:ph type="ftr" sz="quarter" idx="11"/>
          </p:nvPr>
        </p:nvSpPr>
        <p:spPr/>
        <p:txBody>
          <a:bodyPr/>
          <a:lstStyle/>
          <a:p>
            <a:r>
              <a:rPr lang="en-GB" dirty="0"/>
              <a:t>Footer</a:t>
            </a:r>
          </a:p>
        </p:txBody>
      </p:sp>
      <p:sp>
        <p:nvSpPr>
          <p:cNvPr id="6" name="Slide Number Placeholder 5"/>
          <p:cNvSpPr>
            <a:spLocks noGrp="1"/>
          </p:cNvSpPr>
          <p:nvPr>
            <p:ph type="sldNum" sz="quarter" idx="12"/>
          </p:nvPr>
        </p:nvSpPr>
        <p:spPr/>
        <p:txBody>
          <a:bodyPr/>
          <a:lstStyle/>
          <a:p>
            <a:fld id="{F8DEEF1C-85D8-4622-96D6-431C752B733C}" type="slidenum">
              <a:rPr lang="en-GB" smtClean="0"/>
              <a:pPr/>
              <a:t>‹#›</a:t>
            </a:fld>
            <a:endParaRPr lang="en-GB" dirty="0"/>
          </a:p>
        </p:txBody>
      </p:sp>
    </p:spTree>
    <p:extLst>
      <p:ext uri="{BB962C8B-B14F-4D97-AF65-F5344CB8AC3E}">
        <p14:creationId xmlns:p14="http://schemas.microsoft.com/office/powerpoint/2010/main" val="2804596640"/>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6684" y="280800"/>
            <a:ext cx="11076517" cy="988652"/>
          </a:xfrm>
        </p:spPr>
        <p:txBody>
          <a:bodyPr/>
          <a:lstStyle>
            <a:lvl1pPr>
              <a:defRPr b="0">
                <a:latin typeface="+mj-lt"/>
              </a:defRPr>
            </a:lvl1pPr>
          </a:lstStyle>
          <a:p>
            <a:r>
              <a:rPr lang="en-GB" dirty="0"/>
              <a:t>Click to edit Master title style</a:t>
            </a:r>
          </a:p>
        </p:txBody>
      </p:sp>
      <p:sp>
        <p:nvSpPr>
          <p:cNvPr id="3" name="Content Placeholder 2"/>
          <p:cNvSpPr>
            <a:spLocks noGrp="1"/>
          </p:cNvSpPr>
          <p:nvPr>
            <p:ph idx="1"/>
          </p:nvPr>
        </p:nvSpPr>
        <p:spPr>
          <a:xfrm>
            <a:off x="556686" y="1441588"/>
            <a:ext cx="11076516" cy="426071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p:cNvSpPr>
            <a:spLocks noGrp="1"/>
          </p:cNvSpPr>
          <p:nvPr>
            <p:ph type="ftr" sz="quarter" idx="11"/>
          </p:nvPr>
        </p:nvSpPr>
        <p:spPr/>
        <p:txBody>
          <a:bodyPr/>
          <a:lstStyle/>
          <a:p>
            <a:r>
              <a:rPr lang="en-GB" dirty="0"/>
              <a:t>Footer</a:t>
            </a:r>
          </a:p>
        </p:txBody>
      </p:sp>
      <p:sp>
        <p:nvSpPr>
          <p:cNvPr id="6" name="Slide Number Placeholder 5"/>
          <p:cNvSpPr>
            <a:spLocks noGrp="1"/>
          </p:cNvSpPr>
          <p:nvPr>
            <p:ph type="sldNum" sz="quarter" idx="12"/>
          </p:nvPr>
        </p:nvSpPr>
        <p:spPr/>
        <p:txBody>
          <a:bodyPr/>
          <a:lstStyle/>
          <a:p>
            <a:fld id="{F8DEEF1C-85D8-4622-96D6-431C752B733C}" type="slidenum">
              <a:rPr lang="en-GB" smtClean="0"/>
              <a:pPr/>
              <a:t>‹#›</a:t>
            </a:fld>
            <a:endParaRPr lang="en-GB" dirty="0"/>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High Content">
    <p:spTree>
      <p:nvGrpSpPr>
        <p:cNvPr id="1" name=""/>
        <p:cNvGrpSpPr/>
        <p:nvPr/>
      </p:nvGrpSpPr>
      <p:grpSpPr>
        <a:xfrm>
          <a:off x="0" y="0"/>
          <a:ext cx="0" cy="0"/>
          <a:chOff x="0" y="0"/>
          <a:chExt cx="0" cy="0"/>
        </a:xfrm>
      </p:grpSpPr>
      <p:sp>
        <p:nvSpPr>
          <p:cNvPr id="2" name="Title 1"/>
          <p:cNvSpPr>
            <a:spLocks noGrp="1"/>
          </p:cNvSpPr>
          <p:nvPr>
            <p:ph type="title"/>
          </p:nvPr>
        </p:nvSpPr>
        <p:spPr>
          <a:xfrm>
            <a:off x="556684" y="280800"/>
            <a:ext cx="11076517" cy="988652"/>
          </a:xfrm>
        </p:spPr>
        <p:txBody>
          <a:bodyPr/>
          <a:lstStyle>
            <a:lvl1pPr>
              <a:defRPr b="0">
                <a:latin typeface="+mj-lt"/>
              </a:defRPr>
            </a:lvl1pPr>
          </a:lstStyle>
          <a:p>
            <a:r>
              <a:rPr lang="en-GB" dirty="0"/>
              <a:t>Click to edit Master title style</a:t>
            </a:r>
          </a:p>
        </p:txBody>
      </p:sp>
      <p:sp>
        <p:nvSpPr>
          <p:cNvPr id="3" name="Content Placeholder 2"/>
          <p:cNvSpPr>
            <a:spLocks noGrp="1"/>
          </p:cNvSpPr>
          <p:nvPr>
            <p:ph idx="1"/>
          </p:nvPr>
        </p:nvSpPr>
        <p:spPr>
          <a:xfrm>
            <a:off x="556686" y="1441588"/>
            <a:ext cx="11076516" cy="4260715"/>
          </a:xfrm>
        </p:spPr>
        <p:txBody>
          <a:bodyPr>
            <a:normAutofit/>
          </a:bodyPr>
          <a:lstStyle>
            <a:lvl1pPr marL="179388" indent="-179388">
              <a:defRPr sz="1600">
                <a:latin typeface="+mn-lt"/>
              </a:defRPr>
            </a:lvl1pPr>
            <a:lvl2pPr marL="358775" indent="0">
              <a:defRPr sz="1400">
                <a:latin typeface="+mn-lt"/>
              </a:defRPr>
            </a:lvl2pPr>
            <a:lvl3pPr marL="717550" indent="-179388">
              <a:defRPr sz="1200">
                <a:latin typeface="+mn-lt"/>
              </a:defRPr>
            </a:lvl3pPr>
            <a:lvl4pPr marL="1074738" indent="-179388">
              <a:defRPr sz="1100">
                <a:latin typeface="+mn-lt"/>
              </a:defRPr>
            </a:lvl4pPr>
            <a:lvl5pPr marL="1346200" indent="-179388">
              <a:defRPr sz="110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p:cNvSpPr>
            <a:spLocks noGrp="1"/>
          </p:cNvSpPr>
          <p:nvPr>
            <p:ph type="ftr" sz="quarter" idx="11"/>
          </p:nvPr>
        </p:nvSpPr>
        <p:spPr/>
        <p:txBody>
          <a:bodyPr/>
          <a:lstStyle/>
          <a:p>
            <a:r>
              <a:rPr lang="en-GB" dirty="0"/>
              <a:t>Footer</a:t>
            </a:r>
          </a:p>
        </p:txBody>
      </p:sp>
      <p:sp>
        <p:nvSpPr>
          <p:cNvPr id="6" name="Slide Number Placeholder 5"/>
          <p:cNvSpPr>
            <a:spLocks noGrp="1"/>
          </p:cNvSpPr>
          <p:nvPr>
            <p:ph type="sldNum" sz="quarter" idx="12"/>
          </p:nvPr>
        </p:nvSpPr>
        <p:spPr/>
        <p:txBody>
          <a:bodyPr/>
          <a:lstStyle/>
          <a:p>
            <a:fld id="{F8DEEF1C-85D8-4622-96D6-431C752B733C}" type="slidenum">
              <a:rPr lang="en-GB" smtClean="0"/>
              <a:pPr/>
              <a:t>‹#›</a:t>
            </a:fld>
            <a:endParaRPr lang="en-GB" dirty="0"/>
          </a:p>
        </p:txBody>
      </p:sp>
    </p:spTree>
    <p:extLst>
      <p:ext uri="{BB962C8B-B14F-4D97-AF65-F5344CB8AC3E}">
        <p14:creationId xmlns:p14="http://schemas.microsoft.com/office/powerpoint/2010/main" val="3101865120"/>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56686" y="282578"/>
            <a:ext cx="11076516" cy="984365"/>
          </a:xfrm>
        </p:spPr>
        <p:txBody>
          <a:bodyPr/>
          <a:lstStyle>
            <a:lvl1pPr algn="l">
              <a:defRPr b="0">
                <a:solidFill>
                  <a:schemeClr val="tx2"/>
                </a:solidFill>
              </a:defRPr>
            </a:lvl1pPr>
          </a:lstStyle>
          <a:p>
            <a:r>
              <a:rPr lang="en-GB" dirty="0"/>
              <a:t>Click to edit </a:t>
            </a:r>
            <a:br>
              <a:rPr lang="en-GB" dirty="0"/>
            </a:br>
            <a:r>
              <a:rPr lang="en-GB" dirty="0"/>
              <a:t>Master title style</a:t>
            </a:r>
          </a:p>
        </p:txBody>
      </p:sp>
      <p:sp>
        <p:nvSpPr>
          <p:cNvPr id="8" name="Subtitle 2"/>
          <p:cNvSpPr>
            <a:spLocks noGrp="1"/>
          </p:cNvSpPr>
          <p:nvPr>
            <p:ph type="subTitle" idx="1"/>
          </p:nvPr>
        </p:nvSpPr>
        <p:spPr>
          <a:xfrm>
            <a:off x="556685" y="1444628"/>
            <a:ext cx="8756240" cy="1375693"/>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9" name="Footer Placeholder 4"/>
          <p:cNvSpPr>
            <a:spLocks noGrp="1"/>
          </p:cNvSpPr>
          <p:nvPr>
            <p:ph type="ftr" sz="quarter" idx="3"/>
          </p:nvPr>
        </p:nvSpPr>
        <p:spPr>
          <a:xfrm>
            <a:off x="3456000" y="6439375"/>
            <a:ext cx="5280000" cy="225830"/>
          </a:xfrm>
          <a:prstGeom prst="rect">
            <a:avLst/>
          </a:prstGeom>
        </p:spPr>
        <p:txBody>
          <a:bodyPr vert="horz" lIns="0" tIns="0" rIns="0" bIns="0" rtlCol="0" anchor="t" anchorCtr="0">
            <a:noAutofit/>
          </a:bodyPr>
          <a:lstStyle>
            <a:lvl1pPr algn="ctr">
              <a:defRPr sz="1100">
                <a:solidFill>
                  <a:schemeClr val="bg1">
                    <a:lumMod val="50000"/>
                  </a:schemeClr>
                </a:solidFill>
                <a:latin typeface="Calibri" panose="020F0502020204030204" pitchFamily="34" charset="0"/>
              </a:defRPr>
            </a:lvl1pPr>
          </a:lstStyle>
          <a:p>
            <a:r>
              <a:rPr lang="en-GB" dirty="0"/>
              <a:t>Footer</a:t>
            </a:r>
          </a:p>
        </p:txBody>
      </p:sp>
      <p:sp>
        <p:nvSpPr>
          <p:cNvPr id="10" name="Slide Number Placeholder 5"/>
          <p:cNvSpPr>
            <a:spLocks noGrp="1"/>
          </p:cNvSpPr>
          <p:nvPr>
            <p:ph type="sldNum" sz="quarter" idx="4"/>
          </p:nvPr>
        </p:nvSpPr>
        <p:spPr>
          <a:xfrm>
            <a:off x="556686" y="6439375"/>
            <a:ext cx="1247113" cy="241002"/>
          </a:xfrm>
          <a:prstGeom prst="rect">
            <a:avLst/>
          </a:prstGeom>
        </p:spPr>
        <p:txBody>
          <a:bodyPr vert="horz" lIns="0" tIns="0" rIns="0" bIns="0" rtlCol="0" anchor="t" anchorCtr="0">
            <a:noAutofit/>
          </a:bodyPr>
          <a:lstStyle>
            <a:lvl1pPr algn="l">
              <a:defRPr sz="1100">
                <a:solidFill>
                  <a:schemeClr val="bg1">
                    <a:lumMod val="50000"/>
                  </a:schemeClr>
                </a:solidFill>
                <a:latin typeface="Calibri" panose="020F0502020204030204" pitchFamily="34" charset="0"/>
              </a:defRPr>
            </a:lvl1pPr>
          </a:lstStyle>
          <a:p>
            <a:fld id="{F8DEEF1C-85D8-4622-96D6-431C752B733C}" type="slidenum">
              <a:rPr lang="en-GB" smtClean="0"/>
              <a:pPr/>
              <a:t>‹#›</a:t>
            </a:fld>
            <a:endParaRPr lang="en-GB" dirty="0"/>
          </a:p>
        </p:txBody>
      </p:sp>
      <p:grpSp>
        <p:nvGrpSpPr>
          <p:cNvPr id="11" name="Group 10">
            <a:extLst>
              <a:ext uri="{FF2B5EF4-FFF2-40B4-BE49-F238E27FC236}">
                <a16:creationId xmlns:a16="http://schemas.microsoft.com/office/drawing/2014/main" id="{87DBB697-6846-4319-9DEB-17A512F024F9}"/>
              </a:ext>
            </a:extLst>
          </p:cNvPr>
          <p:cNvGrpSpPr/>
          <p:nvPr userDrawn="1"/>
        </p:nvGrpSpPr>
        <p:grpSpPr>
          <a:xfrm>
            <a:off x="5427594" y="4658481"/>
            <a:ext cx="1334699" cy="916447"/>
            <a:chOff x="3768928" y="4863432"/>
            <a:chExt cx="1573953" cy="1080727"/>
          </a:xfrm>
        </p:grpSpPr>
        <p:pic>
          <p:nvPicPr>
            <p:cNvPr id="15" name="Picture 12" descr="1">
              <a:extLst>
                <a:ext uri="{FF2B5EF4-FFF2-40B4-BE49-F238E27FC236}">
                  <a16:creationId xmlns:a16="http://schemas.microsoft.com/office/drawing/2014/main" id="{25290B67-CF3B-49F1-A6A9-27EEAC35C75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16" name="Picture 15">
              <a:extLst>
                <a:ext uri="{FF2B5EF4-FFF2-40B4-BE49-F238E27FC236}">
                  <a16:creationId xmlns:a16="http://schemas.microsoft.com/office/drawing/2014/main" id="{D107B3E5-3179-4F05-B448-5704EC6004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GB" dirty="0"/>
              <a:t>Click to edit Master title style</a:t>
            </a:r>
          </a:p>
        </p:txBody>
      </p:sp>
      <p:sp>
        <p:nvSpPr>
          <p:cNvPr id="6" name="Footer Placeholder 5"/>
          <p:cNvSpPr>
            <a:spLocks noGrp="1"/>
          </p:cNvSpPr>
          <p:nvPr>
            <p:ph type="ftr" sz="quarter" idx="11"/>
          </p:nvPr>
        </p:nvSpPr>
        <p:spPr/>
        <p:txBody>
          <a:bodyPr/>
          <a:lstStyle/>
          <a:p>
            <a:r>
              <a:rPr lang="en-GB" dirty="0"/>
              <a:t>Footer</a:t>
            </a:r>
          </a:p>
        </p:txBody>
      </p:sp>
      <p:sp>
        <p:nvSpPr>
          <p:cNvPr id="7" name="Slide Number Placeholder 6"/>
          <p:cNvSpPr>
            <a:spLocks noGrp="1"/>
          </p:cNvSpPr>
          <p:nvPr>
            <p:ph type="sldNum" sz="quarter" idx="12"/>
          </p:nvPr>
        </p:nvSpPr>
        <p:spPr/>
        <p:txBody>
          <a:bodyPr/>
          <a:lstStyle/>
          <a:p>
            <a:fld id="{F8DEEF1C-85D8-4622-96D6-431C752B733C}" type="slidenum">
              <a:rPr lang="en-GB" smtClean="0"/>
              <a:pPr/>
              <a:t>‹#›</a:t>
            </a:fld>
            <a:endParaRPr lang="en-GB" dirty="0"/>
          </a:p>
        </p:txBody>
      </p:sp>
      <p:sp>
        <p:nvSpPr>
          <p:cNvPr id="8" name="Content Placeholder 2"/>
          <p:cNvSpPr>
            <a:spLocks noGrp="1"/>
          </p:cNvSpPr>
          <p:nvPr>
            <p:ph idx="1"/>
          </p:nvPr>
        </p:nvSpPr>
        <p:spPr>
          <a:xfrm>
            <a:off x="556686" y="1441588"/>
            <a:ext cx="5396812" cy="426071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3"/>
          </p:nvPr>
        </p:nvSpPr>
        <p:spPr>
          <a:xfrm>
            <a:off x="6210302" y="1441588"/>
            <a:ext cx="5422900" cy="426071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cSld>
  <p:clrMapOvr>
    <a:masterClrMapping/>
  </p:clrMapOvr>
  <p:hf hdr="0"/>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High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GB" dirty="0"/>
              <a:t>Click to edit Master title style</a:t>
            </a:r>
          </a:p>
        </p:txBody>
      </p:sp>
      <p:sp>
        <p:nvSpPr>
          <p:cNvPr id="6" name="Footer Placeholder 5"/>
          <p:cNvSpPr>
            <a:spLocks noGrp="1"/>
          </p:cNvSpPr>
          <p:nvPr>
            <p:ph type="ftr" sz="quarter" idx="11"/>
          </p:nvPr>
        </p:nvSpPr>
        <p:spPr/>
        <p:txBody>
          <a:bodyPr/>
          <a:lstStyle/>
          <a:p>
            <a:r>
              <a:rPr lang="en-GB" dirty="0"/>
              <a:t>Footer</a:t>
            </a:r>
          </a:p>
        </p:txBody>
      </p:sp>
      <p:sp>
        <p:nvSpPr>
          <p:cNvPr id="7" name="Slide Number Placeholder 6"/>
          <p:cNvSpPr>
            <a:spLocks noGrp="1"/>
          </p:cNvSpPr>
          <p:nvPr>
            <p:ph type="sldNum" sz="quarter" idx="12"/>
          </p:nvPr>
        </p:nvSpPr>
        <p:spPr/>
        <p:txBody>
          <a:bodyPr/>
          <a:lstStyle/>
          <a:p>
            <a:fld id="{F8DEEF1C-85D8-4622-96D6-431C752B733C}" type="slidenum">
              <a:rPr lang="en-GB" smtClean="0"/>
              <a:pPr/>
              <a:t>‹#›</a:t>
            </a:fld>
            <a:endParaRPr lang="en-GB" dirty="0"/>
          </a:p>
        </p:txBody>
      </p:sp>
      <p:sp>
        <p:nvSpPr>
          <p:cNvPr id="8" name="Content Placeholder 2"/>
          <p:cNvSpPr>
            <a:spLocks noGrp="1"/>
          </p:cNvSpPr>
          <p:nvPr>
            <p:ph idx="1"/>
          </p:nvPr>
        </p:nvSpPr>
        <p:spPr>
          <a:xfrm>
            <a:off x="556686" y="1441588"/>
            <a:ext cx="5396812" cy="4260715"/>
          </a:xfrm>
        </p:spPr>
        <p:txBody>
          <a:bodyPr>
            <a:normAutofit/>
          </a:bodyPr>
          <a:lstStyle>
            <a:lvl1pPr marL="180975" indent="-180975">
              <a:defRPr sz="1600">
                <a:latin typeface="+mn-lt"/>
              </a:defRPr>
            </a:lvl1pPr>
            <a:lvl2pPr marL="358775" indent="0">
              <a:defRPr sz="1400">
                <a:latin typeface="+mn-lt"/>
              </a:defRPr>
            </a:lvl2pPr>
            <a:lvl3pPr marL="715963" indent="-176213">
              <a:defRPr sz="1200">
                <a:latin typeface="+mn-lt"/>
              </a:defRPr>
            </a:lvl3pPr>
            <a:lvl4pPr marL="984250" indent="-176213">
              <a:defRPr sz="1100">
                <a:latin typeface="+mn-lt"/>
              </a:defRPr>
            </a:lvl4pPr>
            <a:lvl5pPr marL="1255713" indent="-180975">
              <a:defRPr sz="110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3"/>
          </p:nvPr>
        </p:nvSpPr>
        <p:spPr>
          <a:xfrm>
            <a:off x="6210302" y="1441588"/>
            <a:ext cx="5422900" cy="4260715"/>
          </a:xfrm>
        </p:spPr>
        <p:txBody>
          <a:bodyPr>
            <a:normAutofit/>
          </a:bodyPr>
          <a:lstStyle>
            <a:lvl1pPr marL="180975" indent="-180975">
              <a:defRPr sz="1600">
                <a:latin typeface="+mn-lt"/>
              </a:defRPr>
            </a:lvl1pPr>
            <a:lvl2pPr marL="358775" indent="0">
              <a:defRPr sz="1400">
                <a:latin typeface="+mn-lt"/>
              </a:defRPr>
            </a:lvl2pPr>
            <a:lvl3pPr marL="715963" indent="-176213">
              <a:defRPr sz="1200">
                <a:latin typeface="+mn-lt"/>
              </a:defRPr>
            </a:lvl3pPr>
            <a:lvl4pPr marL="984250" indent="-176213">
              <a:defRPr sz="1100">
                <a:latin typeface="+mn-lt"/>
              </a:defRPr>
            </a:lvl4pPr>
            <a:lvl5pPr marL="1255713" indent="-180975">
              <a:defRPr sz="110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677993111"/>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p>
        </p:txBody>
      </p:sp>
      <p:sp>
        <p:nvSpPr>
          <p:cNvPr id="3" name="Text Placeholder 2"/>
          <p:cNvSpPr>
            <a:spLocks noGrp="1"/>
          </p:cNvSpPr>
          <p:nvPr>
            <p:ph type="body" idx="1"/>
          </p:nvPr>
        </p:nvSpPr>
        <p:spPr>
          <a:xfrm>
            <a:off x="556686" y="1444625"/>
            <a:ext cx="5439833" cy="730250"/>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5" name="Text Placeholder 4"/>
          <p:cNvSpPr>
            <a:spLocks noGrp="1"/>
          </p:cNvSpPr>
          <p:nvPr>
            <p:ph type="body" sz="quarter" idx="3"/>
          </p:nvPr>
        </p:nvSpPr>
        <p:spPr>
          <a:xfrm>
            <a:off x="6223555" y="1444625"/>
            <a:ext cx="5425564" cy="730250"/>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8" name="Footer Placeholder 7"/>
          <p:cNvSpPr>
            <a:spLocks noGrp="1"/>
          </p:cNvSpPr>
          <p:nvPr>
            <p:ph type="ftr" sz="quarter" idx="11"/>
          </p:nvPr>
        </p:nvSpPr>
        <p:spPr/>
        <p:txBody>
          <a:bodyPr/>
          <a:lstStyle/>
          <a:p>
            <a:r>
              <a:rPr lang="en-GB" dirty="0"/>
              <a:t>Footer</a:t>
            </a:r>
          </a:p>
        </p:txBody>
      </p:sp>
      <p:sp>
        <p:nvSpPr>
          <p:cNvPr id="9" name="Slide Number Placeholder 8"/>
          <p:cNvSpPr>
            <a:spLocks noGrp="1"/>
          </p:cNvSpPr>
          <p:nvPr>
            <p:ph type="sldNum" sz="quarter" idx="12"/>
          </p:nvPr>
        </p:nvSpPr>
        <p:spPr/>
        <p:txBody>
          <a:bodyPr/>
          <a:lstStyle/>
          <a:p>
            <a:fld id="{F8DEEF1C-85D8-4622-96D6-431C752B733C}" type="slidenum">
              <a:rPr lang="en-GB" smtClean="0"/>
              <a:pPr/>
              <a:t>‹#›</a:t>
            </a:fld>
            <a:endParaRPr lang="en-GB" dirty="0"/>
          </a:p>
        </p:txBody>
      </p:sp>
      <p:sp>
        <p:nvSpPr>
          <p:cNvPr id="10" name="Content Placeholder 2"/>
          <p:cNvSpPr>
            <a:spLocks noGrp="1"/>
          </p:cNvSpPr>
          <p:nvPr>
            <p:ph idx="13"/>
          </p:nvPr>
        </p:nvSpPr>
        <p:spPr>
          <a:xfrm>
            <a:off x="556686" y="2268189"/>
            <a:ext cx="5396812" cy="343411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4"/>
          </p:nvPr>
        </p:nvSpPr>
        <p:spPr>
          <a:xfrm>
            <a:off x="6210302" y="2268189"/>
            <a:ext cx="5422900" cy="343411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4" name="Footer Placeholder 3"/>
          <p:cNvSpPr>
            <a:spLocks noGrp="1"/>
          </p:cNvSpPr>
          <p:nvPr>
            <p:ph type="ftr" sz="quarter" idx="11"/>
          </p:nvPr>
        </p:nvSpPr>
        <p:spPr/>
        <p:txBody>
          <a:bodyPr/>
          <a:lstStyle/>
          <a:p>
            <a:r>
              <a:rPr lang="en-GB" dirty="0"/>
              <a:t>Footer</a:t>
            </a:r>
          </a:p>
        </p:txBody>
      </p:sp>
      <p:sp>
        <p:nvSpPr>
          <p:cNvPr id="5" name="Slide Number Placeholder 4"/>
          <p:cNvSpPr>
            <a:spLocks noGrp="1"/>
          </p:cNvSpPr>
          <p:nvPr>
            <p:ph type="sldNum" sz="quarter" idx="12"/>
          </p:nvPr>
        </p:nvSpPr>
        <p:spPr/>
        <p:txBody>
          <a:bodyPr/>
          <a:lstStyle/>
          <a:p>
            <a:fld id="{F8DEEF1C-85D8-4622-96D6-431C752B733C}" type="slidenum">
              <a:rPr lang="en-GB" smtClean="0"/>
              <a:pPr/>
              <a:t>‹#›</a:t>
            </a:fld>
            <a:endParaRPr lang="en-GB" dirty="0"/>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56686" y="280110"/>
            <a:ext cx="11076516" cy="1004995"/>
          </a:xfrm>
          <a:prstGeom prst="rect">
            <a:avLst/>
          </a:prstGeom>
        </p:spPr>
        <p:txBody>
          <a:bodyPr vert="horz" lIns="0" tIns="0" rIns="0" bIns="0" rtlCol="0" anchor="t" anchorCtr="0">
            <a:noAutofit/>
          </a:bodyPr>
          <a:lstStyle/>
          <a:p>
            <a:r>
              <a:rPr lang="en-GB" dirty="0"/>
              <a:t>Click to edit Master title style</a:t>
            </a:r>
          </a:p>
        </p:txBody>
      </p:sp>
      <p:sp>
        <p:nvSpPr>
          <p:cNvPr id="3" name="Text Placeholder 2"/>
          <p:cNvSpPr>
            <a:spLocks noGrp="1"/>
          </p:cNvSpPr>
          <p:nvPr userDrawn="1">
            <p:ph type="body" idx="1"/>
          </p:nvPr>
        </p:nvSpPr>
        <p:spPr>
          <a:xfrm>
            <a:off x="556685" y="1441586"/>
            <a:ext cx="11080635" cy="4286115"/>
          </a:xfrm>
          <a:prstGeom prst="rect">
            <a:avLst/>
          </a:prstGeom>
        </p:spPr>
        <p:txBody>
          <a:bodyPr vert="horz" lIns="0" tIns="0" rIns="0" bIns="0" rtlCol="0" anchor="t" anchorCtr="0">
            <a:normAutofit/>
          </a:bodyPr>
          <a:lstStyle/>
          <a:p>
            <a:pPr lvl="0"/>
            <a:r>
              <a:rPr lang="en-GB" dirty="0"/>
              <a:t>Click to edit Master text styles </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p:cNvSpPr>
            <a:spLocks noGrp="1"/>
          </p:cNvSpPr>
          <p:nvPr userDrawn="1">
            <p:ph type="ftr" sz="quarter" idx="3"/>
          </p:nvPr>
        </p:nvSpPr>
        <p:spPr>
          <a:xfrm>
            <a:off x="3456000" y="6440400"/>
            <a:ext cx="5280000" cy="225830"/>
          </a:xfrm>
          <a:prstGeom prst="rect">
            <a:avLst/>
          </a:prstGeom>
        </p:spPr>
        <p:txBody>
          <a:bodyPr vert="horz" lIns="0" tIns="0" rIns="0" bIns="0" rtlCol="0" anchor="t" anchorCtr="0">
            <a:noAutofit/>
          </a:bodyPr>
          <a:lstStyle>
            <a:lvl1pPr algn="ctr">
              <a:defRPr sz="1100">
                <a:solidFill>
                  <a:schemeClr val="bg1">
                    <a:lumMod val="50000"/>
                  </a:schemeClr>
                </a:solidFill>
                <a:latin typeface="Calibri" panose="020F0502020204030204" pitchFamily="34" charset="0"/>
              </a:defRPr>
            </a:lvl1pPr>
          </a:lstStyle>
          <a:p>
            <a:r>
              <a:rPr lang="en-GB" dirty="0"/>
              <a:t>Footer</a:t>
            </a:r>
          </a:p>
        </p:txBody>
      </p:sp>
      <p:sp>
        <p:nvSpPr>
          <p:cNvPr id="6" name="Slide Number Placeholder 5"/>
          <p:cNvSpPr>
            <a:spLocks noGrp="1"/>
          </p:cNvSpPr>
          <p:nvPr userDrawn="1">
            <p:ph type="sldNum" sz="quarter" idx="4"/>
          </p:nvPr>
        </p:nvSpPr>
        <p:spPr>
          <a:xfrm>
            <a:off x="556686" y="6439375"/>
            <a:ext cx="1247113" cy="241002"/>
          </a:xfrm>
          <a:prstGeom prst="rect">
            <a:avLst/>
          </a:prstGeom>
        </p:spPr>
        <p:txBody>
          <a:bodyPr vert="horz" lIns="0" tIns="0" rIns="0" bIns="0" rtlCol="0" anchor="t" anchorCtr="0">
            <a:noAutofit/>
          </a:bodyPr>
          <a:lstStyle>
            <a:lvl1pPr algn="l">
              <a:defRPr sz="1100">
                <a:solidFill>
                  <a:schemeClr val="bg1">
                    <a:lumMod val="50000"/>
                  </a:schemeClr>
                </a:solidFill>
                <a:latin typeface="Calibri" panose="020F0502020204030204" pitchFamily="34" charset="0"/>
              </a:defRPr>
            </a:lvl1pPr>
          </a:lstStyle>
          <a:p>
            <a:fld id="{F8DEEF1C-85D8-4622-96D6-431C752B733C}" type="slidenum">
              <a:rPr lang="en-GB" smtClean="0"/>
              <a:pPr/>
              <a:t>‹#›</a:t>
            </a:fld>
            <a:endParaRPr lang="en-GB" dirty="0"/>
          </a:p>
        </p:txBody>
      </p:sp>
      <p:sp>
        <p:nvSpPr>
          <p:cNvPr id="9" name="TextBox 8" descr="CONFIDENTIAL_TAG_0xFFEE"/>
          <p:cNvSpPr txBox="1"/>
          <p:nvPr userDrawn="1"/>
        </p:nvSpPr>
        <p:spPr>
          <a:xfrm>
            <a:off x="548219" y="6060556"/>
            <a:ext cx="4126932" cy="169277"/>
          </a:xfrm>
          <a:prstGeom prst="rect">
            <a:avLst/>
          </a:prstGeom>
          <a:noFill/>
        </p:spPr>
        <p:txBody>
          <a:bodyPr vert="horz" wrap="square" lIns="0" tIns="0" rIns="0" bIns="0" rtlCol="0">
            <a:spAutoFit/>
          </a:bodyPr>
          <a:lstStyle/>
          <a:p>
            <a:r>
              <a:rPr lang="en-GB" sz="1100" kern="1200">
                <a:solidFill>
                  <a:schemeClr val="bg1">
                    <a:lumMod val="50000"/>
                  </a:schemeClr>
                </a:solidFill>
                <a:latin typeface="Calibri" panose="020F0502020204030204" pitchFamily="34" charset="0"/>
                <a:ea typeface="+mn-ea"/>
                <a:cs typeface="+mn-cs"/>
              </a:rPr>
              <a:t>CONFIDENTIAL</a:t>
            </a:r>
            <a:endParaRPr lang="en-GB" sz="1100" kern="1200" dirty="0">
              <a:solidFill>
                <a:schemeClr val="bg1">
                  <a:lumMod val="50000"/>
                </a:schemeClr>
              </a:solidFill>
              <a:latin typeface="Calibri" panose="020F0502020204030204" pitchFamily="34" charset="0"/>
              <a:ea typeface="+mn-ea"/>
              <a:cs typeface="+mn-cs"/>
            </a:endParaRPr>
          </a:p>
        </p:txBody>
      </p:sp>
      <p:grpSp>
        <p:nvGrpSpPr>
          <p:cNvPr id="11" name="Group 10">
            <a:extLst>
              <a:ext uri="{FF2B5EF4-FFF2-40B4-BE49-F238E27FC236}">
                <a16:creationId xmlns:a16="http://schemas.microsoft.com/office/drawing/2014/main" id="{9C669F79-CB13-456E-8047-091CDCE2C0CB}"/>
              </a:ext>
            </a:extLst>
          </p:cNvPr>
          <p:cNvGrpSpPr/>
          <p:nvPr userDrawn="1"/>
        </p:nvGrpSpPr>
        <p:grpSpPr>
          <a:xfrm>
            <a:off x="10340981" y="5689839"/>
            <a:ext cx="1334699" cy="916447"/>
            <a:chOff x="3768928" y="4863432"/>
            <a:chExt cx="1573953" cy="1080727"/>
          </a:xfrm>
        </p:grpSpPr>
        <p:pic>
          <p:nvPicPr>
            <p:cNvPr id="15" name="Picture 12" descr="1">
              <a:extLst>
                <a:ext uri="{FF2B5EF4-FFF2-40B4-BE49-F238E27FC236}">
                  <a16:creationId xmlns:a16="http://schemas.microsoft.com/office/drawing/2014/main" id="{8CCFC927-48F0-4804-B0A2-7344F1067D0A}"/>
                </a:ext>
              </a:extLst>
            </p:cNvPr>
            <p:cNvPicPr>
              <a:picLocks noChangeAspect="1" noChangeArrowheads="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16" name="Picture 15">
              <a:extLst>
                <a:ext uri="{FF2B5EF4-FFF2-40B4-BE49-F238E27FC236}">
                  <a16:creationId xmlns:a16="http://schemas.microsoft.com/office/drawing/2014/main" id="{02935FBB-968E-4BBC-A6C4-E4FD6360E833}"/>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
        <p:nvSpPr>
          <p:cNvPr id="4" name="MSIPCMContentMarking" descr="{&quot;HashCode&quot;:-685326706,&quot;Placement&quot;:&quot;Footer&quot;}">
            <a:extLst>
              <a:ext uri="{FF2B5EF4-FFF2-40B4-BE49-F238E27FC236}">
                <a16:creationId xmlns:a16="http://schemas.microsoft.com/office/drawing/2014/main" id="{0181713E-6D30-4323-8EBB-DB5D79C9C803}"/>
              </a:ext>
            </a:extLst>
          </p:cNvPr>
          <p:cNvSpPr txBox="1"/>
          <p:nvPr userDrawn="1"/>
        </p:nvSpPr>
        <p:spPr>
          <a:xfrm>
            <a:off x="0" y="6595656"/>
            <a:ext cx="1631108" cy="262344"/>
          </a:xfrm>
          <a:prstGeom prst="rect">
            <a:avLst/>
          </a:prstGeom>
        </p:spPr>
        <p:txBody>
          <a:bodyPr vert="horz" wrap="square" lIns="0" tIns="0" rIns="0" bIns="0" rtlCol="0" anchor="ctr" anchorCtr="1">
            <a:normAutofit/>
          </a:bodyPr>
          <a:lstStyle/>
          <a:p>
            <a:pPr algn="l">
              <a:spcBef>
                <a:spcPts val="0"/>
              </a:spcBef>
              <a:spcAft>
                <a:spcPts val="0"/>
              </a:spcAft>
            </a:pPr>
            <a:r>
              <a:rPr lang="en-GB" sz="1000">
                <a:solidFill>
                  <a:srgbClr val="000000"/>
                </a:solidFill>
                <a:latin typeface="Calibri" panose="020F0502020204030204" pitchFamily="34" charset="0"/>
              </a:rPr>
              <a:t>Classified: RMG – Internal</a:t>
            </a:r>
            <a:endParaRPr lang="en-GB" sz="1000" dirty="0">
              <a:solidFill>
                <a:srgbClr val="000000"/>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8" r:id="rId4"/>
    <p:sldLayoutId id="2147483651" r:id="rId5"/>
    <p:sldLayoutId id="2147483652" r:id="rId6"/>
    <p:sldLayoutId id="2147483659" r:id="rId7"/>
    <p:sldLayoutId id="2147483653" r:id="rId8"/>
    <p:sldLayoutId id="2147483654" r:id="rId9"/>
    <p:sldLayoutId id="2147483655" r:id="rId10"/>
    <p:sldLayoutId id="2147483656" r:id="rId11"/>
    <p:sldLayoutId id="2147483660" r:id="rId12"/>
  </p:sldLayoutIdLst>
  <p:hf hdr="0"/>
  <p:txStyles>
    <p:titleStyle>
      <a:lvl1pPr algn="l" defTabSz="914400" rtl="0" eaLnBrk="1" latinLnBrk="0" hangingPunct="1">
        <a:lnSpc>
          <a:spcPct val="80000"/>
        </a:lnSpc>
        <a:spcBef>
          <a:spcPct val="0"/>
        </a:spcBef>
        <a:buNone/>
        <a:defRPr sz="4000" b="0" kern="1200">
          <a:solidFill>
            <a:schemeClr val="tx1"/>
          </a:solidFill>
          <a:latin typeface="+mj-lt"/>
          <a:ea typeface="+mj-ea"/>
          <a:cs typeface="+mj-cs"/>
        </a:defRPr>
      </a:lvl1pPr>
    </p:titleStyle>
    <p:bodyStyle>
      <a:lvl1pPr marL="277813" indent="-277813" algn="l" defTabSz="914400" rtl="0" eaLnBrk="1" latinLnBrk="0" hangingPunct="1">
        <a:spcBef>
          <a:spcPct val="20000"/>
        </a:spcBef>
        <a:buClr>
          <a:schemeClr val="tx2"/>
        </a:buClr>
        <a:buFont typeface="Verdana" pitchFamily="34" charset="0"/>
        <a:buChar char="•"/>
        <a:defRPr sz="2400" kern="1200">
          <a:solidFill>
            <a:schemeClr val="tx1"/>
          </a:solidFill>
          <a:latin typeface="Calibri" panose="020F0502020204030204" pitchFamily="34" charset="0"/>
          <a:ea typeface="+mn-ea"/>
          <a:cs typeface="+mn-cs"/>
        </a:defRPr>
      </a:lvl1pPr>
      <a:lvl2pPr marL="447675" indent="0" algn="l" defTabSz="914400" rtl="0" eaLnBrk="1" latinLnBrk="0" hangingPunct="1">
        <a:spcBef>
          <a:spcPct val="20000"/>
        </a:spcBef>
        <a:buFontTx/>
        <a:buNone/>
        <a:defRPr sz="2000" kern="1200">
          <a:solidFill>
            <a:schemeClr val="tx2"/>
          </a:solidFill>
          <a:latin typeface="Calibri" panose="020F0502020204030204" pitchFamily="34" charset="0"/>
          <a:ea typeface="+mn-ea"/>
          <a:cs typeface="+mn-cs"/>
        </a:defRPr>
      </a:lvl2pPr>
      <a:lvl3pPr marL="996950" indent="-185738" algn="l" defTabSz="914400" rtl="0" eaLnBrk="1" latinLnBrk="0" hangingPunct="1">
        <a:spcBef>
          <a:spcPct val="20000"/>
        </a:spcBef>
        <a:buClr>
          <a:schemeClr val="tx2"/>
        </a:buClr>
        <a:buFont typeface="Arial" pitchFamily="34" charset="0"/>
        <a:buChar char="–"/>
        <a:defRPr sz="1800" kern="1200">
          <a:solidFill>
            <a:schemeClr val="tx1"/>
          </a:solidFill>
          <a:latin typeface="Calibri" panose="020F0502020204030204" pitchFamily="34" charset="0"/>
          <a:ea typeface="+mn-ea"/>
          <a:cs typeface="+mn-cs"/>
        </a:defRPr>
      </a:lvl3pPr>
      <a:lvl4pPr marL="1358900" indent="-180975" algn="l" defTabSz="914400" rtl="0" eaLnBrk="1" latinLnBrk="0" hangingPunct="1">
        <a:spcBef>
          <a:spcPct val="20000"/>
        </a:spcBef>
        <a:buFont typeface="Arial" pitchFamily="34" charset="0"/>
        <a:buChar char="–"/>
        <a:defRPr sz="1600" kern="1200">
          <a:solidFill>
            <a:schemeClr val="accent1"/>
          </a:solidFill>
          <a:latin typeface="Calibri" panose="020F0502020204030204" pitchFamily="34" charset="0"/>
          <a:ea typeface="+mn-ea"/>
          <a:cs typeface="+mn-cs"/>
        </a:defRPr>
      </a:lvl4pPr>
      <a:lvl5pPr marL="1725613" indent="-185738" algn="l" defTabSz="914400" rtl="0" eaLnBrk="1" latinLnBrk="0" hangingPunct="1">
        <a:spcBef>
          <a:spcPct val="20000"/>
        </a:spcBef>
        <a:buFont typeface="Arial" pitchFamily="34" charset="0"/>
        <a:buChar char="–"/>
        <a:defRPr sz="1600" kern="1200">
          <a:solidFill>
            <a:schemeClr val="accent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8" userDrawn="1">
          <p15:clr>
            <a:srgbClr val="F26B43"/>
          </p15:clr>
        </p15:guide>
        <p15:guide id="2" orient="horz" pos="910" userDrawn="1">
          <p15:clr>
            <a:srgbClr val="F26B43"/>
          </p15:clr>
        </p15:guide>
        <p15:guide id="3" orient="horz" pos="816" userDrawn="1">
          <p15:clr>
            <a:srgbClr val="F26B43"/>
          </p15:clr>
        </p15:guide>
        <p15:guide id="4" orient="horz" pos="177" userDrawn="1">
          <p15:clr>
            <a:srgbClr val="F26B43"/>
          </p15:clr>
        </p15:guide>
        <p15:guide id="5" pos="3840" userDrawn="1">
          <p15:clr>
            <a:srgbClr val="F26B43"/>
          </p15:clr>
        </p15:guide>
        <p15:guide id="6" pos="3912" userDrawn="1">
          <p15:clr>
            <a:srgbClr val="F26B43"/>
          </p15:clr>
        </p15:guide>
        <p15:guide id="7" pos="3768" userDrawn="1">
          <p15:clr>
            <a:srgbClr val="F26B43"/>
          </p15:clr>
        </p15:guide>
        <p15:guide id="8" pos="347" userDrawn="1">
          <p15:clr>
            <a:srgbClr val="F26B43"/>
          </p15:clr>
        </p15:guide>
        <p15:guide id="9" pos="733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hyperlink" Target="https://www.ssh.com/ssh/putty/windows/puttygen"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hyperlink" Target="https://www.7-zip.org/" TargetMode="External"/><Relationship Id="rId7"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hyperlink" Target="https://www.royalmailtechnical.com/News_View_Item.cfm?id=62" TargetMode="External"/><Relationship Id="rId4" Type="http://schemas.openxmlformats.org/officeDocument/2006/relationships/hyperlink" Target="https://www.royalmailwholesale.com/royal-mail-mailmark-reporting-updat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hyperlink" Target="http://www.royalmail.com/" TargetMode="External"/><Relationship Id="rId13" Type="http://schemas.openxmlformats.org/officeDocument/2006/relationships/image" Target="../media/image1.pn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7.sv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svg"/><Relationship Id="rId10" Type="http://schemas.openxmlformats.org/officeDocument/2006/relationships/image" Target="../media/image15.sv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hyperlink" Target="mailto:Mailmark@royalmail.com"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royalmail.com/" TargetMode="Externa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t;TITLE&gt;{77.95276,654.1249,22.24992,32.87504}"/>
          <p:cNvSpPr>
            <a:spLocks noGrp="1"/>
          </p:cNvSpPr>
          <p:nvPr>
            <p:ph type="ctrTitle"/>
          </p:nvPr>
        </p:nvSpPr>
        <p:spPr/>
        <p:txBody>
          <a:bodyPr/>
          <a:lstStyle/>
          <a:p>
            <a:r>
              <a:rPr lang="en-GB" dirty="0">
                <a:solidFill>
                  <a:srgbClr val="C00000"/>
                </a:solidFill>
                <a:latin typeface="+mn-lt"/>
              </a:rPr>
              <a:t>Mailmark Reporting Migration Training</a:t>
            </a:r>
          </a:p>
        </p:txBody>
      </p:sp>
      <p:sp>
        <p:nvSpPr>
          <p:cNvPr id="3" name="Subtitle 2" descr="&lt;ROLE&gt;{155.9055,517.1008,113.7499,32.87512}"/>
          <p:cNvSpPr>
            <a:spLocks noGrp="1"/>
          </p:cNvSpPr>
          <p:nvPr>
            <p:ph type="subTitle" idx="1"/>
          </p:nvPr>
        </p:nvSpPr>
        <p:spPr/>
        <p:txBody>
          <a:bodyPr/>
          <a:lstStyle/>
          <a:p>
            <a:r>
              <a:rPr lang="en-GB" sz="3000" dirty="0">
                <a:solidFill>
                  <a:srgbClr val="C00000"/>
                </a:solidFill>
                <a:ea typeface="+mj-ea"/>
                <a:cs typeface="+mj-cs"/>
              </a:rPr>
              <a:t>Mailmark Direct Data</a:t>
            </a:r>
          </a:p>
          <a:p>
            <a:endParaRPr lang="en-GB" b="1" dirty="0"/>
          </a:p>
          <a:p>
            <a:endParaRPr lang="en-GB" b="1" dirty="0"/>
          </a:p>
          <a:p>
            <a:endParaRPr lang="en-GB" b="1" dirty="0"/>
          </a:p>
          <a:p>
            <a:endParaRPr lang="en-GB" b="1" dirty="0"/>
          </a:p>
          <a:p>
            <a:endParaRPr lang="en-GB" b="1" dirty="0"/>
          </a:p>
          <a:p>
            <a:endParaRPr lang="en-GB" b="1" dirty="0"/>
          </a:p>
          <a:p>
            <a:r>
              <a:rPr lang="en-GB" b="1" dirty="0"/>
              <a:t>November 2020</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E94699-1BCB-43B1-8FCC-FB37BDEB4ECB}"/>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10</a:t>
            </a:fld>
            <a:endParaRPr lang="en-GB" dirty="0"/>
          </a:p>
        </p:txBody>
      </p:sp>
      <p:grpSp>
        <p:nvGrpSpPr>
          <p:cNvPr id="5" name="Group 4">
            <a:extLst>
              <a:ext uri="{FF2B5EF4-FFF2-40B4-BE49-F238E27FC236}">
                <a16:creationId xmlns:a16="http://schemas.microsoft.com/office/drawing/2014/main" id="{3FFE5C61-2D12-4D27-9A81-D3C4A20E88AF}"/>
              </a:ext>
            </a:extLst>
          </p:cNvPr>
          <p:cNvGrpSpPr/>
          <p:nvPr/>
        </p:nvGrpSpPr>
        <p:grpSpPr>
          <a:xfrm>
            <a:off x="10336320" y="5739633"/>
            <a:ext cx="1334699" cy="916447"/>
            <a:chOff x="3768928" y="4863432"/>
            <a:chExt cx="1573953" cy="1080727"/>
          </a:xfrm>
        </p:grpSpPr>
        <p:pic>
          <p:nvPicPr>
            <p:cNvPr id="6" name="Picture 5" descr="1">
              <a:extLst>
                <a:ext uri="{FF2B5EF4-FFF2-40B4-BE49-F238E27FC236}">
                  <a16:creationId xmlns:a16="http://schemas.microsoft.com/office/drawing/2014/main" id="{B05DACB1-EFF0-4F1E-A77E-78947781751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7" name="Picture 6">
              <a:extLst>
                <a:ext uri="{FF2B5EF4-FFF2-40B4-BE49-F238E27FC236}">
                  <a16:creationId xmlns:a16="http://schemas.microsoft.com/office/drawing/2014/main" id="{4B34133E-EF77-467A-A1F8-0F410919E87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
        <p:nvSpPr>
          <p:cNvPr id="15" name="Title 14">
            <a:extLst>
              <a:ext uri="{FF2B5EF4-FFF2-40B4-BE49-F238E27FC236}">
                <a16:creationId xmlns:a16="http://schemas.microsoft.com/office/drawing/2014/main" id="{F49C10FF-FA86-4320-8EE7-AB5F4B07561D}"/>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BB06A1A2-1F3A-4C2F-BA54-DFEE36D225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756" y="-720090"/>
            <a:ext cx="12467510" cy="8298180"/>
          </a:xfrm>
          <a:prstGeom prst="rect">
            <a:avLst/>
          </a:prstGeom>
        </p:spPr>
      </p:pic>
      <p:sp>
        <p:nvSpPr>
          <p:cNvPr id="8" name="TextBox 7">
            <a:extLst>
              <a:ext uri="{FF2B5EF4-FFF2-40B4-BE49-F238E27FC236}">
                <a16:creationId xmlns:a16="http://schemas.microsoft.com/office/drawing/2014/main" id="{18BE9D1C-C753-4AB1-AAF9-CE0FE7D32A3D}"/>
              </a:ext>
            </a:extLst>
          </p:cNvPr>
          <p:cNvSpPr txBox="1"/>
          <p:nvPr/>
        </p:nvSpPr>
        <p:spPr>
          <a:xfrm>
            <a:off x="3907971" y="2917371"/>
            <a:ext cx="2873828" cy="914400"/>
          </a:xfrm>
          <a:prstGeom prst="rect">
            <a:avLst/>
          </a:prstGeom>
        </p:spPr>
        <p:txBody>
          <a:bodyPr vert="horz" wrap="none" lIns="0" tIns="0" rIns="0" bIns="0" rtlCol="0" anchor="t" anchorCtr="0">
            <a:normAutofit/>
          </a:bodyPr>
          <a:lstStyle/>
          <a:p>
            <a:r>
              <a:rPr lang="en-GB" sz="4800" b="1" dirty="0">
                <a:solidFill>
                  <a:schemeClr val="bg1"/>
                </a:solidFill>
              </a:rPr>
              <a:t>Technical overview</a:t>
            </a:r>
          </a:p>
        </p:txBody>
      </p:sp>
    </p:spTree>
    <p:extLst>
      <p:ext uri="{BB962C8B-B14F-4D97-AF65-F5344CB8AC3E}">
        <p14:creationId xmlns:p14="http://schemas.microsoft.com/office/powerpoint/2010/main" val="1735715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85AE-B93F-43BF-8466-9A5B96026055}"/>
              </a:ext>
            </a:extLst>
          </p:cNvPr>
          <p:cNvSpPr>
            <a:spLocks noGrp="1"/>
          </p:cNvSpPr>
          <p:nvPr>
            <p:ph type="title"/>
          </p:nvPr>
        </p:nvSpPr>
        <p:spPr/>
        <p:txBody>
          <a:bodyPr/>
          <a:lstStyle/>
          <a:p>
            <a:r>
              <a:rPr lang="en-GB" sz="4000" dirty="0">
                <a:solidFill>
                  <a:srgbClr val="DA202A"/>
                </a:solidFill>
                <a:latin typeface="Calibri Light"/>
                <a:cs typeface="Calibri Light" panose="020F0302020204030204" pitchFamily="34" charset="0"/>
              </a:rPr>
              <a:t>Access and Security</a:t>
            </a:r>
            <a:endParaRPr lang="en-GB" dirty="0"/>
          </a:p>
        </p:txBody>
      </p:sp>
      <p:sp>
        <p:nvSpPr>
          <p:cNvPr id="3" name="Text Placeholder 2">
            <a:extLst>
              <a:ext uri="{FF2B5EF4-FFF2-40B4-BE49-F238E27FC236}">
                <a16:creationId xmlns:a16="http://schemas.microsoft.com/office/drawing/2014/main" id="{67370507-C14D-43F6-8330-33C1E4D76E61}"/>
              </a:ext>
            </a:extLst>
          </p:cNvPr>
          <p:cNvSpPr>
            <a:spLocks noGrp="1"/>
          </p:cNvSpPr>
          <p:nvPr>
            <p:ph type="body" idx="1"/>
          </p:nvPr>
        </p:nvSpPr>
        <p:spPr>
          <a:xfrm>
            <a:off x="614951" y="1152456"/>
            <a:ext cx="11026187" cy="5179518"/>
          </a:xfrm>
        </p:spPr>
        <p:txBody>
          <a:bodyPr>
            <a:normAutofit lnSpcReduction="10000"/>
          </a:bodyPr>
          <a:lstStyle/>
          <a:p>
            <a:pPr marL="342909" indent="-342909">
              <a:buClr>
                <a:srgbClr val="C00000"/>
              </a:buClr>
              <a:buFont typeface="+mj-lt"/>
              <a:buAutoNum type="arabicPeriod"/>
            </a:pPr>
            <a:r>
              <a:rPr lang="en-GB" dirty="0">
                <a:solidFill>
                  <a:srgbClr val="404040"/>
                </a:solidFill>
                <a:latin typeface="Calibri"/>
              </a:rPr>
              <a:t>Request Access to your data from Royal Mail</a:t>
            </a:r>
          </a:p>
          <a:p>
            <a:pPr marL="342909" indent="-342909">
              <a:buClr>
                <a:srgbClr val="C00000"/>
              </a:buClr>
              <a:buFont typeface="+mj-lt"/>
              <a:buAutoNum type="arabicPeriod"/>
            </a:pPr>
            <a:r>
              <a:rPr lang="en-GB" dirty="0">
                <a:solidFill>
                  <a:schemeClr val="tx1"/>
                </a:solidFill>
              </a:rPr>
              <a:t>You will be provided with a unique password linked to your user request and Participant ID(s).</a:t>
            </a:r>
          </a:p>
          <a:p>
            <a:pPr marL="342909" indent="-342909">
              <a:buClr>
                <a:srgbClr val="C00000"/>
              </a:buClr>
              <a:buFont typeface="+mj-lt"/>
              <a:buAutoNum type="arabicPeriod"/>
            </a:pPr>
            <a:r>
              <a:rPr lang="en-GB" dirty="0">
                <a:solidFill>
                  <a:schemeClr val="tx1"/>
                </a:solidFill>
              </a:rPr>
              <a:t>You need to set up a Secure File Transfer Protocol key  (</a:t>
            </a:r>
            <a:r>
              <a:rPr lang="en-US" dirty="0">
                <a:solidFill>
                  <a:schemeClr val="tx1"/>
                </a:solidFill>
              </a:rPr>
              <a:t>SFTP). </a:t>
            </a:r>
            <a:endParaRPr lang="en-GB" dirty="0">
              <a:solidFill>
                <a:schemeClr val="tx1"/>
              </a:solidFill>
            </a:endParaRPr>
          </a:p>
          <a:p>
            <a:pPr marL="447675" lvl="1" indent="0">
              <a:spcAft>
                <a:spcPts val="0"/>
              </a:spcAft>
              <a:buClrTx/>
              <a:buNone/>
            </a:pPr>
            <a:r>
              <a:rPr lang="en-US" sz="2000" dirty="0">
                <a:solidFill>
                  <a:srgbClr val="DA202A"/>
                </a:solidFill>
                <a:latin typeface="Calibri"/>
              </a:rPr>
              <a:t>SFTP is a file protocol for transferring large files over the web. The data that is transferred is protected by encryption.</a:t>
            </a:r>
          </a:p>
          <a:p>
            <a:pPr marL="447675" lvl="1" indent="0">
              <a:spcAft>
                <a:spcPts val="0"/>
              </a:spcAft>
              <a:buClrTx/>
              <a:buNone/>
            </a:pPr>
            <a:r>
              <a:rPr lang="en-US" sz="2000" dirty="0">
                <a:solidFill>
                  <a:srgbClr val="DA202A"/>
                </a:solidFill>
                <a:latin typeface="Calibri"/>
              </a:rPr>
              <a:t>There are a number of opensource tools which can be used to retrieve the </a:t>
            </a:r>
            <a:r>
              <a:rPr lang="en-US" sz="2000" dirty="0" err="1">
                <a:solidFill>
                  <a:srgbClr val="DA202A"/>
                </a:solidFill>
                <a:latin typeface="Calibri"/>
              </a:rPr>
              <a:t>Mailmark</a:t>
            </a:r>
            <a:r>
              <a:rPr lang="en-US" sz="2000" dirty="0">
                <a:solidFill>
                  <a:srgbClr val="DA202A"/>
                </a:solidFill>
                <a:latin typeface="Calibri"/>
              </a:rPr>
              <a:t> Direct Data files from the SFTP server. </a:t>
            </a:r>
          </a:p>
          <a:p>
            <a:pPr marL="447675" lvl="1" indent="0">
              <a:spcAft>
                <a:spcPts val="0"/>
              </a:spcAft>
              <a:buClrTx/>
              <a:buNone/>
            </a:pPr>
            <a:endParaRPr lang="en-GB" dirty="0">
              <a:solidFill>
                <a:srgbClr val="404040"/>
              </a:solidFill>
              <a:latin typeface="Calibri"/>
            </a:endParaRPr>
          </a:p>
          <a:p>
            <a:pPr marL="358775" indent="0">
              <a:spcBef>
                <a:spcPts val="1200"/>
              </a:spcBef>
              <a:spcAft>
                <a:spcPts val="0"/>
              </a:spcAft>
              <a:buNone/>
            </a:pPr>
            <a:r>
              <a:rPr lang="en-US" dirty="0">
                <a:solidFill>
                  <a:schemeClr val="bg2"/>
                </a:solidFill>
              </a:rPr>
              <a:t>Please note: Royal Mail does not recommend one tool over the other and it is your responsibility to ensure the chosen </a:t>
            </a:r>
            <a:r>
              <a:rPr lang="en-GB" dirty="0">
                <a:solidFill>
                  <a:schemeClr val="bg2"/>
                </a:solidFill>
              </a:rPr>
              <a:t>programme</a:t>
            </a:r>
            <a:r>
              <a:rPr lang="en-US" dirty="0">
                <a:solidFill>
                  <a:schemeClr val="bg2"/>
                </a:solidFill>
              </a:rPr>
              <a:t> meets your company’s security policies.  </a:t>
            </a:r>
          </a:p>
          <a:p>
            <a:pPr marL="358775" indent="0">
              <a:spcBef>
                <a:spcPts val="1200"/>
              </a:spcBef>
              <a:spcAft>
                <a:spcPts val="0"/>
              </a:spcAft>
              <a:buNone/>
            </a:pPr>
            <a:r>
              <a:rPr lang="en-US" dirty="0">
                <a:solidFill>
                  <a:schemeClr val="bg2"/>
                </a:solidFill>
              </a:rPr>
              <a:t>An optional software solution to create an SFTP Private/Public Key: </a:t>
            </a:r>
            <a:r>
              <a:rPr lang="en-US" dirty="0" err="1">
                <a:solidFill>
                  <a:schemeClr val="bg2"/>
                </a:solidFill>
              </a:rPr>
              <a:t>PuttyGen</a:t>
            </a:r>
            <a:r>
              <a:rPr lang="en-US" dirty="0">
                <a:solidFill>
                  <a:schemeClr val="bg2"/>
                </a:solidFill>
              </a:rPr>
              <a:t> </a:t>
            </a:r>
          </a:p>
          <a:p>
            <a:pPr marL="358775" indent="0">
              <a:spcBef>
                <a:spcPts val="1200"/>
              </a:spcBef>
              <a:spcAft>
                <a:spcPts val="0"/>
              </a:spcAft>
              <a:buNone/>
            </a:pPr>
            <a:r>
              <a:rPr lang="en-US" dirty="0">
                <a:solidFill>
                  <a:schemeClr val="bg2"/>
                </a:solidFill>
              </a:rPr>
              <a:t>Download the following link </a:t>
            </a:r>
            <a:r>
              <a:rPr lang="en-GB" dirty="0" err="1">
                <a:solidFill>
                  <a:schemeClr val="tx1"/>
                </a:solidFill>
                <a:hlinkClick r:id="rId3">
                  <a:extLst>
                    <a:ext uri="{A12FA001-AC4F-418D-AE19-62706E023703}">
                      <ahyp:hlinkClr xmlns:ahyp="http://schemas.microsoft.com/office/drawing/2018/hyperlinkcolor" val="tx"/>
                    </a:ext>
                  </a:extLst>
                </a:hlinkClick>
              </a:rPr>
              <a:t>PuttyGen</a:t>
            </a:r>
            <a:r>
              <a:rPr lang="en-GB" dirty="0">
                <a:solidFill>
                  <a:schemeClr val="tx1"/>
                </a:solidFill>
                <a:hlinkClick r:id="rId3">
                  <a:extLst>
                    <a:ext uri="{A12FA001-AC4F-418D-AE19-62706E023703}">
                      <ahyp:hlinkClr xmlns:ahyp="http://schemas.microsoft.com/office/drawing/2018/hyperlinkcolor" val="tx"/>
                    </a:ext>
                  </a:extLst>
                </a:hlinkClick>
              </a:rPr>
              <a:t> documentation</a:t>
            </a:r>
            <a:endParaRPr lang="en-GB" dirty="0"/>
          </a:p>
        </p:txBody>
      </p:sp>
      <p:sp>
        <p:nvSpPr>
          <p:cNvPr id="4" name="Slide Number Placeholder 3">
            <a:extLst>
              <a:ext uri="{FF2B5EF4-FFF2-40B4-BE49-F238E27FC236}">
                <a16:creationId xmlns:a16="http://schemas.microsoft.com/office/drawing/2014/main" id="{31E94699-1BCB-43B1-8FCC-FB37BDEB4ECB}"/>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11</a:t>
            </a:fld>
            <a:endParaRPr lang="en-GB" dirty="0"/>
          </a:p>
        </p:txBody>
      </p:sp>
      <p:grpSp>
        <p:nvGrpSpPr>
          <p:cNvPr id="5" name="Group 4">
            <a:extLst>
              <a:ext uri="{FF2B5EF4-FFF2-40B4-BE49-F238E27FC236}">
                <a16:creationId xmlns:a16="http://schemas.microsoft.com/office/drawing/2014/main" id="{3FFE5C61-2D12-4D27-9A81-D3C4A20E88AF}"/>
              </a:ext>
            </a:extLst>
          </p:cNvPr>
          <p:cNvGrpSpPr/>
          <p:nvPr/>
        </p:nvGrpSpPr>
        <p:grpSpPr>
          <a:xfrm>
            <a:off x="10336320" y="5739633"/>
            <a:ext cx="1334699" cy="916447"/>
            <a:chOff x="3768928" y="4863432"/>
            <a:chExt cx="1573953" cy="1080727"/>
          </a:xfrm>
        </p:grpSpPr>
        <p:pic>
          <p:nvPicPr>
            <p:cNvPr id="6" name="Picture 5" descr="1">
              <a:extLst>
                <a:ext uri="{FF2B5EF4-FFF2-40B4-BE49-F238E27FC236}">
                  <a16:creationId xmlns:a16="http://schemas.microsoft.com/office/drawing/2014/main" id="{B05DACB1-EFF0-4F1E-A77E-789477817517}"/>
                </a:ext>
              </a:extLst>
            </p:cNvPr>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7" name="Picture 6">
              <a:extLst>
                <a:ext uri="{FF2B5EF4-FFF2-40B4-BE49-F238E27FC236}">
                  <a16:creationId xmlns:a16="http://schemas.microsoft.com/office/drawing/2014/main" id="{4B34133E-EF77-467A-A1F8-0F410919E871}"/>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Tree>
    <p:extLst>
      <p:ext uri="{BB962C8B-B14F-4D97-AF65-F5344CB8AC3E}">
        <p14:creationId xmlns:p14="http://schemas.microsoft.com/office/powerpoint/2010/main" val="39956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85AE-B93F-43BF-8466-9A5B96026055}"/>
              </a:ext>
            </a:extLst>
          </p:cNvPr>
          <p:cNvSpPr>
            <a:spLocks noGrp="1"/>
          </p:cNvSpPr>
          <p:nvPr>
            <p:ph type="title"/>
          </p:nvPr>
        </p:nvSpPr>
        <p:spPr/>
        <p:txBody>
          <a:bodyPr/>
          <a:lstStyle/>
          <a:p>
            <a:r>
              <a:rPr lang="en-GB" sz="4000" dirty="0">
                <a:solidFill>
                  <a:srgbClr val="DA202A"/>
                </a:solidFill>
                <a:latin typeface="Calibri Light"/>
                <a:cs typeface="Calibri Light" panose="020F0302020204030204" pitchFamily="34" charset="0"/>
              </a:rPr>
              <a:t>File information</a:t>
            </a:r>
            <a:endParaRPr lang="en-GB" dirty="0"/>
          </a:p>
        </p:txBody>
      </p:sp>
      <p:sp>
        <p:nvSpPr>
          <p:cNvPr id="3" name="Text Placeholder 2">
            <a:extLst>
              <a:ext uri="{FF2B5EF4-FFF2-40B4-BE49-F238E27FC236}">
                <a16:creationId xmlns:a16="http://schemas.microsoft.com/office/drawing/2014/main" id="{67370507-C14D-43F6-8330-33C1E4D76E61}"/>
              </a:ext>
            </a:extLst>
          </p:cNvPr>
          <p:cNvSpPr>
            <a:spLocks noGrp="1"/>
          </p:cNvSpPr>
          <p:nvPr>
            <p:ph type="body" idx="1"/>
          </p:nvPr>
        </p:nvSpPr>
        <p:spPr>
          <a:xfrm>
            <a:off x="614951" y="1152456"/>
            <a:ext cx="11026187" cy="5179518"/>
          </a:xfrm>
        </p:spPr>
        <p:txBody>
          <a:bodyPr>
            <a:normAutofit/>
          </a:bodyPr>
          <a:lstStyle/>
          <a:p>
            <a:pPr marL="457200" lvl="0" indent="-457200">
              <a:spcBef>
                <a:spcPts val="600"/>
              </a:spcBef>
              <a:spcAft>
                <a:spcPts val="0"/>
              </a:spcAft>
              <a:buClr>
                <a:srgbClr val="DA202A"/>
              </a:buClr>
              <a:buSzTx/>
              <a:buFont typeface="+mj-lt"/>
              <a:buAutoNum type="arabicPeriod"/>
            </a:pPr>
            <a:r>
              <a:rPr lang="en-GB" dirty="0">
                <a:solidFill>
                  <a:srgbClr val="404040"/>
                </a:solidFill>
                <a:latin typeface="Calibri"/>
              </a:rPr>
              <a:t>File naming convention is as follows:</a:t>
            </a:r>
          </a:p>
          <a:p>
            <a:pPr marL="447675" lvl="1" indent="0">
              <a:spcAft>
                <a:spcPts val="0"/>
              </a:spcAft>
              <a:buClrTx/>
              <a:buNone/>
            </a:pPr>
            <a:r>
              <a:rPr lang="en-GB" sz="2000" dirty="0">
                <a:solidFill>
                  <a:srgbClr val="DA202A"/>
                </a:solidFill>
                <a:latin typeface="Calibri"/>
              </a:rPr>
              <a:t>Summary-(Customer_id)-(DATE)-(Time).csv</a:t>
            </a:r>
          </a:p>
          <a:p>
            <a:pPr marL="447675" lvl="1" indent="0">
              <a:spcAft>
                <a:spcPts val="0"/>
              </a:spcAft>
              <a:buClrTx/>
              <a:buNone/>
            </a:pPr>
            <a:r>
              <a:rPr lang="en-GB" sz="2000" dirty="0">
                <a:solidFill>
                  <a:srgbClr val="DA202A"/>
                </a:solidFill>
                <a:latin typeface="Calibri"/>
              </a:rPr>
              <a:t>Detail-(Customer_id)-(DATE)-(Time)-(nnn).csv.gz</a:t>
            </a:r>
          </a:p>
          <a:p>
            <a:pPr marL="457200" indent="-457200">
              <a:spcBef>
                <a:spcPts val="600"/>
              </a:spcBef>
              <a:spcAft>
                <a:spcPts val="0"/>
              </a:spcAft>
              <a:buClr>
                <a:srgbClr val="DA202A"/>
              </a:buClr>
              <a:buSzTx/>
              <a:buFont typeface="+mj-lt"/>
              <a:buAutoNum type="arabicPeriod"/>
            </a:pPr>
            <a:r>
              <a:rPr lang="en-GB" dirty="0">
                <a:solidFill>
                  <a:srgbClr val="404040"/>
                </a:solidFill>
                <a:latin typeface="Calibri"/>
              </a:rPr>
              <a:t>Consideration of the file size (up to 1 million rows of data)</a:t>
            </a:r>
          </a:p>
          <a:p>
            <a:pPr marL="447675" lvl="1" indent="0">
              <a:spcAft>
                <a:spcPts val="0"/>
              </a:spcAft>
              <a:buClrTx/>
              <a:buNone/>
            </a:pPr>
            <a:r>
              <a:rPr lang="en-GB" sz="2000" dirty="0">
                <a:solidFill>
                  <a:srgbClr val="DA202A"/>
                </a:solidFill>
                <a:latin typeface="Calibri"/>
              </a:rPr>
              <a:t>Summary:  5MB</a:t>
            </a:r>
          </a:p>
          <a:p>
            <a:pPr marL="447675" lvl="1" indent="0">
              <a:spcAft>
                <a:spcPts val="0"/>
              </a:spcAft>
              <a:buClrTx/>
              <a:buNone/>
            </a:pPr>
            <a:r>
              <a:rPr lang="en-GB" sz="2000" dirty="0">
                <a:solidFill>
                  <a:srgbClr val="DA202A"/>
                </a:solidFill>
                <a:latin typeface="Calibri"/>
              </a:rPr>
              <a:t>Detail:  4GB</a:t>
            </a:r>
            <a:endParaRPr lang="en-GB" sz="2400" dirty="0">
              <a:solidFill>
                <a:srgbClr val="404040"/>
              </a:solidFill>
              <a:latin typeface="Calibri"/>
            </a:endParaRPr>
          </a:p>
          <a:p>
            <a:pPr marL="457200" indent="-457200">
              <a:spcBef>
                <a:spcPts val="600"/>
              </a:spcBef>
              <a:spcAft>
                <a:spcPts val="0"/>
              </a:spcAft>
              <a:buClr>
                <a:srgbClr val="DA202A"/>
              </a:buClr>
              <a:buSzTx/>
              <a:buFont typeface="+mj-lt"/>
              <a:buAutoNum type="arabicPeriod"/>
            </a:pPr>
            <a:r>
              <a:rPr lang="en-GB" dirty="0">
                <a:solidFill>
                  <a:srgbClr val="404040"/>
                </a:solidFill>
                <a:latin typeface="Calibri"/>
              </a:rPr>
              <a:t>Additional security access option through the use of a SSH Public Key</a:t>
            </a:r>
          </a:p>
          <a:p>
            <a:pPr marL="457200" indent="-457200">
              <a:spcBef>
                <a:spcPts val="600"/>
              </a:spcBef>
              <a:spcAft>
                <a:spcPts val="0"/>
              </a:spcAft>
              <a:buClr>
                <a:srgbClr val="DA202A"/>
              </a:buClr>
              <a:buSzTx/>
              <a:buFont typeface="+mj-lt"/>
              <a:buAutoNum type="arabicPeriod"/>
            </a:pPr>
            <a:r>
              <a:rPr lang="en-GB" dirty="0">
                <a:solidFill>
                  <a:srgbClr val="404040"/>
                </a:solidFill>
                <a:latin typeface="Calibri"/>
              </a:rPr>
              <a:t>Report data timings</a:t>
            </a:r>
          </a:p>
          <a:p>
            <a:pPr marL="447675" lvl="1" indent="0">
              <a:spcAft>
                <a:spcPts val="0"/>
              </a:spcAft>
              <a:buClrTx/>
              <a:buNone/>
            </a:pPr>
            <a:r>
              <a:rPr lang="en-GB" sz="2000" dirty="0">
                <a:solidFill>
                  <a:srgbClr val="DA202A"/>
                </a:solidFill>
                <a:latin typeface="Calibri"/>
              </a:rPr>
              <a:t>These provide data for live mailings with a handover date within the last 5 days and are available up to 7 days</a:t>
            </a:r>
          </a:p>
          <a:p>
            <a:pPr marL="447675" lvl="1" indent="0">
              <a:spcAft>
                <a:spcPts val="0"/>
              </a:spcAft>
              <a:buClrTx/>
              <a:buNone/>
            </a:pPr>
            <a:r>
              <a:rPr lang="en-GB" sz="2000" dirty="0">
                <a:solidFill>
                  <a:srgbClr val="DA202A"/>
                </a:solidFill>
                <a:latin typeface="Calibri"/>
              </a:rPr>
              <a:t>Available each day Monday to Saturday (excluding Sundays)</a:t>
            </a:r>
          </a:p>
          <a:p>
            <a:pPr marL="447675" lvl="1" indent="0">
              <a:spcAft>
                <a:spcPts val="0"/>
              </a:spcAft>
              <a:buClrTx/>
              <a:buNone/>
            </a:pPr>
            <a:r>
              <a:rPr lang="en-GB" sz="2000" dirty="0">
                <a:solidFill>
                  <a:srgbClr val="DA202A"/>
                </a:solidFill>
                <a:latin typeface="Calibri"/>
              </a:rPr>
              <a:t>Time of the data to be confirmed following testing</a:t>
            </a:r>
          </a:p>
          <a:p>
            <a:pPr marL="457200" indent="-457200">
              <a:spcBef>
                <a:spcPts val="2400"/>
              </a:spcBef>
              <a:spcAft>
                <a:spcPts val="0"/>
              </a:spcAft>
              <a:buClr>
                <a:srgbClr val="DA202A"/>
              </a:buClr>
              <a:buSzTx/>
              <a:buFont typeface="+mj-lt"/>
              <a:buAutoNum type="arabicPeriod"/>
            </a:pPr>
            <a:endParaRPr lang="en-GB" dirty="0">
              <a:solidFill>
                <a:srgbClr val="404040"/>
              </a:solidFill>
              <a:latin typeface="Calibri"/>
            </a:endParaRPr>
          </a:p>
          <a:p>
            <a:pPr>
              <a:spcBef>
                <a:spcPts val="2400"/>
              </a:spcBef>
            </a:pPr>
            <a:endParaRPr lang="en-GB" dirty="0"/>
          </a:p>
        </p:txBody>
      </p:sp>
      <p:sp>
        <p:nvSpPr>
          <p:cNvPr id="4" name="Slide Number Placeholder 3">
            <a:extLst>
              <a:ext uri="{FF2B5EF4-FFF2-40B4-BE49-F238E27FC236}">
                <a16:creationId xmlns:a16="http://schemas.microsoft.com/office/drawing/2014/main" id="{31E94699-1BCB-43B1-8FCC-FB37BDEB4ECB}"/>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12</a:t>
            </a:fld>
            <a:endParaRPr lang="en-GB" dirty="0"/>
          </a:p>
        </p:txBody>
      </p:sp>
      <p:grpSp>
        <p:nvGrpSpPr>
          <p:cNvPr id="5" name="Group 4">
            <a:extLst>
              <a:ext uri="{FF2B5EF4-FFF2-40B4-BE49-F238E27FC236}">
                <a16:creationId xmlns:a16="http://schemas.microsoft.com/office/drawing/2014/main" id="{3FFE5C61-2D12-4D27-9A81-D3C4A20E88AF}"/>
              </a:ext>
            </a:extLst>
          </p:cNvPr>
          <p:cNvGrpSpPr/>
          <p:nvPr/>
        </p:nvGrpSpPr>
        <p:grpSpPr>
          <a:xfrm>
            <a:off x="10336320" y="5739633"/>
            <a:ext cx="1334699" cy="916447"/>
            <a:chOff x="3768928" y="4863432"/>
            <a:chExt cx="1573953" cy="1080727"/>
          </a:xfrm>
        </p:grpSpPr>
        <p:pic>
          <p:nvPicPr>
            <p:cNvPr id="6" name="Picture 5" descr="1">
              <a:extLst>
                <a:ext uri="{FF2B5EF4-FFF2-40B4-BE49-F238E27FC236}">
                  <a16:creationId xmlns:a16="http://schemas.microsoft.com/office/drawing/2014/main" id="{B05DACB1-EFF0-4F1E-A77E-78947781751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7" name="Picture 6">
              <a:extLst>
                <a:ext uri="{FF2B5EF4-FFF2-40B4-BE49-F238E27FC236}">
                  <a16:creationId xmlns:a16="http://schemas.microsoft.com/office/drawing/2014/main" id="{4B34133E-EF77-467A-A1F8-0F410919E87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Tree>
    <p:extLst>
      <p:ext uri="{BB962C8B-B14F-4D97-AF65-F5344CB8AC3E}">
        <p14:creationId xmlns:p14="http://schemas.microsoft.com/office/powerpoint/2010/main" val="265769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85AE-B93F-43BF-8466-9A5B96026055}"/>
              </a:ext>
            </a:extLst>
          </p:cNvPr>
          <p:cNvSpPr>
            <a:spLocks noGrp="1"/>
          </p:cNvSpPr>
          <p:nvPr>
            <p:ph type="title"/>
          </p:nvPr>
        </p:nvSpPr>
        <p:spPr/>
        <p:txBody>
          <a:bodyPr/>
          <a:lstStyle/>
          <a:p>
            <a:r>
              <a:rPr lang="en-GB" sz="4000" dirty="0">
                <a:solidFill>
                  <a:srgbClr val="DA202A"/>
                </a:solidFill>
                <a:latin typeface="Calibri Light"/>
                <a:cs typeface="Calibri Light" panose="020F0302020204030204" pitchFamily="34" charset="0"/>
              </a:rPr>
              <a:t>Data extraction</a:t>
            </a:r>
            <a:endParaRPr lang="en-GB" dirty="0"/>
          </a:p>
        </p:txBody>
      </p:sp>
      <p:sp>
        <p:nvSpPr>
          <p:cNvPr id="3" name="Text Placeholder 2">
            <a:extLst>
              <a:ext uri="{FF2B5EF4-FFF2-40B4-BE49-F238E27FC236}">
                <a16:creationId xmlns:a16="http://schemas.microsoft.com/office/drawing/2014/main" id="{67370507-C14D-43F6-8330-33C1E4D76E61}"/>
              </a:ext>
            </a:extLst>
          </p:cNvPr>
          <p:cNvSpPr>
            <a:spLocks noGrp="1"/>
          </p:cNvSpPr>
          <p:nvPr>
            <p:ph type="body" idx="1"/>
          </p:nvPr>
        </p:nvSpPr>
        <p:spPr>
          <a:xfrm>
            <a:off x="614951" y="1152456"/>
            <a:ext cx="11026187" cy="5179518"/>
          </a:xfrm>
        </p:spPr>
        <p:txBody>
          <a:bodyPr>
            <a:normAutofit/>
          </a:bodyPr>
          <a:lstStyle/>
          <a:p>
            <a:pPr marL="0" indent="0">
              <a:buNone/>
            </a:pPr>
            <a:r>
              <a:rPr lang="en-GB" dirty="0">
                <a:solidFill>
                  <a:schemeClr val="tx1"/>
                </a:solidFill>
              </a:rPr>
              <a:t>Customers can choose a preferred </a:t>
            </a:r>
            <a:r>
              <a:rPr lang="en-GB">
                <a:solidFill>
                  <a:schemeClr val="tx1"/>
                </a:solidFill>
              </a:rPr>
              <a:t>application for </a:t>
            </a:r>
            <a:r>
              <a:rPr lang="en-GB" dirty="0">
                <a:solidFill>
                  <a:schemeClr val="tx1"/>
                </a:solidFill>
              </a:rPr>
              <a:t>extracting data </a:t>
            </a:r>
            <a:r>
              <a:rPr lang="en-GB">
                <a:solidFill>
                  <a:schemeClr val="tx1"/>
                </a:solidFill>
              </a:rPr>
              <a:t>from compressed </a:t>
            </a:r>
            <a:r>
              <a:rPr lang="en-GB" dirty="0">
                <a:solidFill>
                  <a:schemeClr val="tx1"/>
                </a:solidFill>
              </a:rPr>
              <a:t>files. </a:t>
            </a:r>
          </a:p>
          <a:p>
            <a:pPr marL="0" indent="0">
              <a:buNone/>
            </a:pPr>
            <a:r>
              <a:rPr lang="en-GB" dirty="0">
                <a:solidFill>
                  <a:schemeClr val="tx1"/>
                </a:solidFill>
              </a:rPr>
              <a:t>To support those unfamiliar with dealing with large data files there is some guidance to use 7-ZIP.  This can be found in our Technical Specification for </a:t>
            </a:r>
            <a:r>
              <a:rPr lang="en-GB" dirty="0" err="1">
                <a:solidFill>
                  <a:schemeClr val="tx1"/>
                </a:solidFill>
              </a:rPr>
              <a:t>Mailmark</a:t>
            </a:r>
            <a:r>
              <a:rPr lang="en-GB" dirty="0">
                <a:solidFill>
                  <a:schemeClr val="tx1"/>
                </a:solidFill>
              </a:rPr>
              <a:t> Direct Data (downloading data).</a:t>
            </a:r>
          </a:p>
          <a:p>
            <a:pPr marL="0" indent="0">
              <a:buNone/>
            </a:pPr>
            <a:endParaRPr lang="en-GB" dirty="0"/>
          </a:p>
          <a:p>
            <a:pPr marL="0" indent="0">
              <a:buNone/>
            </a:pPr>
            <a:r>
              <a:rPr lang="en-GB" dirty="0">
                <a:solidFill>
                  <a:srgbClr val="C00000"/>
                </a:solidFill>
                <a:hlinkClick r:id="rId3">
                  <a:extLst>
                    <a:ext uri="{A12FA001-AC4F-418D-AE19-62706E023703}">
                      <ahyp:hlinkClr xmlns:ahyp="http://schemas.microsoft.com/office/drawing/2018/hyperlinkcolor" val="tx"/>
                    </a:ext>
                  </a:extLst>
                </a:hlinkClick>
              </a:rPr>
              <a:t>https://www.7-zip.org/</a:t>
            </a:r>
            <a:endParaRPr lang="en-GB" dirty="0">
              <a:solidFill>
                <a:srgbClr val="C00000"/>
              </a:solidFill>
            </a:endParaRPr>
          </a:p>
          <a:p>
            <a:pPr marL="0" indent="0">
              <a:buNone/>
            </a:pPr>
            <a:endParaRPr lang="en-GB" dirty="0">
              <a:solidFill>
                <a:srgbClr val="C00000"/>
              </a:solidFill>
            </a:endParaRPr>
          </a:p>
          <a:p>
            <a:pPr marL="0" indent="0">
              <a:buNone/>
            </a:pPr>
            <a:r>
              <a:rPr lang="en-US" dirty="0">
                <a:solidFill>
                  <a:srgbClr val="C00000"/>
                </a:solidFill>
                <a:hlinkClick r:id="rId4">
                  <a:extLst>
                    <a:ext uri="{A12FA001-AC4F-418D-AE19-62706E023703}">
                      <ahyp:hlinkClr xmlns:ahyp="http://schemas.microsoft.com/office/drawing/2018/hyperlinkcolor" val="tx"/>
                    </a:ext>
                  </a:extLst>
                </a:hlinkClick>
              </a:rPr>
              <a:t>Royal Mail Wholesale - </a:t>
            </a:r>
            <a:r>
              <a:rPr lang="en-US" dirty="0" err="1">
                <a:solidFill>
                  <a:srgbClr val="C00000"/>
                </a:solidFill>
                <a:hlinkClick r:id="rId4">
                  <a:extLst>
                    <a:ext uri="{A12FA001-AC4F-418D-AE19-62706E023703}">
                      <ahyp:hlinkClr xmlns:ahyp="http://schemas.microsoft.com/office/drawing/2018/hyperlinkcolor" val="tx"/>
                    </a:ext>
                  </a:extLst>
                </a:hlinkClick>
              </a:rPr>
              <a:t>Mailmark</a:t>
            </a:r>
            <a:r>
              <a:rPr lang="en-US" dirty="0">
                <a:solidFill>
                  <a:srgbClr val="C00000"/>
                </a:solidFill>
                <a:hlinkClick r:id="rId4">
                  <a:extLst>
                    <a:ext uri="{A12FA001-AC4F-418D-AE19-62706E023703}">
                      <ahyp:hlinkClr xmlns:ahyp="http://schemas.microsoft.com/office/drawing/2018/hyperlinkcolor" val="tx"/>
                    </a:ext>
                  </a:extLst>
                </a:hlinkClick>
              </a:rPr>
              <a:t> reporting updates</a:t>
            </a:r>
            <a:endParaRPr lang="en-GB" dirty="0">
              <a:solidFill>
                <a:srgbClr val="C00000"/>
              </a:solidFill>
            </a:endParaRPr>
          </a:p>
          <a:p>
            <a:pPr marL="0" indent="0">
              <a:buNone/>
            </a:pPr>
            <a:endParaRPr lang="en-GB" dirty="0">
              <a:solidFill>
                <a:srgbClr val="C00000"/>
              </a:solidFill>
            </a:endParaRPr>
          </a:p>
          <a:p>
            <a:pPr marL="0" indent="0">
              <a:buNone/>
            </a:pPr>
            <a:r>
              <a:rPr lang="en-US" dirty="0">
                <a:solidFill>
                  <a:srgbClr val="C00000"/>
                </a:solidFill>
                <a:hlinkClick r:id="rId5">
                  <a:extLst>
                    <a:ext uri="{A12FA001-AC4F-418D-AE19-62706E023703}">
                      <ahyp:hlinkClr xmlns:ahyp="http://schemas.microsoft.com/office/drawing/2018/hyperlinkcolor" val="tx"/>
                    </a:ext>
                  </a:extLst>
                </a:hlinkClick>
              </a:rPr>
              <a:t>Royal Mail Retail (Technical) - </a:t>
            </a:r>
            <a:r>
              <a:rPr lang="en-US" dirty="0" err="1">
                <a:solidFill>
                  <a:srgbClr val="C00000"/>
                </a:solidFill>
                <a:hlinkClick r:id="rId5">
                  <a:extLst>
                    <a:ext uri="{A12FA001-AC4F-418D-AE19-62706E023703}">
                      <ahyp:hlinkClr xmlns:ahyp="http://schemas.microsoft.com/office/drawing/2018/hyperlinkcolor" val="tx"/>
                    </a:ext>
                  </a:extLst>
                </a:hlinkClick>
              </a:rPr>
              <a:t>Mailmark</a:t>
            </a:r>
            <a:r>
              <a:rPr lang="en-US" dirty="0">
                <a:solidFill>
                  <a:srgbClr val="C00000"/>
                </a:solidFill>
                <a:hlinkClick r:id="rId5">
                  <a:extLst>
                    <a:ext uri="{A12FA001-AC4F-418D-AE19-62706E023703}">
                      <ahyp:hlinkClr xmlns:ahyp="http://schemas.microsoft.com/office/drawing/2018/hyperlinkcolor" val="tx"/>
                    </a:ext>
                  </a:extLst>
                </a:hlinkClick>
              </a:rPr>
              <a:t> reporting updates </a:t>
            </a:r>
            <a:endParaRPr lang="en-GB" dirty="0">
              <a:solidFill>
                <a:srgbClr val="C00000"/>
              </a:solidFill>
            </a:endParaRPr>
          </a:p>
          <a:p>
            <a:pPr marL="0" indent="0">
              <a:buNone/>
            </a:pPr>
            <a:endParaRPr lang="en-GB" dirty="0"/>
          </a:p>
        </p:txBody>
      </p:sp>
      <p:sp>
        <p:nvSpPr>
          <p:cNvPr id="4" name="Slide Number Placeholder 3">
            <a:extLst>
              <a:ext uri="{FF2B5EF4-FFF2-40B4-BE49-F238E27FC236}">
                <a16:creationId xmlns:a16="http://schemas.microsoft.com/office/drawing/2014/main" id="{31E94699-1BCB-43B1-8FCC-FB37BDEB4ECB}"/>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13</a:t>
            </a:fld>
            <a:endParaRPr lang="en-GB" dirty="0"/>
          </a:p>
        </p:txBody>
      </p:sp>
      <p:grpSp>
        <p:nvGrpSpPr>
          <p:cNvPr id="5" name="Group 4">
            <a:extLst>
              <a:ext uri="{FF2B5EF4-FFF2-40B4-BE49-F238E27FC236}">
                <a16:creationId xmlns:a16="http://schemas.microsoft.com/office/drawing/2014/main" id="{3FFE5C61-2D12-4D27-9A81-D3C4A20E88AF}"/>
              </a:ext>
            </a:extLst>
          </p:cNvPr>
          <p:cNvGrpSpPr/>
          <p:nvPr/>
        </p:nvGrpSpPr>
        <p:grpSpPr>
          <a:xfrm>
            <a:off x="10336320" y="5739633"/>
            <a:ext cx="1334699" cy="916447"/>
            <a:chOff x="3768928" y="4863432"/>
            <a:chExt cx="1573953" cy="1080727"/>
          </a:xfrm>
        </p:grpSpPr>
        <p:pic>
          <p:nvPicPr>
            <p:cNvPr id="6" name="Picture 5" descr="1">
              <a:extLst>
                <a:ext uri="{FF2B5EF4-FFF2-40B4-BE49-F238E27FC236}">
                  <a16:creationId xmlns:a16="http://schemas.microsoft.com/office/drawing/2014/main" id="{B05DACB1-EFF0-4F1E-A77E-789477817517}"/>
                </a:ext>
              </a:extLst>
            </p:cNvPr>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7" name="Picture 6">
              <a:extLst>
                <a:ext uri="{FF2B5EF4-FFF2-40B4-BE49-F238E27FC236}">
                  <a16:creationId xmlns:a16="http://schemas.microsoft.com/office/drawing/2014/main" id="{4B34133E-EF77-467A-A1F8-0F410919E871}"/>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Tree>
    <p:extLst>
      <p:ext uri="{BB962C8B-B14F-4D97-AF65-F5344CB8AC3E}">
        <p14:creationId xmlns:p14="http://schemas.microsoft.com/office/powerpoint/2010/main" val="3623109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85AE-B93F-43BF-8466-9A5B96026055}"/>
              </a:ext>
            </a:extLst>
          </p:cNvPr>
          <p:cNvSpPr>
            <a:spLocks noGrp="1"/>
          </p:cNvSpPr>
          <p:nvPr>
            <p:ph type="title"/>
          </p:nvPr>
        </p:nvSpPr>
        <p:spPr/>
        <p:txBody>
          <a:bodyPr/>
          <a:lstStyle/>
          <a:p>
            <a:r>
              <a:rPr lang="en-GB" sz="4000" dirty="0">
                <a:solidFill>
                  <a:srgbClr val="DA202A"/>
                </a:solidFill>
                <a:latin typeface="Calibri Light"/>
                <a:cs typeface="Calibri Light" panose="020F0302020204030204" pitchFamily="34" charset="0"/>
              </a:rPr>
              <a:t>Where does direct data come from?</a:t>
            </a:r>
            <a:endParaRPr lang="en-GB" dirty="0"/>
          </a:p>
        </p:txBody>
      </p:sp>
      <p:sp>
        <p:nvSpPr>
          <p:cNvPr id="3" name="Text Placeholder 2">
            <a:extLst>
              <a:ext uri="{FF2B5EF4-FFF2-40B4-BE49-F238E27FC236}">
                <a16:creationId xmlns:a16="http://schemas.microsoft.com/office/drawing/2014/main" id="{67370507-C14D-43F6-8330-33C1E4D76E61}"/>
              </a:ext>
            </a:extLst>
          </p:cNvPr>
          <p:cNvSpPr>
            <a:spLocks noGrp="1"/>
          </p:cNvSpPr>
          <p:nvPr>
            <p:ph type="body" idx="1"/>
          </p:nvPr>
        </p:nvSpPr>
        <p:spPr>
          <a:xfrm>
            <a:off x="614951" y="1152456"/>
            <a:ext cx="11026187" cy="606896"/>
          </a:xfrm>
        </p:spPr>
        <p:txBody>
          <a:bodyPr>
            <a:normAutofit/>
          </a:bodyPr>
          <a:lstStyle/>
          <a:p>
            <a:pPr marL="0" indent="0">
              <a:buClr>
                <a:srgbClr val="C00000"/>
              </a:buClr>
              <a:buNone/>
            </a:pPr>
            <a:r>
              <a:rPr lang="en-GB" dirty="0">
                <a:solidFill>
                  <a:schemeClr val="tx1"/>
                </a:solidFill>
              </a:rPr>
              <a:t>The data you will receive will come from three information sources:</a:t>
            </a:r>
          </a:p>
          <a:p>
            <a:pPr marL="0" indent="0">
              <a:spcBef>
                <a:spcPts val="2400"/>
              </a:spcBef>
              <a:buNone/>
            </a:pPr>
            <a:endParaRPr lang="en-GB" dirty="0"/>
          </a:p>
        </p:txBody>
      </p:sp>
      <p:sp>
        <p:nvSpPr>
          <p:cNvPr id="4" name="Slide Number Placeholder 3">
            <a:extLst>
              <a:ext uri="{FF2B5EF4-FFF2-40B4-BE49-F238E27FC236}">
                <a16:creationId xmlns:a16="http://schemas.microsoft.com/office/drawing/2014/main" id="{31E94699-1BCB-43B1-8FCC-FB37BDEB4ECB}"/>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14</a:t>
            </a:fld>
            <a:endParaRPr lang="en-GB" dirty="0"/>
          </a:p>
        </p:txBody>
      </p:sp>
      <p:grpSp>
        <p:nvGrpSpPr>
          <p:cNvPr id="5" name="Group 4">
            <a:extLst>
              <a:ext uri="{FF2B5EF4-FFF2-40B4-BE49-F238E27FC236}">
                <a16:creationId xmlns:a16="http://schemas.microsoft.com/office/drawing/2014/main" id="{3FFE5C61-2D12-4D27-9A81-D3C4A20E88AF}"/>
              </a:ext>
            </a:extLst>
          </p:cNvPr>
          <p:cNvGrpSpPr/>
          <p:nvPr/>
        </p:nvGrpSpPr>
        <p:grpSpPr>
          <a:xfrm>
            <a:off x="10336320" y="5739633"/>
            <a:ext cx="1334699" cy="916447"/>
            <a:chOff x="3768928" y="4863432"/>
            <a:chExt cx="1573953" cy="1080727"/>
          </a:xfrm>
        </p:grpSpPr>
        <p:pic>
          <p:nvPicPr>
            <p:cNvPr id="6" name="Picture 5" descr="1">
              <a:extLst>
                <a:ext uri="{FF2B5EF4-FFF2-40B4-BE49-F238E27FC236}">
                  <a16:creationId xmlns:a16="http://schemas.microsoft.com/office/drawing/2014/main" id="{B05DACB1-EFF0-4F1E-A77E-78947781751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7" name="Picture 6">
              <a:extLst>
                <a:ext uri="{FF2B5EF4-FFF2-40B4-BE49-F238E27FC236}">
                  <a16:creationId xmlns:a16="http://schemas.microsoft.com/office/drawing/2014/main" id="{4B34133E-EF77-467A-A1F8-0F410919E87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
        <p:nvSpPr>
          <p:cNvPr id="9" name="Rectangle 8">
            <a:extLst>
              <a:ext uri="{FF2B5EF4-FFF2-40B4-BE49-F238E27FC236}">
                <a16:creationId xmlns:a16="http://schemas.microsoft.com/office/drawing/2014/main" id="{301DF4D8-C1F2-4A9F-B541-CDFFEA1FEF0C}"/>
              </a:ext>
            </a:extLst>
          </p:cNvPr>
          <p:cNvSpPr/>
          <p:nvPr/>
        </p:nvSpPr>
        <p:spPr>
          <a:xfrm>
            <a:off x="591861" y="1925004"/>
            <a:ext cx="3415403" cy="501567"/>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1.  </a:t>
            </a:r>
            <a:r>
              <a:rPr lang="en-GB" sz="2400" b="1" dirty="0" err="1"/>
              <a:t>eManifest</a:t>
            </a:r>
            <a:endParaRPr lang="en-GB" sz="2400" b="1" dirty="0"/>
          </a:p>
        </p:txBody>
      </p:sp>
      <p:sp>
        <p:nvSpPr>
          <p:cNvPr id="10" name="Rectangle 9">
            <a:extLst>
              <a:ext uri="{FF2B5EF4-FFF2-40B4-BE49-F238E27FC236}">
                <a16:creationId xmlns:a16="http://schemas.microsoft.com/office/drawing/2014/main" id="{24F824C7-283F-4258-B71C-ACDE091ADEF0}"/>
              </a:ext>
            </a:extLst>
          </p:cNvPr>
          <p:cNvSpPr/>
          <p:nvPr/>
        </p:nvSpPr>
        <p:spPr>
          <a:xfrm>
            <a:off x="4178796" y="1925004"/>
            <a:ext cx="3415403" cy="501567"/>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2.  Barcode</a:t>
            </a:r>
          </a:p>
        </p:txBody>
      </p:sp>
      <p:sp>
        <p:nvSpPr>
          <p:cNvPr id="11" name="Rectangle 10">
            <a:extLst>
              <a:ext uri="{FF2B5EF4-FFF2-40B4-BE49-F238E27FC236}">
                <a16:creationId xmlns:a16="http://schemas.microsoft.com/office/drawing/2014/main" id="{65493223-DD7E-4D56-A252-479CE85C29D1}"/>
              </a:ext>
            </a:extLst>
          </p:cNvPr>
          <p:cNvSpPr/>
          <p:nvPr/>
        </p:nvSpPr>
        <p:spPr>
          <a:xfrm>
            <a:off x="7765731" y="1925004"/>
            <a:ext cx="3415403" cy="501567"/>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3.  Derived</a:t>
            </a:r>
          </a:p>
        </p:txBody>
      </p:sp>
      <p:sp>
        <p:nvSpPr>
          <p:cNvPr id="12" name="Rectangle 11">
            <a:extLst>
              <a:ext uri="{FF2B5EF4-FFF2-40B4-BE49-F238E27FC236}">
                <a16:creationId xmlns:a16="http://schemas.microsoft.com/office/drawing/2014/main" id="{8C2FC7D7-6909-4000-B4C0-86431AC09284}"/>
              </a:ext>
            </a:extLst>
          </p:cNvPr>
          <p:cNvSpPr/>
          <p:nvPr/>
        </p:nvSpPr>
        <p:spPr>
          <a:xfrm>
            <a:off x="591863" y="2503711"/>
            <a:ext cx="3415403" cy="166551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a:solidFill>
                  <a:schemeClr val="bg2"/>
                </a:solidFill>
              </a:rPr>
              <a:t>Details a participant has uploaded to one of their Supply Chains</a:t>
            </a:r>
          </a:p>
        </p:txBody>
      </p:sp>
      <p:sp>
        <p:nvSpPr>
          <p:cNvPr id="13" name="Rectangle 12">
            <a:extLst>
              <a:ext uri="{FF2B5EF4-FFF2-40B4-BE49-F238E27FC236}">
                <a16:creationId xmlns:a16="http://schemas.microsoft.com/office/drawing/2014/main" id="{6A44BA22-A49B-405B-9DDF-2374987F0D88}"/>
              </a:ext>
            </a:extLst>
          </p:cNvPr>
          <p:cNvSpPr/>
          <p:nvPr/>
        </p:nvSpPr>
        <p:spPr>
          <a:xfrm>
            <a:off x="4178798" y="2503711"/>
            <a:ext cx="3415403" cy="166551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a:solidFill>
                  <a:schemeClr val="bg2"/>
                </a:solidFill>
              </a:rPr>
              <a:t>Details included in the barcode string and should be reflected in the </a:t>
            </a:r>
            <a:r>
              <a:rPr lang="en-GB" sz="2000" dirty="0" err="1">
                <a:solidFill>
                  <a:schemeClr val="bg2"/>
                </a:solidFill>
              </a:rPr>
              <a:t>eManifest</a:t>
            </a:r>
            <a:endParaRPr lang="en-GB" sz="2000" dirty="0">
              <a:solidFill>
                <a:schemeClr val="bg2"/>
              </a:solidFill>
            </a:endParaRPr>
          </a:p>
        </p:txBody>
      </p:sp>
      <p:sp>
        <p:nvSpPr>
          <p:cNvPr id="14" name="Rectangle 13">
            <a:extLst>
              <a:ext uri="{FF2B5EF4-FFF2-40B4-BE49-F238E27FC236}">
                <a16:creationId xmlns:a16="http://schemas.microsoft.com/office/drawing/2014/main" id="{D09EBB70-D0AF-4E06-A3DA-BB675899C693}"/>
              </a:ext>
            </a:extLst>
          </p:cNvPr>
          <p:cNvSpPr/>
          <p:nvPr/>
        </p:nvSpPr>
        <p:spPr>
          <a:xfrm>
            <a:off x="7765733" y="2503711"/>
            <a:ext cx="3415403" cy="166551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a:solidFill>
                  <a:schemeClr val="bg2"/>
                </a:solidFill>
              </a:rPr>
              <a:t>Data outputs during processing e.g. an item is mis-sorted as was due in Newcastle Upon Tyne but was first seen in Aberdeen</a:t>
            </a:r>
          </a:p>
        </p:txBody>
      </p:sp>
      <p:sp>
        <p:nvSpPr>
          <p:cNvPr id="15" name="Rectangle 14">
            <a:extLst>
              <a:ext uri="{FF2B5EF4-FFF2-40B4-BE49-F238E27FC236}">
                <a16:creationId xmlns:a16="http://schemas.microsoft.com/office/drawing/2014/main" id="{7996058B-E77D-4734-91E2-21A876C79CD0}"/>
              </a:ext>
            </a:extLst>
          </p:cNvPr>
          <p:cNvSpPr/>
          <p:nvPr/>
        </p:nvSpPr>
        <p:spPr>
          <a:xfrm>
            <a:off x="578458" y="4320497"/>
            <a:ext cx="10624448" cy="112077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The purpose of this detail is to enable you to develop your software/integration solution to separate the variable length file data files (CSV) with associated header records.  Giving a name to each field at specific points to enable the data to be used in a meaningful way.</a:t>
            </a:r>
          </a:p>
        </p:txBody>
      </p:sp>
    </p:spTree>
    <p:extLst>
      <p:ext uri="{BB962C8B-B14F-4D97-AF65-F5344CB8AC3E}">
        <p14:creationId xmlns:p14="http://schemas.microsoft.com/office/powerpoint/2010/main" val="935116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85AE-B93F-43BF-8466-9A5B96026055}"/>
              </a:ext>
            </a:extLst>
          </p:cNvPr>
          <p:cNvSpPr>
            <a:spLocks noGrp="1"/>
          </p:cNvSpPr>
          <p:nvPr>
            <p:ph type="title"/>
          </p:nvPr>
        </p:nvSpPr>
        <p:spPr/>
        <p:txBody>
          <a:bodyPr/>
          <a:lstStyle/>
          <a:p>
            <a:r>
              <a:rPr lang="en-GB" sz="4000" dirty="0">
                <a:solidFill>
                  <a:srgbClr val="DA202A"/>
                </a:solidFill>
                <a:latin typeface="Calibri Light"/>
                <a:cs typeface="Calibri Light" panose="020F0302020204030204" pitchFamily="34" charset="0"/>
              </a:rPr>
              <a:t>Data dictionary</a:t>
            </a:r>
            <a:endParaRPr lang="en-GB" dirty="0"/>
          </a:p>
        </p:txBody>
      </p:sp>
      <p:sp>
        <p:nvSpPr>
          <p:cNvPr id="4" name="Slide Number Placeholder 3">
            <a:extLst>
              <a:ext uri="{FF2B5EF4-FFF2-40B4-BE49-F238E27FC236}">
                <a16:creationId xmlns:a16="http://schemas.microsoft.com/office/drawing/2014/main" id="{31E94699-1BCB-43B1-8FCC-FB37BDEB4ECB}"/>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15</a:t>
            </a:fld>
            <a:endParaRPr lang="en-GB" dirty="0"/>
          </a:p>
        </p:txBody>
      </p:sp>
      <p:grpSp>
        <p:nvGrpSpPr>
          <p:cNvPr id="5" name="Group 4">
            <a:extLst>
              <a:ext uri="{FF2B5EF4-FFF2-40B4-BE49-F238E27FC236}">
                <a16:creationId xmlns:a16="http://schemas.microsoft.com/office/drawing/2014/main" id="{3FFE5C61-2D12-4D27-9A81-D3C4A20E88AF}"/>
              </a:ext>
            </a:extLst>
          </p:cNvPr>
          <p:cNvGrpSpPr/>
          <p:nvPr/>
        </p:nvGrpSpPr>
        <p:grpSpPr>
          <a:xfrm>
            <a:off x="10336320" y="5739633"/>
            <a:ext cx="1334699" cy="916447"/>
            <a:chOff x="3768928" y="4863432"/>
            <a:chExt cx="1573953" cy="1080727"/>
          </a:xfrm>
        </p:grpSpPr>
        <p:pic>
          <p:nvPicPr>
            <p:cNvPr id="6" name="Picture 5" descr="1">
              <a:extLst>
                <a:ext uri="{FF2B5EF4-FFF2-40B4-BE49-F238E27FC236}">
                  <a16:creationId xmlns:a16="http://schemas.microsoft.com/office/drawing/2014/main" id="{B05DACB1-EFF0-4F1E-A77E-78947781751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7" name="Picture 6">
              <a:extLst>
                <a:ext uri="{FF2B5EF4-FFF2-40B4-BE49-F238E27FC236}">
                  <a16:creationId xmlns:a16="http://schemas.microsoft.com/office/drawing/2014/main" id="{4B34133E-EF77-467A-A1F8-0F410919E87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graphicFrame>
        <p:nvGraphicFramePr>
          <p:cNvPr id="17" name="Table 16">
            <a:extLst>
              <a:ext uri="{FF2B5EF4-FFF2-40B4-BE49-F238E27FC236}">
                <a16:creationId xmlns:a16="http://schemas.microsoft.com/office/drawing/2014/main" id="{7F7E5C0C-6263-4A53-B4C6-638FA176307E}"/>
              </a:ext>
            </a:extLst>
          </p:cNvPr>
          <p:cNvGraphicFramePr>
            <a:graphicFrameLocks noGrp="1"/>
          </p:cNvGraphicFramePr>
          <p:nvPr/>
        </p:nvGraphicFramePr>
        <p:xfrm>
          <a:off x="562437" y="819596"/>
          <a:ext cx="11090276" cy="5908040"/>
        </p:xfrm>
        <a:graphic>
          <a:graphicData uri="http://schemas.openxmlformats.org/drawingml/2006/table">
            <a:tbl>
              <a:tblPr firstRow="1" bandRow="1">
                <a:tableStyleId>{21E4AEA4-8DFA-4A89-87EB-49C32662AFE0}</a:tableStyleId>
              </a:tblPr>
              <a:tblGrid>
                <a:gridCol w="1972419">
                  <a:extLst>
                    <a:ext uri="{9D8B030D-6E8A-4147-A177-3AD203B41FA5}">
                      <a16:colId xmlns:a16="http://schemas.microsoft.com/office/drawing/2014/main" val="1658995722"/>
                    </a:ext>
                  </a:extLst>
                </a:gridCol>
                <a:gridCol w="7376942">
                  <a:extLst>
                    <a:ext uri="{9D8B030D-6E8A-4147-A177-3AD203B41FA5}">
                      <a16:colId xmlns:a16="http://schemas.microsoft.com/office/drawing/2014/main" val="3387734174"/>
                    </a:ext>
                  </a:extLst>
                </a:gridCol>
                <a:gridCol w="1740915">
                  <a:extLst>
                    <a:ext uri="{9D8B030D-6E8A-4147-A177-3AD203B41FA5}">
                      <a16:colId xmlns:a16="http://schemas.microsoft.com/office/drawing/2014/main" val="577453092"/>
                    </a:ext>
                  </a:extLst>
                </a:gridCol>
              </a:tblGrid>
              <a:tr h="0">
                <a:tc>
                  <a:txBody>
                    <a:bodyPr/>
                    <a:lstStyle/>
                    <a:p>
                      <a:r>
                        <a:rPr lang="en-GB" sz="1600" dirty="0"/>
                        <a:t>DATA FIELD</a:t>
                      </a:r>
                    </a:p>
                  </a:txBody>
                  <a:tcPr/>
                </a:tc>
                <a:tc>
                  <a:txBody>
                    <a:bodyPr/>
                    <a:lstStyle/>
                    <a:p>
                      <a:r>
                        <a:rPr lang="en-GB" sz="1600" dirty="0"/>
                        <a:t>DESCRIPTION</a:t>
                      </a:r>
                    </a:p>
                  </a:txBody>
                  <a:tcPr/>
                </a:tc>
                <a:tc>
                  <a:txBody>
                    <a:bodyPr/>
                    <a:lstStyle/>
                    <a:p>
                      <a:r>
                        <a:rPr lang="en-GB" sz="1600" dirty="0"/>
                        <a:t>DATA SOURCE</a:t>
                      </a:r>
                    </a:p>
                  </a:txBody>
                  <a:tcPr/>
                </a:tc>
                <a:extLst>
                  <a:ext uri="{0D108BD9-81ED-4DB2-BD59-A6C34878D82A}">
                    <a16:rowId xmlns:a16="http://schemas.microsoft.com/office/drawing/2014/main" val="2270521636"/>
                  </a:ext>
                </a:extLst>
              </a:tr>
              <a:tr h="370840">
                <a:tc>
                  <a:txBody>
                    <a:bodyPr/>
                    <a:lstStyle/>
                    <a:p>
                      <a:r>
                        <a:rPr lang="en-GB" sz="1600" dirty="0"/>
                        <a:t>Handover Dt</a:t>
                      </a:r>
                    </a:p>
                  </a:txBody>
                  <a:tcPr/>
                </a:tc>
                <a:tc>
                  <a:txBody>
                    <a:bodyPr/>
                    <a:lstStyle/>
                    <a:p>
                      <a:r>
                        <a:rPr lang="en-GB" sz="1600" dirty="0"/>
                        <a:t>The date the mail was due to be handed over to Royal Mail.</a:t>
                      </a:r>
                    </a:p>
                  </a:txBody>
                  <a:tcPr/>
                </a:tc>
                <a:tc>
                  <a:txBody>
                    <a:bodyPr/>
                    <a:lstStyle/>
                    <a:p>
                      <a:r>
                        <a:rPr lang="en-GB" sz="1600" dirty="0" err="1"/>
                        <a:t>eManifest</a:t>
                      </a:r>
                      <a:endParaRPr lang="en-GB" sz="1600" dirty="0"/>
                    </a:p>
                  </a:txBody>
                  <a:tcPr anchor="ctr"/>
                </a:tc>
                <a:extLst>
                  <a:ext uri="{0D108BD9-81ED-4DB2-BD59-A6C34878D82A}">
                    <a16:rowId xmlns:a16="http://schemas.microsoft.com/office/drawing/2014/main" val="4051331735"/>
                  </a:ext>
                </a:extLst>
              </a:tr>
              <a:tr h="370840">
                <a:tc>
                  <a:txBody>
                    <a:bodyPr/>
                    <a:lstStyle/>
                    <a:p>
                      <a:r>
                        <a:rPr lang="en-GB" sz="1600" dirty="0"/>
                        <a:t>Manifest ID</a:t>
                      </a:r>
                    </a:p>
                  </a:txBody>
                  <a:tcPr/>
                </a:tc>
                <a:tc>
                  <a:txBody>
                    <a:bodyPr/>
                    <a:lstStyle/>
                    <a:p>
                      <a:r>
                        <a:rPr lang="en-GB" sz="1600" dirty="0"/>
                        <a:t>Unique number linked to a posting.</a:t>
                      </a:r>
                    </a:p>
                  </a:txBody>
                  <a:tcPr/>
                </a:tc>
                <a:tc>
                  <a:txBody>
                    <a:bodyPr/>
                    <a:lstStyle/>
                    <a:p>
                      <a:r>
                        <a:rPr lang="en-GB" sz="1600" dirty="0" err="1"/>
                        <a:t>eManifest</a:t>
                      </a:r>
                      <a:endParaRPr lang="en-GB" sz="1600" dirty="0"/>
                    </a:p>
                  </a:txBody>
                  <a:tcPr anchor="ctr"/>
                </a:tc>
                <a:extLst>
                  <a:ext uri="{0D108BD9-81ED-4DB2-BD59-A6C34878D82A}">
                    <a16:rowId xmlns:a16="http://schemas.microsoft.com/office/drawing/2014/main" val="1767871879"/>
                  </a:ext>
                </a:extLst>
              </a:tr>
              <a:tr h="370840">
                <a:tc>
                  <a:txBody>
                    <a:bodyPr/>
                    <a:lstStyle/>
                    <a:p>
                      <a:r>
                        <a:rPr lang="en-GB" sz="1600" dirty="0"/>
                        <a:t>RED FLAG</a:t>
                      </a:r>
                    </a:p>
                  </a:txBody>
                  <a:tcPr/>
                </a:tc>
                <a:tc>
                  <a:txBody>
                    <a:bodyPr/>
                    <a:lstStyle/>
                    <a:p>
                      <a:r>
                        <a:rPr lang="en-GB" sz="1600" dirty="0"/>
                        <a:t>Status of posting.  GREEN successful mailing, AMBER, some minor errors, RED multiple or significant issues.</a:t>
                      </a:r>
                    </a:p>
                  </a:txBody>
                  <a:tcPr/>
                </a:tc>
                <a:tc>
                  <a:txBody>
                    <a:bodyPr/>
                    <a:lstStyle/>
                    <a:p>
                      <a:r>
                        <a:rPr lang="en-GB" sz="1600" dirty="0"/>
                        <a:t>Derived</a:t>
                      </a:r>
                    </a:p>
                  </a:txBody>
                  <a:tcPr anchor="ctr"/>
                </a:tc>
                <a:extLst>
                  <a:ext uri="{0D108BD9-81ED-4DB2-BD59-A6C34878D82A}">
                    <a16:rowId xmlns:a16="http://schemas.microsoft.com/office/drawing/2014/main" val="2891283898"/>
                  </a:ext>
                </a:extLst>
              </a:tr>
              <a:tr h="370840">
                <a:tc>
                  <a:txBody>
                    <a:bodyPr/>
                    <a:lstStyle/>
                    <a:p>
                      <a:r>
                        <a:rPr lang="en-GB" sz="1600" dirty="0"/>
                        <a:t>Day No</a:t>
                      </a:r>
                    </a:p>
                  </a:txBody>
                  <a:tcPr/>
                </a:tc>
                <a:tc>
                  <a:txBody>
                    <a:bodyPr/>
                    <a:lstStyle/>
                    <a:p>
                      <a:r>
                        <a:rPr lang="en-GB" sz="1600" dirty="0"/>
                        <a:t>Number of days after the handover date.</a:t>
                      </a:r>
                    </a:p>
                  </a:txBody>
                  <a:tcPr/>
                </a:tc>
                <a:tc>
                  <a:txBody>
                    <a:bodyPr/>
                    <a:lstStyle/>
                    <a:p>
                      <a:r>
                        <a:rPr lang="en-GB" sz="1600" dirty="0"/>
                        <a:t>Derived</a:t>
                      </a:r>
                    </a:p>
                  </a:txBody>
                  <a:tcPr anchor="ctr"/>
                </a:tc>
                <a:extLst>
                  <a:ext uri="{0D108BD9-81ED-4DB2-BD59-A6C34878D82A}">
                    <a16:rowId xmlns:a16="http://schemas.microsoft.com/office/drawing/2014/main" val="1525506585"/>
                  </a:ext>
                </a:extLst>
              </a:tr>
              <a:tr h="370840">
                <a:tc>
                  <a:txBody>
                    <a:bodyPr/>
                    <a:lstStyle/>
                    <a:p>
                      <a:r>
                        <a:rPr lang="en-GB" sz="1600" dirty="0"/>
                        <a:t>Predicted Delivery</a:t>
                      </a:r>
                    </a:p>
                  </a:txBody>
                  <a:tcPr/>
                </a:tc>
                <a:tc>
                  <a:txBody>
                    <a:bodyPr/>
                    <a:lstStyle/>
                    <a:p>
                      <a:r>
                        <a:rPr lang="en-GB" sz="1600" dirty="0"/>
                        <a:t>Royal Mail’s prediction of what will be delivered and when.  This column is an additional requirement in the current scope which is displayed currently as null but in future when it will be pulled from the database it will be displayed as ‘YYYY-MM-DD’</a:t>
                      </a:r>
                    </a:p>
                  </a:txBody>
                  <a:tcPr/>
                </a:tc>
                <a:tc>
                  <a:txBody>
                    <a:bodyPr/>
                    <a:lstStyle/>
                    <a:p>
                      <a:r>
                        <a:rPr lang="en-GB" sz="1600" dirty="0"/>
                        <a:t>Derived</a:t>
                      </a:r>
                    </a:p>
                  </a:txBody>
                  <a:tcPr anchor="ctr"/>
                </a:tc>
                <a:extLst>
                  <a:ext uri="{0D108BD9-81ED-4DB2-BD59-A6C34878D82A}">
                    <a16:rowId xmlns:a16="http://schemas.microsoft.com/office/drawing/2014/main" val="2569410230"/>
                  </a:ext>
                </a:extLst>
              </a:tr>
              <a:tr h="370840">
                <a:tc>
                  <a:txBody>
                    <a:bodyPr/>
                    <a:lstStyle/>
                    <a:p>
                      <a:r>
                        <a:rPr lang="en-GB" sz="1600" dirty="0" err="1"/>
                        <a:t>Missort</a:t>
                      </a:r>
                      <a:endParaRPr lang="en-GB" sz="1600" dirty="0"/>
                    </a:p>
                  </a:txBody>
                  <a:tcPr/>
                </a:tc>
                <a:tc>
                  <a:txBody>
                    <a:bodyPr/>
                    <a:lstStyle/>
                    <a:p>
                      <a:r>
                        <a:rPr lang="en-GB" sz="1600" dirty="0"/>
                        <a:t>Number of items processed at the wrong Mail Centre that have been re-routed to the correct Mail Centre for delivery.</a:t>
                      </a:r>
                    </a:p>
                  </a:txBody>
                  <a:tcPr/>
                </a:tc>
                <a:tc>
                  <a:txBody>
                    <a:bodyPr/>
                    <a:lstStyle/>
                    <a:p>
                      <a:r>
                        <a:rPr lang="en-GB" sz="1600" dirty="0"/>
                        <a:t>Derived</a:t>
                      </a:r>
                    </a:p>
                  </a:txBody>
                  <a:tcPr anchor="ctr"/>
                </a:tc>
                <a:extLst>
                  <a:ext uri="{0D108BD9-81ED-4DB2-BD59-A6C34878D82A}">
                    <a16:rowId xmlns:a16="http://schemas.microsoft.com/office/drawing/2014/main" val="3925707040"/>
                  </a:ext>
                </a:extLst>
              </a:tr>
              <a:tr h="370840">
                <a:tc>
                  <a:txBody>
                    <a:bodyPr/>
                    <a:lstStyle/>
                    <a:p>
                      <a:r>
                        <a:rPr lang="en-GB" sz="1600" dirty="0"/>
                        <a:t>Inaccurate Postcode</a:t>
                      </a:r>
                    </a:p>
                  </a:txBody>
                  <a:tcPr/>
                </a:tc>
                <a:tc>
                  <a:txBody>
                    <a:bodyPr/>
                    <a:lstStyle/>
                    <a:p>
                      <a:r>
                        <a:rPr lang="en-GB" sz="1600" dirty="0"/>
                        <a:t>Number of items where the Postcode declared within the </a:t>
                      </a:r>
                      <a:r>
                        <a:rPr lang="en-GB" sz="1600" dirty="0" err="1"/>
                        <a:t>eManifest</a:t>
                      </a:r>
                      <a:r>
                        <a:rPr lang="en-GB" sz="1600" dirty="0"/>
                        <a:t> or barcode is inaccurate (versus PAF) or missing or 9z used.</a:t>
                      </a:r>
                    </a:p>
                  </a:txBody>
                  <a:tcPr/>
                </a:tc>
                <a:tc>
                  <a:txBody>
                    <a:bodyPr/>
                    <a:lstStyle/>
                    <a:p>
                      <a:r>
                        <a:rPr lang="en-GB" sz="1600" dirty="0"/>
                        <a:t>Derived</a:t>
                      </a:r>
                    </a:p>
                  </a:txBody>
                  <a:tcPr anchor="ctr"/>
                </a:tc>
                <a:extLst>
                  <a:ext uri="{0D108BD9-81ED-4DB2-BD59-A6C34878D82A}">
                    <a16:rowId xmlns:a16="http://schemas.microsoft.com/office/drawing/2014/main" val="2863890339"/>
                  </a:ext>
                </a:extLst>
              </a:tr>
              <a:tr h="370840">
                <a:tc>
                  <a:txBody>
                    <a:bodyPr/>
                    <a:lstStyle/>
                    <a:p>
                      <a:r>
                        <a:rPr lang="en-GB" sz="1600" dirty="0"/>
                        <a:t>Inaccurate Delivery Point</a:t>
                      </a:r>
                    </a:p>
                  </a:txBody>
                  <a:tcPr/>
                </a:tc>
                <a:tc>
                  <a:txBody>
                    <a:bodyPr/>
                    <a:lstStyle/>
                    <a:p>
                      <a:r>
                        <a:rPr lang="en-GB" sz="1600" dirty="0"/>
                        <a:t>Number of items where the Delivery Point Suffix (DP).</a:t>
                      </a:r>
                    </a:p>
                  </a:txBody>
                  <a:tcPr/>
                </a:tc>
                <a:tc>
                  <a:txBody>
                    <a:bodyPr/>
                    <a:lstStyle/>
                    <a:p>
                      <a:r>
                        <a:rPr lang="en-GB" sz="1600" dirty="0"/>
                        <a:t>Derived</a:t>
                      </a:r>
                    </a:p>
                  </a:txBody>
                  <a:tcPr anchor="ctr"/>
                </a:tc>
                <a:extLst>
                  <a:ext uri="{0D108BD9-81ED-4DB2-BD59-A6C34878D82A}">
                    <a16:rowId xmlns:a16="http://schemas.microsoft.com/office/drawing/2014/main" val="3944044332"/>
                  </a:ext>
                </a:extLst>
              </a:tr>
              <a:tr h="370840">
                <a:tc>
                  <a:txBody>
                    <a:bodyPr/>
                    <a:lstStyle/>
                    <a:p>
                      <a:r>
                        <a:rPr lang="en-GB" sz="1600" dirty="0"/>
                        <a:t>Incorrect Class</a:t>
                      </a:r>
                    </a:p>
                  </a:txBody>
                  <a:tcPr/>
                </a:tc>
                <a:tc>
                  <a:txBody>
                    <a:bodyPr/>
                    <a:lstStyle/>
                    <a:p>
                      <a:r>
                        <a:rPr lang="en-GB" sz="1600" dirty="0"/>
                        <a:t>Number of items that do not match the class declared within the </a:t>
                      </a:r>
                      <a:r>
                        <a:rPr lang="en-GB" sz="1600" dirty="0" err="1"/>
                        <a:t>eManifest</a:t>
                      </a:r>
                      <a:endParaRPr lang="en-GB" sz="1600" dirty="0"/>
                    </a:p>
                  </a:txBody>
                  <a:tcPr/>
                </a:tc>
                <a:tc>
                  <a:txBody>
                    <a:bodyPr/>
                    <a:lstStyle/>
                    <a:p>
                      <a:r>
                        <a:rPr lang="en-GB" sz="1600" dirty="0"/>
                        <a:t>Derived</a:t>
                      </a:r>
                    </a:p>
                  </a:txBody>
                  <a:tcPr anchor="ctr"/>
                </a:tc>
                <a:extLst>
                  <a:ext uri="{0D108BD9-81ED-4DB2-BD59-A6C34878D82A}">
                    <a16:rowId xmlns:a16="http://schemas.microsoft.com/office/drawing/2014/main" val="2677703485"/>
                  </a:ext>
                </a:extLst>
              </a:tr>
              <a:tr h="370840">
                <a:tc>
                  <a:txBody>
                    <a:bodyPr/>
                    <a:lstStyle/>
                    <a:p>
                      <a:r>
                        <a:rPr lang="en-GB" sz="1600" dirty="0"/>
                        <a:t>Duplicate Manifested</a:t>
                      </a:r>
                    </a:p>
                  </a:txBody>
                  <a:tcPr/>
                </a:tc>
                <a:tc>
                  <a:txBody>
                    <a:bodyPr/>
                    <a:lstStyle/>
                    <a:p>
                      <a:r>
                        <a:rPr lang="en-GB" sz="1600" dirty="0"/>
                        <a:t>Number of items where the item ID is duplicated in the </a:t>
                      </a:r>
                      <a:r>
                        <a:rPr lang="en-GB" sz="1600" dirty="0" err="1"/>
                        <a:t>eManifest</a:t>
                      </a:r>
                      <a:r>
                        <a:rPr lang="en-GB" sz="1600" dirty="0"/>
                        <a:t>.</a:t>
                      </a:r>
                    </a:p>
                  </a:txBody>
                  <a:tcPr/>
                </a:tc>
                <a:tc>
                  <a:txBody>
                    <a:bodyPr/>
                    <a:lstStyle/>
                    <a:p>
                      <a:r>
                        <a:rPr lang="en-GB" sz="1600" dirty="0" err="1"/>
                        <a:t>eManifest</a:t>
                      </a:r>
                      <a:endParaRPr lang="en-GB" sz="1600" dirty="0"/>
                    </a:p>
                  </a:txBody>
                  <a:tcPr anchor="ctr"/>
                </a:tc>
                <a:extLst>
                  <a:ext uri="{0D108BD9-81ED-4DB2-BD59-A6C34878D82A}">
                    <a16:rowId xmlns:a16="http://schemas.microsoft.com/office/drawing/2014/main" val="4265504265"/>
                  </a:ext>
                </a:extLst>
              </a:tr>
              <a:tr h="370840">
                <a:tc>
                  <a:txBody>
                    <a:bodyPr/>
                    <a:lstStyle/>
                    <a:p>
                      <a:r>
                        <a:rPr lang="en-GB" sz="1600" dirty="0"/>
                        <a:t>Duplicate Seen</a:t>
                      </a:r>
                    </a:p>
                  </a:txBody>
                  <a:tcPr/>
                </a:tc>
                <a:tc>
                  <a:txBody>
                    <a:bodyPr/>
                    <a:lstStyle/>
                    <a:p>
                      <a:r>
                        <a:rPr lang="en-GB" sz="1600" dirty="0"/>
                        <a:t>Number of items with multiple track events on Royal Mail’s sorting machines where tracking information identifies more than one physical item with the same unique ID.</a:t>
                      </a:r>
                    </a:p>
                  </a:txBody>
                  <a:tcPr/>
                </a:tc>
                <a:tc>
                  <a:txBody>
                    <a:bodyPr/>
                    <a:lstStyle/>
                    <a:p>
                      <a:r>
                        <a:rPr lang="en-GB" sz="1600" dirty="0"/>
                        <a:t>Barcode</a:t>
                      </a:r>
                    </a:p>
                  </a:txBody>
                  <a:tcPr anchor="ctr"/>
                </a:tc>
                <a:extLst>
                  <a:ext uri="{0D108BD9-81ED-4DB2-BD59-A6C34878D82A}">
                    <a16:rowId xmlns:a16="http://schemas.microsoft.com/office/drawing/2014/main" val="97044740"/>
                  </a:ext>
                </a:extLst>
              </a:tr>
            </a:tbl>
          </a:graphicData>
        </a:graphic>
      </p:graphicFrame>
    </p:spTree>
    <p:extLst>
      <p:ext uri="{BB962C8B-B14F-4D97-AF65-F5344CB8AC3E}">
        <p14:creationId xmlns:p14="http://schemas.microsoft.com/office/powerpoint/2010/main" val="1331757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85AE-B93F-43BF-8466-9A5B96026055}"/>
              </a:ext>
            </a:extLst>
          </p:cNvPr>
          <p:cNvSpPr>
            <a:spLocks noGrp="1"/>
          </p:cNvSpPr>
          <p:nvPr>
            <p:ph type="title"/>
          </p:nvPr>
        </p:nvSpPr>
        <p:spPr/>
        <p:txBody>
          <a:bodyPr/>
          <a:lstStyle/>
          <a:p>
            <a:r>
              <a:rPr lang="en-GB" sz="4000" dirty="0">
                <a:solidFill>
                  <a:srgbClr val="DA202A"/>
                </a:solidFill>
                <a:latin typeface="Calibri Light"/>
                <a:cs typeface="Calibri Light" panose="020F0302020204030204" pitchFamily="34" charset="0"/>
              </a:rPr>
              <a:t>Mail Centre mapping</a:t>
            </a:r>
            <a:endParaRPr lang="en-GB" dirty="0"/>
          </a:p>
        </p:txBody>
      </p:sp>
      <p:sp>
        <p:nvSpPr>
          <p:cNvPr id="3" name="Text Placeholder 2">
            <a:extLst>
              <a:ext uri="{FF2B5EF4-FFF2-40B4-BE49-F238E27FC236}">
                <a16:creationId xmlns:a16="http://schemas.microsoft.com/office/drawing/2014/main" id="{67370507-C14D-43F6-8330-33C1E4D76E61}"/>
              </a:ext>
            </a:extLst>
          </p:cNvPr>
          <p:cNvSpPr>
            <a:spLocks noGrp="1"/>
          </p:cNvSpPr>
          <p:nvPr>
            <p:ph type="body" idx="1"/>
          </p:nvPr>
        </p:nvSpPr>
        <p:spPr>
          <a:xfrm>
            <a:off x="614951" y="1152456"/>
            <a:ext cx="11026187" cy="5179518"/>
          </a:xfrm>
        </p:spPr>
        <p:txBody>
          <a:bodyPr>
            <a:normAutofit lnSpcReduction="10000"/>
          </a:bodyPr>
          <a:lstStyle/>
          <a:p>
            <a:pPr marL="0" indent="0">
              <a:buNone/>
            </a:pPr>
            <a:r>
              <a:rPr lang="en-GB" dirty="0">
                <a:solidFill>
                  <a:schemeClr val="tx1"/>
                </a:solidFill>
              </a:rPr>
              <a:t>To save on file storing and transmitting space Royal Mail has provided a mail centre mapping table for you to build into your systems.  </a:t>
            </a:r>
          </a:p>
          <a:p>
            <a:pPr marL="0" indent="0">
              <a:buNone/>
            </a:pPr>
            <a:r>
              <a:rPr lang="en-GB" dirty="0">
                <a:solidFill>
                  <a:schemeClr val="tx1"/>
                </a:solidFill>
              </a:rPr>
              <a:t>Mail Centres will be identified with a number instead of a name.  For example:</a:t>
            </a: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r>
              <a:rPr lang="en-GB" dirty="0">
                <a:solidFill>
                  <a:schemeClr val="tx1"/>
                </a:solidFill>
              </a:rPr>
              <a:t>You will find the full mapping table in the Direct Data Technical Specification Access and Onboarding document</a:t>
            </a:r>
          </a:p>
          <a:p>
            <a:pPr marL="0" indent="0">
              <a:buNone/>
            </a:pPr>
            <a:endParaRPr lang="en-GB" dirty="0">
              <a:solidFill>
                <a:schemeClr val="tx1"/>
              </a:solidFill>
            </a:endParaRPr>
          </a:p>
          <a:p>
            <a:pPr marL="0" indent="0">
              <a:buNone/>
            </a:pPr>
            <a:endParaRPr lang="en-GB" dirty="0"/>
          </a:p>
        </p:txBody>
      </p:sp>
      <p:sp>
        <p:nvSpPr>
          <p:cNvPr id="4" name="Slide Number Placeholder 3">
            <a:extLst>
              <a:ext uri="{FF2B5EF4-FFF2-40B4-BE49-F238E27FC236}">
                <a16:creationId xmlns:a16="http://schemas.microsoft.com/office/drawing/2014/main" id="{31E94699-1BCB-43B1-8FCC-FB37BDEB4ECB}"/>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16</a:t>
            </a:fld>
            <a:endParaRPr lang="en-GB" dirty="0"/>
          </a:p>
        </p:txBody>
      </p:sp>
      <p:grpSp>
        <p:nvGrpSpPr>
          <p:cNvPr id="5" name="Group 4">
            <a:extLst>
              <a:ext uri="{FF2B5EF4-FFF2-40B4-BE49-F238E27FC236}">
                <a16:creationId xmlns:a16="http://schemas.microsoft.com/office/drawing/2014/main" id="{3FFE5C61-2D12-4D27-9A81-D3C4A20E88AF}"/>
              </a:ext>
            </a:extLst>
          </p:cNvPr>
          <p:cNvGrpSpPr/>
          <p:nvPr/>
        </p:nvGrpSpPr>
        <p:grpSpPr>
          <a:xfrm>
            <a:off x="10336320" y="5739633"/>
            <a:ext cx="1334699" cy="916447"/>
            <a:chOff x="3768928" y="4863432"/>
            <a:chExt cx="1573953" cy="1080727"/>
          </a:xfrm>
        </p:grpSpPr>
        <p:pic>
          <p:nvPicPr>
            <p:cNvPr id="6" name="Picture 5" descr="1">
              <a:extLst>
                <a:ext uri="{FF2B5EF4-FFF2-40B4-BE49-F238E27FC236}">
                  <a16:creationId xmlns:a16="http://schemas.microsoft.com/office/drawing/2014/main" id="{B05DACB1-EFF0-4F1E-A77E-78947781751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7" name="Picture 6">
              <a:extLst>
                <a:ext uri="{FF2B5EF4-FFF2-40B4-BE49-F238E27FC236}">
                  <a16:creationId xmlns:a16="http://schemas.microsoft.com/office/drawing/2014/main" id="{4B34133E-EF77-467A-A1F8-0F410919E87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pic>
        <p:nvPicPr>
          <p:cNvPr id="8" name="Picture 7">
            <a:extLst>
              <a:ext uri="{FF2B5EF4-FFF2-40B4-BE49-F238E27FC236}">
                <a16:creationId xmlns:a16="http://schemas.microsoft.com/office/drawing/2014/main" id="{78C1FC7F-09BC-4756-B614-7F9B2FB71749}"/>
              </a:ext>
            </a:extLst>
          </p:cNvPr>
          <p:cNvPicPr>
            <a:picLocks noChangeAspect="1"/>
          </p:cNvPicPr>
          <p:nvPr/>
        </p:nvPicPr>
        <p:blipFill>
          <a:blip r:embed="rId4"/>
          <a:stretch>
            <a:fillRect/>
          </a:stretch>
        </p:blipFill>
        <p:spPr>
          <a:xfrm>
            <a:off x="730940" y="2399336"/>
            <a:ext cx="12075369" cy="3130319"/>
          </a:xfrm>
          <a:prstGeom prst="rect">
            <a:avLst/>
          </a:prstGeom>
        </p:spPr>
      </p:pic>
    </p:spTree>
    <p:extLst>
      <p:ext uri="{BB962C8B-B14F-4D97-AF65-F5344CB8AC3E}">
        <p14:creationId xmlns:p14="http://schemas.microsoft.com/office/powerpoint/2010/main" val="1820075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85AE-B93F-43BF-8466-9A5B96026055}"/>
              </a:ext>
            </a:extLst>
          </p:cNvPr>
          <p:cNvSpPr>
            <a:spLocks noGrp="1"/>
          </p:cNvSpPr>
          <p:nvPr>
            <p:ph type="title"/>
          </p:nvPr>
        </p:nvSpPr>
        <p:spPr/>
        <p:txBody>
          <a:bodyPr/>
          <a:lstStyle/>
          <a:p>
            <a:r>
              <a:rPr lang="en-GB" sz="4000" dirty="0">
                <a:solidFill>
                  <a:srgbClr val="DA202A"/>
                </a:solidFill>
                <a:latin typeface="Calibri Light"/>
                <a:cs typeface="Calibri Light" panose="020F0302020204030204" pitchFamily="34" charset="0"/>
              </a:rPr>
              <a:t>Onboarding process 1</a:t>
            </a:r>
            <a:endParaRPr lang="en-GB" dirty="0"/>
          </a:p>
        </p:txBody>
      </p:sp>
      <p:sp>
        <p:nvSpPr>
          <p:cNvPr id="3" name="Text Placeholder 2">
            <a:extLst>
              <a:ext uri="{FF2B5EF4-FFF2-40B4-BE49-F238E27FC236}">
                <a16:creationId xmlns:a16="http://schemas.microsoft.com/office/drawing/2014/main" id="{67370507-C14D-43F6-8330-33C1E4D76E61}"/>
              </a:ext>
            </a:extLst>
          </p:cNvPr>
          <p:cNvSpPr>
            <a:spLocks noGrp="1"/>
          </p:cNvSpPr>
          <p:nvPr>
            <p:ph type="body" idx="1"/>
          </p:nvPr>
        </p:nvSpPr>
        <p:spPr>
          <a:xfrm>
            <a:off x="614951" y="1152456"/>
            <a:ext cx="11026187" cy="606896"/>
          </a:xfrm>
        </p:spPr>
        <p:txBody>
          <a:bodyPr>
            <a:normAutofit fontScale="92500" lnSpcReduction="20000"/>
          </a:bodyPr>
          <a:lstStyle/>
          <a:p>
            <a:pPr marL="0" indent="0">
              <a:buClr>
                <a:srgbClr val="C00000"/>
              </a:buClr>
              <a:buNone/>
            </a:pPr>
            <a:r>
              <a:rPr lang="en-GB" dirty="0">
                <a:solidFill>
                  <a:schemeClr val="tx1"/>
                </a:solidFill>
              </a:rPr>
              <a:t>To have access to Mailmark direct data you must be a Participant in a Supply Chain and will need to email your Account Manager or Mailmark@royalmail.com:</a:t>
            </a:r>
          </a:p>
          <a:p>
            <a:pPr marL="0" indent="0">
              <a:spcBef>
                <a:spcPts val="2400"/>
              </a:spcBef>
              <a:buNone/>
            </a:pPr>
            <a:endParaRPr lang="en-GB" dirty="0"/>
          </a:p>
        </p:txBody>
      </p:sp>
      <p:sp>
        <p:nvSpPr>
          <p:cNvPr id="4" name="Slide Number Placeholder 3">
            <a:extLst>
              <a:ext uri="{FF2B5EF4-FFF2-40B4-BE49-F238E27FC236}">
                <a16:creationId xmlns:a16="http://schemas.microsoft.com/office/drawing/2014/main" id="{31E94699-1BCB-43B1-8FCC-FB37BDEB4ECB}"/>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17</a:t>
            </a:fld>
            <a:endParaRPr lang="en-GB" dirty="0"/>
          </a:p>
        </p:txBody>
      </p:sp>
      <p:grpSp>
        <p:nvGrpSpPr>
          <p:cNvPr id="5" name="Group 4">
            <a:extLst>
              <a:ext uri="{FF2B5EF4-FFF2-40B4-BE49-F238E27FC236}">
                <a16:creationId xmlns:a16="http://schemas.microsoft.com/office/drawing/2014/main" id="{3FFE5C61-2D12-4D27-9A81-D3C4A20E88AF}"/>
              </a:ext>
            </a:extLst>
          </p:cNvPr>
          <p:cNvGrpSpPr/>
          <p:nvPr/>
        </p:nvGrpSpPr>
        <p:grpSpPr>
          <a:xfrm>
            <a:off x="10336320" y="5739633"/>
            <a:ext cx="1334699" cy="916447"/>
            <a:chOff x="3768928" y="4863432"/>
            <a:chExt cx="1573953" cy="1080727"/>
          </a:xfrm>
        </p:grpSpPr>
        <p:pic>
          <p:nvPicPr>
            <p:cNvPr id="6" name="Picture 5" descr="1">
              <a:extLst>
                <a:ext uri="{FF2B5EF4-FFF2-40B4-BE49-F238E27FC236}">
                  <a16:creationId xmlns:a16="http://schemas.microsoft.com/office/drawing/2014/main" id="{B05DACB1-EFF0-4F1E-A77E-78947781751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7" name="Picture 6">
              <a:extLst>
                <a:ext uri="{FF2B5EF4-FFF2-40B4-BE49-F238E27FC236}">
                  <a16:creationId xmlns:a16="http://schemas.microsoft.com/office/drawing/2014/main" id="{4B34133E-EF77-467A-A1F8-0F410919E87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
        <p:nvSpPr>
          <p:cNvPr id="9" name="Rectangle 8">
            <a:extLst>
              <a:ext uri="{FF2B5EF4-FFF2-40B4-BE49-F238E27FC236}">
                <a16:creationId xmlns:a16="http://schemas.microsoft.com/office/drawing/2014/main" id="{301DF4D8-C1F2-4A9F-B541-CDFFEA1FEF0C}"/>
              </a:ext>
            </a:extLst>
          </p:cNvPr>
          <p:cNvSpPr/>
          <p:nvPr/>
        </p:nvSpPr>
        <p:spPr>
          <a:xfrm>
            <a:off x="591861" y="1925004"/>
            <a:ext cx="3415403" cy="501567"/>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1.  Contract</a:t>
            </a:r>
          </a:p>
        </p:txBody>
      </p:sp>
      <p:sp>
        <p:nvSpPr>
          <p:cNvPr id="10" name="Rectangle 9">
            <a:extLst>
              <a:ext uri="{FF2B5EF4-FFF2-40B4-BE49-F238E27FC236}">
                <a16:creationId xmlns:a16="http://schemas.microsoft.com/office/drawing/2014/main" id="{24F824C7-283F-4258-B71C-ACDE091ADEF0}"/>
              </a:ext>
            </a:extLst>
          </p:cNvPr>
          <p:cNvSpPr/>
          <p:nvPr/>
        </p:nvSpPr>
        <p:spPr>
          <a:xfrm>
            <a:off x="4178796" y="1925004"/>
            <a:ext cx="3415403" cy="501567"/>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2.  Agreement</a:t>
            </a:r>
          </a:p>
        </p:txBody>
      </p:sp>
      <p:sp>
        <p:nvSpPr>
          <p:cNvPr id="11" name="Rectangle 10">
            <a:extLst>
              <a:ext uri="{FF2B5EF4-FFF2-40B4-BE49-F238E27FC236}">
                <a16:creationId xmlns:a16="http://schemas.microsoft.com/office/drawing/2014/main" id="{65493223-DD7E-4D56-A252-479CE85C29D1}"/>
              </a:ext>
            </a:extLst>
          </p:cNvPr>
          <p:cNvSpPr/>
          <p:nvPr/>
        </p:nvSpPr>
        <p:spPr>
          <a:xfrm>
            <a:off x="7765731" y="1925004"/>
            <a:ext cx="3415403" cy="501567"/>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3.  Proforma</a:t>
            </a:r>
          </a:p>
        </p:txBody>
      </p:sp>
      <p:sp>
        <p:nvSpPr>
          <p:cNvPr id="12" name="Rectangle 11">
            <a:extLst>
              <a:ext uri="{FF2B5EF4-FFF2-40B4-BE49-F238E27FC236}">
                <a16:creationId xmlns:a16="http://schemas.microsoft.com/office/drawing/2014/main" id="{8C2FC7D7-6909-4000-B4C0-86431AC09284}"/>
              </a:ext>
            </a:extLst>
          </p:cNvPr>
          <p:cNvSpPr/>
          <p:nvPr/>
        </p:nvSpPr>
        <p:spPr>
          <a:xfrm>
            <a:off x="591863" y="2503711"/>
            <a:ext cx="3415403" cy="166551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a:solidFill>
                  <a:schemeClr val="bg2"/>
                </a:solidFill>
              </a:rPr>
              <a:t>Royal Mail will then issue a Direct data contract</a:t>
            </a:r>
          </a:p>
        </p:txBody>
      </p:sp>
      <p:sp>
        <p:nvSpPr>
          <p:cNvPr id="13" name="Rectangle 12">
            <a:extLst>
              <a:ext uri="{FF2B5EF4-FFF2-40B4-BE49-F238E27FC236}">
                <a16:creationId xmlns:a16="http://schemas.microsoft.com/office/drawing/2014/main" id="{6A44BA22-A49B-405B-9DDF-2374987F0D88}"/>
              </a:ext>
            </a:extLst>
          </p:cNvPr>
          <p:cNvSpPr/>
          <p:nvPr/>
        </p:nvSpPr>
        <p:spPr>
          <a:xfrm>
            <a:off x="4178798" y="2503711"/>
            <a:ext cx="3415403" cy="166551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a:solidFill>
                  <a:schemeClr val="bg2"/>
                </a:solidFill>
              </a:rPr>
              <a:t>You will need to read through and agree the contract   </a:t>
            </a:r>
          </a:p>
        </p:txBody>
      </p:sp>
      <p:sp>
        <p:nvSpPr>
          <p:cNvPr id="14" name="Rectangle 13">
            <a:extLst>
              <a:ext uri="{FF2B5EF4-FFF2-40B4-BE49-F238E27FC236}">
                <a16:creationId xmlns:a16="http://schemas.microsoft.com/office/drawing/2014/main" id="{D09EBB70-D0AF-4E06-A3DA-BB675899C693}"/>
              </a:ext>
            </a:extLst>
          </p:cNvPr>
          <p:cNvSpPr/>
          <p:nvPr/>
        </p:nvSpPr>
        <p:spPr>
          <a:xfrm>
            <a:off x="7765733" y="2503711"/>
            <a:ext cx="3415403" cy="166551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000" dirty="0">
              <a:solidFill>
                <a:schemeClr val="bg2"/>
              </a:solidFill>
            </a:endParaRPr>
          </a:p>
        </p:txBody>
      </p:sp>
      <p:sp>
        <p:nvSpPr>
          <p:cNvPr id="16" name="Rectangle 15">
            <a:extLst>
              <a:ext uri="{FF2B5EF4-FFF2-40B4-BE49-F238E27FC236}">
                <a16:creationId xmlns:a16="http://schemas.microsoft.com/office/drawing/2014/main" id="{42A09FD0-4AA4-4FF4-98C1-C9E69BA8C244}"/>
              </a:ext>
            </a:extLst>
          </p:cNvPr>
          <p:cNvSpPr/>
          <p:nvPr/>
        </p:nvSpPr>
        <p:spPr>
          <a:xfrm>
            <a:off x="7765731" y="2503711"/>
            <a:ext cx="3415403" cy="166551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a:solidFill>
                  <a:schemeClr val="bg2"/>
                </a:solidFill>
              </a:rPr>
              <a:t>Royal Mail will then send you a proforma that you will need to fill in and send back. </a:t>
            </a:r>
          </a:p>
        </p:txBody>
      </p:sp>
    </p:spTree>
    <p:extLst>
      <p:ext uri="{BB962C8B-B14F-4D97-AF65-F5344CB8AC3E}">
        <p14:creationId xmlns:p14="http://schemas.microsoft.com/office/powerpoint/2010/main" val="1966650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85AE-B93F-43BF-8466-9A5B96026055}"/>
              </a:ext>
            </a:extLst>
          </p:cNvPr>
          <p:cNvSpPr>
            <a:spLocks noGrp="1"/>
          </p:cNvSpPr>
          <p:nvPr>
            <p:ph type="title"/>
          </p:nvPr>
        </p:nvSpPr>
        <p:spPr/>
        <p:txBody>
          <a:bodyPr/>
          <a:lstStyle/>
          <a:p>
            <a:r>
              <a:rPr lang="en-GB" sz="4000" dirty="0">
                <a:solidFill>
                  <a:srgbClr val="DA202A"/>
                </a:solidFill>
                <a:latin typeface="Calibri Light"/>
                <a:cs typeface="Calibri Light" panose="020F0302020204030204" pitchFamily="34" charset="0"/>
              </a:rPr>
              <a:t>Onboarding process 2</a:t>
            </a:r>
            <a:endParaRPr lang="en-GB" dirty="0"/>
          </a:p>
        </p:txBody>
      </p:sp>
      <p:sp>
        <p:nvSpPr>
          <p:cNvPr id="3" name="Text Placeholder 2">
            <a:extLst>
              <a:ext uri="{FF2B5EF4-FFF2-40B4-BE49-F238E27FC236}">
                <a16:creationId xmlns:a16="http://schemas.microsoft.com/office/drawing/2014/main" id="{67370507-C14D-43F6-8330-33C1E4D76E61}"/>
              </a:ext>
            </a:extLst>
          </p:cNvPr>
          <p:cNvSpPr>
            <a:spLocks noGrp="1"/>
          </p:cNvSpPr>
          <p:nvPr>
            <p:ph type="body" idx="1"/>
          </p:nvPr>
        </p:nvSpPr>
        <p:spPr>
          <a:xfrm>
            <a:off x="614951" y="1152456"/>
            <a:ext cx="11026187" cy="789617"/>
          </a:xfrm>
        </p:spPr>
        <p:txBody>
          <a:bodyPr>
            <a:normAutofit/>
          </a:bodyPr>
          <a:lstStyle/>
          <a:p>
            <a:pPr marL="0" indent="0">
              <a:buNone/>
            </a:pPr>
            <a:r>
              <a:rPr lang="en-US" dirty="0">
                <a:solidFill>
                  <a:schemeClr val="tx1"/>
                </a:solidFill>
              </a:rPr>
              <a:t>The following information is requested in the direct data proforma</a:t>
            </a: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p>
        </p:txBody>
      </p:sp>
      <p:pic>
        <p:nvPicPr>
          <p:cNvPr id="21" name="Graphic 20" descr="Bullseye">
            <a:extLst>
              <a:ext uri="{FF2B5EF4-FFF2-40B4-BE49-F238E27FC236}">
                <a16:creationId xmlns:a16="http://schemas.microsoft.com/office/drawing/2014/main" id="{433B3B33-5F66-4524-938C-C146EA8243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72724" y="2140859"/>
            <a:ext cx="1005840" cy="1005840"/>
          </a:xfrm>
          <a:prstGeom prst="rect">
            <a:avLst/>
          </a:prstGeom>
        </p:spPr>
      </p:pic>
      <p:pic>
        <p:nvPicPr>
          <p:cNvPr id="27" name="Graphic 26" descr="Employee badge">
            <a:extLst>
              <a:ext uri="{FF2B5EF4-FFF2-40B4-BE49-F238E27FC236}">
                <a16:creationId xmlns:a16="http://schemas.microsoft.com/office/drawing/2014/main" id="{FFF202A0-4150-45E8-924D-595A1E6F3C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2955" y="2090567"/>
            <a:ext cx="1106424" cy="1106424"/>
          </a:xfrm>
          <a:prstGeom prst="rect">
            <a:avLst/>
          </a:prstGeom>
        </p:spPr>
      </p:pic>
      <p:sp>
        <p:nvSpPr>
          <p:cNvPr id="35" name="TextBox 34">
            <a:extLst>
              <a:ext uri="{FF2B5EF4-FFF2-40B4-BE49-F238E27FC236}">
                <a16:creationId xmlns:a16="http://schemas.microsoft.com/office/drawing/2014/main" id="{2C84D4ED-4A0D-427F-83B6-50D9653FCC1F}"/>
              </a:ext>
            </a:extLst>
          </p:cNvPr>
          <p:cNvSpPr txBox="1"/>
          <p:nvPr/>
        </p:nvSpPr>
        <p:spPr>
          <a:xfrm>
            <a:off x="6014529" y="2392278"/>
            <a:ext cx="81471" cy="4079768"/>
          </a:xfrm>
          <a:prstGeom prst="rect">
            <a:avLst/>
          </a:prstGeom>
        </p:spPr>
        <p:txBody>
          <a:bodyPr vert="horz" wrap="square" lIns="0" tIns="0" rIns="0" bIns="0" rtlCol="0" anchor="t" anchorCtr="0">
            <a:normAutofit/>
          </a:bodyPr>
          <a:lstStyle/>
          <a:p>
            <a:endParaRPr lang="en-GB" dirty="0"/>
          </a:p>
        </p:txBody>
      </p:sp>
      <p:pic>
        <p:nvPicPr>
          <p:cNvPr id="43" name="Graphic 42" descr="Target Audience">
            <a:extLst>
              <a:ext uri="{FF2B5EF4-FFF2-40B4-BE49-F238E27FC236}">
                <a16:creationId xmlns:a16="http://schemas.microsoft.com/office/drawing/2014/main" id="{2DAB9CA6-84C5-4085-97F0-49FD2FCD4E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20306" y="2090567"/>
            <a:ext cx="1106424" cy="1106424"/>
          </a:xfrm>
          <a:prstGeom prst="rect">
            <a:avLst/>
          </a:prstGeom>
        </p:spPr>
      </p:pic>
      <p:sp>
        <p:nvSpPr>
          <p:cNvPr id="46" name="Rectangle 45">
            <a:extLst>
              <a:ext uri="{FF2B5EF4-FFF2-40B4-BE49-F238E27FC236}">
                <a16:creationId xmlns:a16="http://schemas.microsoft.com/office/drawing/2014/main" id="{C1571600-2D02-49F6-AD00-7E870956B961}"/>
              </a:ext>
            </a:extLst>
          </p:cNvPr>
          <p:cNvSpPr/>
          <p:nvPr/>
        </p:nvSpPr>
        <p:spPr>
          <a:xfrm>
            <a:off x="2742802" y="3155793"/>
            <a:ext cx="2151276" cy="1743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bg2"/>
                </a:solidFill>
              </a:rPr>
              <a:t>B.</a:t>
            </a:r>
          </a:p>
          <a:p>
            <a:pPr algn="ctr"/>
            <a:r>
              <a:rPr lang="en-GB" dirty="0">
                <a:solidFill>
                  <a:schemeClr val="bg2"/>
                </a:solidFill>
              </a:rPr>
              <a:t>Company / </a:t>
            </a:r>
          </a:p>
          <a:p>
            <a:pPr algn="ctr"/>
            <a:r>
              <a:rPr lang="en-GB" dirty="0">
                <a:solidFill>
                  <a:schemeClr val="bg2"/>
                </a:solidFill>
              </a:rPr>
              <a:t>Business Name</a:t>
            </a:r>
          </a:p>
        </p:txBody>
      </p:sp>
      <p:sp>
        <p:nvSpPr>
          <p:cNvPr id="34" name="TextBox 33">
            <a:extLst>
              <a:ext uri="{FF2B5EF4-FFF2-40B4-BE49-F238E27FC236}">
                <a16:creationId xmlns:a16="http://schemas.microsoft.com/office/drawing/2014/main" id="{2800F66F-6FE1-4A93-85E3-41B43EAFDD75}"/>
              </a:ext>
            </a:extLst>
          </p:cNvPr>
          <p:cNvSpPr txBox="1"/>
          <p:nvPr/>
        </p:nvSpPr>
        <p:spPr>
          <a:xfrm>
            <a:off x="1265732" y="3429000"/>
            <a:ext cx="914400" cy="914400"/>
          </a:xfrm>
          <a:prstGeom prst="rect">
            <a:avLst/>
          </a:prstGeom>
        </p:spPr>
        <p:txBody>
          <a:bodyPr vert="horz" wrap="none" lIns="0" tIns="0" rIns="0" bIns="0" rtlCol="0" anchor="t" anchorCtr="0">
            <a:normAutofit/>
          </a:bodyPr>
          <a:lstStyle/>
          <a:p>
            <a:endParaRPr lang="en-GB" dirty="0"/>
          </a:p>
        </p:txBody>
      </p:sp>
      <p:sp>
        <p:nvSpPr>
          <p:cNvPr id="39" name="Rectangle 38">
            <a:extLst>
              <a:ext uri="{FF2B5EF4-FFF2-40B4-BE49-F238E27FC236}">
                <a16:creationId xmlns:a16="http://schemas.microsoft.com/office/drawing/2014/main" id="{E4157A81-2D49-4051-8BBD-CC8F03613650}"/>
              </a:ext>
            </a:extLst>
          </p:cNvPr>
          <p:cNvSpPr/>
          <p:nvPr/>
        </p:nvSpPr>
        <p:spPr>
          <a:xfrm>
            <a:off x="555658" y="3155793"/>
            <a:ext cx="2151276" cy="1743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bg2"/>
                </a:solidFill>
              </a:rPr>
              <a:t>A.  </a:t>
            </a:r>
          </a:p>
          <a:p>
            <a:pPr algn="ctr"/>
            <a:r>
              <a:rPr lang="en-GB" dirty="0">
                <a:solidFill>
                  <a:schemeClr val="bg2"/>
                </a:solidFill>
              </a:rPr>
              <a:t>To include Main ID and additional company Participant ID’s to be linked to the ‘parent ID’</a:t>
            </a:r>
          </a:p>
        </p:txBody>
      </p:sp>
      <p:sp>
        <p:nvSpPr>
          <p:cNvPr id="47" name="Rectangle 46">
            <a:extLst>
              <a:ext uri="{FF2B5EF4-FFF2-40B4-BE49-F238E27FC236}">
                <a16:creationId xmlns:a16="http://schemas.microsoft.com/office/drawing/2014/main" id="{D65CB8D2-7C92-4EF3-8851-015D7C289953}"/>
              </a:ext>
            </a:extLst>
          </p:cNvPr>
          <p:cNvSpPr/>
          <p:nvPr/>
        </p:nvSpPr>
        <p:spPr>
          <a:xfrm>
            <a:off x="4929946" y="3155793"/>
            <a:ext cx="2151276" cy="1743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bg2"/>
                </a:solidFill>
              </a:rPr>
              <a:t>C.</a:t>
            </a:r>
          </a:p>
          <a:p>
            <a:pPr algn="ctr"/>
            <a:r>
              <a:rPr lang="en-GB" dirty="0">
                <a:solidFill>
                  <a:schemeClr val="bg2"/>
                </a:solidFill>
              </a:rPr>
              <a:t>Contact details, including:  name, email address, contact number, job title</a:t>
            </a:r>
          </a:p>
        </p:txBody>
      </p:sp>
      <p:sp>
        <p:nvSpPr>
          <p:cNvPr id="48" name="Rectangle 47">
            <a:extLst>
              <a:ext uri="{FF2B5EF4-FFF2-40B4-BE49-F238E27FC236}">
                <a16:creationId xmlns:a16="http://schemas.microsoft.com/office/drawing/2014/main" id="{B46115F1-ED5A-400F-9271-B4BB3F020FE6}"/>
              </a:ext>
            </a:extLst>
          </p:cNvPr>
          <p:cNvSpPr/>
          <p:nvPr/>
        </p:nvSpPr>
        <p:spPr>
          <a:xfrm>
            <a:off x="7117090" y="3155793"/>
            <a:ext cx="2151276" cy="1743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bg2"/>
                </a:solidFill>
              </a:rPr>
              <a:t>D.</a:t>
            </a:r>
          </a:p>
          <a:p>
            <a:pPr algn="ctr"/>
            <a:r>
              <a:rPr lang="en-GB" dirty="0">
                <a:solidFill>
                  <a:schemeClr val="bg2"/>
                </a:solidFill>
              </a:rPr>
              <a:t>Confirmation that the email address provided has been registered on </a:t>
            </a:r>
            <a:r>
              <a:rPr lang="en-GB" dirty="0">
                <a:solidFill>
                  <a:schemeClr val="bg2"/>
                </a:solidFill>
                <a:hlinkClick r:id="rId8"/>
              </a:rPr>
              <a:t>www.royalmail.com</a:t>
            </a:r>
            <a:r>
              <a:rPr lang="en-GB" dirty="0">
                <a:solidFill>
                  <a:schemeClr val="bg2"/>
                </a:solidFill>
              </a:rPr>
              <a:t> as a business user</a:t>
            </a:r>
          </a:p>
        </p:txBody>
      </p:sp>
      <p:sp>
        <p:nvSpPr>
          <p:cNvPr id="49" name="Rectangle 48">
            <a:extLst>
              <a:ext uri="{FF2B5EF4-FFF2-40B4-BE49-F238E27FC236}">
                <a16:creationId xmlns:a16="http://schemas.microsoft.com/office/drawing/2014/main" id="{5FA7E7B8-8086-4B73-93C7-229EFCFD52DE}"/>
              </a:ext>
            </a:extLst>
          </p:cNvPr>
          <p:cNvSpPr/>
          <p:nvPr/>
        </p:nvSpPr>
        <p:spPr>
          <a:xfrm>
            <a:off x="9304233" y="3155793"/>
            <a:ext cx="2151276" cy="1743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bg2"/>
                </a:solidFill>
              </a:rPr>
              <a:t>E.</a:t>
            </a:r>
          </a:p>
          <a:p>
            <a:pPr algn="ctr"/>
            <a:r>
              <a:rPr lang="en-GB" dirty="0">
                <a:solidFill>
                  <a:schemeClr val="bg2"/>
                </a:solidFill>
              </a:rPr>
              <a:t>In the event of a customer wishing a password free connection, the SSH Public key must be provided</a:t>
            </a:r>
          </a:p>
        </p:txBody>
      </p:sp>
      <p:pic>
        <p:nvPicPr>
          <p:cNvPr id="51" name="Graphic 50" descr="Email">
            <a:extLst>
              <a:ext uri="{FF2B5EF4-FFF2-40B4-BE49-F238E27FC236}">
                <a16:creationId xmlns:a16="http://schemas.microsoft.com/office/drawing/2014/main" id="{FF10AEE2-77FF-43BC-BA80-9A1CF492DD9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75597" y="2186579"/>
            <a:ext cx="914400" cy="914400"/>
          </a:xfrm>
          <a:prstGeom prst="rect">
            <a:avLst/>
          </a:prstGeom>
        </p:spPr>
      </p:pic>
      <p:pic>
        <p:nvPicPr>
          <p:cNvPr id="53" name="Graphic 52" descr="Unlock">
            <a:extLst>
              <a:ext uri="{FF2B5EF4-FFF2-40B4-BE49-F238E27FC236}">
                <a16:creationId xmlns:a16="http://schemas.microsoft.com/office/drawing/2014/main" id="{43F31DB7-779A-4FF0-8AA1-FACB18F1747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33466" y="2140859"/>
            <a:ext cx="1005840" cy="1005840"/>
          </a:xfrm>
          <a:prstGeom prst="rect">
            <a:avLst/>
          </a:prstGeom>
        </p:spPr>
      </p:pic>
      <p:grpSp>
        <p:nvGrpSpPr>
          <p:cNvPr id="16" name="Group 15">
            <a:extLst>
              <a:ext uri="{FF2B5EF4-FFF2-40B4-BE49-F238E27FC236}">
                <a16:creationId xmlns:a16="http://schemas.microsoft.com/office/drawing/2014/main" id="{B55A161F-A52B-4265-80B1-C1F037C6F730}"/>
              </a:ext>
            </a:extLst>
          </p:cNvPr>
          <p:cNvGrpSpPr/>
          <p:nvPr/>
        </p:nvGrpSpPr>
        <p:grpSpPr>
          <a:xfrm>
            <a:off x="10277955" y="5780730"/>
            <a:ext cx="1334699" cy="916447"/>
            <a:chOff x="3768928" y="4863432"/>
            <a:chExt cx="1573953" cy="1080727"/>
          </a:xfrm>
        </p:grpSpPr>
        <p:pic>
          <p:nvPicPr>
            <p:cNvPr id="17" name="Picture 16" descr="1">
              <a:extLst>
                <a:ext uri="{FF2B5EF4-FFF2-40B4-BE49-F238E27FC236}">
                  <a16:creationId xmlns:a16="http://schemas.microsoft.com/office/drawing/2014/main" id="{2815691D-B5CC-41A5-B2D9-CB24D69562E5}"/>
                </a:ext>
              </a:extLst>
            </p:cNvPr>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18" name="Picture 17">
              <a:extLst>
                <a:ext uri="{FF2B5EF4-FFF2-40B4-BE49-F238E27FC236}">
                  <a16:creationId xmlns:a16="http://schemas.microsoft.com/office/drawing/2014/main" id="{775C426C-0CE9-4345-85ED-A989D7E88D13}"/>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Tree>
    <p:extLst>
      <p:ext uri="{BB962C8B-B14F-4D97-AF65-F5344CB8AC3E}">
        <p14:creationId xmlns:p14="http://schemas.microsoft.com/office/powerpoint/2010/main" val="1792631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85AE-B93F-43BF-8466-9A5B96026055}"/>
              </a:ext>
            </a:extLst>
          </p:cNvPr>
          <p:cNvSpPr>
            <a:spLocks noGrp="1"/>
          </p:cNvSpPr>
          <p:nvPr>
            <p:ph type="title"/>
          </p:nvPr>
        </p:nvSpPr>
        <p:spPr/>
        <p:txBody>
          <a:bodyPr/>
          <a:lstStyle/>
          <a:p>
            <a:r>
              <a:rPr lang="en-GB" sz="4000" dirty="0">
                <a:solidFill>
                  <a:srgbClr val="DA202A"/>
                </a:solidFill>
                <a:latin typeface="Calibri Light"/>
                <a:cs typeface="Calibri Light" panose="020F0302020204030204" pitchFamily="34" charset="0"/>
              </a:rPr>
              <a:t>Onboarding process 3</a:t>
            </a:r>
            <a:endParaRPr lang="en-GB" dirty="0"/>
          </a:p>
        </p:txBody>
      </p:sp>
      <p:sp>
        <p:nvSpPr>
          <p:cNvPr id="3" name="Text Placeholder 2">
            <a:extLst>
              <a:ext uri="{FF2B5EF4-FFF2-40B4-BE49-F238E27FC236}">
                <a16:creationId xmlns:a16="http://schemas.microsoft.com/office/drawing/2014/main" id="{67370507-C14D-43F6-8330-33C1E4D76E61}"/>
              </a:ext>
            </a:extLst>
          </p:cNvPr>
          <p:cNvSpPr>
            <a:spLocks noGrp="1"/>
          </p:cNvSpPr>
          <p:nvPr>
            <p:ph type="body" idx="1"/>
          </p:nvPr>
        </p:nvSpPr>
        <p:spPr>
          <a:xfrm>
            <a:off x="614951" y="1152456"/>
            <a:ext cx="11026187" cy="789617"/>
          </a:xfrm>
        </p:spPr>
        <p:txBody>
          <a:bodyPr>
            <a:normAutofit fontScale="77500" lnSpcReduction="20000"/>
          </a:bodyPr>
          <a:lstStyle/>
          <a:p>
            <a:pPr marL="0" indent="0">
              <a:buNone/>
            </a:pPr>
            <a:r>
              <a:rPr lang="en-GB" sz="3800" dirty="0">
                <a:solidFill>
                  <a:schemeClr val="tx1"/>
                </a:solidFill>
              </a:rPr>
              <a:t>During the initial onboarding, access will be provided within 48 hours to customers who have signed the </a:t>
            </a:r>
            <a:r>
              <a:rPr lang="en-GB" sz="3400" dirty="0">
                <a:solidFill>
                  <a:schemeClr val="tx1"/>
                </a:solidFill>
              </a:rPr>
              <a:t>MDD</a:t>
            </a:r>
            <a:r>
              <a:rPr lang="en-GB" dirty="0"/>
              <a:t> </a:t>
            </a:r>
            <a:r>
              <a:rPr lang="en-GB" sz="3400" dirty="0">
                <a:solidFill>
                  <a:schemeClr val="tx1"/>
                </a:solidFill>
              </a:rPr>
              <a:t>contract</a:t>
            </a: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p>
        </p:txBody>
      </p:sp>
      <p:sp>
        <p:nvSpPr>
          <p:cNvPr id="35" name="TextBox 34">
            <a:extLst>
              <a:ext uri="{FF2B5EF4-FFF2-40B4-BE49-F238E27FC236}">
                <a16:creationId xmlns:a16="http://schemas.microsoft.com/office/drawing/2014/main" id="{2C84D4ED-4A0D-427F-83B6-50D9653FCC1F}"/>
              </a:ext>
            </a:extLst>
          </p:cNvPr>
          <p:cNvSpPr txBox="1"/>
          <p:nvPr/>
        </p:nvSpPr>
        <p:spPr>
          <a:xfrm>
            <a:off x="6014529" y="2392278"/>
            <a:ext cx="81471" cy="4079768"/>
          </a:xfrm>
          <a:prstGeom prst="rect">
            <a:avLst/>
          </a:prstGeom>
        </p:spPr>
        <p:txBody>
          <a:bodyPr vert="horz" wrap="square" lIns="0" tIns="0" rIns="0" bIns="0" rtlCol="0" anchor="t" anchorCtr="0">
            <a:normAutofit/>
          </a:bodyPr>
          <a:lstStyle/>
          <a:p>
            <a:endParaRPr lang="en-GB" dirty="0"/>
          </a:p>
        </p:txBody>
      </p:sp>
      <p:sp>
        <p:nvSpPr>
          <p:cNvPr id="46" name="Rectangle 45">
            <a:extLst>
              <a:ext uri="{FF2B5EF4-FFF2-40B4-BE49-F238E27FC236}">
                <a16:creationId xmlns:a16="http://schemas.microsoft.com/office/drawing/2014/main" id="{C1571600-2D02-49F6-AD00-7E870956B961}"/>
              </a:ext>
            </a:extLst>
          </p:cNvPr>
          <p:cNvSpPr/>
          <p:nvPr/>
        </p:nvSpPr>
        <p:spPr>
          <a:xfrm>
            <a:off x="5073405" y="3155793"/>
            <a:ext cx="2151276" cy="1743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bg2"/>
                </a:solidFill>
              </a:rPr>
              <a:t>B.</a:t>
            </a:r>
          </a:p>
          <a:p>
            <a:pPr algn="ctr"/>
            <a:r>
              <a:rPr lang="en-GB" dirty="0">
                <a:solidFill>
                  <a:schemeClr val="bg2"/>
                </a:solidFill>
              </a:rPr>
              <a:t>A unique password which is formatted as 9 characters long with letters (capital and small caps), numbers and symbols, randomly sequenced</a:t>
            </a:r>
          </a:p>
        </p:txBody>
      </p:sp>
      <p:sp>
        <p:nvSpPr>
          <p:cNvPr id="34" name="TextBox 33">
            <a:extLst>
              <a:ext uri="{FF2B5EF4-FFF2-40B4-BE49-F238E27FC236}">
                <a16:creationId xmlns:a16="http://schemas.microsoft.com/office/drawing/2014/main" id="{2800F66F-6FE1-4A93-85E3-41B43EAFDD75}"/>
              </a:ext>
            </a:extLst>
          </p:cNvPr>
          <p:cNvSpPr txBox="1"/>
          <p:nvPr/>
        </p:nvSpPr>
        <p:spPr>
          <a:xfrm>
            <a:off x="3596335" y="3429000"/>
            <a:ext cx="914400" cy="914400"/>
          </a:xfrm>
          <a:prstGeom prst="rect">
            <a:avLst/>
          </a:prstGeom>
        </p:spPr>
        <p:txBody>
          <a:bodyPr vert="horz" wrap="none" lIns="0" tIns="0" rIns="0" bIns="0" rtlCol="0" anchor="t" anchorCtr="0">
            <a:normAutofit/>
          </a:bodyPr>
          <a:lstStyle/>
          <a:p>
            <a:endParaRPr lang="en-GB" dirty="0"/>
          </a:p>
        </p:txBody>
      </p:sp>
      <p:sp>
        <p:nvSpPr>
          <p:cNvPr id="39" name="Rectangle 38">
            <a:extLst>
              <a:ext uri="{FF2B5EF4-FFF2-40B4-BE49-F238E27FC236}">
                <a16:creationId xmlns:a16="http://schemas.microsoft.com/office/drawing/2014/main" id="{E4157A81-2D49-4051-8BBD-CC8F03613650}"/>
              </a:ext>
            </a:extLst>
          </p:cNvPr>
          <p:cNvSpPr/>
          <p:nvPr/>
        </p:nvSpPr>
        <p:spPr>
          <a:xfrm>
            <a:off x="2774751" y="3155793"/>
            <a:ext cx="2151276" cy="1743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bg2"/>
                </a:solidFill>
              </a:rPr>
              <a:t>A.  </a:t>
            </a:r>
          </a:p>
          <a:p>
            <a:pPr algn="ctr"/>
            <a:r>
              <a:rPr lang="en-GB" dirty="0">
                <a:solidFill>
                  <a:schemeClr val="bg2"/>
                </a:solidFill>
              </a:rPr>
              <a:t>A unique username in numeric form</a:t>
            </a:r>
          </a:p>
        </p:txBody>
      </p:sp>
      <p:sp>
        <p:nvSpPr>
          <p:cNvPr id="47" name="Rectangle 46">
            <a:extLst>
              <a:ext uri="{FF2B5EF4-FFF2-40B4-BE49-F238E27FC236}">
                <a16:creationId xmlns:a16="http://schemas.microsoft.com/office/drawing/2014/main" id="{D65CB8D2-7C92-4EF3-8851-015D7C289953}"/>
              </a:ext>
            </a:extLst>
          </p:cNvPr>
          <p:cNvSpPr/>
          <p:nvPr/>
        </p:nvSpPr>
        <p:spPr>
          <a:xfrm>
            <a:off x="7372059" y="3155793"/>
            <a:ext cx="2151276" cy="1743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bg2"/>
                </a:solidFill>
              </a:rPr>
              <a:t>C.</a:t>
            </a:r>
          </a:p>
          <a:p>
            <a:pPr algn="ctr"/>
            <a:r>
              <a:rPr lang="en-GB" dirty="0">
                <a:solidFill>
                  <a:schemeClr val="bg2"/>
                </a:solidFill>
              </a:rPr>
              <a:t>A unique directory structure where the compressed files will be available</a:t>
            </a:r>
          </a:p>
        </p:txBody>
      </p:sp>
      <p:pic>
        <p:nvPicPr>
          <p:cNvPr id="5" name="Graphic 4" descr="Open folder">
            <a:extLst>
              <a:ext uri="{FF2B5EF4-FFF2-40B4-BE49-F238E27FC236}">
                <a16:creationId xmlns:a16="http://schemas.microsoft.com/office/drawing/2014/main" id="{F7B1518F-FEFF-441C-9865-135701CBC3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4577" y="2236846"/>
            <a:ext cx="914400" cy="914400"/>
          </a:xfrm>
          <a:prstGeom prst="rect">
            <a:avLst/>
          </a:prstGeom>
        </p:spPr>
      </p:pic>
      <p:pic>
        <p:nvPicPr>
          <p:cNvPr id="7" name="Graphic 6" descr="Key">
            <a:extLst>
              <a:ext uri="{FF2B5EF4-FFF2-40B4-BE49-F238E27FC236}">
                <a16:creationId xmlns:a16="http://schemas.microsoft.com/office/drawing/2014/main" id="{69DE0BBE-34C6-44FA-BCA8-9C74EC55C6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46731" y="2044103"/>
            <a:ext cx="1217066" cy="1217066"/>
          </a:xfrm>
          <a:prstGeom prst="rect">
            <a:avLst/>
          </a:prstGeom>
        </p:spPr>
      </p:pic>
      <p:pic>
        <p:nvPicPr>
          <p:cNvPr id="9" name="Graphic 8" descr="Share with person">
            <a:extLst>
              <a:ext uri="{FF2B5EF4-FFF2-40B4-BE49-F238E27FC236}">
                <a16:creationId xmlns:a16="http://schemas.microsoft.com/office/drawing/2014/main" id="{461DF4E0-F995-412E-9B63-ACB9630858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46396" y="1983250"/>
            <a:ext cx="1338773" cy="1338773"/>
          </a:xfrm>
          <a:prstGeom prst="rect">
            <a:avLst/>
          </a:prstGeom>
        </p:spPr>
      </p:pic>
      <p:grpSp>
        <p:nvGrpSpPr>
          <p:cNvPr id="24" name="Group 23">
            <a:extLst>
              <a:ext uri="{FF2B5EF4-FFF2-40B4-BE49-F238E27FC236}">
                <a16:creationId xmlns:a16="http://schemas.microsoft.com/office/drawing/2014/main" id="{FDBC7C24-9BB5-4EF9-907C-109D3B02CB6A}"/>
              </a:ext>
            </a:extLst>
          </p:cNvPr>
          <p:cNvGrpSpPr/>
          <p:nvPr/>
        </p:nvGrpSpPr>
        <p:grpSpPr>
          <a:xfrm>
            <a:off x="10336320" y="5739633"/>
            <a:ext cx="1334699" cy="916447"/>
            <a:chOff x="3768928" y="4863432"/>
            <a:chExt cx="1573953" cy="1080727"/>
          </a:xfrm>
        </p:grpSpPr>
        <p:pic>
          <p:nvPicPr>
            <p:cNvPr id="25" name="Picture 24" descr="1">
              <a:extLst>
                <a:ext uri="{FF2B5EF4-FFF2-40B4-BE49-F238E27FC236}">
                  <a16:creationId xmlns:a16="http://schemas.microsoft.com/office/drawing/2014/main" id="{DCAB93D3-CF5F-455D-B025-415D2197104D}"/>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26" name="Picture 25">
              <a:extLst>
                <a:ext uri="{FF2B5EF4-FFF2-40B4-BE49-F238E27FC236}">
                  <a16:creationId xmlns:a16="http://schemas.microsoft.com/office/drawing/2014/main" id="{58C4DC68-DF6C-45A6-B937-816D754A57CD}"/>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Tree>
    <p:extLst>
      <p:ext uri="{BB962C8B-B14F-4D97-AF65-F5344CB8AC3E}">
        <p14:creationId xmlns:p14="http://schemas.microsoft.com/office/powerpoint/2010/main" val="1164713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255_Woman_making_call_RGB_a6.jpeg">
            <a:extLst>
              <a:ext uri="{FF2B5EF4-FFF2-40B4-BE49-F238E27FC236}">
                <a16:creationId xmlns:a16="http://schemas.microsoft.com/office/drawing/2014/main" id="{23A5D624-828E-4F0C-9DAE-283FE7778E4D}"/>
              </a:ext>
            </a:extLst>
          </p:cNvPr>
          <p:cNvPicPr>
            <a:picLocks noChangeAspect="1"/>
          </p:cNvPicPr>
          <p:nvPr/>
        </p:nvPicPr>
        <p:blipFill>
          <a:blip r:embed="rId2" cstate="print"/>
          <a:srcRect b="4908"/>
          <a:stretch>
            <a:fillRect/>
          </a:stretch>
        </p:blipFill>
        <p:spPr>
          <a:xfrm>
            <a:off x="10668" y="-894441"/>
            <a:ext cx="12170664" cy="7718653"/>
          </a:xfrm>
          <a:prstGeom prst="rect">
            <a:avLst/>
          </a:prstGeom>
          <a:noFill/>
          <a:ln>
            <a:noFill/>
          </a:ln>
        </p:spPr>
      </p:pic>
      <p:sp>
        <p:nvSpPr>
          <p:cNvPr id="5" name="Slide Number Placeholder 4">
            <a:extLst>
              <a:ext uri="{FF2B5EF4-FFF2-40B4-BE49-F238E27FC236}">
                <a16:creationId xmlns:a16="http://schemas.microsoft.com/office/drawing/2014/main" id="{A177060E-1803-4580-B759-A4156BA3D961}"/>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2</a:t>
            </a:fld>
            <a:endParaRPr lang="en-GB" dirty="0"/>
          </a:p>
        </p:txBody>
      </p:sp>
      <p:sp>
        <p:nvSpPr>
          <p:cNvPr id="2" name="Rectangle 1">
            <a:extLst>
              <a:ext uri="{FF2B5EF4-FFF2-40B4-BE49-F238E27FC236}">
                <a16:creationId xmlns:a16="http://schemas.microsoft.com/office/drawing/2014/main" id="{FBBACAC6-6850-4ED8-A020-2ACBA9E31AB8}"/>
              </a:ext>
            </a:extLst>
          </p:cNvPr>
          <p:cNvSpPr/>
          <p:nvPr/>
        </p:nvSpPr>
        <p:spPr>
          <a:xfrm>
            <a:off x="591800" y="2633103"/>
            <a:ext cx="11026188" cy="208344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All Parties/Members agree that this meeting will comply with Competition Law at all times.  At no time will the parties exchange or discuss any commercially sensitive information, including but not limited to, customers, prices, volumes, costs, planned investments, confidential operational processes, </a:t>
            </a:r>
            <a:r>
              <a:rPr lang="en-US" sz="2400" dirty="0" err="1"/>
              <a:t>etc</a:t>
            </a:r>
            <a:endParaRPr lang="en-US" sz="2400" dirty="0"/>
          </a:p>
        </p:txBody>
      </p:sp>
    </p:spTree>
    <p:extLst>
      <p:ext uri="{BB962C8B-B14F-4D97-AF65-F5344CB8AC3E}">
        <p14:creationId xmlns:p14="http://schemas.microsoft.com/office/powerpoint/2010/main" val="1441224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2548B-E423-4B3C-86DF-53DF813C4FA8}"/>
              </a:ext>
            </a:extLst>
          </p:cNvPr>
          <p:cNvSpPr>
            <a:spLocks noGrp="1"/>
          </p:cNvSpPr>
          <p:nvPr>
            <p:ph type="title"/>
          </p:nvPr>
        </p:nvSpPr>
        <p:spPr/>
        <p:txBody>
          <a:bodyPr/>
          <a:lstStyle/>
          <a:p>
            <a:r>
              <a:rPr lang="en-GB" sz="4000" dirty="0">
                <a:solidFill>
                  <a:srgbClr val="C00000"/>
                </a:solidFill>
                <a:latin typeface="+mj-lt"/>
              </a:rPr>
              <a:t>Testing Process</a:t>
            </a:r>
            <a:endParaRPr lang="en-GB" dirty="0">
              <a:solidFill>
                <a:srgbClr val="C00000"/>
              </a:solidFill>
              <a:latin typeface="+mj-lt"/>
            </a:endParaRPr>
          </a:p>
        </p:txBody>
      </p:sp>
      <p:sp>
        <p:nvSpPr>
          <p:cNvPr id="3" name="Text Placeholder 2">
            <a:extLst>
              <a:ext uri="{FF2B5EF4-FFF2-40B4-BE49-F238E27FC236}">
                <a16:creationId xmlns:a16="http://schemas.microsoft.com/office/drawing/2014/main" id="{445978B8-84D6-4FF0-8A3B-175311D5B198}"/>
              </a:ext>
            </a:extLst>
          </p:cNvPr>
          <p:cNvSpPr>
            <a:spLocks noGrp="1"/>
          </p:cNvSpPr>
          <p:nvPr>
            <p:ph type="body" idx="1"/>
          </p:nvPr>
        </p:nvSpPr>
        <p:spPr/>
        <p:txBody>
          <a:bodyPr/>
          <a:lstStyle/>
          <a:p>
            <a:pPr marL="0" indent="0">
              <a:buNone/>
            </a:pPr>
            <a:r>
              <a:rPr lang="en-GB" dirty="0">
                <a:solidFill>
                  <a:schemeClr val="tx1"/>
                </a:solidFill>
              </a:rPr>
              <a:t>To allow you to test your systems and processes we have created an example file that is available via a test folder.  You do not need to be a Participant in a Supply Chain to access the dummy data but you do need to be given access. </a:t>
            </a:r>
          </a:p>
          <a:p>
            <a:pPr marL="0" indent="0">
              <a:buNone/>
            </a:pPr>
            <a:r>
              <a:rPr lang="en-GB" dirty="0">
                <a:solidFill>
                  <a:schemeClr val="tx1"/>
                </a:solidFill>
              </a:rPr>
              <a:t> </a:t>
            </a:r>
          </a:p>
          <a:p>
            <a:pPr marL="0" indent="0">
              <a:buNone/>
            </a:pPr>
            <a:r>
              <a:rPr lang="en-GB" dirty="0">
                <a:solidFill>
                  <a:schemeClr val="tx1"/>
                </a:solidFill>
              </a:rPr>
              <a:t>You will require an access ID, a password and a URL.</a:t>
            </a:r>
          </a:p>
          <a:p>
            <a:pPr marL="0" indent="0">
              <a:buNone/>
            </a:pPr>
            <a:endParaRPr lang="en-GB" dirty="0">
              <a:solidFill>
                <a:schemeClr val="tx1"/>
              </a:solidFill>
            </a:endParaRPr>
          </a:p>
          <a:p>
            <a:pPr marL="0" indent="0">
              <a:buNone/>
            </a:pPr>
            <a:r>
              <a:rPr lang="en-GB" dirty="0">
                <a:solidFill>
                  <a:schemeClr val="tx1"/>
                </a:solidFill>
              </a:rPr>
              <a:t>To be set up for a test account email </a:t>
            </a:r>
            <a:r>
              <a:rPr lang="en-GB" dirty="0">
                <a:solidFill>
                  <a:srgbClr val="C00000"/>
                </a:solidFill>
                <a:hlinkClick r:id="rId2">
                  <a:extLst>
                    <a:ext uri="{A12FA001-AC4F-418D-AE19-62706E023703}">
                      <ahyp:hlinkClr xmlns:ahyp="http://schemas.microsoft.com/office/drawing/2018/hyperlinkcolor" val="tx"/>
                    </a:ext>
                  </a:extLst>
                </a:hlinkClick>
              </a:rPr>
              <a:t>Mailmark@royalmail.com</a:t>
            </a:r>
            <a:r>
              <a:rPr lang="en-GB" dirty="0">
                <a:solidFill>
                  <a:srgbClr val="C00000"/>
                </a:solidFill>
              </a:rPr>
              <a:t> </a:t>
            </a:r>
            <a:r>
              <a:rPr lang="en-GB" dirty="0">
                <a:solidFill>
                  <a:schemeClr val="tx1"/>
                </a:solidFill>
              </a:rPr>
              <a:t>requesting access.  You will then need to fill in the Royal Mail Proforma for us to set you up with your unique details.</a:t>
            </a:r>
          </a:p>
          <a:p>
            <a:pPr marL="0" indent="0">
              <a:buNone/>
            </a:pPr>
            <a:endParaRPr lang="en-GB" dirty="0">
              <a:solidFill>
                <a:schemeClr val="tx1"/>
              </a:solidFill>
            </a:endParaRPr>
          </a:p>
          <a:p>
            <a:pPr marL="0" indent="0">
              <a:buNone/>
            </a:pPr>
            <a:r>
              <a:rPr lang="en-GB" dirty="0">
                <a:solidFill>
                  <a:schemeClr val="tx1"/>
                </a:solidFill>
              </a:rPr>
              <a:t>Once set up we will send you a Dummy file over the SFTP for you to test your systems</a:t>
            </a:r>
          </a:p>
          <a:p>
            <a:pPr marL="0" indent="0">
              <a:buNone/>
            </a:pPr>
            <a:endParaRPr lang="en-GB" dirty="0">
              <a:solidFill>
                <a:schemeClr val="tx1"/>
              </a:solidFill>
            </a:endParaRPr>
          </a:p>
          <a:p>
            <a:pPr marL="0" indent="0">
              <a:buNone/>
            </a:pPr>
            <a:endParaRPr lang="en-GB" dirty="0">
              <a:solidFill>
                <a:srgbClr val="C00000"/>
              </a:solidFill>
            </a:endParaRPr>
          </a:p>
          <a:p>
            <a:pPr marL="0" indent="0">
              <a:buNone/>
            </a:pPr>
            <a:endParaRPr lang="en-GB" dirty="0">
              <a:solidFill>
                <a:srgbClr val="C00000"/>
              </a:solidFill>
            </a:endParaRPr>
          </a:p>
          <a:p>
            <a:pPr marL="0" indent="0">
              <a:buNone/>
            </a:pPr>
            <a:endParaRPr lang="en-GB" dirty="0">
              <a:solidFill>
                <a:srgbClr val="C00000"/>
              </a:solidFill>
            </a:endParaRPr>
          </a:p>
        </p:txBody>
      </p:sp>
      <p:sp>
        <p:nvSpPr>
          <p:cNvPr id="8" name="Slide Number Placeholder 7">
            <a:extLst>
              <a:ext uri="{FF2B5EF4-FFF2-40B4-BE49-F238E27FC236}">
                <a16:creationId xmlns:a16="http://schemas.microsoft.com/office/drawing/2014/main" id="{C3F2F2CC-FD01-4FD8-A816-2BE837676F43}"/>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20</a:t>
            </a:fld>
            <a:endParaRPr lang="en-GB" dirty="0"/>
          </a:p>
        </p:txBody>
      </p:sp>
    </p:spTree>
    <p:extLst>
      <p:ext uri="{BB962C8B-B14F-4D97-AF65-F5344CB8AC3E}">
        <p14:creationId xmlns:p14="http://schemas.microsoft.com/office/powerpoint/2010/main" val="3007889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85AE-B93F-43BF-8466-9A5B96026055}"/>
              </a:ext>
            </a:extLst>
          </p:cNvPr>
          <p:cNvSpPr>
            <a:spLocks noGrp="1"/>
          </p:cNvSpPr>
          <p:nvPr>
            <p:ph type="title"/>
          </p:nvPr>
        </p:nvSpPr>
        <p:spPr/>
        <p:txBody>
          <a:bodyPr/>
          <a:lstStyle/>
          <a:p>
            <a:r>
              <a:rPr lang="en-GB" sz="4000" dirty="0" err="1">
                <a:solidFill>
                  <a:srgbClr val="DA202A"/>
                </a:solidFill>
                <a:latin typeface="Calibri Light"/>
                <a:cs typeface="Calibri Light" panose="020F0302020204030204" pitchFamily="34" charset="0"/>
              </a:rPr>
              <a:t>Mailmark</a:t>
            </a:r>
            <a:r>
              <a:rPr lang="en-GB" sz="4000" dirty="0">
                <a:solidFill>
                  <a:srgbClr val="DA202A"/>
                </a:solidFill>
                <a:latin typeface="Calibri Light"/>
                <a:cs typeface="Calibri Light" panose="020F0302020204030204" pitchFamily="34" charset="0"/>
              </a:rPr>
              <a:t> Direct Data – where to find help?</a:t>
            </a:r>
            <a:endParaRPr lang="en-GB" dirty="0"/>
          </a:p>
        </p:txBody>
      </p:sp>
      <p:sp>
        <p:nvSpPr>
          <p:cNvPr id="3" name="Text Placeholder 2">
            <a:extLst>
              <a:ext uri="{FF2B5EF4-FFF2-40B4-BE49-F238E27FC236}">
                <a16:creationId xmlns:a16="http://schemas.microsoft.com/office/drawing/2014/main" id="{67370507-C14D-43F6-8330-33C1E4D76E61}"/>
              </a:ext>
            </a:extLst>
          </p:cNvPr>
          <p:cNvSpPr>
            <a:spLocks noGrp="1"/>
          </p:cNvSpPr>
          <p:nvPr>
            <p:ph type="body" idx="1"/>
          </p:nvPr>
        </p:nvSpPr>
        <p:spPr>
          <a:xfrm>
            <a:off x="614951" y="1152456"/>
            <a:ext cx="11026187" cy="3615487"/>
          </a:xfrm>
        </p:spPr>
        <p:txBody>
          <a:bodyPr>
            <a:normAutofit/>
          </a:bodyPr>
          <a:lstStyle/>
          <a:p>
            <a:pPr marL="0" indent="0">
              <a:buNone/>
            </a:pPr>
            <a:r>
              <a:rPr lang="en-GB" dirty="0">
                <a:solidFill>
                  <a:schemeClr val="tx1"/>
                </a:solidFill>
              </a:rPr>
              <a:t>Read the technical user guide for the MDD solution at:</a:t>
            </a:r>
          </a:p>
          <a:p>
            <a:pPr marL="0" indent="0">
              <a:buNone/>
            </a:pPr>
            <a:endParaRPr lang="en-GB" dirty="0">
              <a:solidFill>
                <a:schemeClr val="tx1"/>
              </a:solidFill>
            </a:endParaRPr>
          </a:p>
          <a:p>
            <a:pPr marL="0" indent="0">
              <a:buNone/>
            </a:pPr>
            <a:r>
              <a:rPr lang="en-US" dirty="0"/>
              <a:t>Royal Mail Wholesale - </a:t>
            </a:r>
            <a:r>
              <a:rPr lang="en-US" dirty="0" err="1"/>
              <a:t>Mailmark</a:t>
            </a:r>
            <a:r>
              <a:rPr lang="en-US" dirty="0"/>
              <a:t> reporting updates</a:t>
            </a:r>
          </a:p>
          <a:p>
            <a:pPr marL="0" indent="0">
              <a:buNone/>
            </a:pPr>
            <a:r>
              <a:rPr lang="en-US" dirty="0"/>
              <a:t>Royal Mail Retail (Technical) - </a:t>
            </a:r>
            <a:r>
              <a:rPr lang="en-US" dirty="0" err="1"/>
              <a:t>Mailmark</a:t>
            </a:r>
            <a:r>
              <a:rPr lang="en-US" dirty="0"/>
              <a:t> reporting updates </a:t>
            </a:r>
          </a:p>
          <a:p>
            <a:pPr marL="0" indent="0">
              <a:buNone/>
            </a:pPr>
            <a:endParaRPr lang="en-US" dirty="0"/>
          </a:p>
          <a:p>
            <a:pPr marL="0" indent="0">
              <a:buNone/>
            </a:pPr>
            <a:r>
              <a:rPr lang="en-US" dirty="0">
                <a:solidFill>
                  <a:schemeClr val="tx1"/>
                </a:solidFill>
              </a:rPr>
              <a:t>email any queries that you have to your account manager or contact the </a:t>
            </a:r>
            <a:r>
              <a:rPr lang="en-US" dirty="0" err="1">
                <a:solidFill>
                  <a:schemeClr val="tx1"/>
                </a:solidFill>
              </a:rPr>
              <a:t>Mailmark</a:t>
            </a:r>
            <a:r>
              <a:rPr lang="en-US" dirty="0">
                <a:solidFill>
                  <a:schemeClr val="tx1"/>
                </a:solidFill>
              </a:rPr>
              <a:t> team at </a:t>
            </a:r>
            <a:r>
              <a:rPr lang="en-US" dirty="0"/>
              <a:t>Mailmark@royalmail.com</a:t>
            </a:r>
          </a:p>
          <a:p>
            <a:pPr marL="0" indent="0">
              <a:buNone/>
            </a:pPr>
            <a:endParaRPr lang="en-US"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p>
        </p:txBody>
      </p:sp>
      <p:sp>
        <p:nvSpPr>
          <p:cNvPr id="35" name="TextBox 34">
            <a:extLst>
              <a:ext uri="{FF2B5EF4-FFF2-40B4-BE49-F238E27FC236}">
                <a16:creationId xmlns:a16="http://schemas.microsoft.com/office/drawing/2014/main" id="{2C84D4ED-4A0D-427F-83B6-50D9653FCC1F}"/>
              </a:ext>
            </a:extLst>
          </p:cNvPr>
          <p:cNvSpPr txBox="1"/>
          <p:nvPr/>
        </p:nvSpPr>
        <p:spPr>
          <a:xfrm>
            <a:off x="6014529" y="2392278"/>
            <a:ext cx="81471" cy="4079768"/>
          </a:xfrm>
          <a:prstGeom prst="rect">
            <a:avLst/>
          </a:prstGeom>
        </p:spPr>
        <p:txBody>
          <a:bodyPr vert="horz" wrap="square" lIns="0" tIns="0" rIns="0" bIns="0" rtlCol="0" anchor="t" anchorCtr="0">
            <a:normAutofit/>
          </a:bodyPr>
          <a:lstStyle/>
          <a:p>
            <a:endParaRPr lang="en-GB" dirty="0"/>
          </a:p>
        </p:txBody>
      </p:sp>
      <p:sp>
        <p:nvSpPr>
          <p:cNvPr id="34" name="TextBox 33">
            <a:extLst>
              <a:ext uri="{FF2B5EF4-FFF2-40B4-BE49-F238E27FC236}">
                <a16:creationId xmlns:a16="http://schemas.microsoft.com/office/drawing/2014/main" id="{2800F66F-6FE1-4A93-85E3-41B43EAFDD75}"/>
              </a:ext>
            </a:extLst>
          </p:cNvPr>
          <p:cNvSpPr txBox="1"/>
          <p:nvPr/>
        </p:nvSpPr>
        <p:spPr>
          <a:xfrm>
            <a:off x="3596335" y="3429000"/>
            <a:ext cx="914400" cy="914400"/>
          </a:xfrm>
          <a:prstGeom prst="rect">
            <a:avLst/>
          </a:prstGeom>
        </p:spPr>
        <p:txBody>
          <a:bodyPr vert="horz" wrap="none" lIns="0" tIns="0" rIns="0" bIns="0" rtlCol="0" anchor="t" anchorCtr="0">
            <a:normAutofit/>
          </a:bodyPr>
          <a:lstStyle/>
          <a:p>
            <a:endParaRPr lang="en-GB" dirty="0"/>
          </a:p>
        </p:txBody>
      </p:sp>
      <p:grpSp>
        <p:nvGrpSpPr>
          <p:cNvPr id="24" name="Group 23">
            <a:extLst>
              <a:ext uri="{FF2B5EF4-FFF2-40B4-BE49-F238E27FC236}">
                <a16:creationId xmlns:a16="http://schemas.microsoft.com/office/drawing/2014/main" id="{FDBC7C24-9BB5-4EF9-907C-109D3B02CB6A}"/>
              </a:ext>
            </a:extLst>
          </p:cNvPr>
          <p:cNvGrpSpPr/>
          <p:nvPr/>
        </p:nvGrpSpPr>
        <p:grpSpPr>
          <a:xfrm>
            <a:off x="10336320" y="5739633"/>
            <a:ext cx="1334699" cy="916447"/>
            <a:chOff x="3768928" y="4863432"/>
            <a:chExt cx="1573953" cy="1080727"/>
          </a:xfrm>
        </p:grpSpPr>
        <p:pic>
          <p:nvPicPr>
            <p:cNvPr id="25" name="Picture 24" descr="1">
              <a:extLst>
                <a:ext uri="{FF2B5EF4-FFF2-40B4-BE49-F238E27FC236}">
                  <a16:creationId xmlns:a16="http://schemas.microsoft.com/office/drawing/2014/main" id="{DCAB93D3-CF5F-455D-B025-415D2197104D}"/>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26" name="Picture 25">
              <a:extLst>
                <a:ext uri="{FF2B5EF4-FFF2-40B4-BE49-F238E27FC236}">
                  <a16:creationId xmlns:a16="http://schemas.microsoft.com/office/drawing/2014/main" id="{58C4DC68-DF6C-45A6-B937-816D754A57C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Tree>
    <p:extLst>
      <p:ext uri="{BB962C8B-B14F-4D97-AF65-F5344CB8AC3E}">
        <p14:creationId xmlns:p14="http://schemas.microsoft.com/office/powerpoint/2010/main" val="739641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7"/>
          </p:nvPr>
        </p:nvSpPr>
        <p:spPr>
          <a:xfrm>
            <a:off x="2020895" y="6513225"/>
            <a:ext cx="235226" cy="132922"/>
          </a:xfrm>
          <a:prstGeom prst="rect">
            <a:avLst/>
          </a:prstGeom>
        </p:spPr>
        <p:txBody>
          <a:bodyPr wrap="square" lIns="0" tIns="0" rIns="0" bIns="0" anchor="ctr">
            <a:spAutoFit/>
          </a:bodyPr>
          <a:lstStyle>
            <a:defPPr>
              <a:defRPr lang="en-US"/>
            </a:defPPr>
            <a:lvl1pPr marL="0" algn="l" defTabSz="914400" rtl="0" eaLnBrk="1" latinLnBrk="0" hangingPunct="1">
              <a:defRPr sz="8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080"/>
              </a:lnSpc>
            </a:pPr>
            <a:fld id="{81D60167-4931-47E6-BA6A-407CBD079E47}" type="slidenum">
              <a:rPr lang="en-GB" smtClean="0"/>
              <a:pPr marL="25400">
                <a:lnSpc>
                  <a:spcPts val="1080"/>
                </a:lnSpc>
              </a:pPr>
              <a:t>22</a:t>
            </a:fld>
            <a:endParaRPr lang="en-GB" dirty="0"/>
          </a:p>
        </p:txBody>
      </p:sp>
      <p:sp>
        <p:nvSpPr>
          <p:cNvPr id="12" name="Title 4"/>
          <p:cNvSpPr>
            <a:spLocks noGrp="1"/>
          </p:cNvSpPr>
          <p:nvPr>
            <p:ph type="title"/>
          </p:nvPr>
        </p:nvSpPr>
        <p:spPr>
          <a:xfrm>
            <a:off x="491605" y="243383"/>
            <a:ext cx="8702411" cy="1027525"/>
          </a:xfrm>
        </p:spPr>
        <p:txBody>
          <a:bodyPr/>
          <a:lstStyle/>
          <a:p>
            <a:pPr algn="l"/>
            <a:r>
              <a:rPr lang="en-US" dirty="0">
                <a:solidFill>
                  <a:srgbClr val="DA202A"/>
                </a:solidFill>
                <a:latin typeface="Calibri Light"/>
                <a:cs typeface="Calibri Light" panose="020F0302020204030204" pitchFamily="34" charset="0"/>
              </a:rPr>
              <a:t>PDF</a:t>
            </a:r>
            <a:r>
              <a:rPr lang="en-US" sz="2400" dirty="0">
                <a:solidFill>
                  <a:srgbClr val="C00000"/>
                </a:solidFill>
                <a:latin typeface="Arial" panose="020B0604020202020204" pitchFamily="34" charset="0"/>
                <a:cs typeface="Arial" panose="020B0604020202020204" pitchFamily="34" charset="0"/>
              </a:rPr>
              <a:t> </a:t>
            </a:r>
            <a:r>
              <a:rPr lang="en-US" dirty="0">
                <a:solidFill>
                  <a:srgbClr val="DA202A"/>
                </a:solidFill>
                <a:latin typeface="Calibri Light"/>
                <a:cs typeface="Calibri Light" panose="020F0302020204030204" pitchFamily="34" charset="0"/>
              </a:rPr>
              <a:t>Reporting</a:t>
            </a:r>
            <a:br>
              <a:rPr lang="en-US" sz="2400" dirty="0">
                <a:solidFill>
                  <a:srgbClr val="FF0000"/>
                </a:solidFill>
                <a:latin typeface="Arial" panose="020B0604020202020204" pitchFamily="34" charset="0"/>
                <a:cs typeface="Arial" panose="020B0604020202020204" pitchFamily="34" charset="0"/>
              </a:rPr>
            </a:br>
            <a:br>
              <a:rPr lang="en-US" dirty="0">
                <a:solidFill>
                  <a:srgbClr val="DA202A"/>
                </a:solidFill>
                <a:latin typeface="Arial" panose="020B0604020202020204" pitchFamily="34" charset="0"/>
                <a:cs typeface="Arial" panose="020B0604020202020204" pitchFamily="34" charset="0"/>
              </a:rPr>
            </a:br>
            <a:endParaRPr lang="en-GB" sz="1477" dirty="0">
              <a:solidFill>
                <a:schemeClr val="tx2"/>
              </a:solidFill>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353EA1EF-90F5-4FA5-B6A0-BDD048A0E220}"/>
              </a:ext>
            </a:extLst>
          </p:cNvPr>
          <p:cNvSpPr txBox="1">
            <a:spLocks/>
          </p:cNvSpPr>
          <p:nvPr/>
        </p:nvSpPr>
        <p:spPr bwMode="auto">
          <a:xfrm>
            <a:off x="491605" y="1009724"/>
            <a:ext cx="11065986" cy="526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defRPr>
                <a:solidFill>
                  <a:schemeClr val="tx2"/>
                </a:solidFill>
                <a:latin typeface="Calibri" pitchFamily="34" charset="0"/>
              </a:defRPr>
            </a:lvl1pPr>
            <a:lvl2pPr marL="742950" indent="-285750" eaLnBrk="0" hangingPunct="0">
              <a:spcBef>
                <a:spcPct val="20000"/>
              </a:spcBef>
              <a:defRPr>
                <a:solidFill>
                  <a:schemeClr val="tx1"/>
                </a:solidFill>
                <a:latin typeface="Calibri" pitchFamily="34" charset="0"/>
              </a:defRPr>
            </a:lvl2pPr>
            <a:lvl3pPr marL="1143000" indent="-228600" eaLnBrk="0" hangingPunct="0">
              <a:spcBef>
                <a:spcPct val="20000"/>
              </a:spcBef>
              <a:defRPr>
                <a:solidFill>
                  <a:schemeClr val="tx1"/>
                </a:solidFill>
                <a:latin typeface="Calibri" pitchFamily="34" charset="0"/>
              </a:defRPr>
            </a:lvl3pPr>
            <a:lvl4pPr marL="1600200" indent="-228600" eaLnBrk="0" hangingPunct="0">
              <a:spcBef>
                <a:spcPct val="20000"/>
              </a:spcBef>
              <a:defRPr>
                <a:solidFill>
                  <a:schemeClr val="tx1"/>
                </a:solidFill>
                <a:latin typeface="Calibri" pitchFamily="34" charset="0"/>
              </a:defRPr>
            </a:lvl4pPr>
            <a:lvl5pPr marL="2057400" indent="-228600" eaLnBrk="0" hangingPunct="0">
              <a:spcBef>
                <a:spcPct val="20000"/>
              </a:spcBef>
              <a:defRPr>
                <a:solidFill>
                  <a:schemeClr val="tx1"/>
                </a:solidFill>
                <a:latin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defRPr>
            </a:lvl9pPr>
          </a:lstStyle>
          <a:p>
            <a:pPr eaLnBrk="1" hangingPunct="1">
              <a:spcBef>
                <a:spcPts val="600"/>
              </a:spcBef>
              <a:buClr>
                <a:srgbClr val="DA202A"/>
              </a:buClr>
            </a:pPr>
            <a:r>
              <a:rPr lang="en-GB" sz="2400" dirty="0">
                <a:solidFill>
                  <a:srgbClr val="C00000"/>
                </a:solidFill>
                <a:latin typeface="Calibri"/>
              </a:rPr>
              <a:t>What is it?</a:t>
            </a:r>
          </a:p>
          <a:p>
            <a:pPr marL="342900" indent="-342900">
              <a:buClr>
                <a:srgbClr val="C00000"/>
              </a:buClr>
              <a:buFont typeface="+mj-lt"/>
              <a:buAutoNum type="arabicPeriod"/>
            </a:pPr>
            <a:r>
              <a:rPr lang="en-GB" dirty="0">
                <a:solidFill>
                  <a:schemeClr val="tx1"/>
                </a:solidFill>
                <a:latin typeface="+mn-lt"/>
              </a:rPr>
              <a:t>A series of PDFs presented through the Royal Mail eBusiness portal in the same way as current Mailmark Reporting.  These PDF’s provide summary information on:</a:t>
            </a:r>
          </a:p>
          <a:p>
            <a:pPr marL="712788" lvl="1" indent="-342900">
              <a:buClr>
                <a:srgbClr val="C00000"/>
              </a:buClr>
              <a:buFont typeface="Arial" panose="020B0604020202020204" pitchFamily="34" charset="0"/>
              <a:buChar char="•"/>
            </a:pPr>
            <a:r>
              <a:rPr lang="en-GB" dirty="0">
                <a:latin typeface="+mn-lt"/>
              </a:rPr>
              <a:t>Predicted delivery</a:t>
            </a:r>
          </a:p>
          <a:p>
            <a:pPr marL="712788" lvl="1" indent="-342900">
              <a:buClr>
                <a:srgbClr val="C00000"/>
              </a:buClr>
              <a:buFont typeface="Arial" panose="020B0604020202020204" pitchFamily="34" charset="0"/>
              <a:buChar char="•"/>
            </a:pPr>
            <a:r>
              <a:rPr lang="en-GB" dirty="0">
                <a:latin typeface="+mn-lt"/>
              </a:rPr>
              <a:t>Volumes</a:t>
            </a:r>
          </a:p>
          <a:p>
            <a:pPr marL="712788" lvl="1" indent="-342900">
              <a:buClr>
                <a:srgbClr val="C00000"/>
              </a:buClr>
              <a:buFont typeface="Arial" panose="020B0604020202020204" pitchFamily="34" charset="0"/>
              <a:buChar char="•"/>
            </a:pPr>
            <a:r>
              <a:rPr lang="en-GB" dirty="0">
                <a:latin typeface="+mn-lt"/>
              </a:rPr>
              <a:t>Mailing performance</a:t>
            </a:r>
          </a:p>
          <a:p>
            <a:pPr marL="342900" indent="-342900">
              <a:buClr>
                <a:srgbClr val="C00000"/>
              </a:buClr>
              <a:buFont typeface="+mj-lt"/>
              <a:buAutoNum type="arabicPeriod"/>
            </a:pPr>
            <a:r>
              <a:rPr lang="en-US" dirty="0">
                <a:solidFill>
                  <a:schemeClr val="tx1"/>
                </a:solidFill>
                <a:latin typeface="+mn-lt"/>
              </a:rPr>
              <a:t>This reporting is ideal for customers with light to medium use of Mailmark information who are interested in:</a:t>
            </a:r>
          </a:p>
          <a:p>
            <a:pPr marL="712788" lvl="1" indent="-342900">
              <a:buClr>
                <a:srgbClr val="C00000"/>
              </a:buClr>
              <a:buFont typeface="Arial" panose="020B0604020202020204" pitchFamily="34" charset="0"/>
              <a:buChar char="•"/>
            </a:pPr>
            <a:r>
              <a:rPr lang="en-US" dirty="0">
                <a:latin typeface="+mn-lt"/>
              </a:rPr>
              <a:t>The performance of their important mailings</a:t>
            </a:r>
          </a:p>
          <a:p>
            <a:pPr marL="712788" lvl="1" indent="-342900">
              <a:buClr>
                <a:srgbClr val="C00000"/>
              </a:buClr>
              <a:buFont typeface="Arial" panose="020B0604020202020204" pitchFamily="34" charset="0"/>
              <a:buChar char="•"/>
            </a:pPr>
            <a:r>
              <a:rPr lang="en-US" dirty="0">
                <a:latin typeface="+mn-lt"/>
              </a:rPr>
              <a:t>Want to monitor their mailings but do not require item level detail</a:t>
            </a:r>
            <a:endParaRPr lang="en-GB" dirty="0">
              <a:latin typeface="+mn-lt"/>
            </a:endParaRPr>
          </a:p>
          <a:p>
            <a:pPr marL="342900" indent="-342900">
              <a:buClr>
                <a:srgbClr val="FF0000"/>
              </a:buClr>
              <a:buFont typeface="+mj-lt"/>
              <a:buAutoNum type="arabicPeriod"/>
            </a:pPr>
            <a:endParaRPr lang="en-GB" dirty="0">
              <a:latin typeface="+mn-lt"/>
            </a:endParaRPr>
          </a:p>
          <a:p>
            <a:pPr eaLnBrk="1" hangingPunct="1">
              <a:spcBef>
                <a:spcPts val="600"/>
              </a:spcBef>
              <a:buClr>
                <a:srgbClr val="DA202A"/>
              </a:buClr>
            </a:pPr>
            <a:r>
              <a:rPr lang="en-GB" sz="2400" dirty="0">
                <a:solidFill>
                  <a:srgbClr val="C00000"/>
                </a:solidFill>
                <a:latin typeface="Calibri"/>
              </a:rPr>
              <a:t>What are the benefits?</a:t>
            </a:r>
          </a:p>
          <a:p>
            <a:pPr marL="342900" indent="-342900">
              <a:buClr>
                <a:srgbClr val="C00000"/>
              </a:buClr>
              <a:buFont typeface="+mj-lt"/>
              <a:buAutoNum type="arabicPeriod"/>
            </a:pPr>
            <a:r>
              <a:rPr lang="en-GB" dirty="0">
                <a:solidFill>
                  <a:schemeClr val="tx1"/>
                </a:solidFill>
                <a:latin typeface="+mn-lt"/>
              </a:rPr>
              <a:t>Simple to use Mailmark Reporting refreshed daily</a:t>
            </a:r>
          </a:p>
          <a:p>
            <a:pPr marL="342900" indent="-342900">
              <a:buClr>
                <a:srgbClr val="C00000"/>
              </a:buClr>
              <a:buFont typeface="+mj-lt"/>
              <a:buAutoNum type="arabicPeriod"/>
            </a:pPr>
            <a:r>
              <a:rPr lang="en-GB" dirty="0">
                <a:solidFill>
                  <a:schemeClr val="tx1"/>
                </a:solidFill>
                <a:latin typeface="+mn-lt"/>
              </a:rPr>
              <a:t>Reports use familiar Mailmark metrics and presentational style</a:t>
            </a:r>
          </a:p>
          <a:p>
            <a:pPr marL="342900" indent="-342900">
              <a:buClr>
                <a:srgbClr val="C00000"/>
              </a:buClr>
              <a:buFont typeface="+mj-lt"/>
              <a:buAutoNum type="arabicPeriod"/>
            </a:pPr>
            <a:r>
              <a:rPr lang="en-GB" dirty="0">
                <a:solidFill>
                  <a:schemeClr val="tx1"/>
                </a:solidFill>
                <a:latin typeface="+mn-lt"/>
              </a:rPr>
              <a:t>Accessed via Royal Mail’s eBusiness portal in the same way as Mailmark Reporting is currently accessed</a:t>
            </a:r>
          </a:p>
          <a:p>
            <a:pPr marL="342900" indent="-342900">
              <a:buClr>
                <a:srgbClr val="C00000"/>
              </a:buClr>
              <a:buFont typeface="+mj-lt"/>
              <a:buAutoNum type="arabicPeriod"/>
            </a:pPr>
            <a:r>
              <a:rPr lang="en-GB" dirty="0">
                <a:solidFill>
                  <a:schemeClr val="tx1"/>
                </a:solidFill>
                <a:latin typeface="+mn-lt"/>
              </a:rPr>
              <a:t>Limited if any staff training required if current Mailmark Reporting is used</a:t>
            </a:r>
          </a:p>
          <a:p>
            <a:pPr marL="342900" indent="-342900">
              <a:buClr>
                <a:srgbClr val="FF0000"/>
              </a:buClr>
              <a:buFont typeface="+mj-lt"/>
              <a:buAutoNum type="arabicPeriod"/>
            </a:pPr>
            <a:endParaRPr lang="en-GB" dirty="0">
              <a:latin typeface="+mn-lt"/>
            </a:endParaRPr>
          </a:p>
          <a:p>
            <a:pPr marL="342900" indent="-342900">
              <a:buClr>
                <a:srgbClr val="FF0000"/>
              </a:buClr>
              <a:buFont typeface="+mj-lt"/>
              <a:buAutoNum type="arabicPeriod"/>
            </a:pPr>
            <a:endParaRPr lang="en-GB" sz="1600" dirty="0">
              <a:latin typeface="Arial" panose="020B0604020202020204" pitchFamily="34" charset="0"/>
            </a:endParaRPr>
          </a:p>
          <a:p>
            <a:pPr marL="342900" indent="-342900">
              <a:buClr>
                <a:srgbClr val="FF0000"/>
              </a:buClr>
              <a:buFont typeface="+mj-lt"/>
              <a:buAutoNum type="arabicPeriod"/>
            </a:pPr>
            <a:endParaRPr lang="en-GB" sz="1400" dirty="0">
              <a:latin typeface="Arial" panose="020B0604020202020204" pitchFamily="34" charset="0"/>
            </a:endParaRPr>
          </a:p>
        </p:txBody>
      </p:sp>
    </p:spTree>
    <p:extLst>
      <p:ext uri="{BB962C8B-B14F-4D97-AF65-F5344CB8AC3E}">
        <p14:creationId xmlns:p14="http://schemas.microsoft.com/office/powerpoint/2010/main" val="250374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7"/>
          </p:nvPr>
        </p:nvSpPr>
        <p:spPr>
          <a:xfrm>
            <a:off x="2020895" y="6513225"/>
            <a:ext cx="235226" cy="132922"/>
          </a:xfrm>
          <a:prstGeom prst="rect">
            <a:avLst/>
          </a:prstGeom>
        </p:spPr>
        <p:txBody>
          <a:bodyPr wrap="square" lIns="0" tIns="0" rIns="0" bIns="0" anchor="ctr">
            <a:spAutoFit/>
          </a:bodyPr>
          <a:lstStyle>
            <a:defPPr>
              <a:defRPr lang="en-US"/>
            </a:defPPr>
            <a:lvl1pPr marL="0" algn="l" defTabSz="914400" rtl="0" eaLnBrk="1" latinLnBrk="0" hangingPunct="1">
              <a:defRPr sz="8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080"/>
              </a:lnSpc>
            </a:pPr>
            <a:fld id="{81D60167-4931-47E6-BA6A-407CBD079E47}" type="slidenum">
              <a:rPr lang="en-GB" smtClean="0"/>
              <a:pPr marL="25400">
                <a:lnSpc>
                  <a:spcPts val="1080"/>
                </a:lnSpc>
              </a:pPr>
              <a:t>23</a:t>
            </a:fld>
            <a:endParaRPr lang="en-GB" dirty="0"/>
          </a:p>
        </p:txBody>
      </p:sp>
      <p:sp>
        <p:nvSpPr>
          <p:cNvPr id="12" name="Title 4"/>
          <p:cNvSpPr>
            <a:spLocks noGrp="1"/>
          </p:cNvSpPr>
          <p:nvPr>
            <p:ph type="title"/>
          </p:nvPr>
        </p:nvSpPr>
        <p:spPr>
          <a:xfrm>
            <a:off x="345835" y="309611"/>
            <a:ext cx="10896909" cy="842859"/>
          </a:xfrm>
        </p:spPr>
        <p:txBody>
          <a:bodyPr/>
          <a:lstStyle/>
          <a:p>
            <a:pPr algn="l"/>
            <a:r>
              <a:rPr lang="en-US" dirty="0">
                <a:solidFill>
                  <a:srgbClr val="DA202A"/>
                </a:solidFill>
                <a:latin typeface="Calibri Light"/>
                <a:cs typeface="Calibri Light" panose="020F0302020204030204" pitchFamily="34" charset="0"/>
              </a:rPr>
              <a:t>Simple PDF Reporting – Example daily report</a:t>
            </a:r>
            <a:br>
              <a:rPr lang="en-US" dirty="0">
                <a:solidFill>
                  <a:srgbClr val="DA202A"/>
                </a:solidFill>
                <a:latin typeface="Arial" panose="020B0604020202020204" pitchFamily="34" charset="0"/>
                <a:cs typeface="Arial" panose="020B0604020202020204" pitchFamily="34" charset="0"/>
              </a:rPr>
            </a:br>
            <a:endParaRPr lang="en-GB" sz="1477" dirty="0">
              <a:solidFill>
                <a:schemeClr val="tx2"/>
              </a:solidFill>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353EA1EF-90F5-4FA5-B6A0-BDD048A0E220}"/>
              </a:ext>
            </a:extLst>
          </p:cNvPr>
          <p:cNvSpPr txBox="1">
            <a:spLocks/>
          </p:cNvSpPr>
          <p:nvPr/>
        </p:nvSpPr>
        <p:spPr bwMode="auto">
          <a:xfrm>
            <a:off x="2364588" y="1316768"/>
            <a:ext cx="8878156" cy="526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defRPr>
                <a:solidFill>
                  <a:schemeClr val="tx2"/>
                </a:solidFill>
                <a:latin typeface="Calibri" pitchFamily="34" charset="0"/>
              </a:defRPr>
            </a:lvl1pPr>
            <a:lvl2pPr marL="742950" indent="-285750" eaLnBrk="0" hangingPunct="0">
              <a:spcBef>
                <a:spcPct val="20000"/>
              </a:spcBef>
              <a:defRPr>
                <a:solidFill>
                  <a:schemeClr val="tx1"/>
                </a:solidFill>
                <a:latin typeface="Calibri" pitchFamily="34" charset="0"/>
              </a:defRPr>
            </a:lvl2pPr>
            <a:lvl3pPr marL="1143000" indent="-228600" eaLnBrk="0" hangingPunct="0">
              <a:spcBef>
                <a:spcPct val="20000"/>
              </a:spcBef>
              <a:defRPr>
                <a:solidFill>
                  <a:schemeClr val="tx1"/>
                </a:solidFill>
                <a:latin typeface="Calibri" pitchFamily="34" charset="0"/>
              </a:defRPr>
            </a:lvl3pPr>
            <a:lvl4pPr marL="1600200" indent="-228600" eaLnBrk="0" hangingPunct="0">
              <a:spcBef>
                <a:spcPct val="20000"/>
              </a:spcBef>
              <a:defRPr>
                <a:solidFill>
                  <a:schemeClr val="tx1"/>
                </a:solidFill>
                <a:latin typeface="Calibri" pitchFamily="34" charset="0"/>
              </a:defRPr>
            </a:lvl4pPr>
            <a:lvl5pPr marL="2057400" indent="-228600" eaLnBrk="0" hangingPunct="0">
              <a:spcBef>
                <a:spcPct val="20000"/>
              </a:spcBef>
              <a:defRPr>
                <a:solidFill>
                  <a:schemeClr val="tx1"/>
                </a:solidFill>
                <a:latin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defRPr>
            </a:lvl9pPr>
          </a:lstStyle>
          <a:p>
            <a:pPr>
              <a:spcBef>
                <a:spcPts val="0"/>
              </a:spcBef>
              <a:spcAft>
                <a:spcPts val="600"/>
              </a:spcAft>
              <a:buClr>
                <a:srgbClr val="FF0000"/>
              </a:buClr>
            </a:pPr>
            <a:endParaRPr lang="en-GB" sz="1600" b="1" dirty="0">
              <a:latin typeface="Arial" panose="020B0604020202020204" pitchFamily="34" charset="0"/>
            </a:endParaRPr>
          </a:p>
          <a:p>
            <a:pPr marL="342900" indent="-342900">
              <a:buClr>
                <a:srgbClr val="FF0000"/>
              </a:buClr>
              <a:buFont typeface="+mj-lt"/>
              <a:buAutoNum type="arabicPeriod"/>
            </a:pPr>
            <a:endParaRPr lang="en-GB" sz="1400" dirty="0">
              <a:latin typeface="Arial" panose="020B0604020202020204" pitchFamily="34" charset="0"/>
            </a:endParaRPr>
          </a:p>
        </p:txBody>
      </p:sp>
      <p:pic>
        <p:nvPicPr>
          <p:cNvPr id="2" name="Picture 1">
            <a:extLst>
              <a:ext uri="{FF2B5EF4-FFF2-40B4-BE49-F238E27FC236}">
                <a16:creationId xmlns:a16="http://schemas.microsoft.com/office/drawing/2014/main" id="{F8228842-8B71-41A0-82AE-2984F87F3243}"/>
              </a:ext>
            </a:extLst>
          </p:cNvPr>
          <p:cNvPicPr>
            <a:picLocks noChangeAspect="1"/>
          </p:cNvPicPr>
          <p:nvPr/>
        </p:nvPicPr>
        <p:blipFill rotWithShape="1">
          <a:blip r:embed="rId3"/>
          <a:srcRect l="34088" t="18116" r="37043" b="12783"/>
          <a:stretch/>
        </p:blipFill>
        <p:spPr>
          <a:xfrm>
            <a:off x="392922" y="1303675"/>
            <a:ext cx="3667109" cy="4937342"/>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6DD47E54-76EA-4A96-BBFE-77FDA79E39F6}"/>
              </a:ext>
            </a:extLst>
          </p:cNvPr>
          <p:cNvPicPr>
            <a:picLocks noChangeAspect="1"/>
          </p:cNvPicPr>
          <p:nvPr/>
        </p:nvPicPr>
        <p:blipFill rotWithShape="1">
          <a:blip r:embed="rId4"/>
          <a:srcRect l="33913" t="26679" r="37218" b="44628"/>
          <a:stretch/>
        </p:blipFill>
        <p:spPr>
          <a:xfrm>
            <a:off x="6644952" y="1304432"/>
            <a:ext cx="3753017" cy="2098202"/>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BC4105F9-446C-4689-862C-D8B3D7C69D1B}"/>
              </a:ext>
            </a:extLst>
          </p:cNvPr>
          <p:cNvPicPr>
            <a:picLocks noChangeAspect="1"/>
          </p:cNvPicPr>
          <p:nvPr/>
        </p:nvPicPr>
        <p:blipFill rotWithShape="1">
          <a:blip r:embed="rId5"/>
          <a:srcRect l="33913" t="26679" r="37218" b="39217"/>
          <a:stretch/>
        </p:blipFill>
        <p:spPr>
          <a:xfrm>
            <a:off x="6644951" y="3783226"/>
            <a:ext cx="3753017" cy="2493849"/>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FD59CCE3-1005-4AE6-BC61-76128F5D5A65}"/>
              </a:ext>
            </a:extLst>
          </p:cNvPr>
          <p:cNvSpPr txBox="1"/>
          <p:nvPr/>
        </p:nvSpPr>
        <p:spPr>
          <a:xfrm>
            <a:off x="307014" y="988172"/>
            <a:ext cx="3753017" cy="338554"/>
          </a:xfrm>
          <a:prstGeom prst="rect">
            <a:avLst/>
          </a:prstGeom>
          <a:noFill/>
        </p:spPr>
        <p:txBody>
          <a:bodyPr wrap="square" rtlCol="0">
            <a:spAutoFit/>
          </a:bodyPr>
          <a:lstStyle/>
          <a:p>
            <a:r>
              <a:rPr lang="en-GB" sz="1600" b="1" dirty="0"/>
              <a:t>Summary level report</a:t>
            </a:r>
          </a:p>
        </p:txBody>
      </p:sp>
      <p:sp>
        <p:nvSpPr>
          <p:cNvPr id="10" name="TextBox 9">
            <a:extLst>
              <a:ext uri="{FF2B5EF4-FFF2-40B4-BE49-F238E27FC236}">
                <a16:creationId xmlns:a16="http://schemas.microsoft.com/office/drawing/2014/main" id="{8325F0A8-625E-486E-A6FB-98EF4FCC4E39}"/>
              </a:ext>
            </a:extLst>
          </p:cNvPr>
          <p:cNvSpPr txBox="1"/>
          <p:nvPr/>
        </p:nvSpPr>
        <p:spPr>
          <a:xfrm>
            <a:off x="6546802" y="988172"/>
            <a:ext cx="3753017" cy="338554"/>
          </a:xfrm>
          <a:prstGeom prst="rect">
            <a:avLst/>
          </a:prstGeom>
          <a:noFill/>
        </p:spPr>
        <p:txBody>
          <a:bodyPr wrap="square" rtlCol="0">
            <a:spAutoFit/>
          </a:bodyPr>
          <a:lstStyle/>
          <a:p>
            <a:r>
              <a:rPr lang="en-GB" sz="1600" b="1" dirty="0"/>
              <a:t>High-level performance report</a:t>
            </a:r>
          </a:p>
        </p:txBody>
      </p:sp>
      <p:sp>
        <p:nvSpPr>
          <p:cNvPr id="11" name="TextBox 10">
            <a:extLst>
              <a:ext uri="{FF2B5EF4-FFF2-40B4-BE49-F238E27FC236}">
                <a16:creationId xmlns:a16="http://schemas.microsoft.com/office/drawing/2014/main" id="{407AFB83-AD11-4E63-857B-BD6F3AFEE843}"/>
              </a:ext>
            </a:extLst>
          </p:cNvPr>
          <p:cNvSpPr txBox="1"/>
          <p:nvPr/>
        </p:nvSpPr>
        <p:spPr>
          <a:xfrm>
            <a:off x="6548129" y="3494154"/>
            <a:ext cx="3753017" cy="338554"/>
          </a:xfrm>
          <a:prstGeom prst="rect">
            <a:avLst/>
          </a:prstGeom>
          <a:noFill/>
        </p:spPr>
        <p:txBody>
          <a:bodyPr wrap="square" rtlCol="0">
            <a:spAutoFit/>
          </a:bodyPr>
          <a:lstStyle/>
          <a:p>
            <a:r>
              <a:rPr lang="en-GB" sz="1600" b="1" dirty="0"/>
              <a:t>Unmanifested report</a:t>
            </a:r>
          </a:p>
        </p:txBody>
      </p:sp>
      <p:pic>
        <p:nvPicPr>
          <p:cNvPr id="6" name="Picture 5">
            <a:extLst>
              <a:ext uri="{FF2B5EF4-FFF2-40B4-BE49-F238E27FC236}">
                <a16:creationId xmlns:a16="http://schemas.microsoft.com/office/drawing/2014/main" id="{4796B5CD-5A0B-4A67-B47D-A78A766AE8CF}"/>
              </a:ext>
            </a:extLst>
          </p:cNvPr>
          <p:cNvPicPr>
            <a:picLocks noChangeAspect="1"/>
          </p:cNvPicPr>
          <p:nvPr/>
        </p:nvPicPr>
        <p:blipFill rotWithShape="1">
          <a:blip r:embed="rId6"/>
          <a:srcRect l="33913" t="28319" r="37826" b="27932"/>
          <a:stretch/>
        </p:blipFill>
        <p:spPr>
          <a:xfrm>
            <a:off x="9057470" y="2513581"/>
            <a:ext cx="2584175" cy="2250219"/>
          </a:xfrm>
          <a:prstGeom prst="rect">
            <a:avLst/>
          </a:prstGeom>
          <a:ln>
            <a:noFill/>
          </a:ln>
          <a:effectLst>
            <a:outerShdw blurRad="292100" dist="139700" dir="2700000" algn="tl" rotWithShape="0">
              <a:srgbClr val="333333">
                <a:alpha val="65000"/>
              </a:srgbClr>
            </a:outerShdw>
          </a:effectLst>
        </p:spPr>
      </p:pic>
      <p:sp>
        <p:nvSpPr>
          <p:cNvPr id="8" name="Speech Bubble: Oval 7">
            <a:extLst>
              <a:ext uri="{FF2B5EF4-FFF2-40B4-BE49-F238E27FC236}">
                <a16:creationId xmlns:a16="http://schemas.microsoft.com/office/drawing/2014/main" id="{F781AC91-A7C4-4994-90E7-E5B50588969B}"/>
              </a:ext>
            </a:extLst>
          </p:cNvPr>
          <p:cNvSpPr/>
          <p:nvPr/>
        </p:nvSpPr>
        <p:spPr>
          <a:xfrm>
            <a:off x="2773272" y="1218886"/>
            <a:ext cx="1904105" cy="842860"/>
          </a:xfrm>
          <a:prstGeom prst="wedgeEllipseCallout">
            <a:avLst>
              <a:gd name="adj1" fmla="val -72196"/>
              <a:gd name="adj2" fmla="val 87028"/>
            </a:avLst>
          </a:prstGeom>
          <a:solidFill>
            <a:srgbClr val="044966">
              <a:alpha val="8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Gives a quick overview of how all your </a:t>
            </a:r>
            <a:r>
              <a:rPr lang="en-GB" sz="1000" dirty="0" err="1"/>
              <a:t>eManifests</a:t>
            </a:r>
            <a:r>
              <a:rPr lang="en-GB" sz="1000" dirty="0"/>
              <a:t> are performing</a:t>
            </a:r>
          </a:p>
        </p:txBody>
      </p:sp>
      <p:sp>
        <p:nvSpPr>
          <p:cNvPr id="15" name="Speech Bubble: Oval 14">
            <a:extLst>
              <a:ext uri="{FF2B5EF4-FFF2-40B4-BE49-F238E27FC236}">
                <a16:creationId xmlns:a16="http://schemas.microsoft.com/office/drawing/2014/main" id="{12F545FD-9868-44D9-AD4C-E2A48903804D}"/>
              </a:ext>
            </a:extLst>
          </p:cNvPr>
          <p:cNvSpPr/>
          <p:nvPr/>
        </p:nvSpPr>
        <p:spPr>
          <a:xfrm>
            <a:off x="4820692" y="1839075"/>
            <a:ext cx="1904105" cy="842860"/>
          </a:xfrm>
          <a:prstGeom prst="wedgeEllipseCallout">
            <a:avLst>
              <a:gd name="adj1" fmla="val 72707"/>
              <a:gd name="adj2" fmla="val 84197"/>
            </a:avLst>
          </a:prstGeom>
          <a:solidFill>
            <a:srgbClr val="044966">
              <a:alpha val="8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Shows a  breakdown of  </a:t>
            </a:r>
            <a:r>
              <a:rPr lang="en-GB" sz="1000" dirty="0" err="1"/>
              <a:t>eManifests</a:t>
            </a:r>
            <a:r>
              <a:rPr lang="en-GB" sz="1000" dirty="0"/>
              <a:t> and how they are performing</a:t>
            </a:r>
          </a:p>
        </p:txBody>
      </p:sp>
      <p:sp>
        <p:nvSpPr>
          <p:cNvPr id="16" name="Speech Bubble: Oval 15">
            <a:extLst>
              <a:ext uri="{FF2B5EF4-FFF2-40B4-BE49-F238E27FC236}">
                <a16:creationId xmlns:a16="http://schemas.microsoft.com/office/drawing/2014/main" id="{7B52D40D-14BA-4799-8703-1E257FCAFCDE}"/>
              </a:ext>
            </a:extLst>
          </p:cNvPr>
          <p:cNvSpPr/>
          <p:nvPr/>
        </p:nvSpPr>
        <p:spPr>
          <a:xfrm>
            <a:off x="1890854" y="2672574"/>
            <a:ext cx="1904105" cy="842860"/>
          </a:xfrm>
          <a:prstGeom prst="wedgeEllipseCallout">
            <a:avLst>
              <a:gd name="adj1" fmla="val -70108"/>
              <a:gd name="adj2" fmla="val 95518"/>
            </a:avLst>
          </a:prstGeom>
          <a:solidFill>
            <a:srgbClr val="044966">
              <a:alpha val="8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Provides a summary of how many items have been seen, not seen and not expected to be seen</a:t>
            </a:r>
          </a:p>
        </p:txBody>
      </p:sp>
      <p:sp>
        <p:nvSpPr>
          <p:cNvPr id="17" name="Speech Bubble: Oval 16">
            <a:extLst>
              <a:ext uri="{FF2B5EF4-FFF2-40B4-BE49-F238E27FC236}">
                <a16:creationId xmlns:a16="http://schemas.microsoft.com/office/drawing/2014/main" id="{CBC151EF-05C6-4DBE-B62C-4DA987D53464}"/>
              </a:ext>
            </a:extLst>
          </p:cNvPr>
          <p:cNvSpPr/>
          <p:nvPr/>
        </p:nvSpPr>
        <p:spPr>
          <a:xfrm>
            <a:off x="3903426" y="3480810"/>
            <a:ext cx="1904105" cy="1110597"/>
          </a:xfrm>
          <a:prstGeom prst="wedgeEllipseCallout">
            <a:avLst>
              <a:gd name="adj1" fmla="val -70108"/>
              <a:gd name="adj2" fmla="val 237"/>
            </a:avLst>
          </a:prstGeom>
          <a:solidFill>
            <a:srgbClr val="044966">
              <a:alpha val="8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Details the performance of your mailings (Data quality, class/format, missorts, volume discrepancies, met standards)</a:t>
            </a:r>
          </a:p>
        </p:txBody>
      </p:sp>
      <p:sp>
        <p:nvSpPr>
          <p:cNvPr id="18" name="Speech Bubble: Oval 17">
            <a:extLst>
              <a:ext uri="{FF2B5EF4-FFF2-40B4-BE49-F238E27FC236}">
                <a16:creationId xmlns:a16="http://schemas.microsoft.com/office/drawing/2014/main" id="{DD25083E-E2E0-4DF9-9CC3-91300650D7AD}"/>
              </a:ext>
            </a:extLst>
          </p:cNvPr>
          <p:cNvSpPr/>
          <p:nvPr/>
        </p:nvSpPr>
        <p:spPr>
          <a:xfrm>
            <a:off x="2252748" y="4374825"/>
            <a:ext cx="1904105" cy="842860"/>
          </a:xfrm>
          <a:prstGeom prst="wedgeEllipseCallout">
            <a:avLst>
              <a:gd name="adj1" fmla="val -70108"/>
              <a:gd name="adj2" fmla="val 95518"/>
            </a:avLst>
          </a:prstGeom>
          <a:solidFill>
            <a:srgbClr val="044966">
              <a:alpha val="8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Predicts when your mailings are going to be delivered </a:t>
            </a:r>
          </a:p>
        </p:txBody>
      </p:sp>
      <p:sp>
        <p:nvSpPr>
          <p:cNvPr id="19" name="Speech Bubble: Oval 18">
            <a:extLst>
              <a:ext uri="{FF2B5EF4-FFF2-40B4-BE49-F238E27FC236}">
                <a16:creationId xmlns:a16="http://schemas.microsoft.com/office/drawing/2014/main" id="{4B54D1E4-3822-4428-9404-8BB8D3EAF76E}"/>
              </a:ext>
            </a:extLst>
          </p:cNvPr>
          <p:cNvSpPr/>
          <p:nvPr/>
        </p:nvSpPr>
        <p:spPr>
          <a:xfrm>
            <a:off x="4806870" y="5396990"/>
            <a:ext cx="1904105" cy="842860"/>
          </a:xfrm>
          <a:prstGeom prst="wedgeEllipseCallout">
            <a:avLst>
              <a:gd name="adj1" fmla="val 70201"/>
              <a:gd name="adj2" fmla="val -1650"/>
            </a:avLst>
          </a:prstGeom>
          <a:solidFill>
            <a:srgbClr val="044966">
              <a:alpha val="8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Shows the Supply Chains that have items which are unmanifested</a:t>
            </a:r>
          </a:p>
        </p:txBody>
      </p:sp>
    </p:spTree>
    <p:extLst>
      <p:ext uri="{BB962C8B-B14F-4D97-AF65-F5344CB8AC3E}">
        <p14:creationId xmlns:p14="http://schemas.microsoft.com/office/powerpoint/2010/main" val="218305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8A51DF-8C28-4F42-8F63-E79CB92E56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46" y="-720090"/>
            <a:ext cx="12446391" cy="8298180"/>
          </a:xfrm>
          <a:prstGeom prst="rect">
            <a:avLst/>
          </a:prstGeom>
        </p:spPr>
      </p:pic>
      <p:sp>
        <p:nvSpPr>
          <p:cNvPr id="3" name="Footer Placeholder 2">
            <a:extLst>
              <a:ext uri="{FF2B5EF4-FFF2-40B4-BE49-F238E27FC236}">
                <a16:creationId xmlns:a16="http://schemas.microsoft.com/office/drawing/2014/main" id="{A7FF8688-0306-42E0-8739-BFD9B8C0ED4F}"/>
              </a:ext>
            </a:extLst>
          </p:cNvPr>
          <p:cNvSpPr>
            <a:spLocks noGrp="1"/>
          </p:cNvSpPr>
          <p:nvPr>
            <p:ph type="ftr" sz="quarter" idx="11"/>
          </p:nvPr>
        </p:nvSpPr>
        <p:spPr/>
        <p:txBody>
          <a:bodyPr/>
          <a:lstStyle/>
          <a:p>
            <a:r>
              <a:rPr lang="en-GB"/>
              <a:t>Footer</a:t>
            </a:r>
            <a:endParaRPr lang="en-GB" dirty="0"/>
          </a:p>
        </p:txBody>
      </p:sp>
      <p:sp>
        <p:nvSpPr>
          <p:cNvPr id="4" name="Slide Number Placeholder 3">
            <a:extLst>
              <a:ext uri="{FF2B5EF4-FFF2-40B4-BE49-F238E27FC236}">
                <a16:creationId xmlns:a16="http://schemas.microsoft.com/office/drawing/2014/main" id="{BA19F395-A3F4-4A09-B49B-2A163710AA41}"/>
              </a:ext>
            </a:extLst>
          </p:cNvPr>
          <p:cNvSpPr>
            <a:spLocks noGrp="1"/>
          </p:cNvSpPr>
          <p:nvPr>
            <p:ph type="sldNum" sz="quarter" idx="12"/>
          </p:nvPr>
        </p:nvSpPr>
        <p:spPr/>
        <p:txBody>
          <a:bodyPr/>
          <a:lstStyle/>
          <a:p>
            <a:fld id="{F8DEEF1C-85D8-4622-96D6-431C752B733C}" type="slidenum">
              <a:rPr lang="en-GB" smtClean="0"/>
              <a:pPr/>
              <a:t>24</a:t>
            </a:fld>
            <a:endParaRPr lang="en-GB" dirty="0"/>
          </a:p>
        </p:txBody>
      </p:sp>
      <p:sp>
        <p:nvSpPr>
          <p:cNvPr id="7" name="TextBox 6">
            <a:extLst>
              <a:ext uri="{FF2B5EF4-FFF2-40B4-BE49-F238E27FC236}">
                <a16:creationId xmlns:a16="http://schemas.microsoft.com/office/drawing/2014/main" id="{5877DCEA-6364-4601-B2BE-17C4C491D30D}"/>
              </a:ext>
            </a:extLst>
          </p:cNvPr>
          <p:cNvSpPr txBox="1"/>
          <p:nvPr/>
        </p:nvSpPr>
        <p:spPr>
          <a:xfrm>
            <a:off x="4245427" y="2677884"/>
            <a:ext cx="2873828" cy="914400"/>
          </a:xfrm>
          <a:prstGeom prst="rect">
            <a:avLst/>
          </a:prstGeom>
        </p:spPr>
        <p:txBody>
          <a:bodyPr vert="horz" wrap="none" lIns="0" tIns="0" rIns="0" bIns="0" rtlCol="0" anchor="t" anchorCtr="0">
            <a:normAutofit fontScale="92500" lnSpcReduction="20000"/>
          </a:bodyPr>
          <a:lstStyle/>
          <a:p>
            <a:r>
              <a:rPr lang="en-GB" sz="7200" b="1" dirty="0">
                <a:solidFill>
                  <a:schemeClr val="bg1"/>
                </a:solidFill>
              </a:rPr>
              <a:t>Questions?</a:t>
            </a:r>
          </a:p>
        </p:txBody>
      </p:sp>
    </p:spTree>
    <p:extLst>
      <p:ext uri="{BB962C8B-B14F-4D97-AF65-F5344CB8AC3E}">
        <p14:creationId xmlns:p14="http://schemas.microsoft.com/office/powerpoint/2010/main" val="364398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itle 3::"/>
          <p:cNvSpPr>
            <a:spLocks noGrp="1"/>
          </p:cNvSpPr>
          <p:nvPr>
            <p:ph type="ctrTitle"/>
          </p:nvPr>
        </p:nvSpPr>
        <p:spPr/>
        <p:txBody>
          <a:bodyPr/>
          <a:lstStyle/>
          <a:p>
            <a:r>
              <a:rPr lang="en-GB" dirty="0"/>
              <a:t>Thank you</a:t>
            </a:r>
          </a:p>
        </p:txBody>
      </p:sp>
      <p:sp>
        <p:nvSpPr>
          <p:cNvPr id="2" name="TextBox 1"/>
          <p:cNvSpPr txBox="1"/>
          <p:nvPr/>
        </p:nvSpPr>
        <p:spPr>
          <a:xfrm>
            <a:off x="6423378" y="6536267"/>
            <a:ext cx="914400" cy="914400"/>
          </a:xfrm>
          <a:prstGeom prst="rect">
            <a:avLst/>
          </a:prstGeom>
        </p:spPr>
        <p:txBody>
          <a:bodyPr vert="horz" wrap="none" lIns="0" tIns="0" rIns="0" bIns="0" rtlCol="0" anchor="t" anchorCtr="0">
            <a:normAutofit/>
          </a:bodyPr>
          <a:lstStyle/>
          <a:p>
            <a:endParaRPr lang="en-US" dirty="0"/>
          </a:p>
        </p:txBody>
      </p:sp>
      <p:sp>
        <p:nvSpPr>
          <p:cNvPr id="3" name="TextBox 2"/>
          <p:cNvSpPr txBox="1"/>
          <p:nvPr/>
        </p:nvSpPr>
        <p:spPr>
          <a:xfrm>
            <a:off x="5463822" y="6513689"/>
            <a:ext cx="914400" cy="914400"/>
          </a:xfrm>
          <a:prstGeom prst="rect">
            <a:avLst/>
          </a:prstGeom>
        </p:spPr>
        <p:txBody>
          <a:bodyPr vert="horz" wrap="none" lIns="0" tIns="0" rIns="0" bIns="0" rtlCol="0" anchor="t" anchorCtr="0">
            <a:normAutofit/>
          </a:bodyPr>
          <a:lstStyle/>
          <a:p>
            <a:endParaRPr lang="en-US" dirty="0"/>
          </a:p>
        </p:txBody>
      </p:sp>
      <p:sp>
        <p:nvSpPr>
          <p:cNvPr id="6" name="TextBox 5"/>
          <p:cNvSpPr txBox="1"/>
          <p:nvPr/>
        </p:nvSpPr>
        <p:spPr>
          <a:xfrm>
            <a:off x="4944533" y="6513689"/>
            <a:ext cx="914400" cy="914400"/>
          </a:xfrm>
          <a:prstGeom prst="rect">
            <a:avLst/>
          </a:prstGeom>
        </p:spPr>
        <p:txBody>
          <a:bodyPr vert="horz" wrap="none" lIns="0" tIns="0" rIns="0" bIns="0" rtlCol="0" anchor="t" anchorCtr="0">
            <a:normAutofit/>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3B30D-6C52-43F7-93E3-B3D898942BCF}"/>
              </a:ext>
            </a:extLst>
          </p:cNvPr>
          <p:cNvSpPr>
            <a:spLocks noGrp="1"/>
          </p:cNvSpPr>
          <p:nvPr>
            <p:ph type="title"/>
          </p:nvPr>
        </p:nvSpPr>
        <p:spPr/>
        <p:txBody>
          <a:bodyPr/>
          <a:lstStyle/>
          <a:p>
            <a:r>
              <a:rPr lang="en-GB" sz="4000" dirty="0">
                <a:solidFill>
                  <a:schemeClr val="tx2"/>
                </a:solidFill>
                <a:latin typeface="+mj-lt"/>
                <a:cs typeface="Calibri Light" panose="020F0302020204030204" pitchFamily="34" charset="0"/>
              </a:rPr>
              <a:t>Today’s content</a:t>
            </a:r>
          </a:p>
        </p:txBody>
      </p:sp>
      <p:sp>
        <p:nvSpPr>
          <p:cNvPr id="5" name="Slide Number Placeholder 4">
            <a:extLst>
              <a:ext uri="{FF2B5EF4-FFF2-40B4-BE49-F238E27FC236}">
                <a16:creationId xmlns:a16="http://schemas.microsoft.com/office/drawing/2014/main" id="{11132AB4-6365-4970-950D-1F38CE56BA4E}"/>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3</a:t>
            </a:fld>
            <a:endParaRPr lang="en-GB" dirty="0"/>
          </a:p>
        </p:txBody>
      </p:sp>
      <p:sp>
        <p:nvSpPr>
          <p:cNvPr id="6" name="Rectangle 5">
            <a:extLst>
              <a:ext uri="{FF2B5EF4-FFF2-40B4-BE49-F238E27FC236}">
                <a16:creationId xmlns:a16="http://schemas.microsoft.com/office/drawing/2014/main" id="{0008AD52-C8D1-410B-8E57-6048D2D17226}"/>
              </a:ext>
            </a:extLst>
          </p:cNvPr>
          <p:cNvSpPr/>
          <p:nvPr/>
        </p:nvSpPr>
        <p:spPr>
          <a:xfrm>
            <a:off x="574803" y="1722418"/>
            <a:ext cx="558722" cy="676053"/>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1</a:t>
            </a:r>
          </a:p>
        </p:txBody>
      </p:sp>
      <p:sp>
        <p:nvSpPr>
          <p:cNvPr id="7" name="Rectangle 6">
            <a:extLst>
              <a:ext uri="{FF2B5EF4-FFF2-40B4-BE49-F238E27FC236}">
                <a16:creationId xmlns:a16="http://schemas.microsoft.com/office/drawing/2014/main" id="{461E12A1-A733-424E-8F6E-777CFFA94B1A}"/>
              </a:ext>
            </a:extLst>
          </p:cNvPr>
          <p:cNvSpPr/>
          <p:nvPr/>
        </p:nvSpPr>
        <p:spPr>
          <a:xfrm>
            <a:off x="1190190" y="1722418"/>
            <a:ext cx="4791510" cy="67605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2"/>
                </a:solidFill>
              </a:rPr>
              <a:t>Introduction and housekeeping</a:t>
            </a:r>
          </a:p>
        </p:txBody>
      </p:sp>
      <p:sp>
        <p:nvSpPr>
          <p:cNvPr id="8" name="Rectangle 7">
            <a:extLst>
              <a:ext uri="{FF2B5EF4-FFF2-40B4-BE49-F238E27FC236}">
                <a16:creationId xmlns:a16="http://schemas.microsoft.com/office/drawing/2014/main" id="{9A2F6B97-4E11-45D5-911E-B6040168B2BC}"/>
              </a:ext>
            </a:extLst>
          </p:cNvPr>
          <p:cNvSpPr/>
          <p:nvPr/>
        </p:nvSpPr>
        <p:spPr>
          <a:xfrm>
            <a:off x="574803" y="2465130"/>
            <a:ext cx="558722" cy="676053"/>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2</a:t>
            </a:r>
          </a:p>
        </p:txBody>
      </p:sp>
      <p:sp>
        <p:nvSpPr>
          <p:cNvPr id="9" name="Rectangle 8">
            <a:extLst>
              <a:ext uri="{FF2B5EF4-FFF2-40B4-BE49-F238E27FC236}">
                <a16:creationId xmlns:a16="http://schemas.microsoft.com/office/drawing/2014/main" id="{1C2B47F2-9378-4A2E-9E0E-70807FE9729C}"/>
              </a:ext>
            </a:extLst>
          </p:cNvPr>
          <p:cNvSpPr/>
          <p:nvPr/>
        </p:nvSpPr>
        <p:spPr>
          <a:xfrm>
            <a:off x="1190190" y="2465130"/>
            <a:ext cx="4791510" cy="67605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en-GB" sz="2400" b="1" dirty="0">
                <a:solidFill>
                  <a:schemeClr val="bg2"/>
                </a:solidFill>
              </a:rPr>
              <a:t>Background to </a:t>
            </a:r>
            <a:r>
              <a:rPr lang="en-GB" sz="2400" b="1" dirty="0" err="1">
                <a:solidFill>
                  <a:schemeClr val="bg2"/>
                </a:solidFill>
              </a:rPr>
              <a:t>Mailmark</a:t>
            </a:r>
            <a:r>
              <a:rPr lang="en-GB" sz="2400" b="1" dirty="0">
                <a:solidFill>
                  <a:schemeClr val="bg2"/>
                </a:solidFill>
              </a:rPr>
              <a:t> Direct Data</a:t>
            </a:r>
          </a:p>
        </p:txBody>
      </p:sp>
      <p:sp>
        <p:nvSpPr>
          <p:cNvPr id="11" name="Rectangle 10">
            <a:extLst>
              <a:ext uri="{FF2B5EF4-FFF2-40B4-BE49-F238E27FC236}">
                <a16:creationId xmlns:a16="http://schemas.microsoft.com/office/drawing/2014/main" id="{12112159-D2B9-4B56-A46D-8F30B35DDEEE}"/>
              </a:ext>
            </a:extLst>
          </p:cNvPr>
          <p:cNvSpPr/>
          <p:nvPr/>
        </p:nvSpPr>
        <p:spPr>
          <a:xfrm>
            <a:off x="574803" y="3219417"/>
            <a:ext cx="558722" cy="676053"/>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3</a:t>
            </a:r>
          </a:p>
        </p:txBody>
      </p:sp>
      <p:sp>
        <p:nvSpPr>
          <p:cNvPr id="12" name="Rectangle 11">
            <a:extLst>
              <a:ext uri="{FF2B5EF4-FFF2-40B4-BE49-F238E27FC236}">
                <a16:creationId xmlns:a16="http://schemas.microsoft.com/office/drawing/2014/main" id="{031AB6C3-FFA9-47BC-AF33-B2C013E84181}"/>
              </a:ext>
            </a:extLst>
          </p:cNvPr>
          <p:cNvSpPr/>
          <p:nvPr/>
        </p:nvSpPr>
        <p:spPr>
          <a:xfrm>
            <a:off x="1190190" y="3219417"/>
            <a:ext cx="4791510" cy="67605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2"/>
                </a:solidFill>
              </a:rPr>
              <a:t>What is </a:t>
            </a:r>
            <a:r>
              <a:rPr lang="en-GB" sz="2400" b="1" dirty="0" err="1">
                <a:solidFill>
                  <a:schemeClr val="bg2"/>
                </a:solidFill>
              </a:rPr>
              <a:t>Mailmark</a:t>
            </a:r>
            <a:r>
              <a:rPr lang="en-GB" sz="2400" b="1" dirty="0">
                <a:solidFill>
                  <a:schemeClr val="bg2"/>
                </a:solidFill>
              </a:rPr>
              <a:t> Direct Data?</a:t>
            </a:r>
          </a:p>
        </p:txBody>
      </p:sp>
      <p:sp>
        <p:nvSpPr>
          <p:cNvPr id="13" name="Rectangle 12">
            <a:extLst>
              <a:ext uri="{FF2B5EF4-FFF2-40B4-BE49-F238E27FC236}">
                <a16:creationId xmlns:a16="http://schemas.microsoft.com/office/drawing/2014/main" id="{34A7FF0F-D064-422E-B020-69AB18F9AD21}"/>
              </a:ext>
            </a:extLst>
          </p:cNvPr>
          <p:cNvSpPr/>
          <p:nvPr/>
        </p:nvSpPr>
        <p:spPr>
          <a:xfrm>
            <a:off x="574803" y="3973704"/>
            <a:ext cx="558722" cy="676053"/>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4</a:t>
            </a:r>
          </a:p>
        </p:txBody>
      </p:sp>
      <p:sp>
        <p:nvSpPr>
          <p:cNvPr id="14" name="Rectangle 13">
            <a:extLst>
              <a:ext uri="{FF2B5EF4-FFF2-40B4-BE49-F238E27FC236}">
                <a16:creationId xmlns:a16="http://schemas.microsoft.com/office/drawing/2014/main" id="{330F5B53-922A-443D-838A-20733069F35E}"/>
              </a:ext>
            </a:extLst>
          </p:cNvPr>
          <p:cNvSpPr/>
          <p:nvPr/>
        </p:nvSpPr>
        <p:spPr>
          <a:xfrm>
            <a:off x="1190190" y="3973704"/>
            <a:ext cx="4791510" cy="67605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en-GB" sz="2400" b="1" dirty="0">
                <a:solidFill>
                  <a:schemeClr val="bg2"/>
                </a:solidFill>
              </a:rPr>
              <a:t>Technical overview – Access, Security, Data Extraction</a:t>
            </a:r>
          </a:p>
        </p:txBody>
      </p:sp>
      <p:sp>
        <p:nvSpPr>
          <p:cNvPr id="15" name="Rectangle 14">
            <a:extLst>
              <a:ext uri="{FF2B5EF4-FFF2-40B4-BE49-F238E27FC236}">
                <a16:creationId xmlns:a16="http://schemas.microsoft.com/office/drawing/2014/main" id="{64D6251B-2F6A-4EDE-A464-9A3657928D1F}"/>
              </a:ext>
            </a:extLst>
          </p:cNvPr>
          <p:cNvSpPr/>
          <p:nvPr/>
        </p:nvSpPr>
        <p:spPr>
          <a:xfrm>
            <a:off x="574803" y="4716949"/>
            <a:ext cx="558722" cy="676053"/>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5</a:t>
            </a:r>
          </a:p>
        </p:txBody>
      </p:sp>
      <p:sp>
        <p:nvSpPr>
          <p:cNvPr id="16" name="Rectangle 15">
            <a:extLst>
              <a:ext uri="{FF2B5EF4-FFF2-40B4-BE49-F238E27FC236}">
                <a16:creationId xmlns:a16="http://schemas.microsoft.com/office/drawing/2014/main" id="{3C7B0734-A03F-45D3-8C11-29617A2D3903}"/>
              </a:ext>
            </a:extLst>
          </p:cNvPr>
          <p:cNvSpPr/>
          <p:nvPr/>
        </p:nvSpPr>
        <p:spPr>
          <a:xfrm>
            <a:off x="1190190" y="4716949"/>
            <a:ext cx="4791510" cy="67605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2"/>
                </a:solidFill>
              </a:rPr>
              <a:t>Onboarding process</a:t>
            </a:r>
          </a:p>
        </p:txBody>
      </p:sp>
      <p:sp>
        <p:nvSpPr>
          <p:cNvPr id="17" name="Rectangle 16">
            <a:extLst>
              <a:ext uri="{FF2B5EF4-FFF2-40B4-BE49-F238E27FC236}">
                <a16:creationId xmlns:a16="http://schemas.microsoft.com/office/drawing/2014/main" id="{420C7617-726F-4778-995A-BFF987A312D5}"/>
              </a:ext>
            </a:extLst>
          </p:cNvPr>
          <p:cNvSpPr/>
          <p:nvPr/>
        </p:nvSpPr>
        <p:spPr>
          <a:xfrm>
            <a:off x="6249389" y="1734877"/>
            <a:ext cx="558722" cy="676053"/>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6</a:t>
            </a:r>
          </a:p>
        </p:txBody>
      </p:sp>
      <p:sp>
        <p:nvSpPr>
          <p:cNvPr id="18" name="Rectangle 17">
            <a:extLst>
              <a:ext uri="{FF2B5EF4-FFF2-40B4-BE49-F238E27FC236}">
                <a16:creationId xmlns:a16="http://schemas.microsoft.com/office/drawing/2014/main" id="{CA0B1C1A-954E-4EA2-9FDC-35C586C18C9E}"/>
              </a:ext>
            </a:extLst>
          </p:cNvPr>
          <p:cNvSpPr/>
          <p:nvPr/>
        </p:nvSpPr>
        <p:spPr>
          <a:xfrm>
            <a:off x="6864776" y="1734877"/>
            <a:ext cx="4791510" cy="67605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solidFill>
                <a:schemeClr val="bg2"/>
              </a:solidFill>
            </a:endParaRPr>
          </a:p>
          <a:p>
            <a:r>
              <a:rPr lang="en-GB" sz="2400" b="1" dirty="0">
                <a:solidFill>
                  <a:schemeClr val="bg2"/>
                </a:solidFill>
              </a:rPr>
              <a:t>Testing options</a:t>
            </a:r>
          </a:p>
          <a:p>
            <a:endParaRPr lang="en-GB" sz="2400" b="1" dirty="0">
              <a:solidFill>
                <a:schemeClr val="bg2"/>
              </a:solidFill>
            </a:endParaRPr>
          </a:p>
        </p:txBody>
      </p:sp>
      <p:sp>
        <p:nvSpPr>
          <p:cNvPr id="19" name="Rectangle 18">
            <a:extLst>
              <a:ext uri="{FF2B5EF4-FFF2-40B4-BE49-F238E27FC236}">
                <a16:creationId xmlns:a16="http://schemas.microsoft.com/office/drawing/2014/main" id="{943AABED-0865-4142-944B-F86A28F2C511}"/>
              </a:ext>
            </a:extLst>
          </p:cNvPr>
          <p:cNvSpPr/>
          <p:nvPr/>
        </p:nvSpPr>
        <p:spPr>
          <a:xfrm>
            <a:off x="6249389" y="2460684"/>
            <a:ext cx="558722" cy="676053"/>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7</a:t>
            </a:r>
          </a:p>
        </p:txBody>
      </p:sp>
      <p:sp>
        <p:nvSpPr>
          <p:cNvPr id="20" name="Rectangle 19">
            <a:extLst>
              <a:ext uri="{FF2B5EF4-FFF2-40B4-BE49-F238E27FC236}">
                <a16:creationId xmlns:a16="http://schemas.microsoft.com/office/drawing/2014/main" id="{7FF5AB59-9C30-434D-9CC1-B7F95F5FA07E}"/>
              </a:ext>
            </a:extLst>
          </p:cNvPr>
          <p:cNvSpPr/>
          <p:nvPr/>
        </p:nvSpPr>
        <p:spPr>
          <a:xfrm>
            <a:off x="6864776" y="2460684"/>
            <a:ext cx="4791510" cy="67605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2"/>
                </a:solidFill>
              </a:rPr>
              <a:t>Where to find help</a:t>
            </a:r>
          </a:p>
        </p:txBody>
      </p:sp>
      <p:sp>
        <p:nvSpPr>
          <p:cNvPr id="21" name="Rectangle 20">
            <a:extLst>
              <a:ext uri="{FF2B5EF4-FFF2-40B4-BE49-F238E27FC236}">
                <a16:creationId xmlns:a16="http://schemas.microsoft.com/office/drawing/2014/main" id="{B35B5029-85F8-4D17-852C-9B97B7070FE9}"/>
              </a:ext>
            </a:extLst>
          </p:cNvPr>
          <p:cNvSpPr/>
          <p:nvPr/>
        </p:nvSpPr>
        <p:spPr>
          <a:xfrm>
            <a:off x="6249389" y="3210096"/>
            <a:ext cx="558722" cy="676053"/>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8</a:t>
            </a:r>
          </a:p>
        </p:txBody>
      </p:sp>
      <p:sp>
        <p:nvSpPr>
          <p:cNvPr id="22" name="Rectangle 21">
            <a:extLst>
              <a:ext uri="{FF2B5EF4-FFF2-40B4-BE49-F238E27FC236}">
                <a16:creationId xmlns:a16="http://schemas.microsoft.com/office/drawing/2014/main" id="{EBFD8D9B-4F22-4304-A3F3-CEC63723DCEA}"/>
              </a:ext>
            </a:extLst>
          </p:cNvPr>
          <p:cNvSpPr/>
          <p:nvPr/>
        </p:nvSpPr>
        <p:spPr>
          <a:xfrm>
            <a:off x="6864776" y="3210096"/>
            <a:ext cx="4791510" cy="67605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2"/>
                </a:solidFill>
              </a:rPr>
              <a:t>PDF summary</a:t>
            </a:r>
          </a:p>
        </p:txBody>
      </p:sp>
      <p:sp>
        <p:nvSpPr>
          <p:cNvPr id="23" name="Rectangle 22">
            <a:extLst>
              <a:ext uri="{FF2B5EF4-FFF2-40B4-BE49-F238E27FC236}">
                <a16:creationId xmlns:a16="http://schemas.microsoft.com/office/drawing/2014/main" id="{9B6B5B2F-D747-451B-A161-8656E4B7B02A}"/>
              </a:ext>
            </a:extLst>
          </p:cNvPr>
          <p:cNvSpPr/>
          <p:nvPr/>
        </p:nvSpPr>
        <p:spPr>
          <a:xfrm>
            <a:off x="6249389" y="3983574"/>
            <a:ext cx="558722" cy="676053"/>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9</a:t>
            </a:r>
          </a:p>
        </p:txBody>
      </p:sp>
      <p:sp>
        <p:nvSpPr>
          <p:cNvPr id="24" name="Rectangle 23">
            <a:extLst>
              <a:ext uri="{FF2B5EF4-FFF2-40B4-BE49-F238E27FC236}">
                <a16:creationId xmlns:a16="http://schemas.microsoft.com/office/drawing/2014/main" id="{70434BAF-3D7A-4DA2-B5A5-77111CE3DB09}"/>
              </a:ext>
            </a:extLst>
          </p:cNvPr>
          <p:cNvSpPr/>
          <p:nvPr/>
        </p:nvSpPr>
        <p:spPr>
          <a:xfrm>
            <a:off x="6864776" y="3983574"/>
            <a:ext cx="4791510" cy="67605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2"/>
                </a:solidFill>
              </a:rPr>
              <a:t>Time for questions</a:t>
            </a:r>
          </a:p>
        </p:txBody>
      </p:sp>
      <p:grpSp>
        <p:nvGrpSpPr>
          <p:cNvPr id="25" name="Group 24">
            <a:extLst>
              <a:ext uri="{FF2B5EF4-FFF2-40B4-BE49-F238E27FC236}">
                <a16:creationId xmlns:a16="http://schemas.microsoft.com/office/drawing/2014/main" id="{7C70B337-6982-4C2D-A68E-551457F378C9}"/>
              </a:ext>
            </a:extLst>
          </p:cNvPr>
          <p:cNvGrpSpPr/>
          <p:nvPr/>
        </p:nvGrpSpPr>
        <p:grpSpPr>
          <a:xfrm>
            <a:off x="10336320" y="5739633"/>
            <a:ext cx="1334699" cy="916447"/>
            <a:chOff x="3768928" y="4863432"/>
            <a:chExt cx="1573953" cy="1080727"/>
          </a:xfrm>
        </p:grpSpPr>
        <p:pic>
          <p:nvPicPr>
            <p:cNvPr id="26" name="Picture 25" descr="1">
              <a:extLst>
                <a:ext uri="{FF2B5EF4-FFF2-40B4-BE49-F238E27FC236}">
                  <a16:creationId xmlns:a16="http://schemas.microsoft.com/office/drawing/2014/main" id="{62FC3108-60E2-46B0-9F9E-54D6112971D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27" name="Picture 26">
              <a:extLst>
                <a:ext uri="{FF2B5EF4-FFF2-40B4-BE49-F238E27FC236}">
                  <a16:creationId xmlns:a16="http://schemas.microsoft.com/office/drawing/2014/main" id="{7D9D3551-C394-442D-B25D-2872F074A18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
        <p:nvSpPr>
          <p:cNvPr id="28" name="Rectangle 27">
            <a:extLst>
              <a:ext uri="{FF2B5EF4-FFF2-40B4-BE49-F238E27FC236}">
                <a16:creationId xmlns:a16="http://schemas.microsoft.com/office/drawing/2014/main" id="{E10A4324-55D0-4177-930B-119BA26A16F9}"/>
              </a:ext>
            </a:extLst>
          </p:cNvPr>
          <p:cNvSpPr/>
          <p:nvPr/>
        </p:nvSpPr>
        <p:spPr>
          <a:xfrm>
            <a:off x="6249389" y="4737216"/>
            <a:ext cx="558722" cy="676053"/>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10</a:t>
            </a:r>
          </a:p>
        </p:txBody>
      </p:sp>
      <p:sp>
        <p:nvSpPr>
          <p:cNvPr id="29" name="Rectangle 28">
            <a:extLst>
              <a:ext uri="{FF2B5EF4-FFF2-40B4-BE49-F238E27FC236}">
                <a16:creationId xmlns:a16="http://schemas.microsoft.com/office/drawing/2014/main" id="{5344A1B5-177B-4CF9-A1EF-C5A07DEB9DCD}"/>
              </a:ext>
            </a:extLst>
          </p:cNvPr>
          <p:cNvSpPr/>
          <p:nvPr/>
        </p:nvSpPr>
        <p:spPr>
          <a:xfrm>
            <a:off x="6868492" y="4732784"/>
            <a:ext cx="4791510" cy="67605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2"/>
                </a:solidFill>
              </a:rPr>
              <a:t>End</a:t>
            </a:r>
          </a:p>
        </p:txBody>
      </p:sp>
    </p:spTree>
    <p:extLst>
      <p:ext uri="{BB962C8B-B14F-4D97-AF65-F5344CB8AC3E}">
        <p14:creationId xmlns:p14="http://schemas.microsoft.com/office/powerpoint/2010/main" val="524473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373F9-F950-4775-9AF2-498BD34E9F3E}"/>
              </a:ext>
            </a:extLst>
          </p:cNvPr>
          <p:cNvSpPr>
            <a:spLocks noGrp="1"/>
          </p:cNvSpPr>
          <p:nvPr>
            <p:ph type="title"/>
          </p:nvPr>
        </p:nvSpPr>
        <p:spPr/>
        <p:txBody>
          <a:bodyPr/>
          <a:lstStyle/>
          <a:p>
            <a:r>
              <a:rPr lang="en-GB" sz="4000" dirty="0">
                <a:solidFill>
                  <a:schemeClr val="tx2"/>
                </a:solidFill>
                <a:latin typeface="+mj-lt"/>
                <a:cs typeface="Calibri Light" panose="020F0302020204030204" pitchFamily="34" charset="0"/>
              </a:rPr>
              <a:t>Background To Reporting Migration</a:t>
            </a:r>
          </a:p>
        </p:txBody>
      </p:sp>
      <p:sp>
        <p:nvSpPr>
          <p:cNvPr id="3" name="Text Placeholder 2">
            <a:extLst>
              <a:ext uri="{FF2B5EF4-FFF2-40B4-BE49-F238E27FC236}">
                <a16:creationId xmlns:a16="http://schemas.microsoft.com/office/drawing/2014/main" id="{4D979FA7-D3F5-4DFB-B638-1B5C42C3A00D}"/>
              </a:ext>
            </a:extLst>
          </p:cNvPr>
          <p:cNvSpPr>
            <a:spLocks noGrp="1"/>
          </p:cNvSpPr>
          <p:nvPr>
            <p:ph type="body" idx="1"/>
          </p:nvPr>
        </p:nvSpPr>
        <p:spPr>
          <a:xfrm>
            <a:off x="429755" y="1858512"/>
            <a:ext cx="11353176" cy="5179518"/>
          </a:xfrm>
        </p:spPr>
        <p:txBody>
          <a:bodyPr/>
          <a:lstStyle/>
          <a:p>
            <a:pPr marL="0" indent="0" algn="ctr">
              <a:buClr>
                <a:schemeClr val="tx2"/>
              </a:buClr>
              <a:buNone/>
            </a:pPr>
            <a:r>
              <a:rPr lang="en-GB" dirty="0">
                <a:solidFill>
                  <a:schemeClr val="tx1"/>
                </a:solidFill>
                <a:latin typeface="+mn-lt"/>
              </a:rPr>
              <a:t>3 key reasons for the change</a:t>
            </a:r>
          </a:p>
        </p:txBody>
      </p:sp>
      <p:sp>
        <p:nvSpPr>
          <p:cNvPr id="4" name="Slide Number Placeholder 3">
            <a:extLst>
              <a:ext uri="{FF2B5EF4-FFF2-40B4-BE49-F238E27FC236}">
                <a16:creationId xmlns:a16="http://schemas.microsoft.com/office/drawing/2014/main" id="{EA1A9298-EC18-42E6-921F-13A3293C0E2B}"/>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4</a:t>
            </a:fld>
            <a:endParaRPr lang="en-GB" dirty="0"/>
          </a:p>
        </p:txBody>
      </p:sp>
      <p:sp>
        <p:nvSpPr>
          <p:cNvPr id="6" name="Oval 5">
            <a:extLst>
              <a:ext uri="{FF2B5EF4-FFF2-40B4-BE49-F238E27FC236}">
                <a16:creationId xmlns:a16="http://schemas.microsoft.com/office/drawing/2014/main" id="{63DB2823-3534-41F0-BDBE-CC69621FB124}"/>
              </a:ext>
            </a:extLst>
          </p:cNvPr>
          <p:cNvSpPr/>
          <p:nvPr/>
        </p:nvSpPr>
        <p:spPr>
          <a:xfrm>
            <a:off x="1701474" y="2419109"/>
            <a:ext cx="2581154" cy="258115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Royal Mail IT refresh</a:t>
            </a:r>
          </a:p>
        </p:txBody>
      </p:sp>
      <p:sp>
        <p:nvSpPr>
          <p:cNvPr id="7" name="Oval 6">
            <a:extLst>
              <a:ext uri="{FF2B5EF4-FFF2-40B4-BE49-F238E27FC236}">
                <a16:creationId xmlns:a16="http://schemas.microsoft.com/office/drawing/2014/main" id="{F5A14ACF-D9CD-40DC-984D-9E84863F3808}"/>
              </a:ext>
            </a:extLst>
          </p:cNvPr>
          <p:cNvSpPr/>
          <p:nvPr/>
        </p:nvSpPr>
        <p:spPr>
          <a:xfrm>
            <a:off x="4817775" y="2419109"/>
            <a:ext cx="2581154" cy="258115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2400" b="1" dirty="0">
                <a:solidFill>
                  <a:schemeClr val="bg1"/>
                </a:solidFill>
              </a:rPr>
              <a:t>Data opportunities</a:t>
            </a:r>
          </a:p>
        </p:txBody>
      </p:sp>
      <p:sp>
        <p:nvSpPr>
          <p:cNvPr id="8" name="Oval 7">
            <a:extLst>
              <a:ext uri="{FF2B5EF4-FFF2-40B4-BE49-F238E27FC236}">
                <a16:creationId xmlns:a16="http://schemas.microsoft.com/office/drawing/2014/main" id="{8C07D47F-02DF-4B5A-ABF7-D70D238D0086}"/>
              </a:ext>
            </a:extLst>
          </p:cNvPr>
          <p:cNvSpPr/>
          <p:nvPr/>
        </p:nvSpPr>
        <p:spPr>
          <a:xfrm>
            <a:off x="7934076" y="2419109"/>
            <a:ext cx="2581154" cy="258115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Successful customer testing</a:t>
            </a:r>
          </a:p>
        </p:txBody>
      </p:sp>
      <p:sp>
        <p:nvSpPr>
          <p:cNvPr id="9" name="Isosceles Triangle 8">
            <a:extLst>
              <a:ext uri="{FF2B5EF4-FFF2-40B4-BE49-F238E27FC236}">
                <a16:creationId xmlns:a16="http://schemas.microsoft.com/office/drawing/2014/main" id="{B384A102-E26B-41FA-89D7-461E3F9792FB}"/>
              </a:ext>
            </a:extLst>
          </p:cNvPr>
          <p:cNvSpPr/>
          <p:nvPr/>
        </p:nvSpPr>
        <p:spPr>
          <a:xfrm rot="5400000">
            <a:off x="4404402" y="3597532"/>
            <a:ext cx="312517" cy="335666"/>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10" name="Isosceles Triangle 9">
            <a:extLst>
              <a:ext uri="{FF2B5EF4-FFF2-40B4-BE49-F238E27FC236}">
                <a16:creationId xmlns:a16="http://schemas.microsoft.com/office/drawing/2014/main" id="{861B522B-225E-4433-AD46-263C2D9F1E0D}"/>
              </a:ext>
            </a:extLst>
          </p:cNvPr>
          <p:cNvSpPr/>
          <p:nvPr/>
        </p:nvSpPr>
        <p:spPr>
          <a:xfrm rot="5400000">
            <a:off x="7543071" y="3599463"/>
            <a:ext cx="312517" cy="335666"/>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grpSp>
        <p:nvGrpSpPr>
          <p:cNvPr id="11" name="Group 10">
            <a:extLst>
              <a:ext uri="{FF2B5EF4-FFF2-40B4-BE49-F238E27FC236}">
                <a16:creationId xmlns:a16="http://schemas.microsoft.com/office/drawing/2014/main" id="{8BDAF8D9-0C34-4887-84D8-22491E631CEB}"/>
              </a:ext>
            </a:extLst>
          </p:cNvPr>
          <p:cNvGrpSpPr/>
          <p:nvPr/>
        </p:nvGrpSpPr>
        <p:grpSpPr>
          <a:xfrm>
            <a:off x="10336320" y="5739633"/>
            <a:ext cx="1334699" cy="916447"/>
            <a:chOff x="3768928" y="4863432"/>
            <a:chExt cx="1573953" cy="1080727"/>
          </a:xfrm>
        </p:grpSpPr>
        <p:pic>
          <p:nvPicPr>
            <p:cNvPr id="12" name="Picture 11" descr="1">
              <a:extLst>
                <a:ext uri="{FF2B5EF4-FFF2-40B4-BE49-F238E27FC236}">
                  <a16:creationId xmlns:a16="http://schemas.microsoft.com/office/drawing/2014/main" id="{77F2225A-7028-4F27-9338-0E7321F154D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13" name="Picture 12">
              <a:extLst>
                <a:ext uri="{FF2B5EF4-FFF2-40B4-BE49-F238E27FC236}">
                  <a16:creationId xmlns:a16="http://schemas.microsoft.com/office/drawing/2014/main" id="{0FD2E01C-2E5C-4447-825C-80EF2F88C82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Tree>
    <p:extLst>
      <p:ext uri="{BB962C8B-B14F-4D97-AF65-F5344CB8AC3E}">
        <p14:creationId xmlns:p14="http://schemas.microsoft.com/office/powerpoint/2010/main" val="2174729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8AC3D-C964-493D-9742-D608AB040119}"/>
              </a:ext>
            </a:extLst>
          </p:cNvPr>
          <p:cNvSpPr>
            <a:spLocks noGrp="1"/>
          </p:cNvSpPr>
          <p:nvPr>
            <p:ph type="title"/>
          </p:nvPr>
        </p:nvSpPr>
        <p:spPr/>
        <p:txBody>
          <a:bodyPr/>
          <a:lstStyle/>
          <a:p>
            <a:r>
              <a:rPr lang="en-GB" sz="4000" dirty="0">
                <a:solidFill>
                  <a:srgbClr val="DA202A"/>
                </a:solidFill>
                <a:latin typeface="Calibri Light"/>
                <a:cs typeface="Calibri Light" panose="020F0302020204030204" pitchFamily="34" charset="0"/>
              </a:rPr>
              <a:t>What’s changing?</a:t>
            </a:r>
            <a:endParaRPr lang="en-GB" dirty="0"/>
          </a:p>
        </p:txBody>
      </p:sp>
      <p:sp>
        <p:nvSpPr>
          <p:cNvPr id="4" name="Slide Number Placeholder 3">
            <a:extLst>
              <a:ext uri="{FF2B5EF4-FFF2-40B4-BE49-F238E27FC236}">
                <a16:creationId xmlns:a16="http://schemas.microsoft.com/office/drawing/2014/main" id="{5FE6B4DB-8A41-4173-B76A-BB79B1E6A3F2}"/>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5</a:t>
            </a:fld>
            <a:endParaRPr lang="en-GB" dirty="0"/>
          </a:p>
        </p:txBody>
      </p:sp>
      <p:sp>
        <p:nvSpPr>
          <p:cNvPr id="6" name="Rectangle 5">
            <a:extLst>
              <a:ext uri="{FF2B5EF4-FFF2-40B4-BE49-F238E27FC236}">
                <a16:creationId xmlns:a16="http://schemas.microsoft.com/office/drawing/2014/main" id="{D6F4AFA8-C38F-4FB6-B24A-8168DEEBC7D0}"/>
              </a:ext>
            </a:extLst>
          </p:cNvPr>
          <p:cNvSpPr/>
          <p:nvPr/>
        </p:nvSpPr>
        <p:spPr>
          <a:xfrm>
            <a:off x="556686" y="1418508"/>
            <a:ext cx="5301269" cy="633174"/>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Current</a:t>
            </a:r>
          </a:p>
        </p:txBody>
      </p:sp>
      <p:sp>
        <p:nvSpPr>
          <p:cNvPr id="7" name="Rectangle 6">
            <a:extLst>
              <a:ext uri="{FF2B5EF4-FFF2-40B4-BE49-F238E27FC236}">
                <a16:creationId xmlns:a16="http://schemas.microsoft.com/office/drawing/2014/main" id="{DBF9D47E-D0CC-49BE-AE6D-BF73E4FB6195}"/>
              </a:ext>
            </a:extLst>
          </p:cNvPr>
          <p:cNvSpPr/>
          <p:nvPr/>
        </p:nvSpPr>
        <p:spPr>
          <a:xfrm>
            <a:off x="556686" y="2125676"/>
            <a:ext cx="5301269" cy="129895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2"/>
                </a:solidFill>
              </a:rPr>
              <a:t>Customers access data through an online eBusiness (</a:t>
            </a:r>
            <a:r>
              <a:rPr lang="en-GB" sz="2400" b="1" dirty="0">
                <a:solidFill>
                  <a:schemeClr val="bg2"/>
                </a:solidFill>
                <a:hlinkClick r:id="rId2">
                  <a:extLst>
                    <a:ext uri="{A12FA001-AC4F-418D-AE19-62706E023703}">
                      <ahyp:hlinkClr xmlns:ahyp="http://schemas.microsoft.com/office/drawing/2018/hyperlinkcolor" val="tx"/>
                    </a:ext>
                  </a:extLst>
                </a:hlinkClick>
              </a:rPr>
              <a:t>www.royalmail.com</a:t>
            </a:r>
            <a:r>
              <a:rPr lang="en-GB" sz="2400" b="1" dirty="0">
                <a:solidFill>
                  <a:schemeClr val="bg2"/>
                </a:solidFill>
              </a:rPr>
              <a:t>) portal, using Adobe Flash</a:t>
            </a:r>
          </a:p>
        </p:txBody>
      </p:sp>
      <p:sp>
        <p:nvSpPr>
          <p:cNvPr id="8" name="Rectangle 7">
            <a:extLst>
              <a:ext uri="{FF2B5EF4-FFF2-40B4-BE49-F238E27FC236}">
                <a16:creationId xmlns:a16="http://schemas.microsoft.com/office/drawing/2014/main" id="{A3FB19CC-3F7C-4F10-B9C0-6E71AD56012F}"/>
              </a:ext>
            </a:extLst>
          </p:cNvPr>
          <p:cNvSpPr/>
          <p:nvPr/>
        </p:nvSpPr>
        <p:spPr>
          <a:xfrm>
            <a:off x="556686" y="3536967"/>
            <a:ext cx="5301269" cy="199319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chemeClr val="tx2"/>
              </a:buClr>
              <a:buFont typeface="+mj-lt"/>
              <a:buAutoNum type="arabicPeriod"/>
            </a:pPr>
            <a:r>
              <a:rPr lang="en-GB" sz="2400" b="1" dirty="0">
                <a:solidFill>
                  <a:schemeClr val="bg2"/>
                </a:solidFill>
              </a:rPr>
              <a:t>Summary Reports </a:t>
            </a:r>
            <a:r>
              <a:rPr lang="en-GB" sz="2400" dirty="0">
                <a:solidFill>
                  <a:schemeClr val="bg2"/>
                </a:solidFill>
              </a:rPr>
              <a:t>can be saved in PDF</a:t>
            </a:r>
          </a:p>
          <a:p>
            <a:pPr marL="457200" indent="-457200">
              <a:buClr>
                <a:schemeClr val="tx2"/>
              </a:buClr>
              <a:buFont typeface="+mj-lt"/>
              <a:buAutoNum type="arabicPeriod"/>
            </a:pPr>
            <a:r>
              <a:rPr lang="en-GB" sz="2400" b="1" dirty="0">
                <a:solidFill>
                  <a:schemeClr val="bg2"/>
                </a:solidFill>
              </a:rPr>
              <a:t>Item level </a:t>
            </a:r>
            <a:r>
              <a:rPr lang="en-GB" sz="2400" dirty="0">
                <a:solidFill>
                  <a:schemeClr val="bg2"/>
                </a:solidFill>
              </a:rPr>
              <a:t>exception reports can be saved in PDF or CSV</a:t>
            </a:r>
          </a:p>
        </p:txBody>
      </p:sp>
      <p:sp>
        <p:nvSpPr>
          <p:cNvPr id="9" name="Rectangle 8">
            <a:extLst>
              <a:ext uri="{FF2B5EF4-FFF2-40B4-BE49-F238E27FC236}">
                <a16:creationId xmlns:a16="http://schemas.microsoft.com/office/drawing/2014/main" id="{8152A070-4AB1-464F-B266-C51D2FC89BF4}"/>
              </a:ext>
            </a:extLst>
          </p:cNvPr>
          <p:cNvSpPr/>
          <p:nvPr/>
        </p:nvSpPr>
        <p:spPr>
          <a:xfrm>
            <a:off x="6339869" y="1414496"/>
            <a:ext cx="5301269" cy="633174"/>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New</a:t>
            </a:r>
          </a:p>
        </p:txBody>
      </p:sp>
      <p:sp>
        <p:nvSpPr>
          <p:cNvPr id="10" name="Rectangle 9">
            <a:extLst>
              <a:ext uri="{FF2B5EF4-FFF2-40B4-BE49-F238E27FC236}">
                <a16:creationId xmlns:a16="http://schemas.microsoft.com/office/drawing/2014/main" id="{ADDC2CEF-B7C1-4D39-9C9C-CCC711343E1F}"/>
              </a:ext>
            </a:extLst>
          </p:cNvPr>
          <p:cNvSpPr/>
          <p:nvPr/>
        </p:nvSpPr>
        <p:spPr>
          <a:xfrm>
            <a:off x="6339869" y="2121664"/>
            <a:ext cx="5301269" cy="129895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2"/>
                </a:solidFill>
              </a:rPr>
              <a:t>There will be two levels of </a:t>
            </a:r>
            <a:r>
              <a:rPr lang="en-GB" sz="2400" b="1" dirty="0" err="1">
                <a:solidFill>
                  <a:schemeClr val="bg2"/>
                </a:solidFill>
              </a:rPr>
              <a:t>Mailmark</a:t>
            </a:r>
            <a:r>
              <a:rPr lang="en-GB" sz="2400" b="1" dirty="0">
                <a:solidFill>
                  <a:schemeClr val="bg2"/>
                </a:solidFill>
              </a:rPr>
              <a:t> reporting functionality</a:t>
            </a:r>
          </a:p>
        </p:txBody>
      </p:sp>
      <p:sp>
        <p:nvSpPr>
          <p:cNvPr id="11" name="Rectangle 10">
            <a:extLst>
              <a:ext uri="{FF2B5EF4-FFF2-40B4-BE49-F238E27FC236}">
                <a16:creationId xmlns:a16="http://schemas.microsoft.com/office/drawing/2014/main" id="{2B757889-E5C6-45DD-8406-F4B2F671A421}"/>
              </a:ext>
            </a:extLst>
          </p:cNvPr>
          <p:cNvSpPr/>
          <p:nvPr/>
        </p:nvSpPr>
        <p:spPr>
          <a:xfrm>
            <a:off x="6339869" y="3532955"/>
            <a:ext cx="5301269" cy="199319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chemeClr val="tx2"/>
              </a:buClr>
              <a:buFont typeface="+mj-lt"/>
              <a:buAutoNum type="arabicPeriod"/>
            </a:pPr>
            <a:r>
              <a:rPr lang="en-GB" sz="2400" b="1" dirty="0">
                <a:solidFill>
                  <a:schemeClr val="bg2"/>
                </a:solidFill>
              </a:rPr>
              <a:t>PDF Reporting:  </a:t>
            </a:r>
            <a:r>
              <a:rPr lang="en-GB" sz="2400" dirty="0">
                <a:solidFill>
                  <a:schemeClr val="bg2"/>
                </a:solidFill>
              </a:rPr>
              <a:t>accessed daily via the current eBusiness portal</a:t>
            </a:r>
          </a:p>
          <a:p>
            <a:pPr marL="457200" indent="-457200">
              <a:buClr>
                <a:schemeClr val="tx2"/>
              </a:buClr>
              <a:buFont typeface="+mj-lt"/>
              <a:buAutoNum type="arabicPeriod"/>
            </a:pPr>
            <a:r>
              <a:rPr lang="en-GB" sz="2400" b="1" dirty="0">
                <a:solidFill>
                  <a:schemeClr val="bg2"/>
                </a:solidFill>
              </a:rPr>
              <a:t>Mailmark Direct Data: </a:t>
            </a:r>
            <a:r>
              <a:rPr lang="en-GB" sz="2400" dirty="0">
                <a:solidFill>
                  <a:schemeClr val="bg2"/>
                </a:solidFill>
              </a:rPr>
              <a:t>accessed daily via a data transfer system (Secure File Transfer Protocol based technology)</a:t>
            </a:r>
          </a:p>
        </p:txBody>
      </p:sp>
      <p:grpSp>
        <p:nvGrpSpPr>
          <p:cNvPr id="12" name="Group 11">
            <a:extLst>
              <a:ext uri="{FF2B5EF4-FFF2-40B4-BE49-F238E27FC236}">
                <a16:creationId xmlns:a16="http://schemas.microsoft.com/office/drawing/2014/main" id="{585FFD02-47FD-4730-B847-44E56F2961AF}"/>
              </a:ext>
            </a:extLst>
          </p:cNvPr>
          <p:cNvGrpSpPr/>
          <p:nvPr/>
        </p:nvGrpSpPr>
        <p:grpSpPr>
          <a:xfrm>
            <a:off x="10336320" y="5739633"/>
            <a:ext cx="1334699" cy="916447"/>
            <a:chOff x="3768928" y="4863432"/>
            <a:chExt cx="1573953" cy="1080727"/>
          </a:xfrm>
        </p:grpSpPr>
        <p:pic>
          <p:nvPicPr>
            <p:cNvPr id="13" name="Picture 12" descr="1">
              <a:extLst>
                <a:ext uri="{FF2B5EF4-FFF2-40B4-BE49-F238E27FC236}">
                  <a16:creationId xmlns:a16="http://schemas.microsoft.com/office/drawing/2014/main" id="{191A9EF7-FB70-4CB4-81D0-B8FB4B255ABC}"/>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14" name="Picture 13">
              <a:extLst>
                <a:ext uri="{FF2B5EF4-FFF2-40B4-BE49-F238E27FC236}">
                  <a16:creationId xmlns:a16="http://schemas.microsoft.com/office/drawing/2014/main" id="{9D820CA2-F4D4-4F80-8277-4F6642E94EE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Tree>
    <p:extLst>
      <p:ext uri="{BB962C8B-B14F-4D97-AF65-F5344CB8AC3E}">
        <p14:creationId xmlns:p14="http://schemas.microsoft.com/office/powerpoint/2010/main" val="2644114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85AE-B93F-43BF-8466-9A5B96026055}"/>
              </a:ext>
            </a:extLst>
          </p:cNvPr>
          <p:cNvSpPr>
            <a:spLocks noGrp="1"/>
          </p:cNvSpPr>
          <p:nvPr>
            <p:ph type="title"/>
          </p:nvPr>
        </p:nvSpPr>
        <p:spPr/>
        <p:txBody>
          <a:bodyPr/>
          <a:lstStyle/>
          <a:p>
            <a:r>
              <a:rPr lang="en-GB" sz="4000" dirty="0">
                <a:solidFill>
                  <a:srgbClr val="DA202A"/>
                </a:solidFill>
                <a:latin typeface="Calibri Light"/>
                <a:cs typeface="Calibri Light" panose="020F0302020204030204" pitchFamily="34" charset="0"/>
              </a:rPr>
              <a:t>What is Mailmark Direct Data</a:t>
            </a:r>
            <a:endParaRPr lang="en-GB" dirty="0"/>
          </a:p>
        </p:txBody>
      </p:sp>
      <p:sp>
        <p:nvSpPr>
          <p:cNvPr id="3" name="Text Placeholder 2">
            <a:extLst>
              <a:ext uri="{FF2B5EF4-FFF2-40B4-BE49-F238E27FC236}">
                <a16:creationId xmlns:a16="http://schemas.microsoft.com/office/drawing/2014/main" id="{67370507-C14D-43F6-8330-33C1E4D76E61}"/>
              </a:ext>
            </a:extLst>
          </p:cNvPr>
          <p:cNvSpPr>
            <a:spLocks noGrp="1"/>
          </p:cNvSpPr>
          <p:nvPr>
            <p:ph type="body" idx="1"/>
          </p:nvPr>
        </p:nvSpPr>
        <p:spPr/>
        <p:txBody>
          <a:bodyPr/>
          <a:lstStyle/>
          <a:p>
            <a:pPr marL="277813" lvl="0" indent="-277813">
              <a:spcBef>
                <a:spcPts val="2400"/>
              </a:spcBef>
              <a:spcAft>
                <a:spcPts val="0"/>
              </a:spcAft>
              <a:buClr>
                <a:srgbClr val="DA202A"/>
              </a:buClr>
              <a:buSzTx/>
              <a:buFont typeface="Verdana" pitchFamily="34" charset="0"/>
              <a:buChar char="•"/>
            </a:pPr>
            <a:r>
              <a:rPr lang="en-GB" dirty="0">
                <a:solidFill>
                  <a:srgbClr val="404040"/>
                </a:solidFill>
                <a:latin typeface="Calibri"/>
              </a:rPr>
              <a:t>Direct Data is the detail of your Mailmark postings, presented in a raw data format.</a:t>
            </a:r>
          </a:p>
          <a:p>
            <a:pPr marL="277813" lvl="0" indent="-277813">
              <a:spcBef>
                <a:spcPts val="2400"/>
              </a:spcBef>
              <a:spcAft>
                <a:spcPts val="0"/>
              </a:spcAft>
              <a:buClr>
                <a:srgbClr val="DA202A"/>
              </a:buClr>
              <a:buSzTx/>
              <a:buFont typeface="Verdana" pitchFamily="34" charset="0"/>
              <a:buChar char="•"/>
            </a:pPr>
            <a:r>
              <a:rPr lang="en-GB" dirty="0">
                <a:solidFill>
                  <a:srgbClr val="404040"/>
                </a:solidFill>
                <a:latin typeface="Calibri"/>
              </a:rPr>
              <a:t>The data is in a CSV format and will be presented in two separate reports, which may have more than one file, depending on the volume of records that have been processed</a:t>
            </a:r>
          </a:p>
          <a:p>
            <a:pPr marL="277813" lvl="0" indent="-277813">
              <a:spcBef>
                <a:spcPts val="2400"/>
              </a:spcBef>
              <a:spcAft>
                <a:spcPts val="0"/>
              </a:spcAft>
              <a:buClr>
                <a:srgbClr val="DA202A"/>
              </a:buClr>
              <a:buSzTx/>
              <a:buFont typeface="Verdana" pitchFamily="34" charset="0"/>
              <a:buChar char="•"/>
            </a:pPr>
            <a:r>
              <a:rPr lang="en-GB" dirty="0">
                <a:solidFill>
                  <a:srgbClr val="404040"/>
                </a:solidFill>
                <a:latin typeface="Calibri"/>
              </a:rPr>
              <a:t>This data can be accessed using credentials provided by Royal Mail.</a:t>
            </a:r>
          </a:p>
          <a:p>
            <a:pPr marL="277813" lvl="0" indent="-277813">
              <a:spcBef>
                <a:spcPts val="2400"/>
              </a:spcBef>
              <a:spcAft>
                <a:spcPts val="0"/>
              </a:spcAft>
              <a:buClr>
                <a:srgbClr val="DA202A"/>
              </a:buClr>
              <a:buSzTx/>
              <a:buFont typeface="Verdana" pitchFamily="34" charset="0"/>
              <a:buChar char="•"/>
            </a:pPr>
            <a:r>
              <a:rPr lang="en-GB" dirty="0">
                <a:solidFill>
                  <a:srgbClr val="404040"/>
                </a:solidFill>
                <a:latin typeface="Calibri"/>
              </a:rPr>
              <a:t>The data files are compressed to reduce issues in transmission.</a:t>
            </a:r>
          </a:p>
          <a:p>
            <a:pPr marL="0" lvl="0" indent="0">
              <a:spcBef>
                <a:spcPts val="2400"/>
              </a:spcBef>
              <a:spcAft>
                <a:spcPts val="0"/>
              </a:spcAft>
              <a:buClr>
                <a:srgbClr val="DA202A"/>
              </a:buClr>
              <a:buSzTx/>
              <a:buNone/>
            </a:pPr>
            <a:endParaRPr lang="en-GB" dirty="0">
              <a:solidFill>
                <a:srgbClr val="404040"/>
              </a:solidFill>
              <a:latin typeface="Calibri"/>
            </a:endParaRPr>
          </a:p>
          <a:p>
            <a:pPr>
              <a:spcBef>
                <a:spcPts val="2400"/>
              </a:spcBef>
            </a:pPr>
            <a:endParaRPr lang="en-GB" dirty="0"/>
          </a:p>
        </p:txBody>
      </p:sp>
      <p:sp>
        <p:nvSpPr>
          <p:cNvPr id="4" name="Slide Number Placeholder 3">
            <a:extLst>
              <a:ext uri="{FF2B5EF4-FFF2-40B4-BE49-F238E27FC236}">
                <a16:creationId xmlns:a16="http://schemas.microsoft.com/office/drawing/2014/main" id="{31E94699-1BCB-43B1-8FCC-FB37BDEB4ECB}"/>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6</a:t>
            </a:fld>
            <a:endParaRPr lang="en-GB" dirty="0"/>
          </a:p>
        </p:txBody>
      </p:sp>
      <p:grpSp>
        <p:nvGrpSpPr>
          <p:cNvPr id="5" name="Group 4">
            <a:extLst>
              <a:ext uri="{FF2B5EF4-FFF2-40B4-BE49-F238E27FC236}">
                <a16:creationId xmlns:a16="http://schemas.microsoft.com/office/drawing/2014/main" id="{3FFE5C61-2D12-4D27-9A81-D3C4A20E88AF}"/>
              </a:ext>
            </a:extLst>
          </p:cNvPr>
          <p:cNvGrpSpPr/>
          <p:nvPr/>
        </p:nvGrpSpPr>
        <p:grpSpPr>
          <a:xfrm>
            <a:off x="10336320" y="5739633"/>
            <a:ext cx="1334699" cy="916447"/>
            <a:chOff x="3768928" y="4863432"/>
            <a:chExt cx="1573953" cy="1080727"/>
          </a:xfrm>
        </p:grpSpPr>
        <p:pic>
          <p:nvPicPr>
            <p:cNvPr id="6" name="Picture 5" descr="1">
              <a:extLst>
                <a:ext uri="{FF2B5EF4-FFF2-40B4-BE49-F238E27FC236}">
                  <a16:creationId xmlns:a16="http://schemas.microsoft.com/office/drawing/2014/main" id="{B05DACB1-EFF0-4F1E-A77E-78947781751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7" name="Picture 6">
              <a:extLst>
                <a:ext uri="{FF2B5EF4-FFF2-40B4-BE49-F238E27FC236}">
                  <a16:creationId xmlns:a16="http://schemas.microsoft.com/office/drawing/2014/main" id="{4B34133E-EF77-467A-A1F8-0F410919E87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Tree>
    <p:extLst>
      <p:ext uri="{BB962C8B-B14F-4D97-AF65-F5344CB8AC3E}">
        <p14:creationId xmlns:p14="http://schemas.microsoft.com/office/powerpoint/2010/main" val="3978281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85AE-B93F-43BF-8466-9A5B96026055}"/>
              </a:ext>
            </a:extLst>
          </p:cNvPr>
          <p:cNvSpPr>
            <a:spLocks noGrp="1"/>
          </p:cNvSpPr>
          <p:nvPr>
            <p:ph type="title"/>
          </p:nvPr>
        </p:nvSpPr>
        <p:spPr/>
        <p:txBody>
          <a:bodyPr/>
          <a:lstStyle/>
          <a:p>
            <a:r>
              <a:rPr lang="en-GB" sz="4000" dirty="0">
                <a:solidFill>
                  <a:srgbClr val="DA202A"/>
                </a:solidFill>
                <a:latin typeface="Calibri Light"/>
                <a:cs typeface="Calibri Light" panose="020F0302020204030204" pitchFamily="34" charset="0"/>
              </a:rPr>
              <a:t>What is Mailmark Direct Data</a:t>
            </a:r>
            <a:endParaRPr lang="en-GB" dirty="0"/>
          </a:p>
        </p:txBody>
      </p:sp>
      <p:sp>
        <p:nvSpPr>
          <p:cNvPr id="3" name="Text Placeholder 2">
            <a:extLst>
              <a:ext uri="{FF2B5EF4-FFF2-40B4-BE49-F238E27FC236}">
                <a16:creationId xmlns:a16="http://schemas.microsoft.com/office/drawing/2014/main" id="{67370507-C14D-43F6-8330-33C1E4D76E61}"/>
              </a:ext>
            </a:extLst>
          </p:cNvPr>
          <p:cNvSpPr>
            <a:spLocks noGrp="1"/>
          </p:cNvSpPr>
          <p:nvPr>
            <p:ph type="body" idx="1"/>
          </p:nvPr>
        </p:nvSpPr>
        <p:spPr>
          <a:xfrm>
            <a:off x="614951" y="1152456"/>
            <a:ext cx="11353176" cy="5179518"/>
          </a:xfrm>
        </p:spPr>
        <p:txBody>
          <a:bodyPr/>
          <a:lstStyle/>
          <a:p>
            <a:pPr marL="0" lvl="0" indent="0">
              <a:spcBef>
                <a:spcPts val="2400"/>
              </a:spcBef>
              <a:spcAft>
                <a:spcPts val="0"/>
              </a:spcAft>
              <a:buClr>
                <a:srgbClr val="DA202A"/>
              </a:buClr>
              <a:buSzTx/>
              <a:buNone/>
            </a:pPr>
            <a:r>
              <a:rPr lang="en-GB" dirty="0">
                <a:solidFill>
                  <a:srgbClr val="404040"/>
                </a:solidFill>
                <a:latin typeface="Calibri"/>
              </a:rPr>
              <a:t>The two reports that you will receive upon request are:</a:t>
            </a:r>
          </a:p>
          <a:p>
            <a:pPr>
              <a:spcBef>
                <a:spcPts val="2400"/>
              </a:spcBef>
            </a:pPr>
            <a:endParaRPr lang="en-GB" dirty="0"/>
          </a:p>
        </p:txBody>
      </p:sp>
      <p:sp>
        <p:nvSpPr>
          <p:cNvPr id="4" name="Slide Number Placeholder 3">
            <a:extLst>
              <a:ext uri="{FF2B5EF4-FFF2-40B4-BE49-F238E27FC236}">
                <a16:creationId xmlns:a16="http://schemas.microsoft.com/office/drawing/2014/main" id="{31E94699-1BCB-43B1-8FCC-FB37BDEB4ECB}"/>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7</a:t>
            </a:fld>
            <a:endParaRPr lang="en-GB" dirty="0"/>
          </a:p>
        </p:txBody>
      </p:sp>
      <p:grpSp>
        <p:nvGrpSpPr>
          <p:cNvPr id="5" name="Group 4">
            <a:extLst>
              <a:ext uri="{FF2B5EF4-FFF2-40B4-BE49-F238E27FC236}">
                <a16:creationId xmlns:a16="http://schemas.microsoft.com/office/drawing/2014/main" id="{3FFE5C61-2D12-4D27-9A81-D3C4A20E88AF}"/>
              </a:ext>
            </a:extLst>
          </p:cNvPr>
          <p:cNvGrpSpPr/>
          <p:nvPr/>
        </p:nvGrpSpPr>
        <p:grpSpPr>
          <a:xfrm>
            <a:off x="10336320" y="5739633"/>
            <a:ext cx="1334699" cy="916447"/>
            <a:chOff x="3768928" y="4863432"/>
            <a:chExt cx="1573953" cy="1080727"/>
          </a:xfrm>
        </p:grpSpPr>
        <p:pic>
          <p:nvPicPr>
            <p:cNvPr id="6" name="Picture 5" descr="1">
              <a:extLst>
                <a:ext uri="{FF2B5EF4-FFF2-40B4-BE49-F238E27FC236}">
                  <a16:creationId xmlns:a16="http://schemas.microsoft.com/office/drawing/2014/main" id="{B05DACB1-EFF0-4F1E-A77E-78947781751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7" name="Picture 6">
              <a:extLst>
                <a:ext uri="{FF2B5EF4-FFF2-40B4-BE49-F238E27FC236}">
                  <a16:creationId xmlns:a16="http://schemas.microsoft.com/office/drawing/2014/main" id="{4B34133E-EF77-467A-A1F8-0F410919E87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
        <p:nvSpPr>
          <p:cNvPr id="10" name="Rectangle 9">
            <a:extLst>
              <a:ext uri="{FF2B5EF4-FFF2-40B4-BE49-F238E27FC236}">
                <a16:creationId xmlns:a16="http://schemas.microsoft.com/office/drawing/2014/main" id="{911820F9-F37C-4ACA-95BB-C513CF2DF8C7}"/>
              </a:ext>
            </a:extLst>
          </p:cNvPr>
          <p:cNvSpPr/>
          <p:nvPr/>
        </p:nvSpPr>
        <p:spPr>
          <a:xfrm>
            <a:off x="556686" y="1927791"/>
            <a:ext cx="5301269" cy="633174"/>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1.  Summary report</a:t>
            </a:r>
          </a:p>
        </p:txBody>
      </p:sp>
      <p:sp>
        <p:nvSpPr>
          <p:cNvPr id="11" name="Rectangle 10">
            <a:extLst>
              <a:ext uri="{FF2B5EF4-FFF2-40B4-BE49-F238E27FC236}">
                <a16:creationId xmlns:a16="http://schemas.microsoft.com/office/drawing/2014/main" id="{25DBF5EE-8763-4B13-A07A-2E68845ED61A}"/>
              </a:ext>
            </a:extLst>
          </p:cNvPr>
          <p:cNvSpPr/>
          <p:nvPr/>
        </p:nvSpPr>
        <p:spPr>
          <a:xfrm>
            <a:off x="556686" y="2634959"/>
            <a:ext cx="5301269" cy="277041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2"/>
                </a:solidFill>
              </a:rPr>
              <a:t>The </a:t>
            </a:r>
            <a:r>
              <a:rPr lang="en-GB" sz="2400" dirty="0" err="1">
                <a:solidFill>
                  <a:schemeClr val="bg2"/>
                </a:solidFill>
              </a:rPr>
              <a:t>eManifest</a:t>
            </a:r>
            <a:r>
              <a:rPr lang="en-GB" sz="2400" dirty="0">
                <a:solidFill>
                  <a:schemeClr val="bg2"/>
                </a:solidFill>
              </a:rPr>
              <a:t> summary report shows a daily snapshot of current postings during the active 5 day window that an </a:t>
            </a:r>
            <a:r>
              <a:rPr lang="en-GB" sz="2400" dirty="0" err="1">
                <a:solidFill>
                  <a:schemeClr val="bg2"/>
                </a:solidFill>
              </a:rPr>
              <a:t>eManifest</a:t>
            </a:r>
            <a:r>
              <a:rPr lang="en-GB" sz="2400" dirty="0">
                <a:solidFill>
                  <a:schemeClr val="bg2"/>
                </a:solidFill>
              </a:rPr>
              <a:t> is open.  The report shows a summarised view of the posting volumes vs the </a:t>
            </a:r>
            <a:r>
              <a:rPr lang="en-GB" sz="2400" dirty="0" err="1">
                <a:solidFill>
                  <a:schemeClr val="bg2"/>
                </a:solidFill>
              </a:rPr>
              <a:t>eManifest</a:t>
            </a:r>
            <a:r>
              <a:rPr lang="en-GB" sz="2400" dirty="0">
                <a:solidFill>
                  <a:schemeClr val="bg2"/>
                </a:solidFill>
              </a:rPr>
              <a:t>, similar to the current </a:t>
            </a:r>
            <a:r>
              <a:rPr lang="en-GB" sz="2400" dirty="0" err="1">
                <a:solidFill>
                  <a:schemeClr val="bg2"/>
                </a:solidFill>
              </a:rPr>
              <a:t>Mailmark</a:t>
            </a:r>
            <a:r>
              <a:rPr lang="en-GB" sz="2400" dirty="0">
                <a:solidFill>
                  <a:schemeClr val="bg2"/>
                </a:solidFill>
              </a:rPr>
              <a:t> reports.</a:t>
            </a:r>
          </a:p>
        </p:txBody>
      </p:sp>
      <p:sp>
        <p:nvSpPr>
          <p:cNvPr id="12" name="Rectangle 11">
            <a:extLst>
              <a:ext uri="{FF2B5EF4-FFF2-40B4-BE49-F238E27FC236}">
                <a16:creationId xmlns:a16="http://schemas.microsoft.com/office/drawing/2014/main" id="{FD491EF7-0079-42D0-B264-3996A30E2519}"/>
              </a:ext>
            </a:extLst>
          </p:cNvPr>
          <p:cNvSpPr/>
          <p:nvPr/>
        </p:nvSpPr>
        <p:spPr>
          <a:xfrm>
            <a:off x="6339869" y="1923779"/>
            <a:ext cx="5301269" cy="633174"/>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800" b="1" dirty="0"/>
              <a:t>2.  Item level report</a:t>
            </a:r>
          </a:p>
        </p:txBody>
      </p:sp>
      <p:sp>
        <p:nvSpPr>
          <p:cNvPr id="13" name="Rectangle 12">
            <a:extLst>
              <a:ext uri="{FF2B5EF4-FFF2-40B4-BE49-F238E27FC236}">
                <a16:creationId xmlns:a16="http://schemas.microsoft.com/office/drawing/2014/main" id="{C48D9037-9CFF-4D7C-B278-F8795AC72901}"/>
              </a:ext>
            </a:extLst>
          </p:cNvPr>
          <p:cNvSpPr/>
          <p:nvPr/>
        </p:nvSpPr>
        <p:spPr>
          <a:xfrm>
            <a:off x="6339869" y="2630947"/>
            <a:ext cx="5301269" cy="277041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2"/>
                </a:solidFill>
              </a:rPr>
              <a:t>The report will show active data (data that is updated every day in an open </a:t>
            </a:r>
            <a:r>
              <a:rPr lang="en-GB" sz="2400" dirty="0" err="1">
                <a:solidFill>
                  <a:schemeClr val="bg2"/>
                </a:solidFill>
              </a:rPr>
              <a:t>eManifest</a:t>
            </a:r>
            <a:r>
              <a:rPr lang="en-GB" sz="2400" dirty="0">
                <a:solidFill>
                  <a:schemeClr val="bg2"/>
                </a:solidFill>
              </a:rPr>
              <a:t>).  You would use this report to delve into the detail of a query e.g. investigate potential adjustments.  By building up data over time you would be able to establish if patterns occurred.</a:t>
            </a:r>
          </a:p>
        </p:txBody>
      </p:sp>
    </p:spTree>
    <p:extLst>
      <p:ext uri="{BB962C8B-B14F-4D97-AF65-F5344CB8AC3E}">
        <p14:creationId xmlns:p14="http://schemas.microsoft.com/office/powerpoint/2010/main" val="409570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85AE-B93F-43BF-8466-9A5B96026055}"/>
              </a:ext>
            </a:extLst>
          </p:cNvPr>
          <p:cNvSpPr>
            <a:spLocks noGrp="1"/>
          </p:cNvSpPr>
          <p:nvPr>
            <p:ph type="title"/>
          </p:nvPr>
        </p:nvSpPr>
        <p:spPr/>
        <p:txBody>
          <a:bodyPr/>
          <a:lstStyle/>
          <a:p>
            <a:r>
              <a:rPr lang="en-GB" sz="4000" dirty="0">
                <a:solidFill>
                  <a:srgbClr val="DA202A"/>
                </a:solidFill>
                <a:latin typeface="Calibri Light"/>
                <a:cs typeface="Calibri Light" panose="020F0302020204030204" pitchFamily="34" charset="0"/>
              </a:rPr>
              <a:t>Sample data structure 1</a:t>
            </a:r>
            <a:br>
              <a:rPr lang="en-GB" sz="4000" dirty="0">
                <a:solidFill>
                  <a:srgbClr val="DA202A"/>
                </a:solidFill>
                <a:latin typeface="Calibri Light"/>
                <a:cs typeface="Calibri Light" panose="020F0302020204030204" pitchFamily="34" charset="0"/>
              </a:rPr>
            </a:br>
            <a:r>
              <a:rPr lang="en-GB" sz="4000" dirty="0">
                <a:solidFill>
                  <a:srgbClr val="DA202A"/>
                </a:solidFill>
                <a:latin typeface="Calibri Light"/>
                <a:cs typeface="Calibri Light" panose="020F0302020204030204" pitchFamily="34" charset="0"/>
              </a:rPr>
              <a:t>Example of raw MDD Summary Data</a:t>
            </a:r>
            <a:endParaRPr lang="en-GB" dirty="0"/>
          </a:p>
        </p:txBody>
      </p:sp>
      <p:sp>
        <p:nvSpPr>
          <p:cNvPr id="4" name="Slide Number Placeholder 3">
            <a:extLst>
              <a:ext uri="{FF2B5EF4-FFF2-40B4-BE49-F238E27FC236}">
                <a16:creationId xmlns:a16="http://schemas.microsoft.com/office/drawing/2014/main" id="{31E94699-1BCB-43B1-8FCC-FB37BDEB4ECB}"/>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8</a:t>
            </a:fld>
            <a:endParaRPr lang="en-GB" dirty="0"/>
          </a:p>
        </p:txBody>
      </p:sp>
      <p:grpSp>
        <p:nvGrpSpPr>
          <p:cNvPr id="5" name="Group 4">
            <a:extLst>
              <a:ext uri="{FF2B5EF4-FFF2-40B4-BE49-F238E27FC236}">
                <a16:creationId xmlns:a16="http://schemas.microsoft.com/office/drawing/2014/main" id="{3FFE5C61-2D12-4D27-9A81-D3C4A20E88AF}"/>
              </a:ext>
            </a:extLst>
          </p:cNvPr>
          <p:cNvGrpSpPr/>
          <p:nvPr/>
        </p:nvGrpSpPr>
        <p:grpSpPr>
          <a:xfrm>
            <a:off x="10336320" y="5739633"/>
            <a:ext cx="1334699" cy="916447"/>
            <a:chOff x="3768928" y="4863432"/>
            <a:chExt cx="1573953" cy="1080727"/>
          </a:xfrm>
        </p:grpSpPr>
        <p:pic>
          <p:nvPicPr>
            <p:cNvPr id="6" name="Picture 5" descr="1">
              <a:extLst>
                <a:ext uri="{FF2B5EF4-FFF2-40B4-BE49-F238E27FC236}">
                  <a16:creationId xmlns:a16="http://schemas.microsoft.com/office/drawing/2014/main" id="{B05DACB1-EFF0-4F1E-A77E-78947781751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7" name="Picture 6">
              <a:extLst>
                <a:ext uri="{FF2B5EF4-FFF2-40B4-BE49-F238E27FC236}">
                  <a16:creationId xmlns:a16="http://schemas.microsoft.com/office/drawing/2014/main" id="{4B34133E-EF77-467A-A1F8-0F410919E87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pic>
        <p:nvPicPr>
          <p:cNvPr id="1026" name="Picture 2" descr="image007">
            <a:extLst>
              <a:ext uri="{FF2B5EF4-FFF2-40B4-BE49-F238E27FC236}">
                <a16:creationId xmlns:a16="http://schemas.microsoft.com/office/drawing/2014/main" id="{8FEA2A43-586B-4353-9D3A-C89CA2B860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04" y="1610984"/>
            <a:ext cx="11208663" cy="275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119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85AE-B93F-43BF-8466-9A5B96026055}"/>
              </a:ext>
            </a:extLst>
          </p:cNvPr>
          <p:cNvSpPr>
            <a:spLocks noGrp="1"/>
          </p:cNvSpPr>
          <p:nvPr>
            <p:ph type="title"/>
          </p:nvPr>
        </p:nvSpPr>
        <p:spPr/>
        <p:txBody>
          <a:bodyPr/>
          <a:lstStyle/>
          <a:p>
            <a:r>
              <a:rPr lang="en-GB" sz="4000" dirty="0">
                <a:solidFill>
                  <a:srgbClr val="DA202A"/>
                </a:solidFill>
                <a:latin typeface="Calibri Light"/>
                <a:cs typeface="Calibri Light" panose="020F0302020204030204" pitchFamily="34" charset="0"/>
              </a:rPr>
              <a:t>Sample data structure 2</a:t>
            </a:r>
            <a:br>
              <a:rPr lang="en-GB" sz="4000" dirty="0">
                <a:solidFill>
                  <a:srgbClr val="DA202A"/>
                </a:solidFill>
                <a:latin typeface="Calibri Light"/>
                <a:cs typeface="Calibri Light" panose="020F0302020204030204" pitchFamily="34" charset="0"/>
              </a:rPr>
            </a:br>
            <a:r>
              <a:rPr lang="en-GB" sz="4000" dirty="0">
                <a:solidFill>
                  <a:srgbClr val="DA202A"/>
                </a:solidFill>
                <a:latin typeface="Calibri Light"/>
                <a:cs typeface="Calibri Light" panose="020F0302020204030204" pitchFamily="34" charset="0"/>
              </a:rPr>
              <a:t>Example of raw MDD Detail Data</a:t>
            </a:r>
            <a:endParaRPr lang="en-GB" dirty="0"/>
          </a:p>
        </p:txBody>
      </p:sp>
      <p:sp>
        <p:nvSpPr>
          <p:cNvPr id="4" name="Slide Number Placeholder 3">
            <a:extLst>
              <a:ext uri="{FF2B5EF4-FFF2-40B4-BE49-F238E27FC236}">
                <a16:creationId xmlns:a16="http://schemas.microsoft.com/office/drawing/2014/main" id="{31E94699-1BCB-43B1-8FCC-FB37BDEB4ECB}"/>
              </a:ext>
            </a:extLst>
          </p:cNvPr>
          <p:cNvSpPr>
            <a:spLocks noGrp="1"/>
          </p:cNvSpPr>
          <p:nvPr>
            <p:ph type="sldNum" sz="quarter" idx="7"/>
          </p:nvPr>
        </p:nvSpPr>
        <p:spPr/>
        <p:txBody>
          <a:bodyPr/>
          <a:lstStyle/>
          <a:p>
            <a:pPr marL="23447">
              <a:lnSpc>
                <a:spcPts val="997"/>
              </a:lnSpc>
            </a:pPr>
            <a:fld id="{81D60167-4931-47E6-BA6A-407CBD079E47}" type="slidenum">
              <a:rPr lang="en-GB" smtClean="0"/>
              <a:pPr marL="23447">
                <a:lnSpc>
                  <a:spcPts val="997"/>
                </a:lnSpc>
              </a:pPr>
              <a:t>9</a:t>
            </a:fld>
            <a:endParaRPr lang="en-GB" dirty="0"/>
          </a:p>
        </p:txBody>
      </p:sp>
      <p:grpSp>
        <p:nvGrpSpPr>
          <p:cNvPr id="5" name="Group 4">
            <a:extLst>
              <a:ext uri="{FF2B5EF4-FFF2-40B4-BE49-F238E27FC236}">
                <a16:creationId xmlns:a16="http://schemas.microsoft.com/office/drawing/2014/main" id="{3FFE5C61-2D12-4D27-9A81-D3C4A20E88AF}"/>
              </a:ext>
            </a:extLst>
          </p:cNvPr>
          <p:cNvGrpSpPr/>
          <p:nvPr/>
        </p:nvGrpSpPr>
        <p:grpSpPr>
          <a:xfrm>
            <a:off x="10336320" y="5739633"/>
            <a:ext cx="1334699" cy="916447"/>
            <a:chOff x="3768928" y="4863432"/>
            <a:chExt cx="1573953" cy="1080727"/>
          </a:xfrm>
        </p:grpSpPr>
        <p:pic>
          <p:nvPicPr>
            <p:cNvPr id="6" name="Picture 5" descr="1">
              <a:extLst>
                <a:ext uri="{FF2B5EF4-FFF2-40B4-BE49-F238E27FC236}">
                  <a16:creationId xmlns:a16="http://schemas.microsoft.com/office/drawing/2014/main" id="{B05DACB1-EFF0-4F1E-A77E-78947781751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7" name="Picture 6">
              <a:extLst>
                <a:ext uri="{FF2B5EF4-FFF2-40B4-BE49-F238E27FC236}">
                  <a16:creationId xmlns:a16="http://schemas.microsoft.com/office/drawing/2014/main" id="{4B34133E-EF77-467A-A1F8-0F410919E87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pic>
        <p:nvPicPr>
          <p:cNvPr id="2050" name="Picture 3" descr="image008">
            <a:extLst>
              <a:ext uri="{FF2B5EF4-FFF2-40B4-BE49-F238E27FC236}">
                <a16:creationId xmlns:a16="http://schemas.microsoft.com/office/drawing/2014/main" id="{9F7D8BC1-6FD5-4272-9CF9-9DF3F0113B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686" y="1521643"/>
            <a:ext cx="10789209" cy="327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8081780"/>
      </p:ext>
    </p:extLst>
  </p:cSld>
  <p:clrMapOvr>
    <a:masterClrMapping/>
  </p:clrMapOvr>
</p:sld>
</file>

<file path=ppt/theme/theme1.xml><?xml version="1.0" encoding="utf-8"?>
<a:theme xmlns:a="http://schemas.openxmlformats.org/drawingml/2006/main" name="Office Theme">
  <a:themeElements>
    <a:clrScheme name="Custom 8">
      <a:dk1>
        <a:srgbClr val="404040"/>
      </a:dk1>
      <a:lt1>
        <a:srgbClr val="FFFFFF"/>
      </a:lt1>
      <a:dk2>
        <a:srgbClr val="DA202A"/>
      </a:dk2>
      <a:lt2>
        <a:srgbClr val="000000"/>
      </a:lt2>
      <a:accent1>
        <a:srgbClr val="53535A"/>
      </a:accent1>
      <a:accent2>
        <a:srgbClr val="0892CB"/>
      </a:accent2>
      <a:accent3>
        <a:srgbClr val="62A531"/>
      </a:accent3>
      <a:accent4>
        <a:srgbClr val="088578"/>
      </a:accent4>
      <a:accent5>
        <a:srgbClr val="FDDA24"/>
      </a:accent5>
      <a:accent6>
        <a:srgbClr val="AADAEA"/>
      </a:accent6>
      <a:hlink>
        <a:srgbClr val="0892CB"/>
      </a:hlink>
      <a:folHlink>
        <a:srgbClr val="088578"/>
      </a:folHlink>
    </a:clrScheme>
    <a:fontScheme name="Royal Mail Font Them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chor="t" anchorCtr="0">
        <a:norm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Royal Mail Colour Theme 2016">
      <a:dk1>
        <a:srgbClr val="000000"/>
      </a:dk1>
      <a:lt1>
        <a:srgbClr val="FFFFFF"/>
      </a:lt1>
      <a:dk2>
        <a:srgbClr val="DA202A"/>
      </a:dk2>
      <a:lt2>
        <a:srgbClr val="404040"/>
      </a:lt2>
      <a:accent1>
        <a:srgbClr val="53535A"/>
      </a:accent1>
      <a:accent2>
        <a:srgbClr val="0892CB"/>
      </a:accent2>
      <a:accent3>
        <a:srgbClr val="62A531"/>
      </a:accent3>
      <a:accent4>
        <a:srgbClr val="088578"/>
      </a:accent4>
      <a:accent5>
        <a:srgbClr val="FDDA24"/>
      </a:accent5>
      <a:accent6>
        <a:srgbClr val="AADAEA"/>
      </a:accent6>
      <a:hlink>
        <a:srgbClr val="0892CB"/>
      </a:hlink>
      <a:folHlink>
        <a:srgbClr val="08857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oyal Mail Colour Theme 2016">
      <a:dk1>
        <a:srgbClr val="000000"/>
      </a:dk1>
      <a:lt1>
        <a:srgbClr val="FFFFFF"/>
      </a:lt1>
      <a:dk2>
        <a:srgbClr val="DA202A"/>
      </a:dk2>
      <a:lt2>
        <a:srgbClr val="404040"/>
      </a:lt2>
      <a:accent1>
        <a:srgbClr val="53535A"/>
      </a:accent1>
      <a:accent2>
        <a:srgbClr val="0892CB"/>
      </a:accent2>
      <a:accent3>
        <a:srgbClr val="62A531"/>
      </a:accent3>
      <a:accent4>
        <a:srgbClr val="088578"/>
      </a:accent4>
      <a:accent5>
        <a:srgbClr val="FDDA24"/>
      </a:accent5>
      <a:accent6>
        <a:srgbClr val="AADAEA"/>
      </a:accent6>
      <a:hlink>
        <a:srgbClr val="0892CB"/>
      </a:hlink>
      <a:folHlink>
        <a:srgbClr val="08857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8137E971001A4E8FC3877852DCCF37" ma:contentTypeVersion="9" ma:contentTypeDescription="Create a new document." ma:contentTypeScope="" ma:versionID="8667f2b4dc35f2ba291cb554fe6d4c0d">
  <xsd:schema xmlns:xsd="http://www.w3.org/2001/XMLSchema" xmlns:xs="http://www.w3.org/2001/XMLSchema" xmlns:p="http://schemas.microsoft.com/office/2006/metadata/properties" xmlns:ns3="fcbe732b-5ad2-4603-a55a-a04914e7e2ad" targetNamespace="http://schemas.microsoft.com/office/2006/metadata/properties" ma:root="true" ma:fieldsID="45e8bb444193fd78501770f425ac3f21" ns3:_="">
    <xsd:import namespace="fcbe732b-5ad2-4603-a55a-a04914e7e2a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be732b-5ad2-4603-a55a-a04914e7e2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4F5398-FA0E-477D-A779-949429ED8CC4}">
  <ds:schemaRefs>
    <ds:schemaRef ds:uri="http://schemas.microsoft.com/sharepoint/v3/contenttype/forms"/>
  </ds:schemaRefs>
</ds:datastoreItem>
</file>

<file path=customXml/itemProps2.xml><?xml version="1.0" encoding="utf-8"?>
<ds:datastoreItem xmlns:ds="http://schemas.openxmlformats.org/officeDocument/2006/customXml" ds:itemID="{4C2DF8D8-71C7-4D6F-A09D-9E4601716529}">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cbe732b-5ad2-4603-a55a-a04914e7e2ad"/>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E06AC731-01FE-4A60-B449-2A8BC7635A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be732b-5ad2-4603-a55a-a04914e7e2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6028</TotalTime>
  <Words>1883</Words>
  <Application>Microsoft Office PowerPoint</Application>
  <PresentationFormat>Widescreen</PresentationFormat>
  <Paragraphs>267</Paragraphs>
  <Slides>25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Verdana</vt:lpstr>
      <vt:lpstr>Wingdings</vt:lpstr>
      <vt:lpstr>Office Theme</vt:lpstr>
      <vt:lpstr>Mailmark Reporting Migration Training</vt:lpstr>
      <vt:lpstr>PowerPoint Presentation</vt:lpstr>
      <vt:lpstr>Today’s content</vt:lpstr>
      <vt:lpstr>Background To Reporting Migration</vt:lpstr>
      <vt:lpstr>What’s changing?</vt:lpstr>
      <vt:lpstr>What is Mailmark Direct Data</vt:lpstr>
      <vt:lpstr>What is Mailmark Direct Data</vt:lpstr>
      <vt:lpstr>Sample data structure 1 Example of raw MDD Summary Data</vt:lpstr>
      <vt:lpstr>Sample data structure 2 Example of raw MDD Detail Data</vt:lpstr>
      <vt:lpstr>PowerPoint Presentation</vt:lpstr>
      <vt:lpstr>Access and Security</vt:lpstr>
      <vt:lpstr>File information</vt:lpstr>
      <vt:lpstr>Data extraction</vt:lpstr>
      <vt:lpstr>Where does direct data come from?</vt:lpstr>
      <vt:lpstr>Data dictionary</vt:lpstr>
      <vt:lpstr>Mail Centre mapping</vt:lpstr>
      <vt:lpstr>Onboarding process 1</vt:lpstr>
      <vt:lpstr>Onboarding process 2</vt:lpstr>
      <vt:lpstr>Onboarding process 3</vt:lpstr>
      <vt:lpstr>Testing Process</vt:lpstr>
      <vt:lpstr>Mailmark Direct Data – where to find help?</vt:lpstr>
      <vt:lpstr>PDF Reporting  </vt:lpstr>
      <vt:lpstr>Simple PDF Reporting – Example daily report </vt:lpstr>
      <vt:lpstr>PowerPoint Presentation</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www.wizkit.com</dc:creator>
  <cp:lastModifiedBy>Christopher Hadlow</cp:lastModifiedBy>
  <cp:revision>164</cp:revision>
  <dcterms:created xsi:type="dcterms:W3CDTF">2011-10-20T13:01:56Z</dcterms:created>
  <dcterms:modified xsi:type="dcterms:W3CDTF">2020-12-15T15:35:50Z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Onscreen</vt:lpwstr>
  </property>
  <property fmtid="{D5CDD505-2E9C-101B-9397-08002B2CF9AE}" pid="3" name="WizKit Template Version">
    <vt:i4>5</vt:i4>
  </property>
  <property fmtid="{D5CDD505-2E9C-101B-9397-08002B2CF9AE}" pid="4" name="WizKit Template Sub">
    <vt:lpwstr>RM</vt:lpwstr>
  </property>
  <property fmtid="{D5CDD505-2E9C-101B-9397-08002B2CF9AE}" pid="5" name="RMG_Classification">
    <vt:lpwstr>CONFIDENTIAL</vt:lpwstr>
  </property>
  <property fmtid="{D5CDD505-2E9C-101B-9397-08002B2CF9AE}" pid="6" name="MSIP_Label_980f36f3-41a5-4f45-a6a2-e224f336accd_Enabled">
    <vt:lpwstr>True</vt:lpwstr>
  </property>
  <property fmtid="{D5CDD505-2E9C-101B-9397-08002B2CF9AE}" pid="7" name="MSIP_Label_980f36f3-41a5-4f45-a6a2-e224f336accd_SiteId">
    <vt:lpwstr>7a082108-90dd-41ac-be41-9b8feabee2da</vt:lpwstr>
  </property>
  <property fmtid="{D5CDD505-2E9C-101B-9397-08002B2CF9AE}" pid="8" name="MSIP_Label_980f36f3-41a5-4f45-a6a2-e224f336accd_Owner">
    <vt:lpwstr>sophie.grender@royalmail.com</vt:lpwstr>
  </property>
  <property fmtid="{D5CDD505-2E9C-101B-9397-08002B2CF9AE}" pid="9" name="MSIP_Label_980f36f3-41a5-4f45-a6a2-e224f336accd_SetDate">
    <vt:lpwstr>2020-11-17T11:10:06.8563177Z</vt:lpwstr>
  </property>
  <property fmtid="{D5CDD505-2E9C-101B-9397-08002B2CF9AE}" pid="10" name="MSIP_Label_980f36f3-41a5-4f45-a6a2-e224f336accd_Name">
    <vt:lpwstr>Internal</vt:lpwstr>
  </property>
  <property fmtid="{D5CDD505-2E9C-101B-9397-08002B2CF9AE}" pid="11" name="MSIP_Label_980f36f3-41a5-4f45-a6a2-e224f336accd_Application">
    <vt:lpwstr>Microsoft Azure Information Protection</vt:lpwstr>
  </property>
  <property fmtid="{D5CDD505-2E9C-101B-9397-08002B2CF9AE}" pid="12" name="MSIP_Label_980f36f3-41a5-4f45-a6a2-e224f336accd_Extended_MSFT_Method">
    <vt:lpwstr>Automatic</vt:lpwstr>
  </property>
  <property fmtid="{D5CDD505-2E9C-101B-9397-08002B2CF9AE}" pid="13" name="Sensitivity">
    <vt:lpwstr>Internal</vt:lpwstr>
  </property>
  <property fmtid="{D5CDD505-2E9C-101B-9397-08002B2CF9AE}" pid="14" name="ContentTypeId">
    <vt:lpwstr>0x010100478137E971001A4E8FC3877852DCCF37</vt:lpwstr>
  </property>
</Properties>
</file>