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19"/>
  </p:notesMasterIdLst>
  <p:handoutMasterIdLst>
    <p:handoutMasterId r:id="rId20"/>
  </p:handoutMasterIdLst>
  <p:sldIdLst>
    <p:sldId id="304" r:id="rId6"/>
    <p:sldId id="1664" r:id="rId7"/>
    <p:sldId id="1694" r:id="rId8"/>
    <p:sldId id="1695" r:id="rId9"/>
    <p:sldId id="1696" r:id="rId10"/>
    <p:sldId id="1697" r:id="rId11"/>
    <p:sldId id="1698" r:id="rId12"/>
    <p:sldId id="1699" r:id="rId13"/>
    <p:sldId id="1700" r:id="rId14"/>
    <p:sldId id="1701" r:id="rId15"/>
    <p:sldId id="1702" r:id="rId16"/>
    <p:sldId id="1703" r:id="rId17"/>
    <p:sldId id="170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3" orient="horz" pos="1321" userDrawn="1">
          <p15:clr>
            <a:srgbClr val="A4A3A4"/>
          </p15:clr>
        </p15:guide>
        <p15:guide id="4" orient="horz" pos="3793" userDrawn="1">
          <p15:clr>
            <a:srgbClr val="A4A3A4"/>
          </p15:clr>
        </p15:guide>
        <p15:guide id="5" orient="horz" pos="1480" userDrawn="1">
          <p15:clr>
            <a:srgbClr val="A4A3A4"/>
          </p15:clr>
        </p15:guide>
        <p15:guide id="6" orient="horz" pos="4133" userDrawn="1">
          <p15:clr>
            <a:srgbClr val="A4A3A4"/>
          </p15:clr>
        </p15:guide>
        <p15:guide id="8" orient="horz" pos="3657" userDrawn="1">
          <p15:clr>
            <a:srgbClr val="A4A3A4"/>
          </p15:clr>
        </p15:guide>
        <p15:guide id="12" pos="64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A531"/>
    <a:srgbClr val="1BACE4"/>
    <a:srgbClr val="0892CB"/>
    <a:srgbClr val="DA202A"/>
    <a:srgbClr val="000000"/>
    <a:srgbClr val="53535A"/>
    <a:srgbClr val="C1C6C8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5" autoAdjust="0"/>
    <p:restoredTop sz="94645"/>
  </p:normalViewPr>
  <p:slideViewPr>
    <p:cSldViewPr snapToGrid="0" showGuides="1">
      <p:cViewPr varScale="1">
        <p:scale>
          <a:sx n="53" d="100"/>
          <a:sy n="53" d="100"/>
        </p:scale>
        <p:origin x="216" y="40"/>
      </p:cViewPr>
      <p:guideLst>
        <p:guide orient="horz" pos="845"/>
        <p:guide orient="horz" pos="1321"/>
        <p:guide orient="horz" pos="3793"/>
        <p:guide orient="horz" pos="1480"/>
        <p:guide orient="horz" pos="4133"/>
        <p:guide orient="horz" pos="3657"/>
        <p:guide pos="64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24"/>
    </p:cViewPr>
  </p:sorterViewPr>
  <p:notesViewPr>
    <p:cSldViewPr snapToGrid="0" showGuides="1">
      <p:cViewPr varScale="1">
        <p:scale>
          <a:sx n="69" d="100"/>
          <a:sy n="69" d="100"/>
        </p:scale>
        <p:origin x="2256" y="7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4B-41B2-B2BC-F656EB59B04C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4B-41B2-B2BC-F656EB59B04C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4B-41B2-B2BC-F656EB59B0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0.78</c:v>
                </c:pt>
                <c:pt idx="1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4B-41B2-B2BC-F656EB59B0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4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96-407E-8E9A-F6904DB12B3F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96-407E-8E9A-F6904DB12B3F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96-407E-8E9A-F6904DB12B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0.75</c:v>
                </c:pt>
                <c:pt idx="1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96-407E-8E9A-F6904DB12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4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5"/>
            </a:solidFill>
          </c:spPr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A3-4F8A-843C-9AE509AD0171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A3-4F8A-843C-9AE509AD0171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A3-4F8A-843C-9AE509AD01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0.74</c:v>
                </c:pt>
                <c:pt idx="1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A3-4F8A-843C-9AE509AD01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4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8"/>
                <c:pt idx="0">
                  <c:v>Charity</c:v>
                </c:pt>
                <c:pt idx="1">
                  <c:v>Publishing</c:v>
                </c:pt>
                <c:pt idx="2">
                  <c:v>Mail Order/
Online
Retailer</c:v>
                </c:pt>
                <c:pt idx="3">
                  <c:v>Dental/
Chemist/
Optical</c:v>
                </c:pt>
                <c:pt idx="4">
                  <c:v>High Street 
Retailer</c:v>
                </c:pt>
                <c:pt idx="5">
                  <c:v>Supermarket</c:v>
                </c:pt>
                <c:pt idx="6">
                  <c:v>Travel/
Tourism</c:v>
                </c:pt>
                <c:pt idx="7">
                  <c:v>TV/
Broadband/
Landline/
Mobile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0.96</c:v>
                </c:pt>
                <c:pt idx="1">
                  <c:v>0.99</c:v>
                </c:pt>
                <c:pt idx="2">
                  <c:v>0.93</c:v>
                </c:pt>
                <c:pt idx="3">
                  <c:v>0.98</c:v>
                </c:pt>
                <c:pt idx="4">
                  <c:v>0.93</c:v>
                </c:pt>
                <c:pt idx="5">
                  <c:v>0.98</c:v>
                </c:pt>
                <c:pt idx="6">
                  <c:v>0.93</c:v>
                </c:pt>
                <c:pt idx="7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6B-48C2-BE0D-F438EF4DE4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axId val="991796504"/>
        <c:axId val="991801096"/>
      </c:barChart>
      <c:catAx>
        <c:axId val="991796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1801096"/>
        <c:crosses val="autoZero"/>
        <c:auto val="1"/>
        <c:lblAlgn val="ctr"/>
        <c:lblOffset val="100"/>
        <c:noMultiLvlLbl val="0"/>
      </c:catAx>
      <c:valAx>
        <c:axId val="99180109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17965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8"/>
                <c:pt idx="0">
                  <c:v>Charity</c:v>
                </c:pt>
                <c:pt idx="1">
                  <c:v>Publishing</c:v>
                </c:pt>
                <c:pt idx="2">
                  <c:v>Mail Order/
Online Retailer</c:v>
                </c:pt>
                <c:pt idx="3">
                  <c:v>Dental/
Chemist/
Optical</c:v>
                </c:pt>
                <c:pt idx="4">
                  <c:v>High Street 
Retailer</c:v>
                </c:pt>
                <c:pt idx="5">
                  <c:v>Supermarket</c:v>
                </c:pt>
                <c:pt idx="6">
                  <c:v>Travel/
Tourism</c:v>
                </c:pt>
                <c:pt idx="7">
                  <c:v>TV/
Broadband/
Landline/
Mobile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0.25</c:v>
                </c:pt>
                <c:pt idx="1">
                  <c:v>0.16</c:v>
                </c:pt>
                <c:pt idx="2">
                  <c:v>0.28000000000000003</c:v>
                </c:pt>
                <c:pt idx="3">
                  <c:v>0.46</c:v>
                </c:pt>
                <c:pt idx="4">
                  <c:v>0.33</c:v>
                </c:pt>
                <c:pt idx="5">
                  <c:v>0.5</c:v>
                </c:pt>
                <c:pt idx="6">
                  <c:v>0.24</c:v>
                </c:pt>
                <c:pt idx="7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44-41E4-AF96-419B791BA9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axId val="948153320"/>
        <c:axId val="948155616"/>
      </c:barChart>
      <c:catAx>
        <c:axId val="948153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8155616"/>
        <c:crosses val="autoZero"/>
        <c:auto val="1"/>
        <c:lblAlgn val="ctr"/>
        <c:lblOffset val="100"/>
        <c:noMultiLvlLbl val="0"/>
      </c:catAx>
      <c:valAx>
        <c:axId val="948155616"/>
        <c:scaling>
          <c:orientation val="minMax"/>
          <c:max val="0.5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8153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C30E0-A67B-45A2-A9C8-8D694DFE099F}" type="datetimeFigureOut">
              <a:rPr lang="en-GB" smtClean="0"/>
              <a:t>17/12/2020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BD18D-9E9A-4A11-AE7C-595964A9BB8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4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C07F4E0-1604-49A8-8AFD-492A88FAAC25}" type="datetimeFigureOut">
              <a:rPr lang="en-GB" smtClean="0"/>
              <a:pPr/>
              <a:t>17/12/2020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E4C5386-DB2A-45A4-86A4-E806641C31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19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C5386-DB2A-45A4-86A4-E806641C31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017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C5386-DB2A-45A4-86A4-E806641C31E4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1950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56686" y="282574"/>
            <a:ext cx="11076516" cy="990000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56685" y="1444624"/>
            <a:ext cx="8756240" cy="1980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7" name="TextBox 6" descr="CONFIDENTIAL_TAG_0xFFEE"/>
          <p:cNvSpPr txBox="1"/>
          <p:nvPr userDrawn="1"/>
        </p:nvSpPr>
        <p:spPr>
          <a:xfrm>
            <a:off x="531286" y="6340445"/>
            <a:ext cx="4253121" cy="2769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algn="l"/>
            <a:r>
              <a:rPr lang="en-GB" sz="1200" b="0" i="0" u="none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CONFIDENTIAL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E5C7BFB-E2FF-4941-93C6-91CD649F9031}"/>
              </a:ext>
            </a:extLst>
          </p:cNvPr>
          <p:cNvGrpSpPr/>
          <p:nvPr userDrawn="1"/>
        </p:nvGrpSpPr>
        <p:grpSpPr>
          <a:xfrm>
            <a:off x="4822593" y="4222544"/>
            <a:ext cx="2527012" cy="1735127"/>
            <a:chOff x="3768928" y="4863432"/>
            <a:chExt cx="1573953" cy="1080727"/>
          </a:xfrm>
        </p:grpSpPr>
        <p:pic>
          <p:nvPicPr>
            <p:cNvPr id="9" name="Picture 12" descr="1">
              <a:extLst>
                <a:ext uri="{FF2B5EF4-FFF2-40B4-BE49-F238E27FC236}">
                  <a16:creationId xmlns:a16="http://schemas.microsoft.com/office/drawing/2014/main" id="{2CAE16B6-60C8-41F9-999C-74DC0144D71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928" y="4863432"/>
              <a:ext cx="1573953" cy="1080727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2BAD5A9-EEFB-4ED6-8329-6515D2FADC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hidden">
            <a:xfrm>
              <a:off x="3819600" y="4910400"/>
              <a:ext cx="1478172" cy="990000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0DC7D0E-7A49-424F-9FCC-063C3C8A8CC1}"/>
              </a:ext>
            </a:extLst>
          </p:cNvPr>
          <p:cNvSpPr/>
          <p:nvPr userDrawn="1"/>
        </p:nvSpPr>
        <p:spPr>
          <a:xfrm>
            <a:off x="531286" y="6251944"/>
            <a:ext cx="96790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EF1C-85D8-4622-96D6-431C752B733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6685" y="282578"/>
            <a:ext cx="11108267" cy="98436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685" y="1444628"/>
            <a:ext cx="8756240" cy="1527175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b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auto">
          <a:xfrm>
            <a:off x="579969" y="5702303"/>
            <a:ext cx="11104033" cy="91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GB" sz="80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Royal Mail, the cruciform and the colour red are registered trade marks of Royal Mail Group Ltd. All rights reserved.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760A948-80D9-4974-B152-0495FCAB9AE3}"/>
              </a:ext>
            </a:extLst>
          </p:cNvPr>
          <p:cNvGrpSpPr/>
          <p:nvPr userDrawn="1"/>
        </p:nvGrpSpPr>
        <p:grpSpPr>
          <a:xfrm>
            <a:off x="5428650" y="4955148"/>
            <a:ext cx="1334699" cy="916447"/>
            <a:chOff x="3768928" y="4863432"/>
            <a:chExt cx="1573953" cy="1080727"/>
          </a:xfrm>
        </p:grpSpPr>
        <p:pic>
          <p:nvPicPr>
            <p:cNvPr id="12" name="Picture 12" descr="1">
              <a:extLst>
                <a:ext uri="{FF2B5EF4-FFF2-40B4-BE49-F238E27FC236}">
                  <a16:creationId xmlns:a16="http://schemas.microsoft.com/office/drawing/2014/main" id="{92F898CF-3631-4B9A-9B72-65B2F5B1EB1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928" y="4863432"/>
              <a:ext cx="1573953" cy="1080727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F1AB332-25FA-4571-A9D7-609FBB65F3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hidden">
            <a:xfrm>
              <a:off x="3819600" y="4910400"/>
              <a:ext cx="1478172" cy="990000"/>
            </a:xfrm>
            <a:prstGeom prst="rect">
              <a:avLst/>
            </a:prstGeom>
          </p:spPr>
        </p:pic>
      </p:grp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E3397-B0AA-45BC-9441-837446717F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E5673B-33C2-43D8-98C8-DD96EA6AA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35431-5744-45CF-AABA-E6BADE3BD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93A1-8E75-4CBA-B346-2157FD3166C1}" type="datetimeFigureOut">
              <a:rPr lang="en-GB" smtClean="0"/>
              <a:t>17/12/2020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03A80-B234-4A2C-B671-168F221D7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90520-0D42-489A-8723-1CB4919C2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2802-DB21-4160-A43A-392662889AB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308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119F3-34DF-4619-B765-53790DA4B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CD1C7-1580-4DD8-A272-955B85F02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7CE50-5CC2-4D72-982C-4BDFE198A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93A1-8E75-4CBA-B346-2157FD3166C1}" type="datetimeFigureOut">
              <a:rPr lang="en-GB" smtClean="0"/>
              <a:t>17/12/2020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D1BAC-8919-46AE-AC2E-D5FD399D5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0B611-DB8A-44C4-9FAE-051BF6149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2802-DB21-4160-A43A-392662889AB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062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1625F-002C-451A-A91F-4E91F2E8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3E90B-131A-4138-9FE4-C0995D048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E5A66-1AA8-40E8-8A1E-8058FD381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93A1-8E75-4CBA-B346-2157FD3166C1}" type="datetimeFigureOut">
              <a:rPr lang="en-GB" smtClean="0"/>
              <a:t>17/12/2020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E3A35-CBB6-4A0B-BD64-A31E1DF2E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4A0B1-EECA-448B-8E03-E1EBB06D7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2802-DB21-4160-A43A-392662889AB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581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5076C-AB40-47C9-82CE-66D907FA5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169E6-BFF7-4D70-9032-CC0CCA3510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A670D0-33A3-48D9-9E8C-C3C3719E4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8174FE-44CE-472F-8496-1F4CEB729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93A1-8E75-4CBA-B346-2157FD3166C1}" type="datetimeFigureOut">
              <a:rPr lang="en-GB" smtClean="0"/>
              <a:t>17/12/2020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948D7-1C74-47F3-883A-B29B47174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12BF52-CF90-45AC-B49D-F296B8DB0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2802-DB21-4160-A43A-392662889AB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407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A3D7E-3E4C-43CA-8572-6030D4174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6FAA0-615A-49F6-BFCA-3B6F81575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F06B6-7667-4ED1-8FCC-AF1DFF7FE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53255B-8D08-48A4-B85F-B60BB03D14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422D11-E12D-43FE-9F95-31CC58476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7A7F14-D0B1-4D73-9B53-995B0E3AD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93A1-8E75-4CBA-B346-2157FD3166C1}" type="datetimeFigureOut">
              <a:rPr lang="en-GB" smtClean="0"/>
              <a:t>17/12/2020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695FC4-8FAD-48E0-B0B1-A04A256B8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34D6E5-6BFE-4306-8E16-489EBD8AF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2802-DB21-4160-A43A-392662889AB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9987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A1100-AD82-4064-A720-2130ADD4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D8616D-985A-497B-AB28-F073AA4D2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93A1-8E75-4CBA-B346-2157FD3166C1}" type="datetimeFigureOut">
              <a:rPr lang="en-GB" smtClean="0"/>
              <a:t>17/12/2020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A3B3C4-2DCE-4660-92AC-C0E42461C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55E8EB-9C1F-4C40-9BA1-4D683DE46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2802-DB21-4160-A43A-392662889AB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1448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9002D3-CEF6-4BBB-9AF1-0B31B7FDC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93A1-8E75-4CBA-B346-2157FD3166C1}" type="datetimeFigureOut">
              <a:rPr lang="en-GB" smtClean="0"/>
              <a:t>17/12/2020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3573D6-10FB-420F-A86B-C4E6DF958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6F976-0793-429F-B75B-B24E71FA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2802-DB21-4160-A43A-392662889AB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703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A8789-3F9E-40F9-9C18-93D955B9B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C6533-F83B-437D-85BD-BD27BF3F8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A0D2E-E8CD-40A6-8C1B-2F6EF6A96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EC7EC8-3320-49ED-BDFC-76BF13148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93A1-8E75-4CBA-B346-2157FD3166C1}" type="datetimeFigureOut">
              <a:rPr lang="en-GB" smtClean="0"/>
              <a:t>17/12/2020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A31B6-6EDD-4BC2-A10F-2A24D1E65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23A42-BE77-4DB6-BAEE-275D25D05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2802-DB21-4160-A43A-392662889AB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61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6684" y="280800"/>
            <a:ext cx="11076517" cy="988652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br>
              <a:rPr lang="en-GB" dirty="0"/>
            </a:b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6149" y="6615647"/>
            <a:ext cx="1247113" cy="241002"/>
          </a:xfrm>
        </p:spPr>
        <p:txBody>
          <a:bodyPr/>
          <a:lstStyle>
            <a:lvl1pPr>
              <a:defRPr sz="1200"/>
            </a:lvl1pPr>
          </a:lstStyle>
          <a:p>
            <a:fld id="{F8DEEF1C-85D8-4622-96D6-431C752B733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1D665-92D6-481A-B86B-B752458CE01D}"/>
              </a:ext>
            </a:extLst>
          </p:cNvPr>
          <p:cNvSpPr/>
          <p:nvPr userDrawn="1"/>
        </p:nvSpPr>
        <p:spPr>
          <a:xfrm>
            <a:off x="556684" y="5986130"/>
            <a:ext cx="963772" cy="241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04772E-36B4-41CA-8F66-EC680E785C3B}"/>
              </a:ext>
            </a:extLst>
          </p:cNvPr>
          <p:cNvSpPr/>
          <p:nvPr userDrawn="1"/>
        </p:nvSpPr>
        <p:spPr>
          <a:xfrm>
            <a:off x="0" y="6680377"/>
            <a:ext cx="1594884" cy="1776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4596640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61DC7-9DCB-4641-9957-05FC4837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C6B42-C21F-49E6-83D6-00ED4B27B8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9558A-4EE5-42DF-AAB5-F62E158AA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910CD0-28D6-4C88-AD31-9F4EC04C5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93A1-8E75-4CBA-B346-2157FD3166C1}" type="datetimeFigureOut">
              <a:rPr lang="en-GB" smtClean="0"/>
              <a:t>17/12/2020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61C9B1-8630-4F28-ABD7-021ECBF77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978DF-A3F2-4DFC-B887-A9E755C7C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2802-DB21-4160-A43A-392662889AB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032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EE86A-1B74-4FC3-83EA-E1825FB50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71BA52-312E-4206-BC19-218435501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DC071-431A-4863-B4E8-43A4BEB9E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93A1-8E75-4CBA-B346-2157FD3166C1}" type="datetimeFigureOut">
              <a:rPr lang="en-GB" smtClean="0"/>
              <a:t>17/12/2020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3A28B-7FD2-46F5-9265-EA69973E3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EE649-7361-4A34-949E-1DE8EAB0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2802-DB21-4160-A43A-392662889AB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822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8311B2-9220-46A6-B6EB-C021969C72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2F4A0B-7970-4627-934E-5547C3E4D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CE616-F291-403A-BD84-A0197F495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93A1-8E75-4CBA-B346-2157FD3166C1}" type="datetimeFigureOut">
              <a:rPr lang="en-GB" smtClean="0"/>
              <a:t>17/12/2020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DEC58-5991-4123-9867-56D62600D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DFCAA-560D-49C6-8128-EC9F08D2A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2802-DB21-4160-A43A-392662889AB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7102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684" y="280800"/>
            <a:ext cx="11076517" cy="988652"/>
          </a:xfr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686" y="1441588"/>
            <a:ext cx="11076516" cy="426071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EF1C-85D8-4622-96D6-431C752B733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Hig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684" y="280800"/>
            <a:ext cx="11076517" cy="988652"/>
          </a:xfr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686" y="1441588"/>
            <a:ext cx="11076516" cy="4260715"/>
          </a:xfrm>
        </p:spPr>
        <p:txBody>
          <a:bodyPr>
            <a:normAutofit/>
          </a:bodyPr>
          <a:lstStyle>
            <a:lvl1pPr marL="179388" indent="-179388">
              <a:defRPr sz="1600">
                <a:latin typeface="+mn-lt"/>
              </a:defRPr>
            </a:lvl1pPr>
            <a:lvl2pPr marL="358775" indent="0">
              <a:defRPr sz="1400">
                <a:latin typeface="+mn-lt"/>
              </a:defRPr>
            </a:lvl2pPr>
            <a:lvl3pPr marL="717550" indent="-179388">
              <a:defRPr sz="1200">
                <a:latin typeface="+mn-lt"/>
              </a:defRPr>
            </a:lvl3pPr>
            <a:lvl4pPr marL="1074738" indent="-179388">
              <a:defRPr sz="1100">
                <a:latin typeface="+mn-lt"/>
              </a:defRPr>
            </a:lvl4pPr>
            <a:lvl5pPr marL="1346200" indent="-179388">
              <a:defRPr sz="1100"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EF1C-85D8-4622-96D6-431C752B733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865120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56686" y="282578"/>
            <a:ext cx="11076516" cy="98436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56685" y="1444628"/>
            <a:ext cx="8756240" cy="1375693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6000" y="6439375"/>
            <a:ext cx="5280000" cy="2258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6686" y="6439375"/>
            <a:ext cx="1247113" cy="2410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F8DEEF1C-85D8-4622-96D6-431C752B733C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DBB697-6846-4319-9DEB-17A512F024F9}"/>
              </a:ext>
            </a:extLst>
          </p:cNvPr>
          <p:cNvGrpSpPr/>
          <p:nvPr userDrawn="1"/>
        </p:nvGrpSpPr>
        <p:grpSpPr>
          <a:xfrm>
            <a:off x="5427594" y="4658481"/>
            <a:ext cx="1334699" cy="916447"/>
            <a:chOff x="3768928" y="4863432"/>
            <a:chExt cx="1573953" cy="1080727"/>
          </a:xfrm>
        </p:grpSpPr>
        <p:pic>
          <p:nvPicPr>
            <p:cNvPr id="15" name="Picture 12" descr="1">
              <a:extLst>
                <a:ext uri="{FF2B5EF4-FFF2-40B4-BE49-F238E27FC236}">
                  <a16:creationId xmlns:a16="http://schemas.microsoft.com/office/drawing/2014/main" id="{25290B67-CF3B-49F1-A6A9-27EEAC35C75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928" y="4863432"/>
              <a:ext cx="1573953" cy="1080727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107B3E5-3179-4F05-B448-5704EC6004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hidden">
            <a:xfrm>
              <a:off x="3819600" y="4910400"/>
              <a:ext cx="1478172" cy="990000"/>
            </a:xfrm>
            <a:prstGeom prst="rect">
              <a:avLst/>
            </a:prstGeom>
          </p:spPr>
        </p:pic>
      </p:grp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EF1C-85D8-4622-96D6-431C752B733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56686" y="1441588"/>
            <a:ext cx="5396812" cy="426071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10302" y="1441588"/>
            <a:ext cx="5422900" cy="426071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ig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EF1C-85D8-4622-96D6-431C752B733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56686" y="1441588"/>
            <a:ext cx="5396812" cy="4260715"/>
          </a:xfrm>
        </p:spPr>
        <p:txBody>
          <a:bodyPr>
            <a:normAutofit/>
          </a:bodyPr>
          <a:lstStyle>
            <a:lvl1pPr marL="180975" indent="-180975">
              <a:defRPr sz="1600">
                <a:latin typeface="+mn-lt"/>
              </a:defRPr>
            </a:lvl1pPr>
            <a:lvl2pPr marL="358775" indent="0">
              <a:defRPr sz="1400">
                <a:latin typeface="+mn-lt"/>
              </a:defRPr>
            </a:lvl2pPr>
            <a:lvl3pPr marL="715963" indent="-176213">
              <a:defRPr sz="1200">
                <a:latin typeface="+mn-lt"/>
              </a:defRPr>
            </a:lvl3pPr>
            <a:lvl4pPr marL="984250" indent="-176213">
              <a:defRPr sz="1100">
                <a:latin typeface="+mn-lt"/>
              </a:defRPr>
            </a:lvl4pPr>
            <a:lvl5pPr marL="1255713" indent="-180975">
              <a:defRPr sz="1100"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10302" y="1441588"/>
            <a:ext cx="5422900" cy="4260715"/>
          </a:xfrm>
        </p:spPr>
        <p:txBody>
          <a:bodyPr>
            <a:normAutofit/>
          </a:bodyPr>
          <a:lstStyle>
            <a:lvl1pPr marL="180975" indent="-180975">
              <a:defRPr sz="1600">
                <a:latin typeface="+mn-lt"/>
              </a:defRPr>
            </a:lvl1pPr>
            <a:lvl2pPr marL="358775" indent="0">
              <a:defRPr sz="1400">
                <a:latin typeface="+mn-lt"/>
              </a:defRPr>
            </a:lvl2pPr>
            <a:lvl3pPr marL="715963" indent="-176213">
              <a:defRPr sz="1200">
                <a:latin typeface="+mn-lt"/>
              </a:defRPr>
            </a:lvl3pPr>
            <a:lvl4pPr marL="984250" indent="-176213">
              <a:defRPr sz="1100">
                <a:latin typeface="+mn-lt"/>
              </a:defRPr>
            </a:lvl4pPr>
            <a:lvl5pPr marL="1255713" indent="-180975">
              <a:defRPr sz="1100"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7993111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6686" y="1444625"/>
            <a:ext cx="5439833" cy="730250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3555" y="1444625"/>
            <a:ext cx="5425564" cy="730250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EF1C-85D8-4622-96D6-431C752B733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556686" y="2268189"/>
            <a:ext cx="5396812" cy="343411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6210302" y="2268189"/>
            <a:ext cx="5422900" cy="343411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EF1C-85D8-4622-96D6-431C752B733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56686" y="280110"/>
            <a:ext cx="11076516" cy="1004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56685" y="1441586"/>
            <a:ext cx="11080635" cy="42861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GB" dirty="0"/>
              <a:t>Click to edit Master text styles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456000" y="6440400"/>
            <a:ext cx="5280000" cy="2258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556686" y="6439375"/>
            <a:ext cx="1247113" cy="2410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F8DEEF1C-85D8-4622-96D6-431C752B733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8" descr="CONFIDENTIAL_TAG_0xFFEE"/>
          <p:cNvSpPr txBox="1"/>
          <p:nvPr userDrawn="1"/>
        </p:nvSpPr>
        <p:spPr>
          <a:xfrm>
            <a:off x="548219" y="6060556"/>
            <a:ext cx="4126932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GB" sz="1100" kern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CONFIDENTIAL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669F79-CB13-456E-8047-091CDCE2C0CB}"/>
              </a:ext>
            </a:extLst>
          </p:cNvPr>
          <p:cNvGrpSpPr/>
          <p:nvPr userDrawn="1"/>
        </p:nvGrpSpPr>
        <p:grpSpPr>
          <a:xfrm>
            <a:off x="10340981" y="5689839"/>
            <a:ext cx="1334699" cy="916447"/>
            <a:chOff x="3768928" y="4863432"/>
            <a:chExt cx="1573953" cy="1080727"/>
          </a:xfrm>
        </p:grpSpPr>
        <p:pic>
          <p:nvPicPr>
            <p:cNvPr id="15" name="Picture 12" descr="1">
              <a:extLst>
                <a:ext uri="{FF2B5EF4-FFF2-40B4-BE49-F238E27FC236}">
                  <a16:creationId xmlns:a16="http://schemas.microsoft.com/office/drawing/2014/main" id="{8CCFC927-48F0-4804-B0A2-7344F1067D0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928" y="4863432"/>
              <a:ext cx="1573953" cy="1080727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2935FBB-968E-4BBC-A6C4-E4FD6360E8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hidden">
            <a:xfrm>
              <a:off x="3819600" y="4910400"/>
              <a:ext cx="1478172" cy="990000"/>
            </a:xfrm>
            <a:prstGeom prst="rect">
              <a:avLst/>
            </a:prstGeom>
          </p:spPr>
        </p:pic>
      </p:grpSp>
      <p:sp>
        <p:nvSpPr>
          <p:cNvPr id="4" name="MSIPCMContentMarking" descr="{&quot;HashCode&quot;:-685326706,&quot;Placement&quot;:&quot;Footer&quot;}">
            <a:extLst>
              <a:ext uri="{FF2B5EF4-FFF2-40B4-BE49-F238E27FC236}">
                <a16:creationId xmlns:a16="http://schemas.microsoft.com/office/drawing/2014/main" id="{0181713E-6D30-4323-8EBB-DB5D79C9C803}"/>
              </a:ext>
            </a:extLst>
          </p:cNvPr>
          <p:cNvSpPr txBox="1"/>
          <p:nvPr userDrawn="1"/>
        </p:nvSpPr>
        <p:spPr>
          <a:xfrm>
            <a:off x="0" y="6595656"/>
            <a:ext cx="1631108" cy="262344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</a:rPr>
              <a:t>Classified: RMG – Internal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8" r:id="rId4"/>
    <p:sldLayoutId id="2147483651" r:id="rId5"/>
    <p:sldLayoutId id="2147483652" r:id="rId6"/>
    <p:sldLayoutId id="2147483659" r:id="rId7"/>
    <p:sldLayoutId id="2147483653" r:id="rId8"/>
    <p:sldLayoutId id="2147483654" r:id="rId9"/>
    <p:sldLayoutId id="2147483655" r:id="rId10"/>
    <p:sldLayoutId id="2147483656" r:id="rId11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7813" indent="-277813" algn="l" defTabSz="914400" rtl="0" eaLnBrk="1" latinLnBrk="0" hangingPunct="1">
        <a:spcBef>
          <a:spcPct val="20000"/>
        </a:spcBef>
        <a:buClr>
          <a:schemeClr val="tx2"/>
        </a:buClr>
        <a:buFont typeface="Verdana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47675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2pPr>
      <a:lvl3pPr marL="996950" indent="-185738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35890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/>
          </a:solidFill>
          <a:latin typeface="Calibri" panose="020F0502020204030204" pitchFamily="34" charset="0"/>
          <a:ea typeface="+mn-ea"/>
          <a:cs typeface="+mn-cs"/>
        </a:defRPr>
      </a:lvl4pPr>
      <a:lvl5pPr marL="1725613" indent="-185738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8" userDrawn="1">
          <p15:clr>
            <a:srgbClr val="F26B43"/>
          </p15:clr>
        </p15:guide>
        <p15:guide id="2" orient="horz" pos="910" userDrawn="1">
          <p15:clr>
            <a:srgbClr val="F26B43"/>
          </p15:clr>
        </p15:guide>
        <p15:guide id="3" orient="horz" pos="816" userDrawn="1">
          <p15:clr>
            <a:srgbClr val="F26B43"/>
          </p15:clr>
        </p15:guide>
        <p15:guide id="4" orient="horz" pos="177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3912" userDrawn="1">
          <p15:clr>
            <a:srgbClr val="F26B43"/>
          </p15:clr>
        </p15:guide>
        <p15:guide id="7" pos="3768" userDrawn="1">
          <p15:clr>
            <a:srgbClr val="F26B43"/>
          </p15:clr>
        </p15:guide>
        <p15:guide id="8" pos="347" userDrawn="1">
          <p15:clr>
            <a:srgbClr val="F26B43"/>
          </p15:clr>
        </p15:guide>
        <p15:guide id="9" pos="733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7DF0CE-5A88-4482-B636-8EBA651F0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66221-C4F1-4C90-A3F4-993F3FF68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DA9FE-6A74-4C3E-AEB3-D518DFCC74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93A1-8E75-4CBA-B346-2157FD3166C1}" type="datetimeFigureOut">
              <a:rPr lang="en-GB" smtClean="0"/>
              <a:t>17/12/2020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E2495-C63F-4A07-BC5E-91515E932C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D72AD-8BC7-48FA-BBC4-0F9C247C1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B2802-DB21-4160-A43A-392662889AB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MSIPCMContentMarking" descr="{&quot;HashCode&quot;:-685326706,&quot;Placement&quot;:&quot;Footer&quot;}">
            <a:extLst>
              <a:ext uri="{FF2B5EF4-FFF2-40B4-BE49-F238E27FC236}">
                <a16:creationId xmlns:a16="http://schemas.microsoft.com/office/drawing/2014/main" id="{7E4022BC-9869-416F-97A3-A57EB3C8841B}"/>
              </a:ext>
            </a:extLst>
          </p:cNvPr>
          <p:cNvSpPr txBox="1"/>
          <p:nvPr userDrawn="1"/>
        </p:nvSpPr>
        <p:spPr>
          <a:xfrm>
            <a:off x="0" y="6595656"/>
            <a:ext cx="163110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</a:rPr>
              <a:t>Classified: RMG – Internal</a:t>
            </a:r>
          </a:p>
        </p:txBody>
      </p:sp>
    </p:spTree>
    <p:extLst>
      <p:ext uri="{BB962C8B-B14F-4D97-AF65-F5344CB8AC3E}">
        <p14:creationId xmlns:p14="http://schemas.microsoft.com/office/powerpoint/2010/main" val="304412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&lt;TITLE&gt;{77.95276,654.1249,22.24992,32.87504}"/>
          <p:cNvSpPr>
            <a:spLocks noGrp="1"/>
          </p:cNvSpPr>
          <p:nvPr>
            <p:ph type="ctrTitle"/>
          </p:nvPr>
        </p:nvSpPr>
        <p:spPr>
          <a:xfrm>
            <a:off x="556686" y="1359022"/>
            <a:ext cx="11076516" cy="990000"/>
          </a:xfrm>
        </p:spPr>
        <p:txBody>
          <a:bodyPr/>
          <a:lstStyle/>
          <a:p>
            <a:br>
              <a:rPr lang="en-GB" b="1" dirty="0"/>
            </a:br>
            <a:r>
              <a:rPr lang="en-GB" b="1" dirty="0"/>
              <a:t>Machinable postcards and one piece mailing guide</a:t>
            </a:r>
            <a:endParaRPr lang="en-GB" b="1" dirty="0">
              <a:latin typeface="+mn-lt"/>
            </a:endParaRPr>
          </a:p>
        </p:txBody>
      </p:sp>
      <p:sp>
        <p:nvSpPr>
          <p:cNvPr id="3" name="Subtitle 2" descr="&lt;ROLE&gt;{155.9055,517.1008,113.7499,32.87512}"/>
          <p:cNvSpPr>
            <a:spLocks noGrp="1"/>
          </p:cNvSpPr>
          <p:nvPr>
            <p:ph type="subTitle" idx="1"/>
          </p:nvPr>
        </p:nvSpPr>
        <p:spPr>
          <a:xfrm>
            <a:off x="556685" y="2521072"/>
            <a:ext cx="8756240" cy="1980000"/>
          </a:xfrm>
        </p:spPr>
        <p:txBody>
          <a:bodyPr/>
          <a:lstStyle/>
          <a:p>
            <a:r>
              <a:rPr lang="en-GB" sz="3000" dirty="0">
                <a:solidFill>
                  <a:srgbClr val="C00000"/>
                </a:solidFill>
                <a:ea typeface="+mj-ea"/>
                <a:cs typeface="+mj-cs"/>
              </a:rPr>
              <a:t>Wholesale</a:t>
            </a:r>
          </a:p>
          <a:p>
            <a:endParaRPr lang="en-GB" b="1" dirty="0"/>
          </a:p>
          <a:p>
            <a:r>
              <a:rPr lang="en-GB" b="1" dirty="0"/>
              <a:t>December 2020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A2A3-5582-44AD-9821-739FD6714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formats to choose from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0A1C5-3FCD-45FC-B75B-CB1798135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EF1C-85D8-4622-96D6-431C752B733C}" type="slidenum">
              <a:rPr lang="en-GB" smtClean="0"/>
              <a:pPr/>
              <a:t>10</a:t>
            </a:fld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E51C41F-C8F4-4FD2-A604-F9BFFEEE7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508258"/>
              </p:ext>
            </p:extLst>
          </p:nvPr>
        </p:nvGraphicFramePr>
        <p:xfrm>
          <a:off x="6096000" y="1353648"/>
          <a:ext cx="5540554" cy="48827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16463">
                  <a:extLst>
                    <a:ext uri="{9D8B030D-6E8A-4147-A177-3AD203B41FA5}">
                      <a16:colId xmlns:a16="http://schemas.microsoft.com/office/drawing/2014/main" val="1236747625"/>
                    </a:ext>
                  </a:extLst>
                </a:gridCol>
                <a:gridCol w="4024091">
                  <a:extLst>
                    <a:ext uri="{9D8B030D-6E8A-4147-A177-3AD203B41FA5}">
                      <a16:colId xmlns:a16="http://schemas.microsoft.com/office/drawing/2014/main" val="3412003019"/>
                    </a:ext>
                  </a:extLst>
                </a:gridCol>
              </a:tblGrid>
              <a:tr h="358081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 PIECE PAPER WRAP MAILER</a:t>
                      </a:r>
                      <a:endParaRPr lang="en-GB" b="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853032"/>
                  </a:ext>
                </a:extLst>
              </a:tr>
              <a:tr h="307826">
                <a:tc>
                  <a:txBody>
                    <a:bodyPr/>
                    <a:lstStyle/>
                    <a:p>
                      <a:r>
                        <a:rPr lang="en-GB" sz="1400" dirty="0"/>
                        <a:t>INSERT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Paper only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172503"/>
                  </a:ext>
                </a:extLst>
              </a:tr>
              <a:tr h="307826">
                <a:tc>
                  <a:txBody>
                    <a:bodyPr/>
                    <a:lstStyle/>
                    <a:p>
                      <a:r>
                        <a:rPr lang="en-GB" sz="1400" dirty="0"/>
                        <a:t>SHAPE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Rectangular or square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490200"/>
                  </a:ext>
                </a:extLst>
              </a:tr>
              <a:tr h="307826">
                <a:tc>
                  <a:txBody>
                    <a:bodyPr/>
                    <a:lstStyle/>
                    <a:p>
                      <a:r>
                        <a:rPr lang="en-GB" sz="1400" dirty="0"/>
                        <a:t>FOLDS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Long edges fold, short edges sealed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76284"/>
                  </a:ext>
                </a:extLst>
              </a:tr>
              <a:tr h="507281">
                <a:tc>
                  <a:txBody>
                    <a:bodyPr/>
                    <a:lstStyle/>
                    <a:p>
                      <a:r>
                        <a:rPr lang="en-GB" sz="1400" dirty="0"/>
                        <a:t>REFERENCE / BOTTOM 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To be a fold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758625"/>
                  </a:ext>
                </a:extLst>
              </a:tr>
              <a:tr h="581881">
                <a:tc>
                  <a:txBody>
                    <a:bodyPr/>
                    <a:lstStyle/>
                    <a:p>
                      <a:r>
                        <a:rPr lang="en-GB" sz="1400" dirty="0"/>
                        <a:t>DIMENSIONS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Length: minimum 140mm, maximum 240mm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Width: minimum 90mm, maximum 165mm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761174"/>
                  </a:ext>
                </a:extLst>
              </a:tr>
              <a:tr h="307826">
                <a:tc>
                  <a:txBody>
                    <a:bodyPr/>
                    <a:lstStyle/>
                    <a:p>
                      <a:r>
                        <a:rPr lang="en-GB" sz="1400" dirty="0"/>
                        <a:t>ITEM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Maximum weight 100g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734158"/>
                  </a:ext>
                </a:extLst>
              </a:tr>
              <a:tr h="307826">
                <a:tc>
                  <a:txBody>
                    <a:bodyPr/>
                    <a:lstStyle/>
                    <a:p>
                      <a:r>
                        <a:rPr lang="en-GB" sz="1400" dirty="0"/>
                        <a:t>PAPER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Minimum 100gsm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749211"/>
                  </a:ext>
                </a:extLst>
              </a:tr>
              <a:tr h="307826">
                <a:tc>
                  <a:txBody>
                    <a:bodyPr/>
                    <a:lstStyle/>
                    <a:p>
                      <a:r>
                        <a:rPr lang="en-GB" sz="1400" dirty="0"/>
                        <a:t>PAPER THICKNESS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Not applicable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270498"/>
                  </a:ext>
                </a:extLst>
              </a:tr>
              <a:tr h="716161">
                <a:tc>
                  <a:txBody>
                    <a:bodyPr/>
                    <a:lstStyle/>
                    <a:p>
                      <a:r>
                        <a:rPr lang="en-GB" sz="1400" dirty="0"/>
                        <a:t>FLAP SIZES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To be a minimum of 25mm high, less than 40mm from the bottom and can run along the long edge and can be on the front or back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409167"/>
                  </a:ext>
                </a:extLst>
              </a:tr>
              <a:tr h="507281">
                <a:tc>
                  <a:txBody>
                    <a:bodyPr/>
                    <a:lstStyle/>
                    <a:p>
                      <a:r>
                        <a:rPr lang="en-GB" sz="1400" dirty="0"/>
                        <a:t>SEALING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Continuous seal if inserts included, spot or continuous if no inserts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701325"/>
                  </a:ext>
                </a:extLst>
              </a:tr>
              <a:tr h="307826">
                <a:tc>
                  <a:txBody>
                    <a:bodyPr/>
                    <a:lstStyle/>
                    <a:p>
                      <a:r>
                        <a:rPr lang="en-GB" sz="1400" dirty="0"/>
                        <a:t>FINISH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Matt is preferred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23400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2ED7D2E-9C46-4C68-973F-699FD65C58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108074"/>
              </p:ext>
            </p:extLst>
          </p:nvPr>
        </p:nvGraphicFramePr>
        <p:xfrm>
          <a:off x="578599" y="1353645"/>
          <a:ext cx="5403102" cy="48401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78842">
                  <a:extLst>
                    <a:ext uri="{9D8B030D-6E8A-4147-A177-3AD203B41FA5}">
                      <a16:colId xmlns:a16="http://schemas.microsoft.com/office/drawing/2014/main" val="1236747625"/>
                    </a:ext>
                  </a:extLst>
                </a:gridCol>
                <a:gridCol w="3924260">
                  <a:extLst>
                    <a:ext uri="{9D8B030D-6E8A-4147-A177-3AD203B41FA5}">
                      <a16:colId xmlns:a16="http://schemas.microsoft.com/office/drawing/2014/main" val="3412003019"/>
                    </a:ext>
                  </a:extLst>
                </a:gridCol>
              </a:tblGrid>
              <a:tr h="404766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MACHINEABLE POSTCARD (2/3PLY)</a:t>
                      </a:r>
                      <a:endParaRPr lang="en-GB" b="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853032"/>
                  </a:ext>
                </a:extLst>
              </a:tr>
              <a:tr h="350585">
                <a:tc>
                  <a:txBody>
                    <a:bodyPr/>
                    <a:lstStyle/>
                    <a:p>
                      <a:r>
                        <a:rPr lang="en-GB" sz="1400" dirty="0"/>
                        <a:t>INSERT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None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172503"/>
                  </a:ext>
                </a:extLst>
              </a:tr>
              <a:tr h="350585">
                <a:tc>
                  <a:txBody>
                    <a:bodyPr/>
                    <a:lstStyle/>
                    <a:p>
                      <a:r>
                        <a:rPr lang="en-GB" sz="1400" dirty="0"/>
                        <a:t>SHAPE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 ply thickness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490200"/>
                  </a:ext>
                </a:extLst>
              </a:tr>
              <a:tr h="350585">
                <a:tc>
                  <a:txBody>
                    <a:bodyPr/>
                    <a:lstStyle/>
                    <a:p>
                      <a:r>
                        <a:rPr lang="en-GB" sz="1400" dirty="0"/>
                        <a:t>FOLDS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 folds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76284"/>
                  </a:ext>
                </a:extLst>
              </a:tr>
              <a:tr h="505957">
                <a:tc>
                  <a:txBody>
                    <a:bodyPr/>
                    <a:lstStyle/>
                    <a:p>
                      <a:r>
                        <a:rPr lang="en-GB" sz="1400" dirty="0"/>
                        <a:t>REFERENCE / BOTTOM 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To be a fold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758625"/>
                  </a:ext>
                </a:extLst>
              </a:tr>
              <a:tr h="590283">
                <a:tc>
                  <a:txBody>
                    <a:bodyPr/>
                    <a:lstStyle/>
                    <a:p>
                      <a:r>
                        <a:rPr lang="en-GB" sz="1400" dirty="0"/>
                        <a:t>DIMENSIONS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Length: minimum 140mm, maximum 240mm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Width: minimum 90mm, maximum 165mm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761174"/>
                  </a:ext>
                </a:extLst>
              </a:tr>
              <a:tr h="350585">
                <a:tc>
                  <a:txBody>
                    <a:bodyPr/>
                    <a:lstStyle/>
                    <a:p>
                      <a:r>
                        <a:rPr lang="en-GB" sz="1400" dirty="0"/>
                        <a:t>ITEM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Maximum weight 100g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734158"/>
                  </a:ext>
                </a:extLst>
              </a:tr>
              <a:tr h="350585">
                <a:tc>
                  <a:txBody>
                    <a:bodyPr/>
                    <a:lstStyle/>
                    <a:p>
                      <a:r>
                        <a:rPr lang="en-GB" sz="1400" dirty="0"/>
                        <a:t>PAPER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120gsm – 150gsm (150gsm recommended)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749211"/>
                  </a:ext>
                </a:extLst>
              </a:tr>
              <a:tr h="505957">
                <a:tc>
                  <a:txBody>
                    <a:bodyPr/>
                    <a:lstStyle/>
                    <a:p>
                      <a:r>
                        <a:rPr lang="en-GB" sz="1400" dirty="0"/>
                        <a:t>PAPER THICKNESS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2ply = minimum of 0.18mm, 3 ply = minimum of 0.27mm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270498"/>
                  </a:ext>
                </a:extLst>
              </a:tr>
              <a:tr h="350585">
                <a:tc>
                  <a:txBody>
                    <a:bodyPr/>
                    <a:lstStyle/>
                    <a:p>
                      <a:r>
                        <a:rPr lang="en-GB" sz="1400" dirty="0"/>
                        <a:t>FLAP SIZES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Not applicable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409167"/>
                  </a:ext>
                </a:extLst>
              </a:tr>
              <a:tr h="350585">
                <a:tc>
                  <a:txBody>
                    <a:bodyPr/>
                    <a:lstStyle/>
                    <a:p>
                      <a:r>
                        <a:rPr lang="en-GB" sz="1400" dirty="0"/>
                        <a:t>SEALING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Continuous seal of glue on unfolded edges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701325"/>
                  </a:ext>
                </a:extLst>
              </a:tr>
              <a:tr h="350585">
                <a:tc>
                  <a:txBody>
                    <a:bodyPr/>
                    <a:lstStyle/>
                    <a:p>
                      <a:r>
                        <a:rPr lang="en-GB" sz="1400" dirty="0"/>
                        <a:t>FINISH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Matt is preferred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23400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C0BB3FE-80BD-4579-BC6D-9C5A3BA2A778}"/>
              </a:ext>
            </a:extLst>
          </p:cNvPr>
          <p:cNvSpPr txBox="1"/>
          <p:nvPr/>
        </p:nvSpPr>
        <p:spPr>
          <a:xfrm>
            <a:off x="478656" y="6589926"/>
            <a:ext cx="21291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Full terms and conditions apply</a:t>
            </a:r>
          </a:p>
        </p:txBody>
      </p:sp>
    </p:spTree>
    <p:extLst>
      <p:ext uri="{BB962C8B-B14F-4D97-AF65-F5344CB8AC3E}">
        <p14:creationId xmlns:p14="http://schemas.microsoft.com/office/powerpoint/2010/main" val="987828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597FD-EB8F-40E1-9DE3-CE79360F6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formats to choose from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0B0B4-5606-4D70-B629-FED449D61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EF1C-85D8-4622-96D6-431C752B733C}" type="slidenum">
              <a:rPr lang="en-GB" smtClean="0"/>
              <a:pPr/>
              <a:t>11</a:t>
            </a:fld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6D31349-B103-4F41-BEC9-0251E80D9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23235"/>
              </p:ext>
            </p:extLst>
          </p:nvPr>
        </p:nvGraphicFramePr>
        <p:xfrm>
          <a:off x="6204030" y="1396450"/>
          <a:ext cx="5429170" cy="445356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85977">
                  <a:extLst>
                    <a:ext uri="{9D8B030D-6E8A-4147-A177-3AD203B41FA5}">
                      <a16:colId xmlns:a16="http://schemas.microsoft.com/office/drawing/2014/main" val="1236747625"/>
                    </a:ext>
                  </a:extLst>
                </a:gridCol>
                <a:gridCol w="3943193">
                  <a:extLst>
                    <a:ext uri="{9D8B030D-6E8A-4147-A177-3AD203B41FA5}">
                      <a16:colId xmlns:a16="http://schemas.microsoft.com/office/drawing/2014/main" val="3412003019"/>
                    </a:ext>
                  </a:extLst>
                </a:gridCol>
              </a:tblGrid>
              <a:tr h="372284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COUPON MAILER</a:t>
                      </a:r>
                      <a:endParaRPr lang="en-GB" b="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853032"/>
                  </a:ext>
                </a:extLst>
              </a:tr>
              <a:tr h="465355">
                <a:tc>
                  <a:txBody>
                    <a:bodyPr/>
                    <a:lstStyle/>
                    <a:p>
                      <a:r>
                        <a:rPr lang="en-GB" sz="1400" dirty="0"/>
                        <a:t>INSERT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Paper booklet only, no more than 85mm x 130mm, affixed to the inside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172503"/>
                  </a:ext>
                </a:extLst>
              </a:tr>
              <a:tr h="322451">
                <a:tc>
                  <a:txBody>
                    <a:bodyPr/>
                    <a:lstStyle/>
                    <a:p>
                      <a:r>
                        <a:rPr lang="en-GB" sz="1400" dirty="0"/>
                        <a:t>SHAPE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Rectangular only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490200"/>
                  </a:ext>
                </a:extLst>
              </a:tr>
              <a:tr h="322451">
                <a:tc>
                  <a:txBody>
                    <a:bodyPr/>
                    <a:lstStyle/>
                    <a:p>
                      <a:r>
                        <a:rPr lang="en-GB" sz="1400" dirty="0"/>
                        <a:t>FOLDS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3 folds required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76284"/>
                  </a:ext>
                </a:extLst>
              </a:tr>
              <a:tr h="465355">
                <a:tc>
                  <a:txBody>
                    <a:bodyPr/>
                    <a:lstStyle/>
                    <a:p>
                      <a:r>
                        <a:rPr lang="en-GB" sz="1400" dirty="0"/>
                        <a:t>REFERENCE / BOTTOM 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To be a fold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758625"/>
                  </a:ext>
                </a:extLst>
              </a:tr>
              <a:tr h="322451">
                <a:tc>
                  <a:txBody>
                    <a:bodyPr/>
                    <a:lstStyle/>
                    <a:p>
                      <a:r>
                        <a:rPr lang="en-GB" sz="1400" dirty="0"/>
                        <a:t>DIMENSIONS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165mm x 145mm (+ / - 5mm)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761174"/>
                  </a:ext>
                </a:extLst>
              </a:tr>
              <a:tr h="322451">
                <a:tc>
                  <a:txBody>
                    <a:bodyPr/>
                    <a:lstStyle/>
                    <a:p>
                      <a:r>
                        <a:rPr lang="en-GB" sz="1400" dirty="0"/>
                        <a:t>ITEM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No more than 20g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734158"/>
                  </a:ext>
                </a:extLst>
              </a:tr>
              <a:tr h="322451">
                <a:tc>
                  <a:txBody>
                    <a:bodyPr/>
                    <a:lstStyle/>
                    <a:p>
                      <a:r>
                        <a:rPr lang="en-GB" sz="1400" dirty="0"/>
                        <a:t>PAPER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Minimum 115gsm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749211"/>
                  </a:ext>
                </a:extLst>
              </a:tr>
              <a:tr h="465355">
                <a:tc>
                  <a:txBody>
                    <a:bodyPr/>
                    <a:lstStyle/>
                    <a:p>
                      <a:r>
                        <a:rPr lang="en-GB" sz="1400" dirty="0"/>
                        <a:t>PAPER THICKNESS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Not applicable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270498"/>
                  </a:ext>
                </a:extLst>
              </a:tr>
              <a:tr h="322451">
                <a:tc>
                  <a:txBody>
                    <a:bodyPr/>
                    <a:lstStyle/>
                    <a:p>
                      <a:r>
                        <a:rPr lang="en-GB" sz="1400" dirty="0"/>
                        <a:t>FLAP SIZES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Folded 3 times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409167"/>
                  </a:ext>
                </a:extLst>
              </a:tr>
              <a:tr h="322451">
                <a:tc>
                  <a:txBody>
                    <a:bodyPr/>
                    <a:lstStyle/>
                    <a:p>
                      <a:r>
                        <a:rPr lang="en-GB" sz="1400" dirty="0"/>
                        <a:t>SEALING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 dirty="0"/>
                        <a:t>Continuous seal of glue on unfolded edges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701325"/>
                  </a:ext>
                </a:extLst>
              </a:tr>
              <a:tr h="322451">
                <a:tc>
                  <a:txBody>
                    <a:bodyPr/>
                    <a:lstStyle/>
                    <a:p>
                      <a:r>
                        <a:rPr lang="en-GB" sz="1400" dirty="0"/>
                        <a:t>FINISH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Matt is preferred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23400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06C543-6F53-4620-BBC7-397D12E0BB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266797"/>
              </p:ext>
            </p:extLst>
          </p:nvPr>
        </p:nvGraphicFramePr>
        <p:xfrm>
          <a:off x="543875" y="1396451"/>
          <a:ext cx="5437825" cy="44535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88346">
                  <a:extLst>
                    <a:ext uri="{9D8B030D-6E8A-4147-A177-3AD203B41FA5}">
                      <a16:colId xmlns:a16="http://schemas.microsoft.com/office/drawing/2014/main" val="1236747625"/>
                    </a:ext>
                  </a:extLst>
                </a:gridCol>
                <a:gridCol w="3949479">
                  <a:extLst>
                    <a:ext uri="{9D8B030D-6E8A-4147-A177-3AD203B41FA5}">
                      <a16:colId xmlns:a16="http://schemas.microsoft.com/office/drawing/2014/main" val="3412003019"/>
                    </a:ext>
                  </a:extLst>
                </a:gridCol>
              </a:tblGrid>
              <a:tr h="378036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FEATURE MAILER</a:t>
                      </a:r>
                      <a:endParaRPr lang="en-GB" b="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853032"/>
                  </a:ext>
                </a:extLst>
              </a:tr>
              <a:tr h="325074">
                <a:tc>
                  <a:txBody>
                    <a:bodyPr/>
                    <a:lstStyle/>
                    <a:p>
                      <a:r>
                        <a:rPr lang="en-GB" sz="1400" dirty="0"/>
                        <a:t>INSERT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None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172503"/>
                  </a:ext>
                </a:extLst>
              </a:tr>
              <a:tr h="325074">
                <a:tc>
                  <a:txBody>
                    <a:bodyPr/>
                    <a:lstStyle/>
                    <a:p>
                      <a:r>
                        <a:rPr lang="en-GB" sz="1400" dirty="0"/>
                        <a:t>SHAPE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Rectangular or square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490200"/>
                  </a:ext>
                </a:extLst>
              </a:tr>
              <a:tr h="325074">
                <a:tc>
                  <a:txBody>
                    <a:bodyPr/>
                    <a:lstStyle/>
                    <a:p>
                      <a:r>
                        <a:rPr lang="en-GB" sz="1400" dirty="0"/>
                        <a:t>FOLDS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Maximum of 2 folds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76284"/>
                  </a:ext>
                </a:extLst>
              </a:tr>
              <a:tr h="535551">
                <a:tc>
                  <a:txBody>
                    <a:bodyPr/>
                    <a:lstStyle/>
                    <a:p>
                      <a:r>
                        <a:rPr lang="en-GB" sz="1400" dirty="0"/>
                        <a:t>REFERENCE / BOTTOM 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To be a fold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758625"/>
                  </a:ext>
                </a:extLst>
              </a:tr>
              <a:tr h="614309">
                <a:tc>
                  <a:txBody>
                    <a:bodyPr/>
                    <a:lstStyle/>
                    <a:p>
                      <a:r>
                        <a:rPr lang="en-GB" sz="1400" dirty="0"/>
                        <a:t>DIMENSIONS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Length: minimum 140mm, maximum 240mm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Width: minimum 90mm, maximum 165mm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761174"/>
                  </a:ext>
                </a:extLst>
              </a:tr>
              <a:tr h="325074">
                <a:tc>
                  <a:txBody>
                    <a:bodyPr/>
                    <a:lstStyle/>
                    <a:p>
                      <a:r>
                        <a:rPr lang="en-GB" sz="1400" dirty="0"/>
                        <a:t>ITEM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Maximum weight 100g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734158"/>
                  </a:ext>
                </a:extLst>
              </a:tr>
              <a:tr h="325074">
                <a:tc>
                  <a:txBody>
                    <a:bodyPr/>
                    <a:lstStyle/>
                    <a:p>
                      <a:r>
                        <a:rPr lang="en-GB" sz="1400" dirty="0"/>
                        <a:t>PAPER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Minimum 150gsm – 190gsm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749211"/>
                  </a:ext>
                </a:extLst>
              </a:tr>
              <a:tr h="325074">
                <a:tc>
                  <a:txBody>
                    <a:bodyPr/>
                    <a:lstStyle/>
                    <a:p>
                      <a:r>
                        <a:rPr lang="en-GB" sz="1400" dirty="0"/>
                        <a:t>PAPER THICKNESS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0.13mm – 0.175mm recommended minimum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270498"/>
                  </a:ext>
                </a:extLst>
              </a:tr>
              <a:tr h="325074">
                <a:tc>
                  <a:txBody>
                    <a:bodyPr/>
                    <a:lstStyle/>
                    <a:p>
                      <a:r>
                        <a:rPr lang="en-GB" sz="1400" dirty="0"/>
                        <a:t>FLAP SIZES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Not applicable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409167"/>
                  </a:ext>
                </a:extLst>
              </a:tr>
              <a:tr h="325074">
                <a:tc>
                  <a:txBody>
                    <a:bodyPr/>
                    <a:lstStyle/>
                    <a:p>
                      <a:r>
                        <a:rPr lang="en-GB" sz="1400" dirty="0"/>
                        <a:t>SEALING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Continuous or spot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701325"/>
                  </a:ext>
                </a:extLst>
              </a:tr>
              <a:tr h="325074">
                <a:tc>
                  <a:txBody>
                    <a:bodyPr/>
                    <a:lstStyle/>
                    <a:p>
                      <a:r>
                        <a:rPr lang="en-GB" sz="1400" dirty="0"/>
                        <a:t>FINISH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Matt is preferred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23400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05451D5-7A11-4627-AAE9-97E9BD9F61E3}"/>
              </a:ext>
            </a:extLst>
          </p:cNvPr>
          <p:cNvSpPr txBox="1"/>
          <p:nvPr/>
        </p:nvSpPr>
        <p:spPr>
          <a:xfrm>
            <a:off x="478656" y="6589926"/>
            <a:ext cx="21291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Full terms and conditions apply</a:t>
            </a:r>
          </a:p>
        </p:txBody>
      </p:sp>
    </p:spTree>
    <p:extLst>
      <p:ext uri="{BB962C8B-B14F-4D97-AF65-F5344CB8AC3E}">
        <p14:creationId xmlns:p14="http://schemas.microsoft.com/office/powerpoint/2010/main" val="1843943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72DC7-2FF3-464C-9C48-E5E667555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800"/>
              </a:lnSpc>
              <a:spcAft>
                <a:spcPts val="1200"/>
              </a:spcAft>
            </a:pPr>
            <a:r>
              <a:rPr lang="en-GB" b="1" dirty="0"/>
              <a:t>Specifications</a:t>
            </a:r>
            <a:br>
              <a:rPr lang="en-GB" dirty="0"/>
            </a:br>
            <a:r>
              <a:rPr lang="en-US" sz="3200" dirty="0"/>
              <a:t>Finish for digitally printed postcards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263EF-FF4D-4CE0-80B9-FDE50A20EC5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6686" y="1730957"/>
            <a:ext cx="11076516" cy="4260715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b="0" dirty="0"/>
              <a:t>When digital printing is used for mail the pigment may rub off , transfer to adjacent surfaces, crack and become marked both during the manual and automated handling processes.</a:t>
            </a:r>
          </a:p>
          <a:p>
            <a:pPr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b="0" dirty="0"/>
              <a:t>The application of an ultra violet (UV) cured varnish has been found to reduce the wear to digitally printed mail items.</a:t>
            </a:r>
          </a:p>
          <a:p>
            <a:pPr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b="0" dirty="0"/>
              <a:t>This provides a protective coating over the pigment.  It should only be applied to the non-addressed side of the postcard, as the characteristics of the varnish may make the mail unmachinable, if applied to both sides.</a:t>
            </a:r>
          </a:p>
          <a:p>
            <a:pPr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b="0" dirty="0"/>
              <a:t>The pressure exerted on the postcard during automated processing may cause colour offset on digitally printed items.  Therefore, it is recommended that there should be no off-set print or colour transfer when the item is exposed to a pressure of 3.43kPa (35g per cm</a:t>
            </a:r>
            <a:r>
              <a:rPr lang="en-GB" b="0" baseline="30000" dirty="0"/>
              <a:t>2</a:t>
            </a:r>
            <a:r>
              <a:rPr lang="en-GB" b="0" dirty="0"/>
              <a:t>).  This equates to a weight of 8.5kg spread over the surface of a DL envelope, and 13.5kg for C5 envelopes.</a:t>
            </a:r>
            <a:endParaRPr lang="en-US" b="0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7E8A3-D783-4247-BDC7-FBE429B0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EF1C-85D8-4622-96D6-431C752B733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C69445-440A-4501-9A54-AA8F4B90CBC7}"/>
              </a:ext>
            </a:extLst>
          </p:cNvPr>
          <p:cNvSpPr txBox="1"/>
          <p:nvPr/>
        </p:nvSpPr>
        <p:spPr>
          <a:xfrm>
            <a:off x="478656" y="6589926"/>
            <a:ext cx="21291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Full terms and conditions apply</a:t>
            </a:r>
          </a:p>
        </p:txBody>
      </p:sp>
    </p:spTree>
    <p:extLst>
      <p:ext uri="{BB962C8B-B14F-4D97-AF65-F5344CB8AC3E}">
        <p14:creationId xmlns:p14="http://schemas.microsoft.com/office/powerpoint/2010/main" val="85806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DDFDCF3-0E75-4C40-B3A7-FEBE57A8C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192" y="40009"/>
            <a:ext cx="12671070" cy="67779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8EA930-A933-4D74-80F6-572A5BC7E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Thank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DB3DEB-E3AC-4E06-8B6C-7E78C340E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EF1C-85D8-4622-96D6-431C752B733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CAD3BF4-E728-42AF-97FB-05FDFFB78E17}"/>
              </a:ext>
            </a:extLst>
          </p:cNvPr>
          <p:cNvSpPr txBox="1">
            <a:spLocks/>
          </p:cNvSpPr>
          <p:nvPr/>
        </p:nvSpPr>
        <p:spPr>
          <a:xfrm>
            <a:off x="1130956" y="2200708"/>
            <a:ext cx="3451929" cy="24801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Verdana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 pitchFamily="34" charset="0"/>
              <a:buNone/>
              <a:defRPr lang="en-GB" sz="1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Phone number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F7A6004-3A6F-4842-B582-ED8934BB3CE1}"/>
              </a:ext>
            </a:extLst>
          </p:cNvPr>
          <p:cNvSpPr txBox="1">
            <a:spLocks/>
          </p:cNvSpPr>
          <p:nvPr/>
        </p:nvSpPr>
        <p:spPr>
          <a:xfrm>
            <a:off x="1130956" y="2812065"/>
            <a:ext cx="3451929" cy="24801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Verdana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 pitchFamily="34" charset="0"/>
              <a:buNone/>
              <a:defRPr lang="en-GB" sz="1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Email address here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A15467F-A9E5-4639-9D5D-0ABB5A965398}"/>
              </a:ext>
            </a:extLst>
          </p:cNvPr>
          <p:cNvSpPr txBox="1">
            <a:spLocks/>
          </p:cNvSpPr>
          <p:nvPr/>
        </p:nvSpPr>
        <p:spPr>
          <a:xfrm>
            <a:off x="1130955" y="3423600"/>
            <a:ext cx="3451929" cy="24801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Verdana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 pitchFamily="34" charset="0"/>
              <a:buNone/>
              <a:defRPr lang="en-GB" sz="1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LinkedIn address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14F901F-D410-44D3-B1DC-47523E2E72E5}"/>
              </a:ext>
            </a:extLst>
          </p:cNvPr>
          <p:cNvSpPr txBox="1">
            <a:spLocks/>
          </p:cNvSpPr>
          <p:nvPr/>
        </p:nvSpPr>
        <p:spPr>
          <a:xfrm>
            <a:off x="1130955" y="4035600"/>
            <a:ext cx="3451929" cy="24801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Verdana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 pitchFamily="34" charset="0"/>
              <a:buNone/>
              <a:defRPr lang="en-GB" sz="1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Twitter ID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91B9A5-952C-407A-9DED-DC3441910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0" y="2117435"/>
            <a:ext cx="414564" cy="4145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5B2E2C-A5BD-4A30-AAA6-116172A3C6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0" y="2771467"/>
            <a:ext cx="438950" cy="3292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F3A5AA-FE48-4A57-BAB9-3F3BFC0B77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096" y="3325675"/>
            <a:ext cx="432854" cy="4328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1F1952-D360-47B1-8F15-0898B29082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855" y="3941284"/>
            <a:ext cx="432854" cy="4328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B44C6F-8883-4F0F-8F8E-A4EAF907BB1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98" t="-53728" r="72046" b="-52918"/>
          <a:stretch/>
        </p:blipFill>
        <p:spPr>
          <a:xfrm>
            <a:off x="10040739" y="5256316"/>
            <a:ext cx="1876932" cy="182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28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0CF5A-6CC0-4D8C-B8A2-4BA3E0769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b="1" dirty="0"/>
              <a:t>Advertising mail test and innovate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8BA56-282E-4FE1-9F3E-4160B272930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6686" y="1441588"/>
            <a:ext cx="11076516" cy="426071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Machinable Postcards and 3 lightweight formats available to use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5697B1-700B-4AFC-A032-220BF62B0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EF1C-85D8-4622-96D6-431C752B733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3ED692-FCCB-4642-B6DA-CB7F4562E592}"/>
              </a:ext>
            </a:extLst>
          </p:cNvPr>
          <p:cNvSpPr txBox="1"/>
          <p:nvPr/>
        </p:nvSpPr>
        <p:spPr>
          <a:xfrm>
            <a:off x="478656" y="6589926"/>
            <a:ext cx="21291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Full terms and conditions apply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9EB08F2-04BB-41D3-B462-FD8CA6829F27}"/>
              </a:ext>
            </a:extLst>
          </p:cNvPr>
          <p:cNvSpPr/>
          <p:nvPr/>
        </p:nvSpPr>
        <p:spPr>
          <a:xfrm>
            <a:off x="948370" y="3971871"/>
            <a:ext cx="3426243" cy="1597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+mj-lt"/>
              </a:rPr>
              <a:t>ONE PIECE PAPER WRAP MAILER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B1886FD-EBFA-4B78-942B-A1D6B8C7C16B}"/>
              </a:ext>
            </a:extLst>
          </p:cNvPr>
          <p:cNvSpPr/>
          <p:nvPr/>
        </p:nvSpPr>
        <p:spPr>
          <a:xfrm>
            <a:off x="4376406" y="3971871"/>
            <a:ext cx="3426243" cy="159730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+mj-lt"/>
              </a:rPr>
              <a:t>FEATURE MAILER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F0AB0B9-233E-48F4-9106-0EF0E48879A5}"/>
              </a:ext>
            </a:extLst>
          </p:cNvPr>
          <p:cNvSpPr/>
          <p:nvPr/>
        </p:nvSpPr>
        <p:spPr>
          <a:xfrm>
            <a:off x="7802649" y="3971871"/>
            <a:ext cx="3426243" cy="159730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+mj-lt"/>
              </a:rPr>
              <a:t>COUPON MAILER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706EEE4-AB83-478F-B248-AEED8490FE37}"/>
              </a:ext>
            </a:extLst>
          </p:cNvPr>
          <p:cNvSpPr/>
          <p:nvPr/>
        </p:nvSpPr>
        <p:spPr>
          <a:xfrm>
            <a:off x="4376405" y="2380236"/>
            <a:ext cx="3426243" cy="159730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+mj-lt"/>
              </a:rPr>
              <a:t>MACHINABLE POSTCARD </a:t>
            </a:r>
          </a:p>
          <a:p>
            <a:pPr algn="ctr"/>
            <a:r>
              <a:rPr lang="en-GB" sz="2400" b="1" dirty="0">
                <a:latin typeface="+mj-lt"/>
              </a:rPr>
              <a:t>(2/3 ply postcard) (RECOMMENDED)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8F7477A-D1E6-427F-99F6-CB44139B4853}"/>
              </a:ext>
            </a:extLst>
          </p:cNvPr>
          <p:cNvSpPr/>
          <p:nvPr/>
        </p:nvSpPr>
        <p:spPr>
          <a:xfrm>
            <a:off x="4115104" y="3684431"/>
            <a:ext cx="555584" cy="55558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b="1" dirty="0">
                <a:latin typeface="+mj-lt"/>
              </a:rPr>
              <a:t>3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1D1B6E9-81CF-4507-9044-5F13469F46A4}"/>
              </a:ext>
            </a:extLst>
          </p:cNvPr>
          <p:cNvSpPr/>
          <p:nvPr/>
        </p:nvSpPr>
        <p:spPr>
          <a:xfrm>
            <a:off x="7543139" y="3684431"/>
            <a:ext cx="555584" cy="55558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b="1" dirty="0">
                <a:latin typeface="+mj-lt"/>
              </a:rPr>
              <a:t>4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6E44BD7-27E9-46DE-98CD-DEA08FFCAAF0}"/>
              </a:ext>
            </a:extLst>
          </p:cNvPr>
          <p:cNvSpPr/>
          <p:nvPr/>
        </p:nvSpPr>
        <p:spPr>
          <a:xfrm>
            <a:off x="4080330" y="2117763"/>
            <a:ext cx="555584" cy="555584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b="1" dirty="0">
                <a:latin typeface="+mj-lt"/>
              </a:rPr>
              <a:t>1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D776A71-0E45-425E-A72A-E6223B3930D7}"/>
              </a:ext>
            </a:extLst>
          </p:cNvPr>
          <p:cNvSpPr/>
          <p:nvPr/>
        </p:nvSpPr>
        <p:spPr>
          <a:xfrm>
            <a:off x="668785" y="3711123"/>
            <a:ext cx="555584" cy="55558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7487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AA9706-CEAC-4813-9353-8DD38D493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580" y="-621711"/>
            <a:ext cx="15145160" cy="81014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A021B2-920D-4312-9148-98BC9C316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947" y="1472995"/>
            <a:ext cx="11076517" cy="988652"/>
          </a:xfrm>
        </p:spPr>
        <p:txBody>
          <a:bodyPr/>
          <a:lstStyle/>
          <a:p>
            <a:r>
              <a:rPr lang="en-GB" sz="5400" b="1" dirty="0">
                <a:solidFill>
                  <a:schemeClr val="bg1"/>
                </a:solidFill>
              </a:rPr>
              <a:t>Why use a Machinable </a:t>
            </a:r>
            <a:br>
              <a:rPr lang="en-GB" sz="5400" b="1" dirty="0">
                <a:solidFill>
                  <a:schemeClr val="bg1"/>
                </a:solidFill>
              </a:rPr>
            </a:br>
            <a:r>
              <a:rPr lang="en-GB" sz="5400" b="1" dirty="0">
                <a:solidFill>
                  <a:schemeClr val="bg1"/>
                </a:solidFill>
              </a:rPr>
              <a:t>postcard or lightweight </a:t>
            </a:r>
            <a:br>
              <a:rPr lang="en-GB" sz="5400" b="1" dirty="0">
                <a:solidFill>
                  <a:schemeClr val="bg1"/>
                </a:solidFill>
              </a:rPr>
            </a:br>
            <a:r>
              <a:rPr lang="en-GB" sz="5400" b="1" dirty="0">
                <a:solidFill>
                  <a:schemeClr val="bg1"/>
                </a:solidFill>
              </a:rPr>
              <a:t>format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EE18E-AF73-4C4A-A99F-16BDA4C6B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EF1C-85D8-4622-96D6-431C752B733C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ADE652-FCF3-490C-B80B-8455BA9DDC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98" t="-53728" r="72046" b="-52918"/>
          <a:stretch/>
        </p:blipFill>
        <p:spPr>
          <a:xfrm>
            <a:off x="10040739" y="5256316"/>
            <a:ext cx="1876932" cy="182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14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90C72-B638-4682-8487-513178E98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684" y="280799"/>
            <a:ext cx="11076517" cy="1163825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GB" b="1" dirty="0"/>
              <a:t>A versatile format</a:t>
            </a:r>
            <a:br>
              <a:rPr lang="en-GB" b="1" dirty="0"/>
            </a:br>
            <a:r>
              <a:rPr lang="en-GB" sz="2800" dirty="0"/>
              <a:t>A machinable postcard and lightweight format can help with any message </a:t>
            </a:r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44BC1-F8C0-48EF-8C74-6BC2CEB0F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EF1C-85D8-4622-96D6-431C752B733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2965C8-6733-4779-B177-A0B162C46476}"/>
              </a:ext>
            </a:extLst>
          </p:cNvPr>
          <p:cNvSpPr/>
          <p:nvPr/>
        </p:nvSpPr>
        <p:spPr>
          <a:xfrm>
            <a:off x="467734" y="1787402"/>
            <a:ext cx="3682825" cy="55724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+mj-lt"/>
              </a:rPr>
              <a:t>CRITICAL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EFB27D-6D93-44FE-8708-89811FD48C37}"/>
              </a:ext>
            </a:extLst>
          </p:cNvPr>
          <p:cNvSpPr/>
          <p:nvPr/>
        </p:nvSpPr>
        <p:spPr>
          <a:xfrm>
            <a:off x="4217580" y="1787402"/>
            <a:ext cx="3682825" cy="55724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+mj-lt"/>
              </a:rPr>
              <a:t>SUPPORTIVE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4783AD-C71F-42C1-9615-CE317BCF94EC}"/>
              </a:ext>
            </a:extLst>
          </p:cNvPr>
          <p:cNvSpPr/>
          <p:nvPr/>
        </p:nvSpPr>
        <p:spPr>
          <a:xfrm>
            <a:off x="8003523" y="1787402"/>
            <a:ext cx="3682825" cy="55724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+mj-lt"/>
              </a:rPr>
              <a:t>ON HOLD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35CD31-1363-435B-B579-0DBCA107A03C}"/>
              </a:ext>
            </a:extLst>
          </p:cNvPr>
          <p:cNvSpPr/>
          <p:nvPr/>
        </p:nvSpPr>
        <p:spPr>
          <a:xfrm>
            <a:off x="487785" y="2427084"/>
            <a:ext cx="3682825" cy="1243031"/>
          </a:xfrm>
          <a:prstGeom prst="rect">
            <a:avLst/>
          </a:prstGeom>
          <a:solidFill>
            <a:srgbClr val="E20C18">
              <a:alpha val="89804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Put critical information into people’s hands – short updates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Provide information about store opening times, support available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9F9B2C-C183-4D80-AE70-F6CF61B7180A}"/>
              </a:ext>
            </a:extLst>
          </p:cNvPr>
          <p:cNvSpPr/>
          <p:nvPr/>
        </p:nvSpPr>
        <p:spPr>
          <a:xfrm>
            <a:off x="487785" y="3752565"/>
            <a:ext cx="3682825" cy="1243031"/>
          </a:xfrm>
          <a:prstGeom prst="rect">
            <a:avLst/>
          </a:prstGeom>
          <a:solidFill>
            <a:srgbClr val="E20C18">
              <a:alpha val="80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Guide people to online options 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Use QR codes to make it easy to find the information or guides for older audiences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565498-2DA3-4B5E-B02E-35D325836C18}"/>
              </a:ext>
            </a:extLst>
          </p:cNvPr>
          <p:cNvSpPr/>
          <p:nvPr/>
        </p:nvSpPr>
        <p:spPr>
          <a:xfrm>
            <a:off x="487785" y="5078046"/>
            <a:ext cx="3682825" cy="1243031"/>
          </a:xfrm>
          <a:prstGeom prst="rect">
            <a:avLst/>
          </a:prstGeom>
          <a:solidFill>
            <a:srgbClr val="E20C18">
              <a:alpha val="69804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Deliver targeted messages to key audiences – highly tailored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Provide benefits to loyal customers and ways to use rewards/benefits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182144-4581-4685-8446-1BBC9445F256}"/>
              </a:ext>
            </a:extLst>
          </p:cNvPr>
          <p:cNvSpPr/>
          <p:nvPr/>
        </p:nvSpPr>
        <p:spPr>
          <a:xfrm>
            <a:off x="4217580" y="2427084"/>
            <a:ext cx="3682825" cy="1243031"/>
          </a:xfrm>
          <a:prstGeom prst="rect">
            <a:avLst/>
          </a:prstGeom>
          <a:solidFill>
            <a:srgbClr val="1BACE4">
              <a:alpha val="89804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Communicate what changes you’ve made and convey the customer benefits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Give details on how to access your services and who it is helping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F4E84D-1223-4114-9338-E08EC6DA74B6}"/>
              </a:ext>
            </a:extLst>
          </p:cNvPr>
          <p:cNvSpPr/>
          <p:nvPr/>
        </p:nvSpPr>
        <p:spPr>
          <a:xfrm>
            <a:off x="4217580" y="3752565"/>
            <a:ext cx="3682825" cy="1243031"/>
          </a:xfrm>
          <a:prstGeom prst="rect">
            <a:avLst/>
          </a:prstGeom>
          <a:solidFill>
            <a:srgbClr val="1BACE4">
              <a:alpha val="80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Remind lapsed audiences of what you offer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Give updates on services or news to engage them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4E7EE5-5B01-4D7E-9FD1-F0C31CCDE766}"/>
              </a:ext>
            </a:extLst>
          </p:cNvPr>
          <p:cNvSpPr/>
          <p:nvPr/>
        </p:nvSpPr>
        <p:spPr>
          <a:xfrm>
            <a:off x="4217580" y="5078046"/>
            <a:ext cx="3682825" cy="1243031"/>
          </a:xfrm>
          <a:prstGeom prst="rect">
            <a:avLst/>
          </a:prstGeom>
          <a:solidFill>
            <a:srgbClr val="1BACE4">
              <a:alpha val="69804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Offer new reasons to consider your brand, special offers, drive traffic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Home delivery, online content, what’s critical to you now e.g. donations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067F5D-73D6-49CC-9666-C3981743DDFE}"/>
              </a:ext>
            </a:extLst>
          </p:cNvPr>
          <p:cNvSpPr/>
          <p:nvPr/>
        </p:nvSpPr>
        <p:spPr>
          <a:xfrm>
            <a:off x="8003523" y="2427084"/>
            <a:ext cx="3682825" cy="1243031"/>
          </a:xfrm>
          <a:prstGeom prst="rect">
            <a:avLst/>
          </a:prstGeom>
          <a:solidFill>
            <a:srgbClr val="62A531">
              <a:alpha val="89804"/>
            </a:srgb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Show you are committed to your customers and give them an offer when the crisis is over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Discount voucher or preferential booking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3A8DF8-43B2-4671-BA37-C96BFD4E7B2A}"/>
              </a:ext>
            </a:extLst>
          </p:cNvPr>
          <p:cNvSpPr/>
          <p:nvPr/>
        </p:nvSpPr>
        <p:spPr>
          <a:xfrm>
            <a:off x="8003523" y="3752565"/>
            <a:ext cx="3682825" cy="1243031"/>
          </a:xfrm>
          <a:prstGeom prst="rect">
            <a:avLst/>
          </a:prstGeom>
          <a:solidFill>
            <a:srgbClr val="62A531">
              <a:alpha val="80000"/>
            </a:srgb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Update on how the brand is responding for staff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Making services available and when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99634C-387A-4572-B2CE-E69DBC9B684F}"/>
              </a:ext>
            </a:extLst>
          </p:cNvPr>
          <p:cNvSpPr/>
          <p:nvPr/>
        </p:nvSpPr>
        <p:spPr>
          <a:xfrm>
            <a:off x="8003523" y="5078046"/>
            <a:ext cx="3682825" cy="1243031"/>
          </a:xfrm>
          <a:prstGeom prst="rect">
            <a:avLst/>
          </a:prstGeom>
          <a:solidFill>
            <a:srgbClr val="62A531">
              <a:alpha val="69804"/>
            </a:srgb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Messages about how you are supporting the community; fundraising, delivering, volunteering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F0AFED-1DBB-45AF-8F97-7797266818C9}"/>
              </a:ext>
            </a:extLst>
          </p:cNvPr>
          <p:cNvSpPr txBox="1"/>
          <p:nvPr/>
        </p:nvSpPr>
        <p:spPr>
          <a:xfrm>
            <a:off x="478656" y="6589926"/>
            <a:ext cx="21291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Full terms and conditions apply</a:t>
            </a:r>
          </a:p>
        </p:txBody>
      </p:sp>
    </p:spTree>
    <p:extLst>
      <p:ext uri="{BB962C8B-B14F-4D97-AF65-F5344CB8AC3E}">
        <p14:creationId xmlns:p14="http://schemas.microsoft.com/office/powerpoint/2010/main" val="4252512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C664-0F3D-4000-AF10-62C4E20AC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Consumers want brands to support them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EEC8B-602A-4B29-9D92-88521C4AE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EF1C-85D8-4622-96D6-431C752B733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DF0D49-67DE-4B63-8878-0B8D91FD372D}"/>
              </a:ext>
            </a:extLst>
          </p:cNvPr>
          <p:cNvSpPr txBox="1">
            <a:spLocks/>
          </p:cNvSpPr>
          <p:nvPr/>
        </p:nvSpPr>
        <p:spPr>
          <a:xfrm>
            <a:off x="543875" y="1800000"/>
            <a:ext cx="11186959" cy="46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Only 8% of consumers think brands need to stop advertising right now but they want them to behave in a certain way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C06BA5-65F3-42C8-9BE4-7857F7295BBA}"/>
              </a:ext>
            </a:extLst>
          </p:cNvPr>
          <p:cNvSpPr/>
          <p:nvPr/>
        </p:nvSpPr>
        <p:spPr>
          <a:xfrm>
            <a:off x="462284" y="6596847"/>
            <a:ext cx="36466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Source: Kantar Global Survey March 2020 (35k consumers)</a:t>
            </a:r>
            <a:endParaRPr lang="en-US" sz="1100" dirty="0">
              <a:effectLst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25B9E92-3E67-4110-BFCC-C95C9E468F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0476971"/>
              </p:ext>
            </p:extLst>
          </p:nvPr>
        </p:nvGraphicFramePr>
        <p:xfrm>
          <a:off x="543813" y="2342493"/>
          <a:ext cx="4302729" cy="2868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75705B1-9E26-46AE-8573-52E1CF4065E4}"/>
              </a:ext>
            </a:extLst>
          </p:cNvPr>
          <p:cNvSpPr txBox="1"/>
          <p:nvPr/>
        </p:nvSpPr>
        <p:spPr>
          <a:xfrm>
            <a:off x="1069317" y="5026465"/>
            <a:ext cx="3233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Believe brands should help them in their daily lives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8A9B7FB-6B39-4DF8-ABB4-DF7389CFDC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7634027"/>
              </p:ext>
            </p:extLst>
          </p:nvPr>
        </p:nvGraphicFramePr>
        <p:xfrm>
          <a:off x="3794350" y="2374578"/>
          <a:ext cx="4302729" cy="2868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BA43930-0DDB-42A5-881A-587E6A93A9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994151"/>
              </p:ext>
            </p:extLst>
          </p:nvPr>
        </p:nvGraphicFramePr>
        <p:xfrm>
          <a:off x="7044886" y="2394629"/>
          <a:ext cx="4302729" cy="2868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B333580-E35A-4A03-A9BA-27B5EB5FF8D4}"/>
              </a:ext>
            </a:extLst>
          </p:cNvPr>
          <p:cNvSpPr txBox="1"/>
          <p:nvPr/>
        </p:nvSpPr>
        <p:spPr>
          <a:xfrm>
            <a:off x="4358769" y="5026465"/>
            <a:ext cx="3233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Said brands should inform people of what they’re doing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26FAF7-D342-4C6D-B0D7-0FF5CD863AC1}"/>
              </a:ext>
            </a:extLst>
          </p:cNvPr>
          <p:cNvSpPr txBox="1"/>
          <p:nvPr/>
        </p:nvSpPr>
        <p:spPr>
          <a:xfrm>
            <a:off x="7653699" y="5026465"/>
            <a:ext cx="3233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Said companies should not exploit the situation</a:t>
            </a:r>
          </a:p>
        </p:txBody>
      </p:sp>
    </p:spTree>
    <p:extLst>
      <p:ext uri="{BB962C8B-B14F-4D97-AF65-F5344CB8AC3E}">
        <p14:creationId xmlns:p14="http://schemas.microsoft.com/office/powerpoint/2010/main" val="322921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7B8A3-7C6B-4ABB-923D-FB9148A6C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684" y="280799"/>
            <a:ext cx="11076517" cy="1469011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GB" b="1" dirty="0"/>
              <a:t>Mail drives profitable outcomes</a:t>
            </a:r>
            <a:br>
              <a:rPr lang="en-GB" b="1" dirty="0"/>
            </a:br>
            <a:r>
              <a:rPr lang="en-GB" sz="3200" dirty="0"/>
              <a:t>One third of people take some form of commercial action</a:t>
            </a:r>
            <a:br>
              <a:rPr lang="en-GB" sz="3200" dirty="0"/>
            </a:br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54075-6F61-466B-9469-EBA7F6652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EF1C-85D8-4622-96D6-431C752B733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39702F4-92AA-45C4-8825-41696EEC15D9}"/>
              </a:ext>
            </a:extLst>
          </p:cNvPr>
          <p:cNvSpPr/>
          <p:nvPr/>
        </p:nvSpPr>
        <p:spPr>
          <a:xfrm>
            <a:off x="636609" y="3585789"/>
            <a:ext cx="5974138" cy="789938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Graphic 8" descr="Children">
            <a:extLst>
              <a:ext uri="{FF2B5EF4-FFF2-40B4-BE49-F238E27FC236}">
                <a16:creationId xmlns:a16="http://schemas.microsoft.com/office/drawing/2014/main" id="{3120256C-BE5E-46FE-84BA-48F0E50BC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30160" y="2151076"/>
            <a:ext cx="1213790" cy="1213790"/>
          </a:xfrm>
          <a:prstGeom prst="rect">
            <a:avLst/>
          </a:prstGeom>
        </p:spPr>
      </p:pic>
      <p:pic>
        <p:nvPicPr>
          <p:cNvPr id="10" name="Graphic 9" descr="Children">
            <a:extLst>
              <a:ext uri="{FF2B5EF4-FFF2-40B4-BE49-F238E27FC236}">
                <a16:creationId xmlns:a16="http://schemas.microsoft.com/office/drawing/2014/main" id="{F4C31839-D73E-4056-A7AA-F999105BC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18668" y="2151076"/>
            <a:ext cx="1213790" cy="1213790"/>
          </a:xfrm>
          <a:prstGeom prst="rect">
            <a:avLst/>
          </a:prstGeom>
        </p:spPr>
      </p:pic>
      <p:pic>
        <p:nvPicPr>
          <p:cNvPr id="11" name="Graphic 10" descr="Children">
            <a:extLst>
              <a:ext uri="{FF2B5EF4-FFF2-40B4-BE49-F238E27FC236}">
                <a16:creationId xmlns:a16="http://schemas.microsoft.com/office/drawing/2014/main" id="{3FEC238E-6F94-4DAC-8CC7-31F76CC94C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8413"/>
          <a:stretch/>
        </p:blipFill>
        <p:spPr>
          <a:xfrm>
            <a:off x="3014729" y="2151076"/>
            <a:ext cx="626161" cy="1213790"/>
          </a:xfrm>
          <a:prstGeom prst="rect">
            <a:avLst/>
          </a:prstGeom>
        </p:spPr>
      </p:pic>
      <p:pic>
        <p:nvPicPr>
          <p:cNvPr id="12" name="Graphic 11" descr="Children">
            <a:extLst>
              <a:ext uri="{FF2B5EF4-FFF2-40B4-BE49-F238E27FC236}">
                <a16:creationId xmlns:a16="http://schemas.microsoft.com/office/drawing/2014/main" id="{A37BD478-55B8-47EC-8BEB-771774F58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30160" y="2783259"/>
            <a:ext cx="1213790" cy="1213790"/>
          </a:xfrm>
          <a:prstGeom prst="rect">
            <a:avLst/>
          </a:prstGeom>
        </p:spPr>
      </p:pic>
      <p:pic>
        <p:nvPicPr>
          <p:cNvPr id="13" name="Graphic 12" descr="Children">
            <a:extLst>
              <a:ext uri="{FF2B5EF4-FFF2-40B4-BE49-F238E27FC236}">
                <a16:creationId xmlns:a16="http://schemas.microsoft.com/office/drawing/2014/main" id="{82588FC5-4BDD-4671-9594-41761F2B2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18668" y="2783259"/>
            <a:ext cx="1213790" cy="1213790"/>
          </a:xfrm>
          <a:prstGeom prst="rect">
            <a:avLst/>
          </a:prstGeom>
        </p:spPr>
      </p:pic>
      <p:pic>
        <p:nvPicPr>
          <p:cNvPr id="14" name="Graphic 13" descr="Children">
            <a:extLst>
              <a:ext uri="{FF2B5EF4-FFF2-40B4-BE49-F238E27FC236}">
                <a16:creationId xmlns:a16="http://schemas.microsoft.com/office/drawing/2014/main" id="{FF3A0C03-41E4-4D73-A72F-4469CEC90F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8413"/>
          <a:stretch/>
        </p:blipFill>
        <p:spPr>
          <a:xfrm>
            <a:off x="3014729" y="2783259"/>
            <a:ext cx="626161" cy="1213790"/>
          </a:xfrm>
          <a:prstGeom prst="rect">
            <a:avLst/>
          </a:prstGeom>
        </p:spPr>
      </p:pic>
      <p:pic>
        <p:nvPicPr>
          <p:cNvPr id="15" name="Graphic 14" descr="Children">
            <a:extLst>
              <a:ext uri="{FF2B5EF4-FFF2-40B4-BE49-F238E27FC236}">
                <a16:creationId xmlns:a16="http://schemas.microsoft.com/office/drawing/2014/main" id="{6088DA20-B73B-4069-BFC9-1B0BA681E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34373" y="3428083"/>
            <a:ext cx="1213790" cy="1213790"/>
          </a:xfrm>
          <a:prstGeom prst="rect">
            <a:avLst/>
          </a:prstGeom>
        </p:spPr>
      </p:pic>
      <p:pic>
        <p:nvPicPr>
          <p:cNvPr id="16" name="Graphic 15" descr="Children">
            <a:extLst>
              <a:ext uri="{FF2B5EF4-FFF2-40B4-BE49-F238E27FC236}">
                <a16:creationId xmlns:a16="http://schemas.microsoft.com/office/drawing/2014/main" id="{BAF71CFD-3342-45EF-BF02-0FDC1213B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2883" y="3428083"/>
            <a:ext cx="1213790" cy="1213790"/>
          </a:xfrm>
          <a:prstGeom prst="rect">
            <a:avLst/>
          </a:prstGeom>
        </p:spPr>
      </p:pic>
      <p:pic>
        <p:nvPicPr>
          <p:cNvPr id="17" name="Graphic 16" descr="Children">
            <a:extLst>
              <a:ext uri="{FF2B5EF4-FFF2-40B4-BE49-F238E27FC236}">
                <a16:creationId xmlns:a16="http://schemas.microsoft.com/office/drawing/2014/main" id="{4A3E2E6D-A742-4DA2-9E88-34FDF02EF7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8413"/>
          <a:stretch/>
        </p:blipFill>
        <p:spPr>
          <a:xfrm>
            <a:off x="3018944" y="3428083"/>
            <a:ext cx="626161" cy="1213790"/>
          </a:xfrm>
          <a:prstGeom prst="rect">
            <a:avLst/>
          </a:prstGeom>
        </p:spPr>
      </p:pic>
      <p:pic>
        <p:nvPicPr>
          <p:cNvPr id="18" name="Graphic 17" descr="Children">
            <a:extLst>
              <a:ext uri="{FF2B5EF4-FFF2-40B4-BE49-F238E27FC236}">
                <a16:creationId xmlns:a16="http://schemas.microsoft.com/office/drawing/2014/main" id="{A1D5B6FE-EA3F-4AF7-B09A-4A94F9E53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30160" y="4051835"/>
            <a:ext cx="1213790" cy="1213790"/>
          </a:xfrm>
          <a:prstGeom prst="rect">
            <a:avLst/>
          </a:prstGeom>
        </p:spPr>
      </p:pic>
      <p:pic>
        <p:nvPicPr>
          <p:cNvPr id="19" name="Graphic 18" descr="Children">
            <a:extLst>
              <a:ext uri="{FF2B5EF4-FFF2-40B4-BE49-F238E27FC236}">
                <a16:creationId xmlns:a16="http://schemas.microsoft.com/office/drawing/2014/main" id="{54B4C93D-CC93-4B40-BE2E-C302E1462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18668" y="4051835"/>
            <a:ext cx="1213790" cy="1213790"/>
          </a:xfrm>
          <a:prstGeom prst="rect">
            <a:avLst/>
          </a:prstGeom>
        </p:spPr>
      </p:pic>
      <p:pic>
        <p:nvPicPr>
          <p:cNvPr id="20" name="Graphic 19" descr="Children">
            <a:extLst>
              <a:ext uri="{FF2B5EF4-FFF2-40B4-BE49-F238E27FC236}">
                <a16:creationId xmlns:a16="http://schemas.microsoft.com/office/drawing/2014/main" id="{6FBE50F0-98AE-4D2B-809B-0D20A9AF1C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8413"/>
          <a:stretch/>
        </p:blipFill>
        <p:spPr>
          <a:xfrm>
            <a:off x="3014729" y="4051835"/>
            <a:ext cx="626161" cy="1213790"/>
          </a:xfrm>
          <a:prstGeom prst="rect">
            <a:avLst/>
          </a:prstGeom>
        </p:spPr>
      </p:pic>
      <p:pic>
        <p:nvPicPr>
          <p:cNvPr id="21" name="Graphic 20" descr="Children">
            <a:extLst>
              <a:ext uri="{FF2B5EF4-FFF2-40B4-BE49-F238E27FC236}">
                <a16:creationId xmlns:a16="http://schemas.microsoft.com/office/drawing/2014/main" id="{5BA6B2DE-F8B9-4C12-8FF9-7EB935468E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30160" y="4675588"/>
            <a:ext cx="1213790" cy="1213790"/>
          </a:xfrm>
          <a:prstGeom prst="rect">
            <a:avLst/>
          </a:prstGeom>
        </p:spPr>
      </p:pic>
      <p:pic>
        <p:nvPicPr>
          <p:cNvPr id="22" name="Graphic 21" descr="Children">
            <a:extLst>
              <a:ext uri="{FF2B5EF4-FFF2-40B4-BE49-F238E27FC236}">
                <a16:creationId xmlns:a16="http://schemas.microsoft.com/office/drawing/2014/main" id="{D1C935D2-1F2A-41A2-8111-1DC4681A88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18668" y="4675588"/>
            <a:ext cx="1213790" cy="1213790"/>
          </a:xfrm>
          <a:prstGeom prst="rect">
            <a:avLst/>
          </a:prstGeom>
        </p:spPr>
      </p:pic>
      <p:pic>
        <p:nvPicPr>
          <p:cNvPr id="23" name="Graphic 22" descr="Children">
            <a:extLst>
              <a:ext uri="{FF2B5EF4-FFF2-40B4-BE49-F238E27FC236}">
                <a16:creationId xmlns:a16="http://schemas.microsoft.com/office/drawing/2014/main" id="{471F7084-0F30-4786-B7B3-1A48695A08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8413"/>
          <a:stretch/>
        </p:blipFill>
        <p:spPr>
          <a:xfrm>
            <a:off x="3014729" y="4675588"/>
            <a:ext cx="626161" cy="1213790"/>
          </a:xfrm>
          <a:prstGeom prst="rect">
            <a:avLst/>
          </a:prstGeom>
        </p:spPr>
      </p:pic>
      <p:pic>
        <p:nvPicPr>
          <p:cNvPr id="24" name="Graphic 23" descr="Children">
            <a:extLst>
              <a:ext uri="{FF2B5EF4-FFF2-40B4-BE49-F238E27FC236}">
                <a16:creationId xmlns:a16="http://schemas.microsoft.com/office/drawing/2014/main" id="{4A6837E6-1914-4870-8F25-0938A0FE2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1429" y="2151076"/>
            <a:ext cx="1213790" cy="1213790"/>
          </a:xfrm>
          <a:prstGeom prst="rect">
            <a:avLst/>
          </a:prstGeom>
        </p:spPr>
      </p:pic>
      <p:pic>
        <p:nvPicPr>
          <p:cNvPr id="25" name="Graphic 24" descr="Children">
            <a:extLst>
              <a:ext uri="{FF2B5EF4-FFF2-40B4-BE49-F238E27FC236}">
                <a16:creationId xmlns:a16="http://schemas.microsoft.com/office/drawing/2014/main" id="{8786FA07-A6E8-41C3-B68D-D783C0093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9939" y="2151076"/>
            <a:ext cx="1213790" cy="1213790"/>
          </a:xfrm>
          <a:prstGeom prst="rect">
            <a:avLst/>
          </a:prstGeom>
        </p:spPr>
      </p:pic>
      <p:pic>
        <p:nvPicPr>
          <p:cNvPr id="26" name="Graphic 25" descr="Children">
            <a:extLst>
              <a:ext uri="{FF2B5EF4-FFF2-40B4-BE49-F238E27FC236}">
                <a16:creationId xmlns:a16="http://schemas.microsoft.com/office/drawing/2014/main" id="{1F5990B7-5FCB-41A3-BDD5-8FBB4ED614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8413"/>
          <a:stretch/>
        </p:blipFill>
        <p:spPr>
          <a:xfrm>
            <a:off x="486000" y="2151076"/>
            <a:ext cx="626161" cy="1213790"/>
          </a:xfrm>
          <a:prstGeom prst="rect">
            <a:avLst/>
          </a:prstGeom>
        </p:spPr>
      </p:pic>
      <p:pic>
        <p:nvPicPr>
          <p:cNvPr id="27" name="Graphic 26" descr="Children">
            <a:extLst>
              <a:ext uri="{FF2B5EF4-FFF2-40B4-BE49-F238E27FC236}">
                <a16:creationId xmlns:a16="http://schemas.microsoft.com/office/drawing/2014/main" id="{5091A127-3559-41C7-B8E9-1E9F3C3DE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1429" y="2783259"/>
            <a:ext cx="1213790" cy="1213790"/>
          </a:xfrm>
          <a:prstGeom prst="rect">
            <a:avLst/>
          </a:prstGeom>
        </p:spPr>
      </p:pic>
      <p:pic>
        <p:nvPicPr>
          <p:cNvPr id="28" name="Graphic 27" descr="Children">
            <a:extLst>
              <a:ext uri="{FF2B5EF4-FFF2-40B4-BE49-F238E27FC236}">
                <a16:creationId xmlns:a16="http://schemas.microsoft.com/office/drawing/2014/main" id="{CAE041C8-AD21-4310-A0EB-801B482FF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9939" y="2783259"/>
            <a:ext cx="1213790" cy="1213790"/>
          </a:xfrm>
          <a:prstGeom prst="rect">
            <a:avLst/>
          </a:prstGeom>
        </p:spPr>
      </p:pic>
      <p:pic>
        <p:nvPicPr>
          <p:cNvPr id="29" name="Graphic 28" descr="Children">
            <a:extLst>
              <a:ext uri="{FF2B5EF4-FFF2-40B4-BE49-F238E27FC236}">
                <a16:creationId xmlns:a16="http://schemas.microsoft.com/office/drawing/2014/main" id="{7911FD47-EAE6-410C-86C6-40E07675A8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8413"/>
          <a:stretch/>
        </p:blipFill>
        <p:spPr>
          <a:xfrm>
            <a:off x="486000" y="2783259"/>
            <a:ext cx="626161" cy="1213790"/>
          </a:xfrm>
          <a:prstGeom prst="rect">
            <a:avLst/>
          </a:prstGeom>
        </p:spPr>
      </p:pic>
      <p:pic>
        <p:nvPicPr>
          <p:cNvPr id="30" name="Graphic 29" descr="Children">
            <a:extLst>
              <a:ext uri="{FF2B5EF4-FFF2-40B4-BE49-F238E27FC236}">
                <a16:creationId xmlns:a16="http://schemas.microsoft.com/office/drawing/2014/main" id="{2CAF35E9-2DA5-461B-9366-572D1FC92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5644" y="3428083"/>
            <a:ext cx="1213790" cy="1213790"/>
          </a:xfrm>
          <a:prstGeom prst="rect">
            <a:avLst/>
          </a:prstGeom>
        </p:spPr>
      </p:pic>
      <p:pic>
        <p:nvPicPr>
          <p:cNvPr id="31" name="Graphic 30" descr="Children">
            <a:extLst>
              <a:ext uri="{FF2B5EF4-FFF2-40B4-BE49-F238E27FC236}">
                <a16:creationId xmlns:a16="http://schemas.microsoft.com/office/drawing/2014/main" id="{FF3A27EC-0A4C-4896-969E-AF4DEA9D4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4153" y="3428083"/>
            <a:ext cx="1213790" cy="1213790"/>
          </a:xfrm>
          <a:prstGeom prst="rect">
            <a:avLst/>
          </a:prstGeom>
        </p:spPr>
      </p:pic>
      <p:pic>
        <p:nvPicPr>
          <p:cNvPr id="32" name="Graphic 31" descr="Children">
            <a:extLst>
              <a:ext uri="{FF2B5EF4-FFF2-40B4-BE49-F238E27FC236}">
                <a16:creationId xmlns:a16="http://schemas.microsoft.com/office/drawing/2014/main" id="{F8473D3B-AFB9-48A7-AB1E-B9A83C93D8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8413"/>
          <a:stretch/>
        </p:blipFill>
        <p:spPr>
          <a:xfrm>
            <a:off x="490215" y="3428083"/>
            <a:ext cx="626161" cy="1213790"/>
          </a:xfrm>
          <a:prstGeom prst="rect">
            <a:avLst/>
          </a:prstGeom>
        </p:spPr>
      </p:pic>
      <p:pic>
        <p:nvPicPr>
          <p:cNvPr id="33" name="Graphic 32" descr="Children">
            <a:extLst>
              <a:ext uri="{FF2B5EF4-FFF2-40B4-BE49-F238E27FC236}">
                <a16:creationId xmlns:a16="http://schemas.microsoft.com/office/drawing/2014/main" id="{6DBF513A-AF54-4C70-91D0-3EDE9F2262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01429" y="4051835"/>
            <a:ext cx="1213790" cy="1213790"/>
          </a:xfrm>
          <a:prstGeom prst="rect">
            <a:avLst/>
          </a:prstGeom>
        </p:spPr>
      </p:pic>
      <p:pic>
        <p:nvPicPr>
          <p:cNvPr id="34" name="Graphic 33" descr="Children">
            <a:extLst>
              <a:ext uri="{FF2B5EF4-FFF2-40B4-BE49-F238E27FC236}">
                <a16:creationId xmlns:a16="http://schemas.microsoft.com/office/drawing/2014/main" id="{ABBBD8FB-485E-41B6-9E3F-3D41F36D66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9939" y="4051835"/>
            <a:ext cx="1213790" cy="1213790"/>
          </a:xfrm>
          <a:prstGeom prst="rect">
            <a:avLst/>
          </a:prstGeom>
        </p:spPr>
      </p:pic>
      <p:pic>
        <p:nvPicPr>
          <p:cNvPr id="35" name="Graphic 34" descr="Children">
            <a:extLst>
              <a:ext uri="{FF2B5EF4-FFF2-40B4-BE49-F238E27FC236}">
                <a16:creationId xmlns:a16="http://schemas.microsoft.com/office/drawing/2014/main" id="{04959146-0160-4020-824F-F948B1D979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8413"/>
          <a:stretch/>
        </p:blipFill>
        <p:spPr>
          <a:xfrm>
            <a:off x="486000" y="4051835"/>
            <a:ext cx="626161" cy="1213790"/>
          </a:xfrm>
          <a:prstGeom prst="rect">
            <a:avLst/>
          </a:prstGeom>
        </p:spPr>
      </p:pic>
      <p:pic>
        <p:nvPicPr>
          <p:cNvPr id="36" name="Graphic 35" descr="Children">
            <a:extLst>
              <a:ext uri="{FF2B5EF4-FFF2-40B4-BE49-F238E27FC236}">
                <a16:creationId xmlns:a16="http://schemas.microsoft.com/office/drawing/2014/main" id="{1AE65086-403E-40BA-8F90-23BE46AFAC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01429" y="4675588"/>
            <a:ext cx="1213790" cy="1213790"/>
          </a:xfrm>
          <a:prstGeom prst="rect">
            <a:avLst/>
          </a:prstGeom>
        </p:spPr>
      </p:pic>
      <p:pic>
        <p:nvPicPr>
          <p:cNvPr id="37" name="Graphic 36" descr="Children">
            <a:extLst>
              <a:ext uri="{FF2B5EF4-FFF2-40B4-BE49-F238E27FC236}">
                <a16:creationId xmlns:a16="http://schemas.microsoft.com/office/drawing/2014/main" id="{00D28F2B-44FB-4106-814A-686BFD92BC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9939" y="4675588"/>
            <a:ext cx="1213790" cy="1213790"/>
          </a:xfrm>
          <a:prstGeom prst="rect">
            <a:avLst/>
          </a:prstGeom>
        </p:spPr>
      </p:pic>
      <p:pic>
        <p:nvPicPr>
          <p:cNvPr id="38" name="Graphic 37" descr="Children">
            <a:extLst>
              <a:ext uri="{FF2B5EF4-FFF2-40B4-BE49-F238E27FC236}">
                <a16:creationId xmlns:a16="http://schemas.microsoft.com/office/drawing/2014/main" id="{55560287-0BCA-4FE5-88A9-82D033F331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8413"/>
          <a:stretch/>
        </p:blipFill>
        <p:spPr>
          <a:xfrm>
            <a:off x="486000" y="4675588"/>
            <a:ext cx="626161" cy="1213790"/>
          </a:xfrm>
          <a:prstGeom prst="rect">
            <a:avLst/>
          </a:prstGeom>
        </p:spPr>
      </p:pic>
      <p:pic>
        <p:nvPicPr>
          <p:cNvPr id="39" name="Graphic 38" descr="Children">
            <a:extLst>
              <a:ext uri="{FF2B5EF4-FFF2-40B4-BE49-F238E27FC236}">
                <a16:creationId xmlns:a16="http://schemas.microsoft.com/office/drawing/2014/main" id="{63018D43-5958-4854-905F-D5A44132B7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" r="69449"/>
          <a:stretch/>
        </p:blipFill>
        <p:spPr>
          <a:xfrm>
            <a:off x="3524520" y="4051835"/>
            <a:ext cx="370821" cy="12137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2D547B-28E0-4361-BFA7-03FC78F3A1B8}"/>
              </a:ext>
            </a:extLst>
          </p:cNvPr>
          <p:cNvSpPr txBox="1"/>
          <p:nvPr/>
        </p:nvSpPr>
        <p:spPr>
          <a:xfrm>
            <a:off x="2507176" y="1550997"/>
            <a:ext cx="1265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chemeClr val="tx2"/>
                </a:solidFill>
                <a:latin typeface="+mj-lt"/>
              </a:rPr>
              <a:t>33%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47E7364-D60A-41F3-8EFE-F1EB7764E145}"/>
              </a:ext>
            </a:extLst>
          </p:cNvPr>
          <p:cNvSpPr/>
          <p:nvPr/>
        </p:nvSpPr>
        <p:spPr>
          <a:xfrm>
            <a:off x="472919" y="6596847"/>
            <a:ext cx="47716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Source: JICMAIL Q2 2017 – Q1 2019, Business Mail &amp; Advertising Mail, n=72595</a:t>
            </a:r>
            <a:endParaRPr lang="en-US" sz="1100" dirty="0">
              <a:effectLst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04A6B3D-70A1-4F20-AC8A-C204680857BC}"/>
              </a:ext>
            </a:extLst>
          </p:cNvPr>
          <p:cNvSpPr/>
          <p:nvPr/>
        </p:nvSpPr>
        <p:spPr>
          <a:xfrm>
            <a:off x="6614959" y="2462162"/>
            <a:ext cx="4334692" cy="3097298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  <a:buSzPct val="130000"/>
            </a:pPr>
            <a:r>
              <a:rPr lang="en-GB" dirty="0">
                <a:solidFill>
                  <a:schemeClr val="tx1"/>
                </a:solidFill>
              </a:rPr>
              <a:t>Commercial Actions include:  </a:t>
            </a:r>
          </a:p>
          <a:p>
            <a:pPr marL="285750" indent="-285750">
              <a:lnSpc>
                <a:spcPts val="2400"/>
              </a:lnSpc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</a:rPr>
              <a:t>Buying something/making a payment</a:t>
            </a:r>
          </a:p>
          <a:p>
            <a:pPr marL="285750" indent="-285750">
              <a:lnSpc>
                <a:spcPts val="2400"/>
              </a:lnSpc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</a:rPr>
              <a:t>Using a voucher/discount code</a:t>
            </a:r>
          </a:p>
          <a:p>
            <a:pPr marL="285750" indent="-285750">
              <a:lnSpc>
                <a:spcPts val="2400"/>
              </a:lnSpc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</a:rPr>
              <a:t>Planning a large purchase </a:t>
            </a:r>
          </a:p>
          <a:p>
            <a:pPr marL="285750" indent="-285750">
              <a:lnSpc>
                <a:spcPts val="2400"/>
              </a:lnSpc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</a:rPr>
              <a:t>Discussing with someone </a:t>
            </a:r>
          </a:p>
          <a:p>
            <a:pPr marL="285750" indent="-285750">
              <a:lnSpc>
                <a:spcPts val="2400"/>
              </a:lnSpc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</a:rPr>
              <a:t>Visiting the sender’s shop office</a:t>
            </a:r>
          </a:p>
          <a:p>
            <a:pPr marL="285750" indent="-285750">
              <a:lnSpc>
                <a:spcPts val="2400"/>
              </a:lnSpc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</a:rPr>
              <a:t>Going online for more information</a:t>
            </a:r>
          </a:p>
          <a:p>
            <a:pPr marL="285750" indent="-285750">
              <a:lnSpc>
                <a:spcPts val="2400"/>
              </a:lnSpc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</a:rPr>
              <a:t>Looking up their account details</a:t>
            </a:r>
          </a:p>
          <a:p>
            <a:pPr marL="285750" indent="-285750">
              <a:lnSpc>
                <a:spcPts val="2400"/>
              </a:lnSpc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</a:rPr>
              <a:t>Using a tablet or smartphone </a:t>
            </a:r>
          </a:p>
          <a:p>
            <a:pPr marL="285750" indent="-285750">
              <a:lnSpc>
                <a:spcPts val="2400"/>
              </a:lnSpc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</a:rPr>
              <a:t>Calling the sender</a:t>
            </a:r>
          </a:p>
        </p:txBody>
      </p:sp>
    </p:spTree>
    <p:extLst>
      <p:ext uri="{BB962C8B-B14F-4D97-AF65-F5344CB8AC3E}">
        <p14:creationId xmlns:p14="http://schemas.microsoft.com/office/powerpoint/2010/main" val="3539475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04FB6-6C25-45A0-8FA0-17CD24EAA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800"/>
              </a:lnSpc>
            </a:pPr>
            <a:r>
              <a:rPr lang="en-GB" b="1" dirty="0"/>
              <a:t>Mail has high engagement rates</a:t>
            </a:r>
            <a:br>
              <a:rPr lang="en-GB" b="1" dirty="0"/>
            </a:br>
            <a:r>
              <a:rPr lang="en-GB" sz="3200" dirty="0"/>
              <a:t>Across all sectors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6A62C-7291-4F9F-ABDA-729202D65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EF1C-85D8-4622-96D6-431C752B733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18BAA65-BE94-48F2-8C5D-93985FCA0AF4}"/>
              </a:ext>
            </a:extLst>
          </p:cNvPr>
          <p:cNvSpPr/>
          <p:nvPr/>
        </p:nvSpPr>
        <p:spPr>
          <a:xfrm>
            <a:off x="461348" y="6596847"/>
            <a:ext cx="44124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Source: JICMAIL Q2 2017 – Q1 2019, Business Mail &amp; Advertising Mail</a:t>
            </a:r>
            <a:endParaRPr lang="en-US" sz="1100" dirty="0">
              <a:effectLst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BEF00C2-6C95-4966-867C-0FFB63E34A8B}"/>
              </a:ext>
            </a:extLst>
          </p:cNvPr>
          <p:cNvSpPr/>
          <p:nvPr/>
        </p:nvSpPr>
        <p:spPr>
          <a:xfrm>
            <a:off x="1238492" y="1938741"/>
            <a:ext cx="9161984" cy="602873"/>
          </a:xfrm>
          <a:prstGeom prst="rect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Engagement = % of mail processed in some way ie opened, read, sorted, put aside for later, filed, put on display or put in the usual place</a:t>
            </a:r>
          </a:p>
        </p:txBody>
      </p:sp>
      <p:graphicFrame>
        <p:nvGraphicFramePr>
          <p:cNvPr id="44" name="Chart Placeholder 8">
            <a:extLst>
              <a:ext uri="{FF2B5EF4-FFF2-40B4-BE49-F238E27FC236}">
                <a16:creationId xmlns:a16="http://schemas.microsoft.com/office/drawing/2014/main" id="{D5CE7021-4B6A-4D86-9AEB-AC2D01F174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6366105"/>
              </p:ext>
            </p:extLst>
          </p:nvPr>
        </p:nvGraphicFramePr>
        <p:xfrm>
          <a:off x="455613" y="2791325"/>
          <a:ext cx="11527840" cy="3642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3597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4540-055E-4022-8E9A-E4408B9B7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800"/>
              </a:lnSpc>
            </a:pPr>
            <a:r>
              <a:rPr lang="en-GB" b="1" dirty="0"/>
              <a:t>Mail drives commercial actions</a:t>
            </a:r>
            <a:br>
              <a:rPr lang="en-GB" dirty="0"/>
            </a:br>
            <a:r>
              <a:rPr lang="en-GB" sz="3200" dirty="0"/>
              <a:t>People act on mail they receive from all sectors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5652F-BE53-46FF-8A79-0854CE72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EF1C-85D8-4622-96D6-431C752B733C}" type="slidenum">
              <a:rPr lang="en-GB" smtClean="0"/>
              <a:pPr/>
              <a:t>8</a:t>
            </a:fld>
            <a:endParaRPr lang="en-GB" dirty="0"/>
          </a:p>
        </p:txBody>
      </p:sp>
      <p:graphicFrame>
        <p:nvGraphicFramePr>
          <p:cNvPr id="5" name="Chart Placeholder 7">
            <a:extLst>
              <a:ext uri="{FF2B5EF4-FFF2-40B4-BE49-F238E27FC236}">
                <a16:creationId xmlns:a16="http://schemas.microsoft.com/office/drawing/2014/main" id="{2E7A1A3A-DBA1-4F1E-964A-25FAD710DF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6997796"/>
              </p:ext>
            </p:extLst>
          </p:nvPr>
        </p:nvGraphicFramePr>
        <p:xfrm>
          <a:off x="548209" y="1713051"/>
          <a:ext cx="10849246" cy="4218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09BC87E-FF05-4CF9-AE8B-B0959BD33E55}"/>
              </a:ext>
            </a:extLst>
          </p:cNvPr>
          <p:cNvSpPr/>
          <p:nvPr/>
        </p:nvSpPr>
        <p:spPr>
          <a:xfrm>
            <a:off x="496070" y="6562124"/>
            <a:ext cx="44124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Source: JICMAIL Q2 2017 – Q1 2019, Business Mail &amp; Advertising Mail</a:t>
            </a:r>
            <a:endParaRPr lang="en-US" sz="11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2188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773C2A-31E4-458C-B4BC-0CA2808A8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4096" y="-631078"/>
            <a:ext cx="15180193" cy="81201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DE7854-7DD7-4FE3-8682-A75B18C75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3466E-7723-4701-B9EC-D6F1ECB5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EF1C-85D8-4622-96D6-431C752B733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4E54AE3-C7F0-4DCF-BA92-92A855F2EC6C}"/>
              </a:ext>
            </a:extLst>
          </p:cNvPr>
          <p:cNvSpPr txBox="1">
            <a:spLocks/>
          </p:cNvSpPr>
          <p:nvPr/>
        </p:nvSpPr>
        <p:spPr>
          <a:xfrm>
            <a:off x="556947" y="1472995"/>
            <a:ext cx="11076517" cy="9886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dirty="0">
                <a:solidFill>
                  <a:schemeClr val="bg1"/>
                </a:solidFill>
              </a:rPr>
              <a:t>The details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0A2B73-4D1B-4AB3-B7BA-7743A7554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98" t="-53728" r="72046" b="-52918"/>
          <a:stretch/>
        </p:blipFill>
        <p:spPr>
          <a:xfrm>
            <a:off x="10040739" y="5256316"/>
            <a:ext cx="1876932" cy="182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03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rgbClr val="404040"/>
      </a:dk1>
      <a:lt1>
        <a:srgbClr val="FFFFFF"/>
      </a:lt1>
      <a:dk2>
        <a:srgbClr val="DA202A"/>
      </a:dk2>
      <a:lt2>
        <a:srgbClr val="000000"/>
      </a:lt2>
      <a:accent1>
        <a:srgbClr val="53535A"/>
      </a:accent1>
      <a:accent2>
        <a:srgbClr val="0892CB"/>
      </a:accent2>
      <a:accent3>
        <a:srgbClr val="62A531"/>
      </a:accent3>
      <a:accent4>
        <a:srgbClr val="088578"/>
      </a:accent4>
      <a:accent5>
        <a:srgbClr val="FDDA24"/>
      </a:accent5>
      <a:accent6>
        <a:srgbClr val="AADAEA"/>
      </a:accent6>
      <a:hlink>
        <a:srgbClr val="0892CB"/>
      </a:hlink>
      <a:folHlink>
        <a:srgbClr val="088578"/>
      </a:folHlink>
    </a:clrScheme>
    <a:fontScheme name="Royal Mail Font Them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t" anchorCtr="0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Royal Mail Colour Theme 2016">
      <a:dk1>
        <a:srgbClr val="000000"/>
      </a:dk1>
      <a:lt1>
        <a:srgbClr val="FFFFFF"/>
      </a:lt1>
      <a:dk2>
        <a:srgbClr val="DA202A"/>
      </a:dk2>
      <a:lt2>
        <a:srgbClr val="404040"/>
      </a:lt2>
      <a:accent1>
        <a:srgbClr val="53535A"/>
      </a:accent1>
      <a:accent2>
        <a:srgbClr val="0892CB"/>
      </a:accent2>
      <a:accent3>
        <a:srgbClr val="62A531"/>
      </a:accent3>
      <a:accent4>
        <a:srgbClr val="088578"/>
      </a:accent4>
      <a:accent5>
        <a:srgbClr val="FDDA24"/>
      </a:accent5>
      <a:accent6>
        <a:srgbClr val="AADAEA"/>
      </a:accent6>
      <a:hlink>
        <a:srgbClr val="0892CB"/>
      </a:hlink>
      <a:folHlink>
        <a:srgbClr val="08857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Royal Mail Colour Theme 2016">
      <a:dk1>
        <a:srgbClr val="000000"/>
      </a:dk1>
      <a:lt1>
        <a:srgbClr val="FFFFFF"/>
      </a:lt1>
      <a:dk2>
        <a:srgbClr val="DA202A"/>
      </a:dk2>
      <a:lt2>
        <a:srgbClr val="404040"/>
      </a:lt2>
      <a:accent1>
        <a:srgbClr val="53535A"/>
      </a:accent1>
      <a:accent2>
        <a:srgbClr val="0892CB"/>
      </a:accent2>
      <a:accent3>
        <a:srgbClr val="62A531"/>
      </a:accent3>
      <a:accent4>
        <a:srgbClr val="088578"/>
      </a:accent4>
      <a:accent5>
        <a:srgbClr val="FDDA24"/>
      </a:accent5>
      <a:accent6>
        <a:srgbClr val="AADAEA"/>
      </a:accent6>
      <a:hlink>
        <a:srgbClr val="0892CB"/>
      </a:hlink>
      <a:folHlink>
        <a:srgbClr val="08857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93AB7216CB9848B20B70A05E3B86B3" ma:contentTypeVersion="13" ma:contentTypeDescription="Create a new document." ma:contentTypeScope="" ma:versionID="bfacb37c80b7d70387ae54e4f950ef6e">
  <xsd:schema xmlns:xsd="http://www.w3.org/2001/XMLSchema" xmlns:xs="http://www.w3.org/2001/XMLSchema" xmlns:p="http://schemas.microsoft.com/office/2006/metadata/properties" xmlns:ns3="e8ce8bde-6b62-4d0b-8cf7-b1c13e854e30" xmlns:ns4="a1c15241-43bb-47ac-b3b5-0654ec2bbdbc" targetNamespace="http://schemas.microsoft.com/office/2006/metadata/properties" ma:root="true" ma:fieldsID="5c702557b791b22c709ee3cb5df14213" ns3:_="" ns4:_="">
    <xsd:import namespace="e8ce8bde-6b62-4d0b-8cf7-b1c13e854e30"/>
    <xsd:import namespace="a1c15241-43bb-47ac-b3b5-0654ec2bbdb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ce8bde-6b62-4d0b-8cf7-b1c13e854e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15241-43bb-47ac-b3b5-0654ec2bbdb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4F5398-FA0E-477D-A779-949429ED8C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2DF8D8-71C7-4D6F-A09D-9E4601716529}">
  <ds:schemaRefs>
    <ds:schemaRef ds:uri="e8ce8bde-6b62-4d0b-8cf7-b1c13e854e3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a1c15241-43bb-47ac-b3b5-0654ec2bbdb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71F02E2-3019-4A88-965A-2BC3948E32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ce8bde-6b62-4d0b-8cf7-b1c13e854e30"/>
    <ds:schemaRef ds:uri="a1c15241-43bb-47ac-b3b5-0654ec2bbd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981</Words>
  <Application>Microsoft Office PowerPoint</Application>
  <PresentationFormat>Widescreen</PresentationFormat>
  <Paragraphs>188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Verdana</vt:lpstr>
      <vt:lpstr>Wingdings</vt:lpstr>
      <vt:lpstr>Office Theme</vt:lpstr>
      <vt:lpstr>Custom Design</vt:lpstr>
      <vt:lpstr> Machinable postcards and one piece mailing guide</vt:lpstr>
      <vt:lpstr> Advertising mail test and innovate scheme</vt:lpstr>
      <vt:lpstr>Why use a Machinable  postcard or lightweight  format </vt:lpstr>
      <vt:lpstr>A versatile format A machinable postcard and lightweight format can help with any message </vt:lpstr>
      <vt:lpstr>Consumers want brands to support them</vt:lpstr>
      <vt:lpstr>Mail drives profitable outcomes One third of people take some form of commercial action </vt:lpstr>
      <vt:lpstr>Mail has high engagement rates Across all sectors</vt:lpstr>
      <vt:lpstr>Mail drives commercial actions People act on mail they receive from all sectors </vt:lpstr>
      <vt:lpstr>PowerPoint Presentation</vt:lpstr>
      <vt:lpstr>The formats to choose from</vt:lpstr>
      <vt:lpstr>The formats to choose from</vt:lpstr>
      <vt:lpstr>Specifications Finish for digitally printed postcards</vt:lpstr>
      <vt:lpstr>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Advertising mail incentive for growth</dc:title>
  <dc:creator>Sophie Grender</dc:creator>
  <cp:lastModifiedBy>Sophie Grender</cp:lastModifiedBy>
  <cp:revision>45</cp:revision>
  <dcterms:created xsi:type="dcterms:W3CDTF">2020-12-02T11:02:42Z</dcterms:created>
  <dcterms:modified xsi:type="dcterms:W3CDTF">2020-12-17T10:17:36Z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0f36f3-41a5-4f45-a6a2-e224f336accd_Enabled">
    <vt:lpwstr>True</vt:lpwstr>
  </property>
  <property fmtid="{D5CDD505-2E9C-101B-9397-08002B2CF9AE}" pid="3" name="MSIP_Label_980f36f3-41a5-4f45-a6a2-e224f336accd_SiteId">
    <vt:lpwstr>7a082108-90dd-41ac-be41-9b8feabee2da</vt:lpwstr>
  </property>
  <property fmtid="{D5CDD505-2E9C-101B-9397-08002B2CF9AE}" pid="4" name="MSIP_Label_980f36f3-41a5-4f45-a6a2-e224f336accd_Owner">
    <vt:lpwstr>sophie.grender@royalmail.com</vt:lpwstr>
  </property>
  <property fmtid="{D5CDD505-2E9C-101B-9397-08002B2CF9AE}" pid="5" name="MSIP_Label_980f36f3-41a5-4f45-a6a2-e224f336accd_SetDate">
    <vt:lpwstr>2020-12-02T13:13:14.5867658Z</vt:lpwstr>
  </property>
  <property fmtid="{D5CDD505-2E9C-101B-9397-08002B2CF9AE}" pid="6" name="MSIP_Label_980f36f3-41a5-4f45-a6a2-e224f336accd_Name">
    <vt:lpwstr>Internal</vt:lpwstr>
  </property>
  <property fmtid="{D5CDD505-2E9C-101B-9397-08002B2CF9AE}" pid="7" name="MSIP_Label_980f36f3-41a5-4f45-a6a2-e224f336accd_Application">
    <vt:lpwstr>Microsoft Azure Information Protection</vt:lpwstr>
  </property>
  <property fmtid="{D5CDD505-2E9C-101B-9397-08002B2CF9AE}" pid="8" name="MSIP_Label_980f36f3-41a5-4f45-a6a2-e224f336accd_Extended_MSFT_Method">
    <vt:lpwstr>Automatic</vt:lpwstr>
  </property>
  <property fmtid="{D5CDD505-2E9C-101B-9397-08002B2CF9AE}" pid="9" name="Sensitivity">
    <vt:lpwstr>Internal</vt:lpwstr>
  </property>
  <property fmtid="{D5CDD505-2E9C-101B-9397-08002B2CF9AE}" pid="10" name="ContentTypeId">
    <vt:lpwstr>0x010100DD93AB7216CB9848B20B70A05E3B86B3</vt:lpwstr>
  </property>
</Properties>
</file>