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7" r:id="rId5"/>
    <p:sldId id="259" r:id="rId6"/>
    <p:sldId id="284" r:id="rId7"/>
    <p:sldId id="261" r:id="rId8"/>
    <p:sldId id="279" r:id="rId9"/>
    <p:sldId id="282" r:id="rId10"/>
    <p:sldId id="280" r:id="rId11"/>
    <p:sldId id="283" r:id="rId12"/>
    <p:sldId id="281" r:id="rId13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5546" autoAdjust="0"/>
  </p:normalViewPr>
  <p:slideViewPr>
    <p:cSldViewPr>
      <p:cViewPr varScale="1">
        <p:scale>
          <a:sx n="67" d="100"/>
          <a:sy n="67" d="100"/>
        </p:scale>
        <p:origin x="126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ABE18B-C7D9-4DEF-AD07-1AC22460BA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DAE239-71E7-497B-AABF-54B997AFA7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428466-EFAE-4A8A-B423-464B0EB7EDDA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A58BB4B-9E6C-4A74-87B9-6B9DE7A814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4FD1163-63F8-4D0F-B359-B7D3D93CD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0F5AA-8DF3-46E9-9471-9D22DC3C4C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56F68-2AF7-42FF-BEF2-E665DA8F20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79F2545-FC28-43D4-93CB-2D2B3F242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549EC8D1-E4B1-47C0-B5CD-5BFAB87DAC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35088" y="325438"/>
            <a:ext cx="4127500" cy="3097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259DB75A-C96B-470E-B216-97C3EF0D8F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B9FF1D8F-9429-416F-82FD-D9EA135388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35088" y="325438"/>
            <a:ext cx="4127500" cy="3097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AC8D487C-4124-4C20-BC3F-73DB8AAE0B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E02637F2-C332-4B88-9477-B303C26A05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35088" y="325438"/>
            <a:ext cx="4127500" cy="3097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C22A3C2-46CB-4E7F-A0B6-4CA84E8807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20650" indent="-107950" eaLnBrk="1" hangingPunct="1">
              <a:spcBef>
                <a:spcPct val="0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represents a £70m investment by Royal Mail - one of Royal Mail’s largest letters investments ever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also represents a significant investment by the industry – mailing houses and producers and carriers working together with Royal Mail to bring added reporting, functionality and performance to customer mailings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has the potential to impact 90% of Royal Mail letters volume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is the future of mail</a:t>
            </a:r>
          </a:p>
          <a:p>
            <a:pPr marL="120650" indent="-107950" eaLnBrk="1" hangingPunct="1">
              <a:spcBef>
                <a:spcPts val="563"/>
              </a:spcBef>
              <a:tabLst>
                <a:tab pos="120650" algn="l"/>
              </a:tabLst>
            </a:pPr>
            <a:endParaRPr lang="en-GB" altLang="en-US" b="1"/>
          </a:p>
          <a:p>
            <a:pPr marL="120650" indent="-107950" eaLnBrk="1" hangingPunct="1">
              <a:spcBef>
                <a:spcPct val="0"/>
              </a:spcBef>
              <a:tabLst>
                <a:tab pos="120650" algn="l"/>
              </a:tabLst>
            </a:pPr>
            <a:r>
              <a:rPr lang="en-GB" altLang="en-US" b="1"/>
              <a:t>Royal Mail is working with a group of ‘Early Adopter’ customers to pilot the capability before it is opened up to the wider market later in 2014.</a:t>
            </a:r>
            <a:endParaRPr lang="en-GB" altLang="en-US"/>
          </a:p>
          <a:p>
            <a:pPr marL="120650" indent="-107950" eaLnBrk="1" hangingPunct="1">
              <a:spcBef>
                <a:spcPct val="0"/>
              </a:spcBef>
              <a:tabLst>
                <a:tab pos="120650" algn="l"/>
              </a:tabLst>
            </a:pPr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582CC04D-C99A-4A0B-9E99-79FC0C3A48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35088" y="325438"/>
            <a:ext cx="4127500" cy="3097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C9E533C-E235-455A-A24B-9997B739FA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20650" indent="-107950" eaLnBrk="1" hangingPunct="1">
              <a:spcBef>
                <a:spcPct val="0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represents a £70m investment by Royal Mail - one of Royal Mail’s largest letters investments ever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also represents a significant investment by the industry – mailing houses and producers and carriers working together with Royal Mail to bring added reporting, functionality and performance to customer mailings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has the potential to impact 90% of Royal Mail letters volume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is the future of mail</a:t>
            </a:r>
          </a:p>
          <a:p>
            <a:pPr marL="120650" indent="-107950" eaLnBrk="1" hangingPunct="1">
              <a:spcBef>
                <a:spcPts val="563"/>
              </a:spcBef>
              <a:tabLst>
                <a:tab pos="120650" algn="l"/>
              </a:tabLst>
            </a:pPr>
            <a:endParaRPr lang="en-GB" altLang="en-US" b="1"/>
          </a:p>
          <a:p>
            <a:pPr marL="120650" indent="-107950" eaLnBrk="1" hangingPunct="1">
              <a:spcBef>
                <a:spcPct val="0"/>
              </a:spcBef>
              <a:tabLst>
                <a:tab pos="120650" algn="l"/>
              </a:tabLst>
            </a:pPr>
            <a:r>
              <a:rPr lang="en-GB" altLang="en-US" b="1"/>
              <a:t>Royal Mail is working with a group of ‘Early Adopter’ customers to pilot the capability before it is opened up to the wider market later in 2014.</a:t>
            </a:r>
            <a:endParaRPr lang="en-GB" altLang="en-US"/>
          </a:p>
          <a:p>
            <a:pPr marL="120650" indent="-107950" eaLnBrk="1" hangingPunct="1">
              <a:spcBef>
                <a:spcPct val="0"/>
              </a:spcBef>
              <a:tabLst>
                <a:tab pos="120650" algn="l"/>
              </a:tabLst>
            </a:pPr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DD1B5736-A5F2-404A-90B2-E2DEE5CA94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35088" y="325438"/>
            <a:ext cx="4127500" cy="3097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B3037F88-3FB0-4828-B014-45F2CBC334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20650" indent="-107950" eaLnBrk="1" hangingPunct="1">
              <a:spcBef>
                <a:spcPct val="0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represents a £70m investment by Royal Mail - one of Royal Mail’s largest letters investments ever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also represents a significant investment by the industry – mailing houses and producers and carriers working together with Royal Mail to bring added reporting, functionality and performance to customer mailings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has the potential to impact 90% of Royal Mail letters volume</a:t>
            </a:r>
          </a:p>
          <a:p>
            <a:pPr marL="120650" indent="-107950" eaLnBrk="1" hangingPunct="1">
              <a:spcBef>
                <a:spcPts val="563"/>
              </a:spcBef>
              <a:buFont typeface="Verdana" panose="020B0604030504040204" pitchFamily="34" charset="0"/>
              <a:buChar char="•"/>
              <a:tabLst>
                <a:tab pos="120650" algn="l"/>
              </a:tabLst>
            </a:pPr>
            <a:r>
              <a:rPr lang="en-GB" altLang="en-US"/>
              <a:t>It is the future of mail</a:t>
            </a:r>
          </a:p>
          <a:p>
            <a:pPr marL="120650" indent="-107950" eaLnBrk="1" hangingPunct="1">
              <a:spcBef>
                <a:spcPts val="563"/>
              </a:spcBef>
              <a:tabLst>
                <a:tab pos="120650" algn="l"/>
              </a:tabLst>
            </a:pPr>
            <a:endParaRPr lang="en-GB" altLang="en-US" b="1"/>
          </a:p>
          <a:p>
            <a:pPr marL="120650" indent="-107950" eaLnBrk="1" hangingPunct="1">
              <a:spcBef>
                <a:spcPct val="0"/>
              </a:spcBef>
              <a:tabLst>
                <a:tab pos="120650" algn="l"/>
              </a:tabLst>
            </a:pPr>
            <a:r>
              <a:rPr lang="en-GB" altLang="en-US" b="1"/>
              <a:t>Royal Mail is working with a group of ‘Early Adopter’ customers to pilot the capability before it is opened up to the wider market later in 2014.</a:t>
            </a:r>
            <a:endParaRPr lang="en-GB" altLang="en-US"/>
          </a:p>
          <a:p>
            <a:pPr marL="120650" indent="-107950" eaLnBrk="1" hangingPunct="1">
              <a:spcBef>
                <a:spcPct val="0"/>
              </a:spcBef>
              <a:tabLst>
                <a:tab pos="120650" algn="l"/>
              </a:tabLst>
            </a:pPr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98140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174BB350-9F79-4F72-B361-3E79D344EA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0"/>
            <a:ext cx="9017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37058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4FAF6-3251-4B12-B3F5-ADD1B27E6D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B3B71C-CA88-4287-A145-4518CC46D07D}" type="datetimeFigureOut">
              <a:rPr lang="en-GB"/>
              <a:pPr>
                <a:defRPr/>
              </a:pPr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A7440-C6BC-4060-8BB6-52E996B9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20CBA-3564-4B34-BE66-B20B44208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2D261F"/>
                </a:solidFill>
              </a:defRPr>
            </a:lvl1pPr>
          </a:lstStyle>
          <a:p>
            <a:pPr>
              <a:defRPr/>
            </a:pPr>
            <a:fld id="{C812CC8D-ABF1-46EC-830F-CB7A3DFA10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7359063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E408A7-8DE4-4B15-B280-0C178CF0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9A1BD4-FCA8-41D2-ABAF-2E6275FF2304}" type="datetimeFigureOut">
              <a:rPr lang="en-GB"/>
              <a:pPr>
                <a:defRPr/>
              </a:pPr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004A5-BC7B-44A8-B280-1FF3F88A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7E03A-23A5-444E-AC58-CC744D91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2D261F"/>
                </a:solidFill>
              </a:defRPr>
            </a:lvl1pPr>
          </a:lstStyle>
          <a:p>
            <a:pPr>
              <a:defRPr/>
            </a:pPr>
            <a:fld id="{70B33318-E502-46C6-8557-CBB5141277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41559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F3419-0AEA-447A-9FD8-EC7CD448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CB7EDB-C7E2-47B5-AFCE-25975C020BD8}" type="datetimeFigureOut">
              <a:rPr lang="en-GB"/>
              <a:pPr>
                <a:defRPr/>
              </a:pPr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FB319-B2A9-43D6-8BF5-702EA66F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4F495-4FAA-4639-9DCA-D7F1A7FE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2D261F"/>
                </a:solidFill>
              </a:defRPr>
            </a:lvl1pPr>
          </a:lstStyle>
          <a:p>
            <a:pPr>
              <a:defRPr/>
            </a:pPr>
            <a:fld id="{A8EBFC6C-5777-4B28-980B-FDF18BED6D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399360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5B343-03FF-45BF-A0F0-214102EB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DA5E63-3280-4650-8583-B769E0F41214}" type="datetimeFigureOut">
              <a:rPr lang="en-GB"/>
              <a:pPr>
                <a:defRPr/>
              </a:pPr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B3A1A-8BE1-4361-947F-FD0289F9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B12C-7C96-4EF7-8A6A-571B5017F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2D261F"/>
                </a:solidFill>
              </a:defRPr>
            </a:lvl1pPr>
          </a:lstStyle>
          <a:p>
            <a:pPr>
              <a:defRPr/>
            </a:pPr>
            <a:fld id="{17C030C1-CB9B-406A-A4C6-F60B1B31C1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46046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5AACD5F-BCAE-4D5D-9BAC-9715B33A6A38}"/>
              </a:ext>
            </a:extLst>
          </p:cNvPr>
          <p:cNvCxnSpPr/>
          <p:nvPr userDrawn="1"/>
        </p:nvCxnSpPr>
        <p:spPr>
          <a:xfrm>
            <a:off x="533400" y="990600"/>
            <a:ext cx="7954963" cy="0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C8DA6CD-A064-45F7-86E9-E51EACE1D8D3}"/>
              </a:ext>
            </a:extLst>
          </p:cNvPr>
          <p:cNvCxnSpPr/>
          <p:nvPr userDrawn="1"/>
        </p:nvCxnSpPr>
        <p:spPr>
          <a:xfrm>
            <a:off x="533400" y="6313488"/>
            <a:ext cx="7954963" cy="0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>
            <a:extLst>
              <a:ext uri="{FF2B5EF4-FFF2-40B4-BE49-F238E27FC236}">
                <a16:creationId xmlns:a16="http://schemas.microsoft.com/office/drawing/2014/main" id="{D9F152DE-E0B2-4880-A5C1-DC10A6E9CB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56363"/>
            <a:ext cx="168275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 sz="2200">
                <a:solidFill>
                  <a:srgbClr val="AD9B89"/>
                </a:solidFill>
              </a:defRPr>
            </a:lvl1pPr>
            <a:lvl2pPr>
              <a:spcBef>
                <a:spcPts val="1200"/>
              </a:spcBef>
              <a:defRPr>
                <a:solidFill>
                  <a:srgbClr val="AD9B89"/>
                </a:solidFill>
              </a:defRPr>
            </a:lvl2pPr>
            <a:lvl3pPr>
              <a:spcBef>
                <a:spcPts val="1200"/>
              </a:spcBef>
              <a:defRPr>
                <a:solidFill>
                  <a:srgbClr val="AD9B89"/>
                </a:solidFill>
              </a:defRPr>
            </a:lvl3pPr>
            <a:lvl4pPr>
              <a:spcBef>
                <a:spcPts val="1200"/>
              </a:spcBef>
              <a:defRPr>
                <a:solidFill>
                  <a:srgbClr val="AD9B89"/>
                </a:solidFill>
              </a:defRPr>
            </a:lvl4pPr>
            <a:lvl5pPr>
              <a:spcBef>
                <a:spcPts val="1200"/>
              </a:spcBef>
              <a:defRPr>
                <a:solidFill>
                  <a:srgbClr val="AD9B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31530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2418D42-11D1-40C4-8AB8-5C118119A05A}"/>
              </a:ext>
            </a:extLst>
          </p:cNvPr>
          <p:cNvCxnSpPr/>
          <p:nvPr userDrawn="1"/>
        </p:nvCxnSpPr>
        <p:spPr>
          <a:xfrm>
            <a:off x="533400" y="990600"/>
            <a:ext cx="7954963" cy="0"/>
          </a:xfrm>
          <a:prstGeom prst="line">
            <a:avLst/>
          </a:prstGeom>
          <a:ln w="285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0D00FD-CC96-4067-8F39-8CFEAC982480}"/>
              </a:ext>
            </a:extLst>
          </p:cNvPr>
          <p:cNvCxnSpPr/>
          <p:nvPr userDrawn="1"/>
        </p:nvCxnSpPr>
        <p:spPr>
          <a:xfrm>
            <a:off x="533400" y="6313488"/>
            <a:ext cx="7954963" cy="0"/>
          </a:xfrm>
          <a:prstGeom prst="line">
            <a:avLst/>
          </a:prstGeom>
          <a:ln w="285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>
            <a:extLst>
              <a:ext uri="{FF2B5EF4-FFF2-40B4-BE49-F238E27FC236}">
                <a16:creationId xmlns:a16="http://schemas.microsoft.com/office/drawing/2014/main" id="{CE939B34-9624-4F04-B12F-E30C9FCF01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56363"/>
            <a:ext cx="168275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646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86824-7638-4E47-95F6-5BF58FA7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142821-9A61-488E-A6AD-BDD9A5F91A81}" type="datetimeFigureOut">
              <a:rPr lang="en-GB"/>
              <a:pPr>
                <a:defRPr/>
              </a:pPr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A2B3D-2F0C-4697-8132-283472C8A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9A13C-4251-4F11-9F3F-EF4685CC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2D261F"/>
                </a:solidFill>
              </a:defRPr>
            </a:lvl1pPr>
          </a:lstStyle>
          <a:p>
            <a:pPr>
              <a:defRPr/>
            </a:pPr>
            <a:fld id="{6C113DFD-6CA3-4D76-A3F3-F5A00D68E2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778921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0204C-2455-43CF-AD00-D46CE3A3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F45B88-2319-497E-9481-D6A783163647}" type="datetimeFigureOut">
              <a:rPr lang="en-GB"/>
              <a:pPr>
                <a:defRPr/>
              </a:pPr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5FFD0-C766-4BB1-85B2-D763C417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48065-586E-4459-9682-083D2460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2D261F"/>
                </a:solidFill>
              </a:defRPr>
            </a:lvl1pPr>
          </a:lstStyle>
          <a:p>
            <a:pPr>
              <a:defRPr/>
            </a:pPr>
            <a:fld id="{F579DE18-E60F-4A9F-90A5-07B25D7A71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21394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DDEF06-65B6-438F-BF89-C985AB36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C93378-EF27-4921-85C9-C03552A841D4}" type="datetimeFigureOut">
              <a:rPr lang="en-GB"/>
              <a:pPr>
                <a:defRPr/>
              </a:pPr>
              <a:t>01/12/2023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0CB83-4AE7-4998-95A3-4D2A20F9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2B3022-BFA2-48E4-99A9-7312D89B0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2D261F"/>
                </a:solidFill>
              </a:defRPr>
            </a:lvl1pPr>
          </a:lstStyle>
          <a:p>
            <a:pPr>
              <a:defRPr/>
            </a:pPr>
            <a:fld id="{59A1AF75-2E8C-4D50-B632-009884662D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633171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09C80E-74A7-4146-9849-5E7E88FD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34615F-BBC0-440B-BD97-BC8D7E6E4206}" type="datetimeFigureOut">
              <a:rPr lang="en-GB"/>
              <a:pPr>
                <a:defRPr/>
              </a:pPr>
              <a:t>01/12/2023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B8DD9B-06D1-4C4F-9E39-5D41C05B2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2D261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2D451F-3729-4483-9555-6BBBF89BD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solidFill>
                  <a:srgbClr val="2D261F"/>
                </a:solidFill>
              </a:defRPr>
            </a:lvl1pPr>
          </a:lstStyle>
          <a:p>
            <a:pPr>
              <a:defRPr/>
            </a:pPr>
            <a:fld id="{8860D203-5617-460B-AC05-616AE43826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682422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81348ED-7A5A-44B7-8FED-1CDDC39D4089}"/>
              </a:ext>
            </a:extLst>
          </p:cNvPr>
          <p:cNvCxnSpPr/>
          <p:nvPr userDrawn="1"/>
        </p:nvCxnSpPr>
        <p:spPr>
          <a:xfrm>
            <a:off x="533400" y="990600"/>
            <a:ext cx="7954963" cy="0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25E2D6C-859B-4D38-997A-67DB0C4D1C24}"/>
              </a:ext>
            </a:extLst>
          </p:cNvPr>
          <p:cNvCxnSpPr/>
          <p:nvPr userDrawn="1"/>
        </p:nvCxnSpPr>
        <p:spPr>
          <a:xfrm>
            <a:off x="533400" y="6313488"/>
            <a:ext cx="7954963" cy="0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>
            <a:extLst>
              <a:ext uri="{FF2B5EF4-FFF2-40B4-BE49-F238E27FC236}">
                <a16:creationId xmlns:a16="http://schemas.microsoft.com/office/drawing/2014/main" id="{570FA0D9-0F32-460F-89C8-FEB382D9CC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56363"/>
            <a:ext cx="168275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28800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4BDE1668-B185-47B8-BBD8-F15169301E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0"/>
            <a:ext cx="9017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078540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3313CA1A-72B4-4996-A49F-BF2BE6E2BB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65238"/>
            <a:ext cx="8229600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A1CC0CAC-0D26-42AB-9D18-BEB092D223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22238"/>
            <a:ext cx="822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MSIPCMContentMarking" descr="{&quot;HashCode&quot;:-685326706,&quot;Placement&quot;:&quot;Footer&quot;}">
            <a:extLst>
              <a:ext uri="{FF2B5EF4-FFF2-40B4-BE49-F238E27FC236}">
                <a16:creationId xmlns:a16="http://schemas.microsoft.com/office/drawing/2014/main" id="{83F4FCDB-F3AC-4CF9-8A57-88D01B81E8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96063"/>
            <a:ext cx="1630363" cy="2619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  <p:sldLayoutId id="2147484188" r:id="rId13"/>
    <p:sldLayoutId id="2147484189" r:id="rId14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700">
          <a:solidFill>
            <a:schemeClr val="accent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700">
          <a:solidFill>
            <a:schemeClr val="accent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700">
          <a:solidFill>
            <a:schemeClr val="accent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700">
          <a:solidFill>
            <a:schemeClr val="accent2"/>
          </a:solidFill>
          <a:latin typeface="Arial" pitchFamily="34" charset="0"/>
          <a:cs typeface="Arial" pitchFamily="34" charset="0"/>
        </a:defRPr>
      </a:lvl9pPr>
    </p:titleStyle>
    <p:bodyStyle>
      <a:lvl1pPr marL="274638" indent="-274638" algn="l" rtl="0" eaLnBrk="0" fontAlgn="base" hangingPunct="0">
        <a:spcBef>
          <a:spcPct val="20000"/>
        </a:spcBef>
        <a:spcAft>
          <a:spcPct val="0"/>
        </a:spcAft>
        <a:buClr>
          <a:srgbClr val="CC00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230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90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3192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hyperlink" Target="mailto:Mailmark@royalmail.com" TargetMode="External"/><Relationship Id="rId4" Type="http://schemas.openxmlformats.org/officeDocument/2006/relationships/hyperlink" Target="mailto:mailmarkqa@royal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quality.assurance.coordinator@royalmail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portal.royalmailgroup.com/sites/A18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B923C871-FD0B-49A6-9288-4AE630263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Introduction to Quality Assurance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AA69722-4C53-4046-BB5B-2C4CE88B6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860925"/>
          </a:xfrm>
        </p:spPr>
        <p:txBody>
          <a:bodyPr/>
          <a:lstStyle/>
          <a:p>
            <a:pPr marL="0" indent="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en-GB" dirty="0"/>
              <a:t>To give you reassurance that you are able to produce Mailmark barcodes which Royal Mail can read, and an eManifest which we can link to physical mail, Royal Mail offers a three stage quality assurance process. You can do any of these checks simultaneously</a:t>
            </a:r>
          </a:p>
          <a:p>
            <a:pPr marL="457200" indent="-457200" eaLnBrk="1" hangingPunct="1"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Initial barcode check (data string and encoding)</a:t>
            </a:r>
          </a:p>
          <a:p>
            <a:pPr marL="457200" indent="-457200" eaLnBrk="1" hangingPunct="1"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Single </a:t>
            </a:r>
            <a:r>
              <a:rPr lang="en-GB" dirty="0" err="1">
                <a:solidFill>
                  <a:schemeClr val="tx1"/>
                </a:solidFill>
              </a:rPr>
              <a:t>mailpiece</a:t>
            </a:r>
            <a:r>
              <a:rPr lang="en-GB" dirty="0">
                <a:solidFill>
                  <a:schemeClr val="tx1"/>
                </a:solidFill>
              </a:rPr>
              <a:t> check (design and layout)</a:t>
            </a:r>
          </a:p>
          <a:p>
            <a:pPr marL="457200" indent="-457200" eaLnBrk="1" hangingPunct="1"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eManifest upload (test eMHS system)</a:t>
            </a:r>
          </a:p>
          <a:p>
            <a:pPr marL="457200" indent="-457200" eaLnBrk="1" hangingPunct="1"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</a:rPr>
              <a:t>Mail Processing and Live </a:t>
            </a:r>
            <a:r>
              <a:rPr lang="en-GB" dirty="0" err="1">
                <a:solidFill>
                  <a:schemeClr val="tx1"/>
                </a:solidFill>
              </a:rPr>
              <a:t>eManifest</a:t>
            </a:r>
            <a:r>
              <a:rPr lang="en-GB" dirty="0">
                <a:solidFill>
                  <a:schemeClr val="tx1"/>
                </a:solidFill>
              </a:rPr>
              <a:t> check</a:t>
            </a:r>
          </a:p>
          <a:p>
            <a:pPr marL="0" indent="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en-GB" dirty="0"/>
              <a:t>Please liaise with </a:t>
            </a:r>
            <a:r>
              <a:rPr lang="en-GB" dirty="0">
                <a:hlinkClick r:id="rId4"/>
              </a:rPr>
              <a:t>mailmarkqa@royalmail.com</a:t>
            </a:r>
            <a:r>
              <a:rPr lang="en-GB" dirty="0"/>
              <a:t> for barcode and mail piece checks and </a:t>
            </a:r>
            <a:r>
              <a:rPr lang="en-GB" dirty="0">
                <a:hlinkClick r:id="rId5"/>
              </a:rPr>
              <a:t>Mailmark@royalmail.com</a:t>
            </a:r>
            <a:r>
              <a:rPr lang="en-GB" dirty="0"/>
              <a:t> to test </a:t>
            </a:r>
            <a:r>
              <a:rPr lang="en-GB" dirty="0" err="1"/>
              <a:t>eManifest</a:t>
            </a:r>
            <a:r>
              <a:rPr lang="en-GB" dirty="0"/>
              <a:t> uploads</a:t>
            </a:r>
            <a:endParaRPr lang="en-GB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B7109D4-50B5-4A80-AFD9-439747AC6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Barcode check  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BA426DA6-9961-4714-8E4F-C9B7D2011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en-GB" dirty="0"/>
              <a:t>To make sure that our machines will be able to read your Mailmark barcodes we can check your barcode twice: </a:t>
            </a:r>
          </a:p>
          <a:p>
            <a:pPr marL="0" indent="0" eaLnBrk="1" hangingPunct="1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 marL="457200" indent="-457200" eaLnBrk="1" hangingPunct="1"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GB" dirty="0"/>
              <a:t>You can send us a Pdf version of your mail piece and we will check that the data string and encoding match.</a:t>
            </a:r>
          </a:p>
          <a:p>
            <a:pPr marL="457200" indent="-457200" eaLnBrk="1" hangingPunct="1">
              <a:spcBef>
                <a:spcPts val="1800"/>
              </a:spcBef>
              <a:buFont typeface="+mj-lt"/>
              <a:buAutoNum type="arabicPeriod"/>
              <a:defRPr/>
            </a:pPr>
            <a:r>
              <a:rPr lang="en-GB" dirty="0"/>
              <a:t>You send us a sample mail piece and we check that the print quality is read by our machines. 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62B40808-4EB7-4D5E-8AA1-3333583F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3"/>
          </a:xfrm>
        </p:spPr>
        <p:txBody>
          <a:bodyPr/>
          <a:lstStyle/>
          <a:p>
            <a:pPr eaLnBrk="1" hangingPunct="1"/>
            <a:r>
              <a:rPr lang="en-GB" altLang="en-US" b="1"/>
              <a:t>Single mailpiece check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6268CE62-AA4E-4DAA-83A8-DB49BEBAD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5238"/>
            <a:ext cx="8440738" cy="486092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sz="2400" dirty="0">
                <a:latin typeface="Arial" charset="0"/>
                <a:cs typeface="Arial" charset="0"/>
              </a:rPr>
              <a:t>We can scan your mail to read and decode the Royal Mail Mailmark.  We can test both letters and large letters in three easy steps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Send samples (one per format) to the Quality Assurance  team</a:t>
            </a:r>
            <a:r>
              <a:rPr lang="en-GB" dirty="0">
                <a:latin typeface="Arial" charset="0"/>
                <a:cs typeface="Arial" charset="0"/>
              </a:rPr>
              <a:t>, </a:t>
            </a: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together with the data string held within the barcode(s)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Mailpiece is scanned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The Quality Assurance team will come back to you with the barcode test results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25077386-B147-41C4-9CC0-38D802594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3"/>
          </a:xfrm>
        </p:spPr>
        <p:txBody>
          <a:bodyPr/>
          <a:lstStyle/>
          <a:p>
            <a:pPr eaLnBrk="1" hangingPunct="1"/>
            <a:r>
              <a:rPr lang="en-GB" altLang="en-US" b="1"/>
              <a:t>eManifest upload check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8215860D-D2E9-4087-8005-CE6D8FCC2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440738" cy="50006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000" dirty="0"/>
              <a:t>A test</a:t>
            </a:r>
            <a:r>
              <a:rPr lang="en-GB" sz="20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2000" dirty="0"/>
              <a:t>environment is available to ensure that your </a:t>
            </a:r>
            <a:r>
              <a:rPr lang="en-GB" sz="2000" dirty="0" err="1"/>
              <a:t>eManifests</a:t>
            </a:r>
            <a:r>
              <a:rPr lang="en-GB" sz="2000" dirty="0"/>
              <a:t> can be created and uploaded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000" dirty="0">
                <a:solidFill>
                  <a:schemeClr val="tx1"/>
                </a:solidFill>
              </a:rPr>
              <a:t>The Mailmark team (Mailmark@royalmail.com) will supply you with access credentials, test supply chain IDs and a list of suggested actions to test.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000" dirty="0">
                <a:solidFill>
                  <a:schemeClr val="tx1"/>
                </a:solidFill>
              </a:rPr>
              <a:t>You can then upload test </a:t>
            </a:r>
            <a:r>
              <a:rPr lang="en-GB" sz="2000" dirty="0" err="1">
                <a:solidFill>
                  <a:schemeClr val="tx1"/>
                </a:solidFill>
              </a:rPr>
              <a:t>eManifests</a:t>
            </a:r>
            <a:r>
              <a:rPr lang="en-GB" sz="2000" dirty="0">
                <a:solidFill>
                  <a:schemeClr val="tx1"/>
                </a:solidFill>
              </a:rPr>
              <a:t>, and work through the checklist provided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8A0C7D43-7674-4D63-9395-38E703BD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Mail Processing and eManifest Check</a:t>
            </a:r>
            <a:endParaRPr lang="en-GB" altLang="en-US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CB805415-F086-4408-B0BA-0B9604DAC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As a final check, we can cross check an eManifest on the </a:t>
            </a:r>
            <a:r>
              <a:rPr lang="en-GB" altLang="en-US" b="1"/>
              <a:t>Live system </a:t>
            </a:r>
            <a:r>
              <a:rPr lang="en-GB" altLang="en-US"/>
              <a:t>that you provide us with against a matching sample of mail, and provide a report back to you on what we processed through a sorting machine.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This will provide you with the assurance that you can produce a valid eManifest and associated mail, which we can track and report on.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D0A17E2-D673-4D9A-AB7C-9247B5D2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3"/>
          </a:xfrm>
        </p:spPr>
        <p:txBody>
          <a:bodyPr/>
          <a:lstStyle/>
          <a:p>
            <a:r>
              <a:rPr lang="en-GB" altLang="en-US" b="1"/>
              <a:t>Mail Processing and eManifest Check</a:t>
            </a:r>
            <a:endParaRPr lang="en-GB" altLang="en-US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E9FBD411-BC3D-4162-BB07-8AC2B8CB2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440738" cy="50006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000" dirty="0"/>
              <a:t>These checks are only available on letters currently.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000" dirty="0"/>
              <a:t>Once you have your live Supply Chain ID can produce 200 test letters carrying a Mailmark.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000" dirty="0">
                <a:solidFill>
                  <a:schemeClr val="tx1"/>
                </a:solidFill>
              </a:rPr>
              <a:t>These should be sent to the Quality Assurance team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000" dirty="0">
                <a:solidFill>
                  <a:schemeClr val="tx1"/>
                </a:solidFill>
              </a:rPr>
              <a:t>On receipt of your test mail we will contact you to agree when the associated test eManifest should be uploaded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000" dirty="0">
                <a:solidFill>
                  <a:schemeClr val="tx1"/>
                </a:solidFill>
              </a:rPr>
              <a:t>You will need to confirm back to the Quality Assurance team that the eManifest has been uploaded successfully, and supply the associated eManifest ID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000" dirty="0">
                <a:solidFill>
                  <a:schemeClr val="tx1"/>
                </a:solidFill>
              </a:rPr>
              <a:t>Note: You will be testing on the live environment but only with test mail </a:t>
            </a:r>
          </a:p>
          <a:p>
            <a:pPr>
              <a:defRPr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EAE16C54-19CA-492B-AD38-4A021FF7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Quality Assurance Team contact details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47B6315F-904E-4A08-A571-157CA9229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Email: </a:t>
            </a:r>
            <a:r>
              <a:rPr lang="en-GB" altLang="en-US">
                <a:hlinkClick r:id="rId2"/>
              </a:rPr>
              <a:t>quality.assurance.coordinator@royalmail.com</a:t>
            </a:r>
            <a:endParaRPr lang="en-GB" altLang="en-US"/>
          </a:p>
          <a:p>
            <a:pPr marL="0" indent="0">
              <a:buFont typeface="Wingdings" panose="05000000000000000000" pitchFamily="2" charset="2"/>
              <a:buNone/>
            </a:pPr>
            <a:endParaRPr lang="en-GB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Address: 	Accreditation Coordinator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		Royal Mail Customer Services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		Drake House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		Breakwater Road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		Plymouth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en-US"/>
              <a:t>		PL9 7HW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en-US"/>
          </a:p>
          <a:p>
            <a:pPr marL="0" indent="0">
              <a:buFont typeface="Wingdings" panose="05000000000000000000" pitchFamily="2" charset="2"/>
              <a:buNone/>
            </a:pPr>
            <a:endParaRPr lang="en-GB" altLang="en-US"/>
          </a:p>
          <a:p>
            <a:pPr marL="0" indent="0">
              <a:buFont typeface="Wingdings" panose="05000000000000000000" pitchFamily="2" charset="2"/>
              <a:buNone/>
            </a:pPr>
            <a:endParaRPr lang="en-GB" altLang="en-US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F7F24932-7420-434C-9E2B-F093326E0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Any questions?</a:t>
            </a:r>
          </a:p>
        </p:txBody>
      </p:sp>
      <p:pic>
        <p:nvPicPr>
          <p:cNvPr id="28675" name="Picture 2" descr="Enterprise Intelligent Barcode Programme">
            <a:hlinkClick r:id="rId2"/>
            <a:extLst>
              <a:ext uri="{FF2B5EF4-FFF2-40B4-BE49-F238E27FC236}">
                <a16:creationId xmlns:a16="http://schemas.microsoft.com/office/drawing/2014/main" id="{6603921B-569A-438C-AB3D-6CB64EADC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708275"/>
            <a:ext cx="480853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Royal Mail">
      <a:dk1>
        <a:srgbClr val="2D261F"/>
      </a:dk1>
      <a:lt1>
        <a:sysClr val="window" lastClr="FFFFFF"/>
      </a:lt1>
      <a:dk2>
        <a:srgbClr val="2D261F"/>
      </a:dk2>
      <a:lt2>
        <a:srgbClr val="FFFFFF"/>
      </a:lt2>
      <a:accent1>
        <a:srgbClr val="7D6A55"/>
      </a:accent1>
      <a:accent2>
        <a:srgbClr val="CC0001"/>
      </a:accent2>
      <a:accent3>
        <a:srgbClr val="CCCCCB"/>
      </a:accent3>
      <a:accent4>
        <a:srgbClr val="A79D92"/>
      </a:accent4>
      <a:accent5>
        <a:srgbClr val="00529B"/>
      </a:accent5>
      <a:accent6>
        <a:srgbClr val="3668AA"/>
      </a:accent6>
      <a:hlink>
        <a:srgbClr val="0000FF"/>
      </a:hlink>
      <a:folHlink>
        <a:srgbClr val="800080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yal Mail">
    <a:dk1>
      <a:srgbClr val="2D261F"/>
    </a:dk1>
    <a:lt1>
      <a:sysClr val="window" lastClr="FFFFFF"/>
    </a:lt1>
    <a:dk2>
      <a:srgbClr val="2D261F"/>
    </a:dk2>
    <a:lt2>
      <a:srgbClr val="FFFFFF"/>
    </a:lt2>
    <a:accent1>
      <a:srgbClr val="7D6A55"/>
    </a:accent1>
    <a:accent2>
      <a:srgbClr val="CC0001"/>
    </a:accent2>
    <a:accent3>
      <a:srgbClr val="CCCCCB"/>
    </a:accent3>
    <a:accent4>
      <a:srgbClr val="A79D92"/>
    </a:accent4>
    <a:accent5>
      <a:srgbClr val="00529B"/>
    </a:accent5>
    <a:accent6>
      <a:srgbClr val="3668AA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A686E410A82A46B9D6A3D313A3E42F" ma:contentTypeVersion="0" ma:contentTypeDescription="Create a new document." ma:contentTypeScope="" ma:versionID="654aec8806065ba1ea40390617f740f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142903-D859-4478-8CC6-3CC835E653E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08E7990-B70B-4830-970F-B2E2FAF003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31F4BA1-B074-497C-95B5-5E86B4BF98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</TotalTime>
  <Words>819</Words>
  <Application>Microsoft Office PowerPoint</Application>
  <PresentationFormat>On-screen Show (4:3)</PresentationFormat>
  <Paragraphs>73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Wingdings</vt:lpstr>
      <vt:lpstr>Calibri</vt:lpstr>
      <vt:lpstr>Verdana</vt:lpstr>
      <vt:lpstr>1_Office Theme</vt:lpstr>
      <vt:lpstr>PowerPoint Presentation</vt:lpstr>
      <vt:lpstr>Introduction to Quality Assurance</vt:lpstr>
      <vt:lpstr>Barcode check  </vt:lpstr>
      <vt:lpstr>Single mailpiece check</vt:lpstr>
      <vt:lpstr>eManifest upload check</vt:lpstr>
      <vt:lpstr>Mail Processing and eManifest Check</vt:lpstr>
      <vt:lpstr>Mail Processing and eManifest Check</vt:lpstr>
      <vt:lpstr>Quality Assurance Team contact details</vt:lpstr>
      <vt:lpstr>Any questions?</vt:lpstr>
    </vt:vector>
  </TitlesOfParts>
  <Company>RMG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Stinson</dc:creator>
  <cp:lastModifiedBy>Christopher Hadlow</cp:lastModifiedBy>
  <cp:revision>46</cp:revision>
  <cp:lastPrinted>2014-03-28T10:37:08Z</cp:lastPrinted>
  <dcterms:created xsi:type="dcterms:W3CDTF">2013-11-05T18:46:38Z</dcterms:created>
  <dcterms:modified xsi:type="dcterms:W3CDTF">2023-12-01T11:55:24Z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0x010100B0A686E410A82A46B9D6A3D313A3E42F</vt:lpwstr>
  </property>
  <property fmtid="{D5CDD505-2E9C-101B-9397-08002B2CF9AE}" pid="3" name="MSIP_Label_980f36f3-41a5-4f45-a6a2-e224f336accd_Enabled">
    <vt:lpwstr>True</vt:lpwstr>
  </property>
  <property fmtid="{D5CDD505-2E9C-101B-9397-08002B2CF9AE}" pid="4" name="MSIP_Label_980f36f3-41a5-4f45-a6a2-e224f336accd_SiteId">
    <vt:lpwstr>7a082108-90dd-41ac-be41-9b8feabee2da</vt:lpwstr>
  </property>
  <property fmtid="{D5CDD505-2E9C-101B-9397-08002B2CF9AE}" pid="5" name="MSIP_Label_980f36f3-41a5-4f45-a6a2-e224f336accd_Owner">
    <vt:lpwstr>chris.hadlow@royalmail.com</vt:lpwstr>
  </property>
  <property fmtid="{D5CDD505-2E9C-101B-9397-08002B2CF9AE}" pid="6" name="MSIP_Label_980f36f3-41a5-4f45-a6a2-e224f336accd_SetDate">
    <vt:lpwstr>2020-06-14T15:34:45.4887596Z</vt:lpwstr>
  </property>
  <property fmtid="{D5CDD505-2E9C-101B-9397-08002B2CF9AE}" pid="7" name="MSIP_Label_980f36f3-41a5-4f45-a6a2-e224f336accd_Name">
    <vt:lpwstr>Internal</vt:lpwstr>
  </property>
  <property fmtid="{D5CDD505-2E9C-101B-9397-08002B2CF9AE}" pid="8" name="MSIP_Label_980f36f3-41a5-4f45-a6a2-e224f336accd_Application">
    <vt:lpwstr>Microsoft Azure Information Protection</vt:lpwstr>
  </property>
  <property fmtid="{D5CDD505-2E9C-101B-9397-08002B2CF9AE}" pid="9" name="MSIP_Label_980f36f3-41a5-4f45-a6a2-e224f336accd_Extended_MSFT_Method">
    <vt:lpwstr>Automatic</vt:lpwstr>
  </property>
  <property fmtid="{D5CDD505-2E9C-101B-9397-08002B2CF9AE}" pid="10" name="Sensitivity">
    <vt:lpwstr>Internal</vt:lpwstr>
  </property>
</Properties>
</file>