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2"/>
  </p:notesMasterIdLst>
  <p:handoutMasterIdLst>
    <p:handoutMasterId r:id="rId23"/>
  </p:handoutMasterIdLst>
  <p:sldIdLst>
    <p:sldId id="256" r:id="rId2"/>
    <p:sldId id="517" r:id="rId3"/>
    <p:sldId id="821" r:id="rId4"/>
    <p:sldId id="3403" r:id="rId5"/>
    <p:sldId id="503" r:id="rId6"/>
    <p:sldId id="491" r:id="rId7"/>
    <p:sldId id="826" r:id="rId8"/>
    <p:sldId id="827" r:id="rId9"/>
    <p:sldId id="520" r:id="rId10"/>
    <p:sldId id="365" r:id="rId11"/>
    <p:sldId id="3400" r:id="rId12"/>
    <p:sldId id="467" r:id="rId13"/>
    <p:sldId id="278" r:id="rId14"/>
    <p:sldId id="3394" r:id="rId15"/>
    <p:sldId id="498" r:id="rId16"/>
    <p:sldId id="280" r:id="rId17"/>
    <p:sldId id="363" r:id="rId18"/>
    <p:sldId id="3406" r:id="rId19"/>
    <p:sldId id="3407" r:id="rId20"/>
    <p:sldId id="521" r:id="rId2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72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CE4"/>
    <a:srgbClr val="FDC304"/>
    <a:srgbClr val="82CBD4"/>
    <a:srgbClr val="95C121"/>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00" autoAdjust="0"/>
  </p:normalViewPr>
  <p:slideViewPr>
    <p:cSldViewPr snapToGrid="0">
      <p:cViewPr varScale="1">
        <p:scale>
          <a:sx n="55" d="100"/>
          <a:sy n="55" d="100"/>
        </p:scale>
        <p:origin x="1028" y="48"/>
      </p:cViewPr>
      <p:guideLst>
        <p:guide orient="horz" pos="3271"/>
        <p:guide pos="7242"/>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p:scale>
          <a:sx n="130" d="100"/>
          <a:sy n="130" d="100"/>
        </p:scale>
        <p:origin x="-108" y="-29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pt idx="12">
                  <c:v>April</c:v>
                </c:pt>
              </c:strCache>
            </c:strRef>
          </c:cat>
          <c:val>
            <c:numRef>
              <c:f>Sheet1!$B$2:$B$14</c:f>
              <c:numCache>
                <c:formatCode>0.00%</c:formatCode>
                <c:ptCount val="13"/>
                <c:pt idx="0">
                  <c:v>4.7800000000000002E-2</c:v>
                </c:pt>
                <c:pt idx="1">
                  <c:v>1.5599999999999999E-2</c:v>
                </c:pt>
                <c:pt idx="2">
                  <c:v>5.8599999999999999E-2</c:v>
                </c:pt>
                <c:pt idx="3">
                  <c:v>-3.0999999999999999E-3</c:v>
                </c:pt>
                <c:pt idx="4">
                  <c:v>-1.72E-2</c:v>
                </c:pt>
                <c:pt idx="5">
                  <c:v>1.0500000000000001E-2</c:v>
                </c:pt>
                <c:pt idx="6">
                  <c:v>9.6199999999999994E-2</c:v>
                </c:pt>
                <c:pt idx="7">
                  <c:v>0.17169999999999999</c:v>
                </c:pt>
                <c:pt idx="8">
                  <c:v>9.9599999999999994E-2</c:v>
                </c:pt>
                <c:pt idx="9">
                  <c:v>-4.3E-3</c:v>
                </c:pt>
                <c:pt idx="10">
                  <c:v>-3.7000000000000002E-3</c:v>
                </c:pt>
                <c:pt idx="11">
                  <c:v>-5.1400000000000001E-2</c:v>
                </c:pt>
                <c:pt idx="12">
                  <c:v>0.2384</c:v>
                </c:pt>
              </c:numCache>
            </c:numRef>
          </c:val>
          <c:smooth val="0"/>
          <c:extLst>
            <c:ext xmlns:c16="http://schemas.microsoft.com/office/drawing/2014/chart" uri="{C3380CC4-5D6E-409C-BE32-E72D297353CC}">
              <c16:uniqueId val="{00000000-3119-4E88-B414-DA2F3B1C4F07}"/>
            </c:ext>
          </c:extLst>
        </c:ser>
        <c:dLbls>
          <c:showLegendKey val="0"/>
          <c:showVal val="0"/>
          <c:showCatName val="0"/>
          <c:showSerName val="0"/>
          <c:showPercent val="0"/>
          <c:showBubbleSize val="0"/>
        </c:dLbls>
        <c:smooth val="0"/>
        <c:axId val="896236640"/>
        <c:axId val="896230408"/>
      </c:lineChart>
      <c:catAx>
        <c:axId val="89623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230408"/>
        <c:crosses val="autoZero"/>
        <c:auto val="1"/>
        <c:lblAlgn val="ctr"/>
        <c:lblOffset val="100"/>
        <c:noMultiLvlLbl val="0"/>
      </c:catAx>
      <c:valAx>
        <c:axId val="896230408"/>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23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85639975714909E-2"/>
          <c:y val="2.1135938439400974E-2"/>
          <c:w val="0.94577912512183659"/>
          <c:h val="0.79748086500508486"/>
        </c:manualLayout>
      </c:layout>
      <c:barChart>
        <c:barDir val="col"/>
        <c:grouping val="clustered"/>
        <c:varyColors val="0"/>
        <c:ser>
          <c:idx val="0"/>
          <c:order val="0"/>
          <c:tx>
            <c:strRef>
              <c:f>Sheet1!$B$1</c:f>
              <c:strCache>
                <c:ptCount val="1"/>
                <c:pt idx="0">
                  <c:v>Reach</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Average</c:v>
                </c:pt>
                <c:pt idx="1">
                  <c:v>Information about products/services</c:v>
                </c:pt>
                <c:pt idx="2">
                  <c:v>Special offers or discounts</c:v>
                </c:pt>
                <c:pt idx="3">
                  <c:v>Vouchers / coupons</c:v>
                </c:pt>
                <c:pt idx="4">
                  <c:v>News / update / magazine articles </c:v>
                </c:pt>
                <c:pt idx="5">
                  <c:v>Financial statement / bill / update</c:v>
                </c:pt>
                <c:pt idx="6">
                  <c:v>Loyalty reward statement</c:v>
                </c:pt>
                <c:pt idx="7">
                  <c:v>Information about local services</c:v>
                </c:pt>
              </c:strCache>
            </c:strRef>
          </c:cat>
          <c:val>
            <c:numRef>
              <c:f>Sheet1!$B$2:$B$9</c:f>
              <c:numCache>
                <c:formatCode>General</c:formatCode>
                <c:ptCount val="8"/>
                <c:pt idx="0">
                  <c:v>1.1299999999999999</c:v>
                </c:pt>
                <c:pt idx="1">
                  <c:v>1.1299999999999999</c:v>
                </c:pt>
                <c:pt idx="2">
                  <c:v>1.1499999999999999</c:v>
                </c:pt>
                <c:pt idx="3">
                  <c:v>1.1200000000000001</c:v>
                </c:pt>
                <c:pt idx="4">
                  <c:v>1.1499999999999999</c:v>
                </c:pt>
                <c:pt idx="5">
                  <c:v>1.1399999999999999</c:v>
                </c:pt>
                <c:pt idx="6">
                  <c:v>1.1000000000000001</c:v>
                </c:pt>
                <c:pt idx="7">
                  <c:v>1.24</c:v>
                </c:pt>
              </c:numCache>
            </c:numRef>
          </c:val>
          <c:extLst>
            <c:ext xmlns:c16="http://schemas.microsoft.com/office/drawing/2014/chart" uri="{C3380CC4-5D6E-409C-BE32-E72D297353CC}">
              <c16:uniqueId val="{00000000-4B66-46F5-8874-A8D9DEF38A7F}"/>
            </c:ext>
          </c:extLst>
        </c:ser>
        <c:ser>
          <c:idx val="1"/>
          <c:order val="1"/>
          <c:tx>
            <c:strRef>
              <c:f>Sheet1!$C$1</c:f>
              <c:strCache>
                <c:ptCount val="1"/>
                <c:pt idx="0">
                  <c:v>Frequency</c:v>
                </c:pt>
              </c:strCache>
            </c:strRef>
          </c:tx>
          <c:spPr>
            <a:solidFill>
              <a:schemeClr val="accent4"/>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Average</c:v>
                </c:pt>
                <c:pt idx="1">
                  <c:v>Information about products/services</c:v>
                </c:pt>
                <c:pt idx="2">
                  <c:v>Special offers or discounts</c:v>
                </c:pt>
                <c:pt idx="3">
                  <c:v>Vouchers / coupons</c:v>
                </c:pt>
                <c:pt idx="4">
                  <c:v>News / update / magazine articles </c:v>
                </c:pt>
                <c:pt idx="5">
                  <c:v>Financial statement / bill / update</c:v>
                </c:pt>
                <c:pt idx="6">
                  <c:v>Loyalty reward statement</c:v>
                </c:pt>
                <c:pt idx="7">
                  <c:v>Information about local services</c:v>
                </c:pt>
              </c:strCache>
            </c:strRef>
          </c:cat>
          <c:val>
            <c:numRef>
              <c:f>Sheet1!$C$2:$C$9</c:f>
              <c:numCache>
                <c:formatCode>General</c:formatCode>
                <c:ptCount val="8"/>
                <c:pt idx="0">
                  <c:v>4</c:v>
                </c:pt>
                <c:pt idx="1">
                  <c:v>3.9</c:v>
                </c:pt>
                <c:pt idx="2">
                  <c:v>4.0999999999999996</c:v>
                </c:pt>
                <c:pt idx="3">
                  <c:v>4.5</c:v>
                </c:pt>
                <c:pt idx="4">
                  <c:v>3.8</c:v>
                </c:pt>
                <c:pt idx="5">
                  <c:v>4.9000000000000004</c:v>
                </c:pt>
                <c:pt idx="6">
                  <c:v>4.7</c:v>
                </c:pt>
                <c:pt idx="7">
                  <c:v>4.8</c:v>
                </c:pt>
              </c:numCache>
            </c:numRef>
          </c:val>
          <c:extLst>
            <c:ext xmlns:c16="http://schemas.microsoft.com/office/drawing/2014/chart" uri="{C3380CC4-5D6E-409C-BE32-E72D297353CC}">
              <c16:uniqueId val="{00000001-4B66-46F5-8874-A8D9DEF38A7F}"/>
            </c:ext>
          </c:extLst>
        </c:ser>
        <c:dLbls>
          <c:showLegendKey val="0"/>
          <c:showVal val="0"/>
          <c:showCatName val="0"/>
          <c:showSerName val="0"/>
          <c:showPercent val="0"/>
          <c:showBubbleSize val="0"/>
        </c:dLbls>
        <c:gapWidth val="182"/>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Information about products/services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Sheet1!$B$2:$B$7</c:f>
              <c:numCache>
                <c:formatCode>General</c:formatCode>
                <c:ptCount val="6"/>
                <c:pt idx="0">
                  <c:v>66</c:v>
                </c:pt>
                <c:pt idx="1">
                  <c:v>61</c:v>
                </c:pt>
                <c:pt idx="2">
                  <c:v>28</c:v>
                </c:pt>
                <c:pt idx="3">
                  <c:v>114</c:v>
                </c:pt>
                <c:pt idx="4">
                  <c:v>119</c:v>
                </c:pt>
                <c:pt idx="5">
                  <c:v>19</c:v>
                </c:pt>
              </c:numCache>
            </c:numRef>
          </c:val>
          <c:extLst>
            <c:ext xmlns:c16="http://schemas.microsoft.com/office/drawing/2014/chart" uri="{C3380CC4-5D6E-409C-BE32-E72D297353CC}">
              <c16:uniqueId val="{00000000-AA13-45AD-82F9-C24D0619CC47}"/>
            </c:ext>
          </c:extLst>
        </c:ser>
        <c:ser>
          <c:idx val="1"/>
          <c:order val="1"/>
          <c:tx>
            <c:strRef>
              <c:f>Sheet1!$C$1</c:f>
              <c:strCache>
                <c:ptCount val="1"/>
                <c:pt idx="0">
                  <c:v>Special offers or discounts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Sheet1!$C$2:$C$7</c:f>
              <c:numCache>
                <c:formatCode>General</c:formatCode>
                <c:ptCount val="6"/>
                <c:pt idx="0">
                  <c:v>109</c:v>
                </c:pt>
                <c:pt idx="1">
                  <c:v>128</c:v>
                </c:pt>
                <c:pt idx="2">
                  <c:v>39</c:v>
                </c:pt>
                <c:pt idx="3">
                  <c:v>122</c:v>
                </c:pt>
                <c:pt idx="4">
                  <c:v>158</c:v>
                </c:pt>
                <c:pt idx="5">
                  <c:v>26</c:v>
                </c:pt>
              </c:numCache>
            </c:numRef>
          </c:val>
          <c:extLst>
            <c:ext xmlns:c16="http://schemas.microsoft.com/office/drawing/2014/chart" uri="{C3380CC4-5D6E-409C-BE32-E72D297353CC}">
              <c16:uniqueId val="{00000001-AA13-45AD-82F9-C24D0619CC47}"/>
            </c:ext>
          </c:extLst>
        </c:ser>
        <c:ser>
          <c:idx val="2"/>
          <c:order val="2"/>
          <c:tx>
            <c:strRef>
              <c:f>Sheet1!$D$1</c:f>
              <c:strCache>
                <c:ptCount val="1"/>
                <c:pt idx="0">
                  <c:v>Vouchers / coupons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Sheet1!$D$2:$D$7</c:f>
              <c:numCache>
                <c:formatCode>General</c:formatCode>
                <c:ptCount val="6"/>
                <c:pt idx="0">
                  <c:v>114</c:v>
                </c:pt>
                <c:pt idx="1">
                  <c:v>300</c:v>
                </c:pt>
                <c:pt idx="2">
                  <c:v>48</c:v>
                </c:pt>
                <c:pt idx="3">
                  <c:v>152</c:v>
                </c:pt>
                <c:pt idx="4">
                  <c:v>140</c:v>
                </c:pt>
                <c:pt idx="5">
                  <c:v>18</c:v>
                </c:pt>
              </c:numCache>
            </c:numRef>
          </c:val>
          <c:extLst>
            <c:ext xmlns:c16="http://schemas.microsoft.com/office/drawing/2014/chart" uri="{C3380CC4-5D6E-409C-BE32-E72D297353CC}">
              <c16:uniqueId val="{00000002-AA13-45AD-82F9-C24D0619CC47}"/>
            </c:ext>
          </c:extLst>
        </c:ser>
        <c:ser>
          <c:idx val="3"/>
          <c:order val="3"/>
          <c:tx>
            <c:strRef>
              <c:f>Sheet1!$E$1</c:f>
              <c:strCache>
                <c:ptCount val="1"/>
                <c:pt idx="0">
                  <c:v>News / update / magazine articles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Sheet1!$E$2:$E$7</c:f>
              <c:numCache>
                <c:formatCode>General</c:formatCode>
                <c:ptCount val="6"/>
                <c:pt idx="0">
                  <c:v>93</c:v>
                </c:pt>
                <c:pt idx="1">
                  <c:v>61</c:v>
                </c:pt>
                <c:pt idx="2">
                  <c:v>17</c:v>
                </c:pt>
                <c:pt idx="3">
                  <c:v>114</c:v>
                </c:pt>
                <c:pt idx="4">
                  <c:v>135</c:v>
                </c:pt>
                <c:pt idx="5">
                  <c:v>35</c:v>
                </c:pt>
              </c:numCache>
            </c:numRef>
          </c:val>
          <c:extLst>
            <c:ext xmlns:c16="http://schemas.microsoft.com/office/drawing/2014/chart" uri="{C3380CC4-5D6E-409C-BE32-E72D297353CC}">
              <c16:uniqueId val="{00000003-AA13-45AD-82F9-C24D0619CC47}"/>
            </c:ext>
          </c:extLst>
        </c:ser>
        <c:ser>
          <c:idx val="4"/>
          <c:order val="4"/>
          <c:tx>
            <c:strRef>
              <c:f>Sheet1!$F$1</c:f>
              <c:strCache>
                <c:ptCount val="1"/>
                <c:pt idx="0">
                  <c:v>Financial statement / bill / update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Sheet1!$F$2:$F$7</c:f>
              <c:numCache>
                <c:formatCode>General</c:formatCode>
                <c:ptCount val="6"/>
                <c:pt idx="0">
                  <c:v>322</c:v>
                </c:pt>
                <c:pt idx="1">
                  <c:v>30</c:v>
                </c:pt>
                <c:pt idx="2">
                  <c:v>4</c:v>
                </c:pt>
                <c:pt idx="3">
                  <c:v>111</c:v>
                </c:pt>
                <c:pt idx="4">
                  <c:v>336</c:v>
                </c:pt>
                <c:pt idx="5">
                  <c:v>221</c:v>
                </c:pt>
              </c:numCache>
            </c:numRef>
          </c:val>
          <c:extLst>
            <c:ext xmlns:c16="http://schemas.microsoft.com/office/drawing/2014/chart" uri="{C3380CC4-5D6E-409C-BE32-E72D297353CC}">
              <c16:uniqueId val="{00000004-AA13-45AD-82F9-C24D0619CC47}"/>
            </c:ext>
          </c:extLst>
        </c:ser>
        <c:ser>
          <c:idx val="5"/>
          <c:order val="5"/>
          <c:tx>
            <c:strRef>
              <c:f>Sheet1!$G$1</c:f>
              <c:strCache>
                <c:ptCount val="1"/>
                <c:pt idx="0">
                  <c:v>Information about local services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Sheet1!$G$2:$G$7</c:f>
              <c:numCache>
                <c:formatCode>General</c:formatCode>
                <c:ptCount val="6"/>
                <c:pt idx="0">
                  <c:v>94</c:v>
                </c:pt>
                <c:pt idx="1">
                  <c:v>158</c:v>
                </c:pt>
                <c:pt idx="2">
                  <c:v>7</c:v>
                </c:pt>
                <c:pt idx="3">
                  <c:v>261</c:v>
                </c:pt>
                <c:pt idx="4">
                  <c:v>72</c:v>
                </c:pt>
                <c:pt idx="5">
                  <c:v>7</c:v>
                </c:pt>
              </c:numCache>
            </c:numRef>
          </c:val>
          <c:extLst>
            <c:ext xmlns:c16="http://schemas.microsoft.com/office/drawing/2014/chart" uri="{C3380CC4-5D6E-409C-BE32-E72D297353CC}">
              <c16:uniqueId val="{00000000-1A85-4EEB-A617-2B00E9F0996C}"/>
            </c:ext>
          </c:extLst>
        </c:ser>
        <c:ser>
          <c:idx val="6"/>
          <c:order val="6"/>
          <c:tx>
            <c:strRef>
              <c:f>Sheet1!$H$1</c:f>
              <c:strCache>
                <c:ptCount val="1"/>
                <c:pt idx="0">
                  <c:v>Loyalty reward statement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Sheet1!$H$2:$H$7</c:f>
              <c:numCache>
                <c:formatCode>General</c:formatCode>
                <c:ptCount val="6"/>
                <c:pt idx="0">
                  <c:v>138</c:v>
                </c:pt>
                <c:pt idx="1">
                  <c:v>300</c:v>
                </c:pt>
                <c:pt idx="2">
                  <c:v>23</c:v>
                </c:pt>
                <c:pt idx="3">
                  <c:v>147</c:v>
                </c:pt>
                <c:pt idx="4">
                  <c:v>194</c:v>
                </c:pt>
                <c:pt idx="5">
                  <c:v>68</c:v>
                </c:pt>
              </c:numCache>
            </c:numRef>
          </c:val>
          <c:extLst>
            <c:ext xmlns:c16="http://schemas.microsoft.com/office/drawing/2014/chart" uri="{C3380CC4-5D6E-409C-BE32-E72D297353CC}">
              <c16:uniqueId val="{00000001-1A85-4EEB-A617-2B00E9F0996C}"/>
            </c:ext>
          </c:extLst>
        </c:ser>
        <c:dLbls>
          <c:showLegendKey val="0"/>
          <c:showVal val="0"/>
          <c:showCatName val="0"/>
          <c:showSerName val="0"/>
          <c:showPercent val="0"/>
          <c:showBubbleSize val="0"/>
        </c:dLbls>
        <c:gapWidth val="100"/>
        <c:axId val="593047536"/>
        <c:axId val="593047864"/>
      </c:barChart>
      <c:catAx>
        <c:axId val="59304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047864"/>
        <c:crosses val="autoZero"/>
        <c:auto val="1"/>
        <c:lblAlgn val="ctr"/>
        <c:lblOffset val="100"/>
        <c:noMultiLvlLbl val="0"/>
      </c:catAx>
      <c:valAx>
        <c:axId val="593047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04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If you bought for the first time, how likely are you to buy again in the next 12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Order packaged foods online</c:v>
                </c:pt>
                <c:pt idx="1">
                  <c:v>Stop taking public transport</c:v>
                </c:pt>
                <c:pt idx="2">
                  <c:v>Order fresh groceries online</c:v>
                </c:pt>
                <c:pt idx="3">
                  <c:v>Purchase toilet paper</c:v>
                </c:pt>
                <c:pt idx="4">
                  <c:v>Order food delivery</c:v>
                </c:pt>
                <c:pt idx="5">
                  <c:v>Purchase household goods online</c:v>
                </c:pt>
                <c:pt idx="6">
                  <c:v>Purchase health supplements</c:v>
                </c:pt>
                <c:pt idx="7">
                  <c:v>Stop dining out</c:v>
                </c:pt>
                <c:pt idx="8">
                  <c:v>Start reading the news</c:v>
                </c:pt>
                <c:pt idx="9">
                  <c:v>Wear surgical masks</c:v>
                </c:pt>
                <c:pt idx="10">
                  <c:v>Cancel overseas travel</c:v>
                </c:pt>
                <c:pt idx="11">
                  <c:v>Purchase surgical masks</c:v>
                </c:pt>
                <c:pt idx="12">
                  <c:v>Purchase hand sanitiser</c:v>
                </c:pt>
              </c:strCache>
            </c:strRef>
          </c:cat>
          <c:val>
            <c:numRef>
              <c:f>Sheet1!$B$2:$B$14</c:f>
              <c:numCache>
                <c:formatCode>0%</c:formatCode>
                <c:ptCount val="13"/>
                <c:pt idx="0">
                  <c:v>0.4</c:v>
                </c:pt>
                <c:pt idx="1">
                  <c:v>0.61</c:v>
                </c:pt>
                <c:pt idx="2">
                  <c:v>0.7</c:v>
                </c:pt>
                <c:pt idx="3">
                  <c:v>0.52</c:v>
                </c:pt>
                <c:pt idx="4">
                  <c:v>0.68</c:v>
                </c:pt>
                <c:pt idx="5">
                  <c:v>0.69</c:v>
                </c:pt>
                <c:pt idx="6">
                  <c:v>0.55000000000000004</c:v>
                </c:pt>
                <c:pt idx="7">
                  <c:v>0.83</c:v>
                </c:pt>
                <c:pt idx="8">
                  <c:v>0.81</c:v>
                </c:pt>
                <c:pt idx="9">
                  <c:v>0.62</c:v>
                </c:pt>
                <c:pt idx="10">
                  <c:v>0.5</c:v>
                </c:pt>
                <c:pt idx="11">
                  <c:v>0.54</c:v>
                </c:pt>
                <c:pt idx="12">
                  <c:v>0.57999999999999996</c:v>
                </c:pt>
              </c:numCache>
            </c:numRef>
          </c:val>
          <c:extLst>
            <c:ext xmlns:c16="http://schemas.microsoft.com/office/drawing/2014/chart" uri="{C3380CC4-5D6E-409C-BE32-E72D297353CC}">
              <c16:uniqueId val="{00000000-7886-4C49-983D-0C20084649BA}"/>
            </c:ext>
          </c:extLst>
        </c:ser>
        <c:ser>
          <c:idx val="1"/>
          <c:order val="1"/>
          <c:tx>
            <c:strRef>
              <c:f>Sheet1!$C$1</c:f>
              <c:strCache>
                <c:ptCount val="1"/>
                <c:pt idx="0">
                  <c:v>Bought for first time due to Covid-19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Order packaged foods online</c:v>
                </c:pt>
                <c:pt idx="1">
                  <c:v>Stop taking public transport</c:v>
                </c:pt>
                <c:pt idx="2">
                  <c:v>Order fresh groceries online</c:v>
                </c:pt>
                <c:pt idx="3">
                  <c:v>Purchase toilet paper</c:v>
                </c:pt>
                <c:pt idx="4">
                  <c:v>Order food delivery</c:v>
                </c:pt>
                <c:pt idx="5">
                  <c:v>Purchase household goods online</c:v>
                </c:pt>
                <c:pt idx="6">
                  <c:v>Purchase health supplements</c:v>
                </c:pt>
                <c:pt idx="7">
                  <c:v>Stop dining out</c:v>
                </c:pt>
                <c:pt idx="8">
                  <c:v>Start reading the news</c:v>
                </c:pt>
                <c:pt idx="9">
                  <c:v>Wear surgical masks</c:v>
                </c:pt>
                <c:pt idx="10">
                  <c:v>Cancel overseas travel</c:v>
                </c:pt>
                <c:pt idx="11">
                  <c:v>Purchase surgical masks</c:v>
                </c:pt>
                <c:pt idx="12">
                  <c:v>Purchase hand sanitiser</c:v>
                </c:pt>
              </c:strCache>
            </c:strRef>
          </c:cat>
          <c:val>
            <c:numRef>
              <c:f>Sheet1!$C$2:$C$14</c:f>
              <c:numCache>
                <c:formatCode>0%</c:formatCode>
                <c:ptCount val="13"/>
                <c:pt idx="0">
                  <c:v>0.05</c:v>
                </c:pt>
                <c:pt idx="1">
                  <c:v>0.09</c:v>
                </c:pt>
                <c:pt idx="2">
                  <c:v>0.11</c:v>
                </c:pt>
                <c:pt idx="3">
                  <c:v>0.12</c:v>
                </c:pt>
                <c:pt idx="4">
                  <c:v>0.14000000000000001</c:v>
                </c:pt>
                <c:pt idx="5">
                  <c:v>0.19</c:v>
                </c:pt>
                <c:pt idx="6">
                  <c:v>0.23</c:v>
                </c:pt>
                <c:pt idx="7">
                  <c:v>0.26</c:v>
                </c:pt>
                <c:pt idx="8">
                  <c:v>0.33</c:v>
                </c:pt>
                <c:pt idx="9">
                  <c:v>0.37</c:v>
                </c:pt>
                <c:pt idx="10">
                  <c:v>0.41</c:v>
                </c:pt>
                <c:pt idx="11">
                  <c:v>0.46</c:v>
                </c:pt>
                <c:pt idx="12">
                  <c:v>0.49</c:v>
                </c:pt>
              </c:numCache>
            </c:numRef>
          </c:val>
          <c:extLst>
            <c:ext xmlns:c16="http://schemas.microsoft.com/office/drawing/2014/chart" uri="{C3380CC4-5D6E-409C-BE32-E72D297353CC}">
              <c16:uniqueId val="{00000001-7886-4C49-983D-0C20084649BA}"/>
            </c:ext>
          </c:extLst>
        </c:ser>
        <c:dLbls>
          <c:showLegendKey val="0"/>
          <c:showVal val="0"/>
          <c:showCatName val="0"/>
          <c:showSerName val="0"/>
          <c:showPercent val="0"/>
          <c:showBubbleSize val="0"/>
        </c:dLbls>
        <c:gapWidth val="44"/>
        <c:axId val="892205808"/>
        <c:axId val="892201872"/>
      </c:barChart>
      <c:catAx>
        <c:axId val="892205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2201872"/>
        <c:crosses val="autoZero"/>
        <c:auto val="1"/>
        <c:lblAlgn val="ctr"/>
        <c:lblOffset val="100"/>
        <c:noMultiLvlLbl val="0"/>
      </c:catAx>
      <c:valAx>
        <c:axId val="892201872"/>
        <c:scaling>
          <c:orientation val="minMax"/>
          <c:max val="0.85000000000000009"/>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22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926-4A1D-A2EC-E501C69CBF8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926-4A1D-A2EC-E501C69CBF86}"/>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26-4A1D-A2EC-E501C69CBF86}"/>
                </c:ext>
              </c:extLst>
            </c:dLbl>
            <c:dLbl>
              <c:idx val="1"/>
              <c:delete val="1"/>
              <c:extLst>
                <c:ext xmlns:c15="http://schemas.microsoft.com/office/drawing/2012/chart" uri="{CE6537A1-D6FC-4f65-9D91-7224C49458BB}"/>
                <c:ext xmlns:c16="http://schemas.microsoft.com/office/drawing/2014/chart" uri="{C3380CC4-5D6E-409C-BE32-E72D297353CC}">
                  <c16:uniqueId val="{00000003-3926-4A1D-A2EC-E501C69CBF8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0.59</c:v>
                </c:pt>
                <c:pt idx="1">
                  <c:v>0.41</c:v>
                </c:pt>
              </c:numCache>
            </c:numRef>
          </c:val>
          <c:extLst>
            <c:ext xmlns:c16="http://schemas.microsoft.com/office/drawing/2014/chart" uri="{C3380CC4-5D6E-409C-BE32-E72D297353CC}">
              <c16:uniqueId val="{00000004-3926-4A1D-A2EC-E501C69CBF86}"/>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2C33-4E13-8BE4-1B45BC4D5F8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C33-4E13-8BE4-1B45BC4D5F84}"/>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C33-4E13-8BE4-1B45BC4D5F84}"/>
                </c:ext>
              </c:extLst>
            </c:dLbl>
            <c:dLbl>
              <c:idx val="1"/>
              <c:delete val="1"/>
              <c:extLst>
                <c:ext xmlns:c15="http://schemas.microsoft.com/office/drawing/2012/chart" uri="{CE6537A1-D6FC-4f65-9D91-7224C49458BB}"/>
                <c:ext xmlns:c16="http://schemas.microsoft.com/office/drawing/2014/chart" uri="{C3380CC4-5D6E-409C-BE32-E72D297353CC}">
                  <c16:uniqueId val="{00000003-2C33-4E13-8BE4-1B45BC4D5F8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0.64</c:v>
                </c:pt>
                <c:pt idx="1">
                  <c:v>0.36</c:v>
                </c:pt>
              </c:numCache>
            </c:numRef>
          </c:val>
          <c:extLst>
            <c:ext xmlns:c16="http://schemas.microsoft.com/office/drawing/2014/chart" uri="{C3380CC4-5D6E-409C-BE32-E72D297353CC}">
              <c16:uniqueId val="{00000004-2C33-4E13-8BE4-1B45BC4D5F84}"/>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EA-42C1-998B-FE63EE4548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EA-42C1-998B-FE63EE4548C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4EA-42C1-998B-FE63EE4548C7}"/>
                </c:ext>
              </c:extLst>
            </c:dLbl>
            <c:dLbl>
              <c:idx val="1"/>
              <c:delete val="1"/>
              <c:extLst>
                <c:ext xmlns:c15="http://schemas.microsoft.com/office/drawing/2012/chart" uri="{CE6537A1-D6FC-4f65-9D91-7224C49458BB}"/>
                <c:ext xmlns:c16="http://schemas.microsoft.com/office/drawing/2014/chart" uri="{C3380CC4-5D6E-409C-BE32-E72D297353CC}">
                  <c16:uniqueId val="{00000003-74EA-42C1-998B-FE63EE4548C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74EA-42C1-998B-FE63EE4548C7}"/>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Sender's contact details</c:v>
                </c:pt>
                <c:pt idx="1">
                  <c:v>Loyalty reward statement</c:v>
                </c:pt>
                <c:pt idx="2">
                  <c:v>Invitation/information about a specific event</c:v>
                </c:pt>
                <c:pt idx="3">
                  <c:v>Financial statement/bill/update</c:v>
                </c:pt>
                <c:pt idx="4">
                  <c:v>News/update/magazine articles</c:v>
                </c:pt>
                <c:pt idx="5">
                  <c:v>Vouchers/coupons</c:v>
                </c:pt>
                <c:pt idx="6">
                  <c:v>Special offers or discounts</c:v>
                </c:pt>
                <c:pt idx="7">
                  <c:v>Information about products/services</c:v>
                </c:pt>
              </c:strCache>
            </c:strRef>
          </c:cat>
          <c:val>
            <c:numRef>
              <c:f>Sheet1!$B$2:$B$9</c:f>
              <c:numCache>
                <c:formatCode>0%</c:formatCode>
                <c:ptCount val="8"/>
                <c:pt idx="0">
                  <c:v>0.09</c:v>
                </c:pt>
                <c:pt idx="1">
                  <c:v>0.03</c:v>
                </c:pt>
                <c:pt idx="2">
                  <c:v>0.05</c:v>
                </c:pt>
                <c:pt idx="3">
                  <c:v>0.05</c:v>
                </c:pt>
                <c:pt idx="4">
                  <c:v>0.04</c:v>
                </c:pt>
                <c:pt idx="5">
                  <c:v>0.24</c:v>
                </c:pt>
                <c:pt idx="6">
                  <c:v>0.3</c:v>
                </c:pt>
                <c:pt idx="7">
                  <c:v>0.61</c:v>
                </c:pt>
              </c:numCache>
            </c:numRef>
          </c:val>
          <c:extLst>
            <c:ext xmlns:c16="http://schemas.microsoft.com/office/drawing/2014/chart" uri="{C3380CC4-5D6E-409C-BE32-E72D297353CC}">
              <c16:uniqueId val="{00000000-7F9F-4FDB-8BAB-09B5B5EA698E}"/>
            </c:ext>
          </c:extLst>
        </c:ser>
        <c:dLbls>
          <c:showLegendKey val="0"/>
          <c:showVal val="0"/>
          <c:showCatName val="0"/>
          <c:showSerName val="0"/>
          <c:showPercent val="0"/>
          <c:showBubbleSize val="0"/>
        </c:dLbls>
        <c:gapWidth val="55"/>
        <c:axId val="972823080"/>
        <c:axId val="972823736"/>
      </c:barChart>
      <c:catAx>
        <c:axId val="972823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72823736"/>
        <c:crosses val="autoZero"/>
        <c:auto val="1"/>
        <c:lblAlgn val="ctr"/>
        <c:lblOffset val="100"/>
        <c:noMultiLvlLbl val="0"/>
      </c:catAx>
      <c:valAx>
        <c:axId val="9728237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82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68525853678771E-2"/>
          <c:y val="3.6944325846962361E-2"/>
          <c:w val="0.94577912512183659"/>
          <c:h val="0.72731900952361983"/>
        </c:manualLayout>
      </c:layout>
      <c:barChart>
        <c:barDir val="col"/>
        <c:grouping val="clustered"/>
        <c:varyColors val="0"/>
        <c:ser>
          <c:idx val="0"/>
          <c:order val="0"/>
          <c:tx>
            <c:strRef>
              <c:f>Sheet1!$B$1</c:f>
              <c:strCache>
                <c:ptCount val="1"/>
                <c:pt idx="0">
                  <c:v>Mail order / online retailer</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Information about products and services</c:v>
                </c:pt>
                <c:pt idx="1">
                  <c:v>Special offers / discounts</c:v>
                </c:pt>
                <c:pt idx="2">
                  <c:v>Vouchers / coupons</c:v>
                </c:pt>
                <c:pt idx="3">
                  <c:v>News / update / magazine article</c:v>
                </c:pt>
                <c:pt idx="4">
                  <c:v>Financial statement / bill / update</c:v>
                </c:pt>
                <c:pt idx="5">
                  <c:v>Loyalty reward statement</c:v>
                </c:pt>
                <c:pt idx="6">
                  <c:v>Information about local services</c:v>
                </c:pt>
              </c:strCache>
            </c:strRef>
          </c:cat>
          <c:val>
            <c:numRef>
              <c:f>Sheet1!$B$2:$B$8</c:f>
              <c:numCache>
                <c:formatCode>0%</c:formatCode>
                <c:ptCount val="7"/>
                <c:pt idx="0">
                  <c:v>0.27</c:v>
                </c:pt>
                <c:pt idx="1">
                  <c:v>0.36</c:v>
                </c:pt>
                <c:pt idx="2">
                  <c:v>0.5</c:v>
                </c:pt>
                <c:pt idx="3">
                  <c:v>0.3</c:v>
                </c:pt>
                <c:pt idx="4">
                  <c:v>0.59</c:v>
                </c:pt>
                <c:pt idx="5">
                  <c:v>0.51</c:v>
                </c:pt>
                <c:pt idx="6">
                  <c:v>0.46</c:v>
                </c:pt>
              </c:numCache>
            </c:numRef>
          </c:val>
          <c:extLst>
            <c:ext xmlns:c16="http://schemas.microsoft.com/office/drawing/2014/chart" uri="{C3380CC4-5D6E-409C-BE32-E72D297353CC}">
              <c16:uniqueId val="{00000000-4B66-46F5-8874-A8D9DEF38A7F}"/>
            </c:ext>
          </c:extLst>
        </c:ser>
        <c:dLbls>
          <c:showLegendKey val="0"/>
          <c:showVal val="0"/>
          <c:showCatName val="0"/>
          <c:showSerName val="0"/>
          <c:showPercent val="0"/>
          <c:showBubbleSize val="0"/>
        </c:dLbls>
        <c:gapWidth val="150"/>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Information about products/services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BD9-455B-8B33-EC31FE7B401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BD9-455B-8B33-EC31FE7B401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9-455B-8B33-EC31FE7B40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0.33</c:v>
                </c:pt>
                <c:pt idx="1">
                  <c:v>0.67</c:v>
                </c:pt>
              </c:numCache>
            </c:numRef>
          </c:val>
          <c:extLst>
            <c:ext xmlns:c16="http://schemas.microsoft.com/office/drawing/2014/chart" uri="{C3380CC4-5D6E-409C-BE32-E72D297353CC}">
              <c16:uniqueId val="{00000004-3BD9-455B-8B33-EC31FE7B4014}"/>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Mail order/online retailer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25-34</c:v>
                </c:pt>
                <c:pt idx="1">
                  <c:v>35-44</c:v>
                </c:pt>
                <c:pt idx="2">
                  <c:v>45-54</c:v>
                </c:pt>
                <c:pt idx="3">
                  <c:v>55-64</c:v>
                </c:pt>
                <c:pt idx="4">
                  <c:v>65+</c:v>
                </c:pt>
              </c:strCache>
            </c:strRef>
          </c:cat>
          <c:val>
            <c:numRef>
              <c:f>Sheet1!$B$2:$B$6</c:f>
              <c:numCache>
                <c:formatCode>General</c:formatCode>
                <c:ptCount val="5"/>
                <c:pt idx="0">
                  <c:v>3.53</c:v>
                </c:pt>
                <c:pt idx="1">
                  <c:v>3.8</c:v>
                </c:pt>
                <c:pt idx="2">
                  <c:v>4.1399999999999997</c:v>
                </c:pt>
                <c:pt idx="3">
                  <c:v>4.45</c:v>
                </c:pt>
                <c:pt idx="4">
                  <c:v>4.1500000000000004</c:v>
                </c:pt>
              </c:numCache>
            </c:numRef>
          </c:val>
          <c:extLst>
            <c:ext xmlns:c16="http://schemas.microsoft.com/office/drawing/2014/chart" uri="{C3380CC4-5D6E-409C-BE32-E72D297353CC}">
              <c16:uniqueId val="{00000000-E4AF-4F42-A59C-1710C07E1A3A}"/>
            </c:ext>
          </c:extLst>
        </c:ser>
        <c:dLbls>
          <c:showLegendKey val="0"/>
          <c:showVal val="0"/>
          <c:showCatName val="0"/>
          <c:showSerName val="0"/>
          <c:showPercent val="0"/>
          <c:showBubbleSize val="0"/>
        </c:dLbls>
        <c:gapWidth val="131"/>
        <c:overlap val="-27"/>
        <c:axId val="1275611552"/>
        <c:axId val="1275613520"/>
      </c:barChart>
      <c:catAx>
        <c:axId val="12756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3520"/>
        <c:crosses val="autoZero"/>
        <c:auto val="1"/>
        <c:lblAlgn val="ctr"/>
        <c:lblOffset val="100"/>
        <c:noMultiLvlLbl val="0"/>
      </c:catAx>
      <c:valAx>
        <c:axId val="127561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03/06/2020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03/06/2020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guardian.com/business/2020/mar/12/wh-smith-warns-on-profits-as-coronavirus-empties-airport-shop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poundland.co.uk/" TargetMode="External"/><Relationship Id="rId4" Type="http://schemas.openxmlformats.org/officeDocument/2006/relationships/hyperlink" Target="https://www.essentialretail.com/news/schuh-reopens-ecommerce-websi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340589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about products and services is the highest recorded mail content that consumers on the JICMAIL panel record followed by special offers or discounts and voucher’s and coupons.</a:t>
            </a:r>
          </a:p>
          <a:p>
            <a:endParaRPr lang="en-GB" dirty="0"/>
          </a:p>
          <a:p>
            <a:r>
              <a:rPr lang="en-GB" dirty="0"/>
              <a:t>The other content types are very low.</a:t>
            </a:r>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275133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33% of all people receiving retail mail go on to do something commercial.  These are the key types of mail that drive commercial actions.  Look at how high financial statement/ bills or updates are – 59% of consumers go on to do something commercial, followed by 51% who receive a loyalty reward statement.  But vouchers and coupons are also high at 50%.  In the context of the retail sector people also respond well to mail that contains something that contains local information.  </a:t>
            </a:r>
          </a:p>
          <a:p>
            <a:endParaRPr lang="en-GB" sz="1000" dirty="0"/>
          </a:p>
          <a:p>
            <a:r>
              <a:rPr lang="en-GB" sz="1000" dirty="0"/>
              <a:t>Commercial actions are recorded separately from physical interactions, as you can’t be certain the mail pack is physically present when consumers do something.    If you think about the average commercial actions being 32% retail mail enjoys high levels of additional engagement over and above physical actions.</a:t>
            </a:r>
          </a:p>
          <a:p>
            <a:endParaRPr lang="en-GB" sz="1000" dirty="0"/>
          </a:p>
          <a:p>
            <a:r>
              <a:rPr lang="en-GB" sz="1000" dirty="0"/>
              <a:t>As a reminder commercial actions are:</a:t>
            </a:r>
          </a:p>
          <a:p>
            <a:endParaRPr lang="en-GB" sz="1000" dirty="0"/>
          </a:p>
          <a:p>
            <a:r>
              <a:rPr lang="en-GB" sz="1000" dirty="0"/>
              <a:t>Went online for more information</a:t>
            </a:r>
          </a:p>
          <a:p>
            <a:r>
              <a:rPr lang="en-GB" sz="1000" dirty="0"/>
              <a:t>Discussed with someone</a:t>
            </a:r>
          </a:p>
          <a:p>
            <a:r>
              <a:rPr lang="en-GB" sz="1000" dirty="0"/>
              <a:t>Bought something/made a payment or donation</a:t>
            </a:r>
          </a:p>
          <a:p>
            <a:r>
              <a:rPr lang="en-GB" sz="1000" dirty="0"/>
              <a:t>Called the sender</a:t>
            </a:r>
          </a:p>
          <a:p>
            <a:r>
              <a:rPr lang="en-GB" sz="1000" dirty="0"/>
              <a:t>Visited the sender’s web site</a:t>
            </a:r>
          </a:p>
          <a:p>
            <a:r>
              <a:rPr lang="en-GB" sz="1000" dirty="0"/>
              <a:t>Used a tablet or smart phone</a:t>
            </a:r>
          </a:p>
          <a:p>
            <a:r>
              <a:rPr lang="en-GB" sz="1000" dirty="0"/>
              <a:t>Used a voucher/discount code</a:t>
            </a:r>
          </a:p>
          <a:p>
            <a:r>
              <a:rPr lang="en-GB" sz="1000" dirty="0"/>
              <a:t>Visited a sender’s shop/office</a:t>
            </a:r>
          </a:p>
          <a:p>
            <a:r>
              <a:rPr lang="en-GB" sz="1000" dirty="0"/>
              <a:t>Planned a large purchase</a:t>
            </a:r>
          </a:p>
          <a:p>
            <a:r>
              <a:rPr lang="en-GB" sz="1000" dirty="0"/>
              <a:t>Ordered a catalogue</a:t>
            </a:r>
          </a:p>
          <a:p>
            <a:r>
              <a:rPr lang="en-GB" sz="1000" dirty="0"/>
              <a:t>Looked up my account details</a:t>
            </a:r>
          </a:p>
          <a:p>
            <a:r>
              <a:rPr lang="en-GB" sz="1000" dirty="0"/>
              <a:t>Posted a reply to the sender</a:t>
            </a:r>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49551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engagement is pretty ubiquitous across age groups and demographics.  The average frequency of exposure – the number of times someone physically returns to mail is 4.2.  Here you can see that certain groups of consumers enjoy far higher rates of frequency.  Think abut this when considering your targeting.  </a:t>
            </a:r>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352142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despite what we might all think younger people do engage with retail mail at higher than the average of. 4.2 With the greatest frequency rates amongst those aged 45 plus.</a:t>
            </a:r>
          </a:p>
        </p:txBody>
      </p:sp>
      <p:sp>
        <p:nvSpPr>
          <p:cNvPr id="4" name="Slide Number Placeholder 3"/>
          <p:cNvSpPr>
            <a:spLocks noGrp="1"/>
          </p:cNvSpPr>
          <p:nvPr>
            <p:ph type="sldNum" sz="quarter" idx="5"/>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355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retail sector content type drives different levels of engagement.</a:t>
            </a:r>
          </a:p>
          <a:p>
            <a:endParaRPr lang="en-GB" dirty="0"/>
          </a:p>
          <a:p>
            <a:r>
              <a:rPr lang="en-GB" dirty="0"/>
              <a:t>The reach is the number of people reached with one mailing pack. You can see the average is 1.13, so that means for every 100 mail packs sent another 13 people will be exposed to it.  In the case of information abut local services this rises to 1.24 so an extra 24 people will see each 100 packs.</a:t>
            </a:r>
          </a:p>
          <a:p>
            <a:endParaRPr lang="en-GB" dirty="0"/>
          </a:p>
          <a:p>
            <a:r>
              <a:rPr lang="en-GB" dirty="0"/>
              <a:t>Different content drives more or less frequency.  Again financial statements or loyalty rewards enjoy the greatest hare of engagement.</a:t>
            </a:r>
          </a:p>
          <a:p>
            <a:endParaRPr lang="en-GB" dirty="0"/>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45058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and above the physical interactions with mail that you’ve seen earlier there’s a whole host of commercial actions that are being driven and you can see a wide range of actions per thousand.  A financial statement will drive 322 people out of every 1000 to go on and buy something.  Vouchers and coupons will et 300 consumers out of every 1000 to use that voucher.</a:t>
            </a:r>
          </a:p>
          <a:p>
            <a:endParaRPr lang="en-GB" dirty="0"/>
          </a:p>
          <a:p>
            <a:r>
              <a:rPr lang="en-GB" dirty="0"/>
              <a:t>Giving consumers reasons to engage gets them to act on the information they receive.</a:t>
            </a:r>
          </a:p>
        </p:txBody>
      </p:sp>
      <p:sp>
        <p:nvSpPr>
          <p:cNvPr id="4" name="Slide Number Placeholder 3"/>
          <p:cNvSpPr>
            <a:spLocks noGrp="1"/>
          </p:cNvSpPr>
          <p:nvPr>
            <p:ph type="sldNum" sz="quarter" idx="10"/>
          </p:nvPr>
        </p:nvSpPr>
        <p:spPr/>
        <p:txBody>
          <a:bodyPr/>
          <a:lstStyle/>
          <a:p>
            <a:fld id="{DCC1A71F-ED3E-4A54-969C-A8BBEECB2EB9}" type="slidenum">
              <a:rPr lang="en-GB" smtClean="0"/>
              <a:t>17</a:t>
            </a:fld>
            <a:endParaRPr lang="en-GB" dirty="0"/>
          </a:p>
        </p:txBody>
      </p:sp>
    </p:spTree>
    <p:extLst>
      <p:ext uri="{BB962C8B-B14F-4D97-AF65-F5344CB8AC3E}">
        <p14:creationId xmlns:p14="http://schemas.microsoft.com/office/powerpoint/2010/main" val="70512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18</a:t>
            </a:fld>
            <a:endParaRPr lang="en-GB" dirty="0"/>
          </a:p>
        </p:txBody>
      </p:sp>
    </p:spTree>
    <p:extLst>
      <p:ext uri="{BB962C8B-B14F-4D97-AF65-F5344CB8AC3E}">
        <p14:creationId xmlns:p14="http://schemas.microsoft.com/office/powerpoint/2010/main" val="258147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19</a:t>
            </a:fld>
            <a:endParaRPr lang="en-GB" dirty="0"/>
          </a:p>
        </p:txBody>
      </p:sp>
    </p:spTree>
    <p:extLst>
      <p:ext uri="{BB962C8B-B14F-4D97-AF65-F5344CB8AC3E}">
        <p14:creationId xmlns:p14="http://schemas.microsoft.com/office/powerpoint/2010/main" val="212385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20</a:t>
            </a:fld>
            <a:endParaRPr lang="en-GB" dirty="0"/>
          </a:p>
        </p:txBody>
      </p:sp>
    </p:spTree>
    <p:extLst>
      <p:ext uri="{BB962C8B-B14F-4D97-AF65-F5344CB8AC3E}">
        <p14:creationId xmlns:p14="http://schemas.microsoft.com/office/powerpoint/2010/main" val="379019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IMRG capture online sales and you can wee from this chart that March dropped quite dramatically but increased by over 23% points in April.</a:t>
            </a:r>
          </a:p>
          <a:p>
            <a:endParaRPr lang="en-GB" dirty="0"/>
          </a:p>
          <a:p>
            <a:r>
              <a:rPr lang="en-GB" dirty="0"/>
              <a:t>We are all hearing in the news that the categories which have been worst affected are clothing, surprisingly some things like lingerie have had a boom.</a:t>
            </a:r>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416678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Buying behaviours have changed quite considerably in the period and people have been shopping in ways that they haven’t done before.  In most recessions or pandemics though, like after SARS in 2003 shopper behaviour returned to normal pretty quickly.</a:t>
            </a:r>
          </a:p>
        </p:txBody>
      </p:sp>
      <p:sp>
        <p:nvSpPr>
          <p:cNvPr id="4" name="Slide Number Placeholder 3"/>
          <p:cNvSpPr>
            <a:spLocks noGrp="1"/>
          </p:cNvSpPr>
          <p:nvPr>
            <p:ph type="sldNum" sz="quarter" idx="5"/>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260162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consumer typologies that emerged after the SARS outbreak in Hong Kong and China.</a:t>
            </a:r>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202204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3429996"/>
          </a:xfrm>
        </p:spPr>
        <p:txBody>
          <a:bodyPr/>
          <a:lstStyle/>
          <a:p>
            <a:r>
              <a:rPr lang="en-GB" sz="800" dirty="0"/>
              <a:t>Some high street brands are open for business and are doing well.  Lidl and Aldi have seen very strong performance.  Tesco says their profits should not be overplayed as they have had to take on more staff and therefore have more overhead.</a:t>
            </a:r>
          </a:p>
          <a:p>
            <a:endParaRPr lang="en-GB" sz="800" dirty="0"/>
          </a:p>
          <a:p>
            <a:r>
              <a:rPr lang="en-GB" sz="800" dirty="0"/>
              <a:t>Where they are deemed as essential retailers their traffic is slowed only by limits on numbers in any store at one time.</a:t>
            </a:r>
          </a:p>
          <a:p>
            <a:endParaRPr lang="en-GB" sz="800" dirty="0"/>
          </a:p>
          <a:p>
            <a:r>
              <a:rPr lang="en-GB" sz="800" dirty="0"/>
              <a:t>Other brands are switching how they do things.  Screwfix is only doing click and collect with strict pick up protocols.  H&amp;M have closed stores but are heavily promoting their online store.</a:t>
            </a:r>
          </a:p>
          <a:p>
            <a:endParaRPr lang="en-GB" sz="800" dirty="0"/>
          </a:p>
          <a:p>
            <a:r>
              <a:rPr lang="en-US" sz="800" dirty="0"/>
              <a:t>WH Smith </a:t>
            </a:r>
            <a:r>
              <a:rPr lang="en-US" sz="800" dirty="0">
                <a:hlinkClick r:id="rId3"/>
              </a:rPr>
              <a:t>issued a profits warning in March</a:t>
            </a:r>
            <a:r>
              <a:rPr lang="en-US" sz="800" dirty="0"/>
              <a:t> as travel restrictions triggered by the coronavirus pandemic led to a significant drop in shoppers at its airport outlets, initially in the Asia Pacific region, which accounts for 5% of its travel division’s revenues. The company stated that its annual profits would be half the £80m previously forecast. WH Smith is currently operating about 30% of its UK stores but has reported a “significant decline in passenger numbers” because of the nationwide lockdown, which has resulted in the temporary closure of all of its stores at British airports and railway stations.</a:t>
            </a:r>
          </a:p>
          <a:p>
            <a:endParaRPr lang="en-US" sz="800" dirty="0"/>
          </a:p>
          <a:p>
            <a:r>
              <a:rPr lang="en-US" sz="800" dirty="0"/>
              <a:t>McColls (1,500 convenience stores) working with Deliveroo to do home delivery from 120 stores within half an hour.</a:t>
            </a:r>
          </a:p>
          <a:p>
            <a:endParaRPr lang="en-US" sz="800" dirty="0"/>
          </a:p>
          <a:p>
            <a:r>
              <a:rPr lang="en-US" sz="800" dirty="0"/>
              <a:t>Hayes Garden World is offering an online personal shopper services and is doing entirely online trading.</a:t>
            </a:r>
          </a:p>
          <a:p>
            <a:endParaRPr lang="en-GB" sz="800" dirty="0"/>
          </a:p>
          <a:p>
            <a:r>
              <a:rPr lang="en-US" sz="800" dirty="0"/>
              <a:t>Shuh, the footwear retailer has re-opened its website a week after it closed down its warehouse due to concerns over staff welfare during the Covid-19 epidemic. </a:t>
            </a:r>
            <a:r>
              <a:rPr lang="en-US" sz="800" dirty="0">
                <a:hlinkClick r:id="rId4"/>
              </a:rPr>
              <a:t>The Schuh management team has now put in place extensive welfare measures </a:t>
            </a:r>
            <a:r>
              <a:rPr lang="en-US" sz="800" dirty="0"/>
              <a:t>to ensure the safety of its employees working in its eCommerce operations.</a:t>
            </a:r>
          </a:p>
          <a:p>
            <a:endParaRPr lang="en-US" sz="800" dirty="0"/>
          </a:p>
          <a:p>
            <a:r>
              <a:rPr lang="en-US" sz="800" dirty="0"/>
              <a:t>Poundland is temporarily reducing its store count by 32 during the coronavirus crisis. These stores include those situated in retail parks and shopping centres and those with multiple stores in one area. It also includes stores which are unable to open due to a lack of staff. </a:t>
            </a:r>
            <a:r>
              <a:rPr lang="en-US" sz="800" dirty="0">
                <a:hlinkClick r:id="rId5"/>
              </a:rPr>
              <a:t>Poundland </a:t>
            </a:r>
            <a:r>
              <a:rPr lang="en-US" sz="800" dirty="0"/>
              <a:t>staff will be paid 80% of their wages in lines with the government retention payment scheme.</a:t>
            </a:r>
          </a:p>
          <a:p>
            <a:endParaRPr lang="en-US" sz="800" dirty="0"/>
          </a:p>
          <a:p>
            <a:r>
              <a:rPr lang="en-US" sz="800" dirty="0"/>
              <a:t>TK Maxx stop taking online orders or taking returns.  </a:t>
            </a:r>
          </a:p>
          <a:p>
            <a:endParaRPr lang="en-US" sz="800" dirty="0"/>
          </a:p>
          <a:p>
            <a:r>
              <a:rPr lang="en-US" sz="800" dirty="0"/>
              <a:t>Next originally pulled out of deliveries online but returned but had to set limits on the number of orders in order to ensure they could meet demand.</a:t>
            </a:r>
            <a:br>
              <a:rPr lang="en-US" sz="800" dirty="0"/>
            </a:br>
            <a:endParaRPr lang="en-GB" sz="800" dirty="0"/>
          </a:p>
        </p:txBody>
      </p:sp>
      <p:sp>
        <p:nvSpPr>
          <p:cNvPr id="4" name="Slide Number Placeholder 3"/>
          <p:cNvSpPr>
            <a:spLocks noGrp="1"/>
          </p:cNvSpPr>
          <p:nvPr>
            <p:ph type="sldNum" sz="quarter" idx="5"/>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193657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brands have found ways to innovate to survive.  Adapting their business models to respond to the consumer need or offering charitable help as well.</a:t>
            </a:r>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270148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95438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data has been available since the second quarter of 2017, it now contains over 92,000 individual mail packs across all the main industry sectors.  It has been designed to create Gold Standard for the industry so that mail and door drop can be planned alongside other media in exactly the same way as all other channels.</a:t>
            </a:r>
          </a:p>
          <a:p>
            <a:endParaRPr lang="en-GB" dirty="0"/>
          </a:p>
          <a:p>
            <a:r>
              <a:rPr lang="en-GB" dirty="0"/>
              <a:t>A panel of 1,000 households each month collect their mail and door drop for the first 7 days of each month.  They then track that content over a full 28 day period and tell us what they did with it physically ie opened, read and passed it on.  But in addition they record any commercial actions, such as going online, calling the sender or using a voucher or discount code.</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72031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Street retail mail enjoys high engagement rates.  64% of all retail mail is read and 59% of it opened (remember not all of it needs to be opened if it is a postcard!).</a:t>
            </a:r>
          </a:p>
          <a:p>
            <a:endParaRPr lang="en-GB" dirty="0"/>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32443134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232"/>
          <a:stretch/>
        </p:blipFill>
        <p:spPr>
          <a:xfrm>
            <a:off x="555834" y="5573065"/>
            <a:ext cx="1230436"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45E95041-0EFA-458B-88F5-36021D7431B0}"/>
              </a:ext>
            </a:extLst>
          </p:cNvPr>
          <p:cNvSpPr/>
          <p:nvPr userDrawn="1"/>
        </p:nvSpPr>
        <p:spPr>
          <a:xfrm>
            <a:off x="0" y="6555227"/>
            <a:ext cx="1786270" cy="268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DD85E510-146A-496C-BB80-F639492E115E}"/>
              </a:ext>
            </a:extLst>
          </p:cNvPr>
          <p:cNvSpPr/>
          <p:nvPr userDrawn="1"/>
        </p:nvSpPr>
        <p:spPr>
          <a:xfrm>
            <a:off x="0" y="6528391"/>
            <a:ext cx="1637414" cy="3296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BFB9656D-CAE4-441D-AAD1-4DB821FD068E}"/>
              </a:ext>
            </a:extLst>
          </p:cNvPr>
          <p:cNvSpPr/>
          <p:nvPr userDrawn="1"/>
        </p:nvSpPr>
        <p:spPr>
          <a:xfrm flipH="1">
            <a:off x="0" y="6623579"/>
            <a:ext cx="1626780"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
        <p:nvSpPr>
          <p:cNvPr id="2" name="Rectangle 1">
            <a:extLst>
              <a:ext uri="{FF2B5EF4-FFF2-40B4-BE49-F238E27FC236}">
                <a16:creationId xmlns:a16="http://schemas.microsoft.com/office/drawing/2014/main" id="{E0689A8C-F059-459A-A841-2BE165AABEC1}"/>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mpact" panose="020B0806030902050204" pitchFamily="34" charset="0"/>
                </a:rPr>
                <a:t>CONTAINMENT</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8A159C3D-D2AE-45AB-A199-0402C6D8C412}"/>
              </a:ext>
            </a:extLst>
          </p:cNvPr>
          <p:cNvSpPr/>
          <p:nvPr userDrawn="1"/>
        </p:nvSpPr>
        <p:spPr>
          <a:xfrm>
            <a:off x="0" y="6623579"/>
            <a:ext cx="1616149" cy="2344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C45A5194-4043-457F-A4AD-9A423614C546}"/>
              </a:ext>
            </a:extLst>
          </p:cNvPr>
          <p:cNvSpPr/>
          <p:nvPr userDrawn="1"/>
        </p:nvSpPr>
        <p:spPr>
          <a:xfrm>
            <a:off x="0" y="6623579"/>
            <a:ext cx="1543792" cy="179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74C1AB70-E361-49B4-9B6C-00FAAE70A494}"/>
              </a:ext>
            </a:extLst>
          </p:cNvPr>
          <p:cNvSpPr/>
          <p:nvPr userDrawn="1"/>
        </p:nvSpPr>
        <p:spPr>
          <a:xfrm>
            <a:off x="0" y="6623579"/>
            <a:ext cx="1637414" cy="229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036C9A3-9AA0-4BF6-B28E-5E0A2AF74BF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636"/>
          <a:stretch/>
        </p:blipFill>
        <p:spPr>
          <a:xfrm>
            <a:off x="555834" y="5573065"/>
            <a:ext cx="1134743"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 name="Rectangle 1">
            <a:extLst>
              <a:ext uri="{FF2B5EF4-FFF2-40B4-BE49-F238E27FC236}">
                <a16:creationId xmlns:a16="http://schemas.microsoft.com/office/drawing/2014/main" id="{BD41CC08-4D45-431D-A388-692212A67934}"/>
              </a:ext>
            </a:extLst>
          </p:cNvPr>
          <p:cNvSpPr/>
          <p:nvPr userDrawn="1"/>
        </p:nvSpPr>
        <p:spPr>
          <a:xfrm>
            <a:off x="0" y="6624084"/>
            <a:ext cx="1552353" cy="222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0FDCBB76-FC18-475D-B511-4C554665EF58}"/>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DF2EEF5B-FBCB-4115-A091-A4C7EE9B68FE}"/>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20D82B4-E51B-4F5E-A51E-710EECD46C00}"/>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443500DC-2212-4B8C-9088-70BFF16C4CC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BFC37B7D-3695-4BF2-A723-3FC63AD2EB79}"/>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7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20" Type="http://schemas.openxmlformats.org/officeDocument/2006/relationships/image" Target="../media/image43.jpeg"/><Relationship Id="rId1" Type="http://schemas.openxmlformats.org/officeDocument/2006/relationships/slideLayout" Target="../slideLayouts/slideLayout1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7.png"/><Relationship Id="rId7" Type="http://schemas.openxmlformats.org/officeDocument/2006/relationships/image" Target="../media/image49.png"/><Relationship Id="rId12"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image" Target="../media/image52.jpeg"/><Relationship Id="rId5" Type="http://schemas.openxmlformats.org/officeDocument/2006/relationships/image" Target="../media/image47.jpe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mail to </a:t>
            </a:r>
            <a:br>
              <a:rPr lang="en-US" dirty="0"/>
            </a:br>
            <a:r>
              <a:rPr lang="en-US" dirty="0"/>
              <a:t>drive commercial </a:t>
            </a:r>
            <a:br>
              <a:rPr lang="en-US" dirty="0"/>
            </a:br>
            <a:r>
              <a:rPr lang="en-US" dirty="0"/>
              <a:t>outcomes </a:t>
            </a:r>
            <a:br>
              <a:rPr lang="en-US" dirty="0"/>
            </a:br>
            <a:r>
              <a:rPr lang="en-US" dirty="0"/>
              <a:t>for your business</a:t>
            </a:r>
            <a:br>
              <a:rPr lang="en-US" dirty="0"/>
            </a:br>
            <a:endParaRPr lang="en-US" dirty="0"/>
          </a:p>
        </p:txBody>
      </p:sp>
      <p:sp>
        <p:nvSpPr>
          <p:cNvPr id="3" name="Subtitle 2">
            <a:extLst>
              <a:ext uri="{FF2B5EF4-FFF2-40B4-BE49-F238E27FC236}">
                <a16:creationId xmlns:a16="http://schemas.microsoft.com/office/drawing/2014/main" id="{6931ADD1-4AD6-419D-A824-CAB568720AFA}"/>
              </a:ext>
            </a:extLst>
          </p:cNvPr>
          <p:cNvSpPr>
            <a:spLocks noGrp="1"/>
          </p:cNvSpPr>
          <p:nvPr>
            <p:ph type="subTitle" idx="1"/>
          </p:nvPr>
        </p:nvSpPr>
        <p:spPr/>
        <p:txBody>
          <a:bodyPr>
            <a:normAutofit fontScale="92500" lnSpcReduction="20000"/>
          </a:bodyPr>
          <a:lstStyle/>
          <a:p>
            <a:r>
              <a:rPr lang="en-GB" dirty="0"/>
              <a:t>How mail gets customers to take action</a:t>
            </a:r>
          </a:p>
        </p:txBody>
      </p:sp>
      <p:sp>
        <p:nvSpPr>
          <p:cNvPr id="4" name="Text Placeholder 3">
            <a:extLst>
              <a:ext uri="{FF2B5EF4-FFF2-40B4-BE49-F238E27FC236}">
                <a16:creationId xmlns:a16="http://schemas.microsoft.com/office/drawing/2014/main" id="{C7ED8913-4F96-43F2-B1F6-D6D070C2876A}"/>
              </a:ext>
            </a:extLst>
          </p:cNvPr>
          <p:cNvSpPr>
            <a:spLocks noGrp="1"/>
          </p:cNvSpPr>
          <p:nvPr>
            <p:ph type="body" sz="quarter" idx="10"/>
          </p:nvPr>
        </p:nvSpPr>
        <p:spPr/>
        <p:txBody>
          <a:bodyPr>
            <a:normAutofit fontScale="92500" lnSpcReduction="10000"/>
          </a:bodyPr>
          <a:lstStyle/>
          <a:p>
            <a:r>
              <a:rPr lang="en-GB" dirty="0"/>
              <a:t>May 2020</a:t>
            </a:r>
          </a:p>
        </p:txBody>
      </p:sp>
      <p:sp>
        <p:nvSpPr>
          <p:cNvPr id="5" name="Rectangle 4">
            <a:extLst>
              <a:ext uri="{FF2B5EF4-FFF2-40B4-BE49-F238E27FC236}">
                <a16:creationId xmlns:a16="http://schemas.microsoft.com/office/drawing/2014/main" id="{A0D23E2A-7225-411E-9EF9-84F1FBBFB027}"/>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p:txBody>
          <a:bodyPr/>
          <a:lstStyle/>
          <a:p>
            <a:r>
              <a:rPr lang="en-GB" dirty="0"/>
              <a:t>Jicmail gives us gold standard data</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pPr>
              <a:spcBef>
                <a:spcPts val="0"/>
              </a:spcBef>
            </a:pPr>
            <a:r>
              <a:rPr lang="en-GB" dirty="0"/>
              <a:t>That shows exactly how consumers interact high street </a:t>
            </a:r>
          </a:p>
          <a:p>
            <a:pPr>
              <a:spcBef>
                <a:spcPts val="0"/>
              </a:spcBef>
            </a:pPr>
            <a:r>
              <a:rPr lang="en-GB" dirty="0"/>
              <a:t>retail mail</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0149" y="19537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0624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to them or someone else.</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4907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49190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special offer, etc.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p:txBody>
          <a:bodyPr/>
          <a:lstStyle/>
          <a:p>
            <a:r>
              <a:rPr lang="en-GB" dirty="0"/>
              <a:t>Mail is collected in the first week and recorded, then that week’s mail is tracked over 28 days</a:t>
            </a:r>
          </a:p>
          <a:p>
            <a:r>
              <a:rPr lang="en-GB" dirty="0"/>
              <a:t>People record what they do with their mail physically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nvPr>
        </p:nvGraphicFramePr>
        <p:xfrm>
          <a:off x="872540" y="34290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715" b="15418"/>
          <a:stretch/>
        </p:blipFill>
        <p:spPr>
          <a:xfrm>
            <a:off x="10315736" y="233917"/>
            <a:ext cx="1557504" cy="1041462"/>
          </a:xfrm>
          <a:prstGeom prst="rect">
            <a:avLst/>
          </a:prstGeom>
        </p:spPr>
      </p:pic>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FC320C5-FD30-4087-8093-7A4407FF319B}"/>
              </a:ext>
            </a:extLst>
          </p:cNvPr>
          <p:cNvGraphicFramePr/>
          <p:nvPr>
            <p:extLst>
              <p:ext uri="{D42A27DB-BD31-4B8C-83A1-F6EECF244321}">
                <p14:modId xmlns:p14="http://schemas.microsoft.com/office/powerpoint/2010/main" val="4051799996"/>
              </p:ext>
            </p:extLst>
          </p:nvPr>
        </p:nvGraphicFramePr>
        <p:xfrm>
          <a:off x="6193161" y="1635390"/>
          <a:ext cx="6831462" cy="326438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9EF47F04-1E44-48D8-B292-37949CA39110}"/>
              </a:ext>
            </a:extLst>
          </p:cNvPr>
          <p:cNvSpPr>
            <a:spLocks noGrp="1"/>
          </p:cNvSpPr>
          <p:nvPr>
            <p:ph type="title"/>
          </p:nvPr>
        </p:nvSpPr>
        <p:spPr/>
        <p:txBody>
          <a:bodyPr/>
          <a:lstStyle/>
          <a:p>
            <a:r>
              <a:rPr lang="en-GB" dirty="0"/>
              <a:t>Engagement rates with retail mail</a:t>
            </a:r>
          </a:p>
        </p:txBody>
      </p:sp>
      <p:sp>
        <p:nvSpPr>
          <p:cNvPr id="4" name="Slide Number Placeholder 3">
            <a:extLst>
              <a:ext uri="{FF2B5EF4-FFF2-40B4-BE49-F238E27FC236}">
                <a16:creationId xmlns:a16="http://schemas.microsoft.com/office/drawing/2014/main" id="{081EBA05-EEE4-4611-9927-D99A1936F9D9}"/>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9" name="Text Placeholder 8">
            <a:extLst>
              <a:ext uri="{FF2B5EF4-FFF2-40B4-BE49-F238E27FC236}">
                <a16:creationId xmlns:a16="http://schemas.microsoft.com/office/drawing/2014/main" id="{1BD4482D-8B97-4196-B532-A91672822C4E}"/>
              </a:ext>
            </a:extLst>
          </p:cNvPr>
          <p:cNvSpPr>
            <a:spLocks noGrp="1"/>
          </p:cNvSpPr>
          <p:nvPr>
            <p:ph type="body" sz="quarter" idx="11"/>
          </p:nvPr>
        </p:nvSpPr>
        <p:spPr/>
        <p:txBody>
          <a:bodyPr/>
          <a:lstStyle/>
          <a:p>
            <a:r>
              <a:rPr lang="en-GB" dirty="0"/>
              <a:t>High across the board</a:t>
            </a:r>
          </a:p>
        </p:txBody>
      </p:sp>
      <p:graphicFrame>
        <p:nvGraphicFramePr>
          <p:cNvPr id="11" name="Chart 10">
            <a:extLst>
              <a:ext uri="{FF2B5EF4-FFF2-40B4-BE49-F238E27FC236}">
                <a16:creationId xmlns:a16="http://schemas.microsoft.com/office/drawing/2014/main" id="{57BEB1BD-2873-4417-9EC4-28D4DCE50605}"/>
              </a:ext>
            </a:extLst>
          </p:cNvPr>
          <p:cNvGraphicFramePr/>
          <p:nvPr>
            <p:extLst>
              <p:ext uri="{D42A27DB-BD31-4B8C-83A1-F6EECF244321}">
                <p14:modId xmlns:p14="http://schemas.microsoft.com/office/powerpoint/2010/main" val="3739342083"/>
              </p:ext>
            </p:extLst>
          </p:nvPr>
        </p:nvGraphicFramePr>
        <p:xfrm>
          <a:off x="2715120" y="1661817"/>
          <a:ext cx="6831462" cy="32643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715F502-F204-433C-BC36-079E657A4AC4}"/>
              </a:ext>
            </a:extLst>
          </p:cNvPr>
          <p:cNvSpPr txBox="1"/>
          <p:nvPr/>
        </p:nvSpPr>
        <p:spPr>
          <a:xfrm>
            <a:off x="4783606" y="4656214"/>
            <a:ext cx="2655052" cy="923330"/>
          </a:xfrm>
          <a:prstGeom prst="rect">
            <a:avLst/>
          </a:prstGeom>
          <a:noFill/>
        </p:spPr>
        <p:txBody>
          <a:bodyPr wrap="square" rtlCol="0">
            <a:spAutoFit/>
          </a:bodyPr>
          <a:lstStyle/>
          <a:p>
            <a:pPr algn="ctr"/>
            <a:r>
              <a:rPr lang="en-GB" dirty="0"/>
              <a:t>64% of all high street retail mail read / looked at / glanced at</a:t>
            </a:r>
          </a:p>
        </p:txBody>
      </p:sp>
      <p:graphicFrame>
        <p:nvGraphicFramePr>
          <p:cNvPr id="13" name="Chart 12">
            <a:extLst>
              <a:ext uri="{FF2B5EF4-FFF2-40B4-BE49-F238E27FC236}">
                <a16:creationId xmlns:a16="http://schemas.microsoft.com/office/drawing/2014/main" id="{121AE3F4-A7C0-4776-8A3F-4F2E6137C3D3}"/>
              </a:ext>
            </a:extLst>
          </p:cNvPr>
          <p:cNvGraphicFramePr/>
          <p:nvPr>
            <p:extLst/>
          </p:nvPr>
        </p:nvGraphicFramePr>
        <p:xfrm>
          <a:off x="-832098" y="1635390"/>
          <a:ext cx="6831462" cy="32643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695E106E-74E7-484C-8289-9046AD55D3A3}"/>
              </a:ext>
            </a:extLst>
          </p:cNvPr>
          <p:cNvSpPr txBox="1"/>
          <p:nvPr/>
        </p:nvSpPr>
        <p:spPr>
          <a:xfrm>
            <a:off x="1256107" y="4652498"/>
            <a:ext cx="2655052" cy="1477328"/>
          </a:xfrm>
          <a:prstGeom prst="rect">
            <a:avLst/>
          </a:prstGeom>
          <a:noFill/>
        </p:spPr>
        <p:txBody>
          <a:bodyPr wrap="square" rtlCol="0">
            <a:spAutoFit/>
          </a:bodyPr>
          <a:lstStyle/>
          <a:p>
            <a:pPr algn="ctr"/>
            <a:r>
              <a:rPr lang="en-GB" dirty="0"/>
              <a:t>93% of all retail mail is engaged with ie mail is processed in some way (opened, read, sorted, put aside)</a:t>
            </a:r>
          </a:p>
        </p:txBody>
      </p:sp>
      <p:sp>
        <p:nvSpPr>
          <p:cNvPr id="17" name="TextBox 16">
            <a:extLst>
              <a:ext uri="{FF2B5EF4-FFF2-40B4-BE49-F238E27FC236}">
                <a16:creationId xmlns:a16="http://schemas.microsoft.com/office/drawing/2014/main" id="{32B34D82-9F55-45E2-A062-E8125BFAF806}"/>
              </a:ext>
            </a:extLst>
          </p:cNvPr>
          <p:cNvSpPr txBox="1"/>
          <p:nvPr/>
        </p:nvSpPr>
        <p:spPr>
          <a:xfrm>
            <a:off x="8281366" y="4652500"/>
            <a:ext cx="2655052" cy="1200329"/>
          </a:xfrm>
          <a:prstGeom prst="rect">
            <a:avLst/>
          </a:prstGeom>
          <a:noFill/>
        </p:spPr>
        <p:txBody>
          <a:bodyPr wrap="square" rtlCol="0">
            <a:spAutoFit/>
          </a:bodyPr>
          <a:lstStyle/>
          <a:p>
            <a:pPr algn="ctr"/>
            <a:r>
              <a:rPr lang="en-GB" dirty="0"/>
              <a:t>59% of all high street retail mail is opened (a postcard doesn’t need to be opened)</a:t>
            </a:r>
          </a:p>
        </p:txBody>
      </p:sp>
      <p:sp>
        <p:nvSpPr>
          <p:cNvPr id="18" name="TextBox 17">
            <a:extLst>
              <a:ext uri="{FF2B5EF4-FFF2-40B4-BE49-F238E27FC236}">
                <a16:creationId xmlns:a16="http://schemas.microsoft.com/office/drawing/2014/main" id="{50CD13C0-5F70-43CA-8023-1DA0C86FEECF}"/>
              </a:ext>
            </a:extLst>
          </p:cNvPr>
          <p:cNvSpPr txBox="1"/>
          <p:nvPr/>
        </p:nvSpPr>
        <p:spPr>
          <a:xfrm>
            <a:off x="392566" y="6623579"/>
            <a:ext cx="7585731" cy="246221"/>
          </a:xfrm>
          <a:prstGeom prst="rect">
            <a:avLst/>
          </a:prstGeom>
          <a:noFill/>
        </p:spPr>
        <p:txBody>
          <a:bodyPr wrap="none" rtlCol="0">
            <a:spAutoFit/>
          </a:bodyPr>
          <a:lstStyle/>
          <a:p>
            <a:r>
              <a:rPr lang="en-GB" sz="1000" dirty="0"/>
              <a:t>Source:  JICMAIL Q2 2017 – Q1 2019 Addressed or Business Mail, High Street Retailer e.g. Clothing, Household, Electrical n=8,505</a:t>
            </a:r>
          </a:p>
        </p:txBody>
      </p:sp>
    </p:spTree>
    <p:extLst>
      <p:ext uri="{BB962C8B-B14F-4D97-AF65-F5344CB8AC3E}">
        <p14:creationId xmlns:p14="http://schemas.microsoft.com/office/powerpoint/2010/main" val="376231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73710E0-C5AA-45A3-973B-B3CB1A3C77D5}"/>
              </a:ext>
            </a:extLst>
          </p:cNvPr>
          <p:cNvGraphicFramePr>
            <a:graphicFrameLocks noGrp="1"/>
          </p:cNvGraphicFramePr>
          <p:nvPr>
            <p:ph type="chart" sz="quarter" idx="14"/>
            <p:extLst>
              <p:ext uri="{D42A27DB-BD31-4B8C-83A1-F6EECF244321}">
                <p14:modId xmlns:p14="http://schemas.microsoft.com/office/powerpoint/2010/main" val="358093556"/>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6EFCB0E-09E7-4892-93D6-2E4ACE9361CC}"/>
              </a:ext>
            </a:extLst>
          </p:cNvPr>
          <p:cNvSpPr>
            <a:spLocks noGrp="1"/>
          </p:cNvSpPr>
          <p:nvPr>
            <p:ph type="title"/>
          </p:nvPr>
        </p:nvSpPr>
        <p:spPr/>
        <p:txBody>
          <a:bodyPr/>
          <a:lstStyle/>
          <a:p>
            <a:r>
              <a:rPr lang="en-GB" dirty="0"/>
              <a:t>What are Mail order retailers sending?</a:t>
            </a:r>
          </a:p>
        </p:txBody>
      </p:sp>
      <p:sp>
        <p:nvSpPr>
          <p:cNvPr id="4" name="Slide Number Placeholder 3">
            <a:extLst>
              <a:ext uri="{FF2B5EF4-FFF2-40B4-BE49-F238E27FC236}">
                <a16:creationId xmlns:a16="http://schemas.microsoft.com/office/drawing/2014/main" id="{5FA87551-99E0-4326-8802-B5920C29257F}"/>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5" name="Text Placeholder 4">
            <a:extLst>
              <a:ext uri="{FF2B5EF4-FFF2-40B4-BE49-F238E27FC236}">
                <a16:creationId xmlns:a16="http://schemas.microsoft.com/office/drawing/2014/main" id="{42A98FBD-5DE6-41E1-BE00-488052B00201}"/>
              </a:ext>
            </a:extLst>
          </p:cNvPr>
          <p:cNvSpPr>
            <a:spLocks noGrp="1"/>
          </p:cNvSpPr>
          <p:nvPr>
            <p:ph type="body" sz="quarter" idx="11"/>
          </p:nvPr>
        </p:nvSpPr>
        <p:spPr/>
        <p:txBody>
          <a:bodyPr/>
          <a:lstStyle/>
          <a:p>
            <a:r>
              <a:rPr lang="en-GB" dirty="0"/>
              <a:t>They are mainly sending information about products and services, followed by special offers (likely to be catalogues or product leaflets)</a:t>
            </a:r>
          </a:p>
        </p:txBody>
      </p:sp>
      <p:sp>
        <p:nvSpPr>
          <p:cNvPr id="7" name="Rectangle 6">
            <a:extLst>
              <a:ext uri="{FF2B5EF4-FFF2-40B4-BE49-F238E27FC236}">
                <a16:creationId xmlns:a16="http://schemas.microsoft.com/office/drawing/2014/main" id="{6FA6FABF-98BC-4504-8139-AC2474EE2E1E}"/>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28B4703-039C-44F2-A740-4E1035D9087E}"/>
              </a:ext>
            </a:extLst>
          </p:cNvPr>
          <p:cNvSpPr txBox="1"/>
          <p:nvPr/>
        </p:nvSpPr>
        <p:spPr>
          <a:xfrm>
            <a:off x="435938" y="6424741"/>
            <a:ext cx="7656263" cy="400110"/>
          </a:xfrm>
          <a:prstGeom prst="rect">
            <a:avLst/>
          </a:prstGeom>
          <a:noFill/>
        </p:spPr>
        <p:txBody>
          <a:bodyPr wrap="none" rtlCol="0">
            <a:spAutoFit/>
          </a:bodyPr>
          <a:lstStyle/>
          <a:p>
            <a:r>
              <a:rPr lang="en-GB" sz="1000" dirty="0"/>
              <a:t>Source:  JICMAIL Q2 2017 – Q1 2019 Addressed or Business Mail, High Street Retailer e.g. Clothing, Household, Electrical n=8,505</a:t>
            </a:r>
          </a:p>
          <a:p>
            <a:r>
              <a:rPr lang="en-GB" sz="1000" dirty="0"/>
              <a:t>Any type of content with 1% or less has been removed</a:t>
            </a:r>
          </a:p>
        </p:txBody>
      </p:sp>
    </p:spTree>
    <p:extLst>
      <p:ext uri="{BB962C8B-B14F-4D97-AF65-F5344CB8AC3E}">
        <p14:creationId xmlns:p14="http://schemas.microsoft.com/office/powerpoint/2010/main" val="268588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4233565478"/>
              </p:ext>
            </p:extLst>
          </p:nvPr>
        </p:nvGraphicFramePr>
        <p:xfrm>
          <a:off x="359917" y="2139037"/>
          <a:ext cx="9166048" cy="440837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MAIL DRIVES COMMERCIAL ACTIONS</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pPr>
              <a:spcBef>
                <a:spcPts val="0"/>
              </a:spcBef>
            </a:pPr>
            <a:r>
              <a:rPr lang="en-GB" dirty="0"/>
              <a:t>When it contains different content it drives different levels of commercial interaction</a:t>
            </a:r>
          </a:p>
        </p:txBody>
      </p:sp>
      <p:sp>
        <p:nvSpPr>
          <p:cNvPr id="8" name="TextBox 7">
            <a:extLst>
              <a:ext uri="{FF2B5EF4-FFF2-40B4-BE49-F238E27FC236}">
                <a16:creationId xmlns:a16="http://schemas.microsoft.com/office/drawing/2014/main" id="{33BBDFA6-C322-485D-9F8C-481DDC28C1AB}"/>
              </a:ext>
            </a:extLst>
          </p:cNvPr>
          <p:cNvSpPr txBox="1"/>
          <p:nvPr/>
        </p:nvSpPr>
        <p:spPr>
          <a:xfrm>
            <a:off x="457179" y="1860698"/>
            <a:ext cx="367408" cy="338554"/>
          </a:xfrm>
          <a:prstGeom prst="rect">
            <a:avLst/>
          </a:prstGeom>
          <a:noFill/>
        </p:spPr>
        <p:txBody>
          <a:bodyPr wrap="none" rtlCol="0">
            <a:spAutoFit/>
          </a:bodyPr>
          <a:lstStyle/>
          <a:p>
            <a:r>
              <a:rPr lang="en-GB" sz="1600" dirty="0">
                <a:solidFill>
                  <a:schemeClr val="tx2"/>
                </a:solidFill>
              </a:rPr>
              <a:t>%</a:t>
            </a:r>
          </a:p>
        </p:txBody>
      </p:sp>
      <p:sp>
        <p:nvSpPr>
          <p:cNvPr id="10" name="Rectangle 9">
            <a:extLst>
              <a:ext uri="{FF2B5EF4-FFF2-40B4-BE49-F238E27FC236}">
                <a16:creationId xmlns:a16="http://schemas.microsoft.com/office/drawing/2014/main" id="{F7C0C31C-851B-4FB4-B785-BCA1640EB244}"/>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B687B31-DCF3-42F4-9E8C-2CA36066CE5B}"/>
              </a:ext>
            </a:extLst>
          </p:cNvPr>
          <p:cNvSpPr txBox="1"/>
          <p:nvPr/>
        </p:nvSpPr>
        <p:spPr>
          <a:xfrm>
            <a:off x="1164031" y="5310305"/>
            <a:ext cx="502061" cy="246221"/>
          </a:xfrm>
          <a:prstGeom prst="rect">
            <a:avLst/>
          </a:prstGeom>
          <a:noFill/>
        </p:spPr>
        <p:txBody>
          <a:bodyPr wrap="none" rtlCol="0">
            <a:spAutoFit/>
          </a:bodyPr>
          <a:lstStyle/>
          <a:p>
            <a:r>
              <a:rPr lang="en-GB" sz="1000" dirty="0">
                <a:solidFill>
                  <a:schemeClr val="bg1">
                    <a:lumMod val="85000"/>
                  </a:schemeClr>
                </a:solidFill>
              </a:rPr>
              <a:t>5,079</a:t>
            </a:r>
          </a:p>
        </p:txBody>
      </p:sp>
      <p:sp>
        <p:nvSpPr>
          <p:cNvPr id="15" name="TextBox 14">
            <a:extLst>
              <a:ext uri="{FF2B5EF4-FFF2-40B4-BE49-F238E27FC236}">
                <a16:creationId xmlns:a16="http://schemas.microsoft.com/office/drawing/2014/main" id="{684F6482-F50F-4195-AE35-74609885F333}"/>
              </a:ext>
            </a:extLst>
          </p:cNvPr>
          <p:cNvSpPr txBox="1"/>
          <p:nvPr/>
        </p:nvSpPr>
        <p:spPr>
          <a:xfrm>
            <a:off x="2427910" y="5310305"/>
            <a:ext cx="502061" cy="246221"/>
          </a:xfrm>
          <a:prstGeom prst="rect">
            <a:avLst/>
          </a:prstGeom>
          <a:noFill/>
        </p:spPr>
        <p:txBody>
          <a:bodyPr wrap="none" rtlCol="0">
            <a:spAutoFit/>
          </a:bodyPr>
          <a:lstStyle/>
          <a:p>
            <a:r>
              <a:rPr lang="en-GB" sz="1000" dirty="0">
                <a:solidFill>
                  <a:schemeClr val="bg1">
                    <a:lumMod val="85000"/>
                  </a:schemeClr>
                </a:solidFill>
              </a:rPr>
              <a:t>2,525</a:t>
            </a:r>
          </a:p>
        </p:txBody>
      </p:sp>
      <p:sp>
        <p:nvSpPr>
          <p:cNvPr id="18" name="TextBox 17">
            <a:extLst>
              <a:ext uri="{FF2B5EF4-FFF2-40B4-BE49-F238E27FC236}">
                <a16:creationId xmlns:a16="http://schemas.microsoft.com/office/drawing/2014/main" id="{33D228E0-6CCD-4211-A59D-C90DFEF5FD66}"/>
              </a:ext>
            </a:extLst>
          </p:cNvPr>
          <p:cNvSpPr txBox="1"/>
          <p:nvPr/>
        </p:nvSpPr>
        <p:spPr>
          <a:xfrm>
            <a:off x="3669732" y="5310305"/>
            <a:ext cx="502061" cy="246221"/>
          </a:xfrm>
          <a:prstGeom prst="rect">
            <a:avLst/>
          </a:prstGeom>
          <a:noFill/>
        </p:spPr>
        <p:txBody>
          <a:bodyPr wrap="none" rtlCol="0">
            <a:spAutoFit/>
          </a:bodyPr>
          <a:lstStyle/>
          <a:p>
            <a:r>
              <a:rPr lang="en-GB" sz="1000" dirty="0">
                <a:solidFill>
                  <a:schemeClr val="bg1">
                    <a:lumMod val="85000"/>
                  </a:schemeClr>
                </a:solidFill>
              </a:rPr>
              <a:t>2,034</a:t>
            </a:r>
          </a:p>
        </p:txBody>
      </p:sp>
      <p:sp>
        <p:nvSpPr>
          <p:cNvPr id="21" name="TextBox 20">
            <a:extLst>
              <a:ext uri="{FF2B5EF4-FFF2-40B4-BE49-F238E27FC236}">
                <a16:creationId xmlns:a16="http://schemas.microsoft.com/office/drawing/2014/main" id="{4A536F01-57BF-474D-8EA5-3CA5E977B51E}"/>
              </a:ext>
            </a:extLst>
          </p:cNvPr>
          <p:cNvSpPr txBox="1"/>
          <p:nvPr/>
        </p:nvSpPr>
        <p:spPr>
          <a:xfrm>
            <a:off x="7412365" y="5310305"/>
            <a:ext cx="396262" cy="246221"/>
          </a:xfrm>
          <a:prstGeom prst="rect">
            <a:avLst/>
          </a:prstGeom>
          <a:noFill/>
        </p:spPr>
        <p:txBody>
          <a:bodyPr wrap="none" rtlCol="0">
            <a:spAutoFit/>
          </a:bodyPr>
          <a:lstStyle/>
          <a:p>
            <a:r>
              <a:rPr lang="en-GB" sz="1000" dirty="0">
                <a:solidFill>
                  <a:schemeClr val="bg1">
                    <a:lumMod val="85000"/>
                  </a:schemeClr>
                </a:solidFill>
              </a:rPr>
              <a:t>247</a:t>
            </a:r>
          </a:p>
        </p:txBody>
      </p:sp>
      <p:sp>
        <p:nvSpPr>
          <p:cNvPr id="23" name="TextBox 22">
            <a:extLst>
              <a:ext uri="{FF2B5EF4-FFF2-40B4-BE49-F238E27FC236}">
                <a16:creationId xmlns:a16="http://schemas.microsoft.com/office/drawing/2014/main" id="{E7D2475A-DBDE-4DB0-BA09-93F799D09AE0}"/>
              </a:ext>
            </a:extLst>
          </p:cNvPr>
          <p:cNvSpPr txBox="1"/>
          <p:nvPr/>
        </p:nvSpPr>
        <p:spPr>
          <a:xfrm>
            <a:off x="4945061" y="5310305"/>
            <a:ext cx="396262" cy="246221"/>
          </a:xfrm>
          <a:prstGeom prst="rect">
            <a:avLst/>
          </a:prstGeom>
          <a:noFill/>
        </p:spPr>
        <p:txBody>
          <a:bodyPr wrap="none" rtlCol="0">
            <a:spAutoFit/>
          </a:bodyPr>
          <a:lstStyle/>
          <a:p>
            <a:r>
              <a:rPr lang="en-GB" sz="1000" dirty="0">
                <a:solidFill>
                  <a:schemeClr val="bg1">
                    <a:lumMod val="85000"/>
                  </a:schemeClr>
                </a:solidFill>
              </a:rPr>
              <a:t>369</a:t>
            </a:r>
          </a:p>
        </p:txBody>
      </p:sp>
      <p:sp>
        <p:nvSpPr>
          <p:cNvPr id="24" name="TextBox 23">
            <a:extLst>
              <a:ext uri="{FF2B5EF4-FFF2-40B4-BE49-F238E27FC236}">
                <a16:creationId xmlns:a16="http://schemas.microsoft.com/office/drawing/2014/main" id="{BC7BA771-9CDC-43E3-A2B8-4D7C77ADEB85}"/>
              </a:ext>
            </a:extLst>
          </p:cNvPr>
          <p:cNvSpPr txBox="1"/>
          <p:nvPr/>
        </p:nvSpPr>
        <p:spPr>
          <a:xfrm>
            <a:off x="6180724" y="5310305"/>
            <a:ext cx="396262" cy="246221"/>
          </a:xfrm>
          <a:prstGeom prst="rect">
            <a:avLst/>
          </a:prstGeom>
          <a:noFill/>
        </p:spPr>
        <p:txBody>
          <a:bodyPr wrap="none" rtlCol="0">
            <a:spAutoFit/>
          </a:bodyPr>
          <a:lstStyle/>
          <a:p>
            <a:r>
              <a:rPr lang="en-GB" sz="1000" dirty="0">
                <a:solidFill>
                  <a:schemeClr val="bg1">
                    <a:lumMod val="85000"/>
                  </a:schemeClr>
                </a:solidFill>
              </a:rPr>
              <a:t>379</a:t>
            </a:r>
          </a:p>
        </p:txBody>
      </p:sp>
      <p:sp>
        <p:nvSpPr>
          <p:cNvPr id="27" name="TextBox 26">
            <a:extLst>
              <a:ext uri="{FF2B5EF4-FFF2-40B4-BE49-F238E27FC236}">
                <a16:creationId xmlns:a16="http://schemas.microsoft.com/office/drawing/2014/main" id="{52A7CE5E-BD42-46D7-8C4F-09CAD2B60B6D}"/>
              </a:ext>
            </a:extLst>
          </p:cNvPr>
          <p:cNvSpPr txBox="1"/>
          <p:nvPr/>
        </p:nvSpPr>
        <p:spPr>
          <a:xfrm>
            <a:off x="8674189" y="5310305"/>
            <a:ext cx="396262" cy="246221"/>
          </a:xfrm>
          <a:prstGeom prst="rect">
            <a:avLst/>
          </a:prstGeom>
          <a:noFill/>
        </p:spPr>
        <p:txBody>
          <a:bodyPr wrap="none" rtlCol="0">
            <a:spAutoFit/>
          </a:bodyPr>
          <a:lstStyle/>
          <a:p>
            <a:r>
              <a:rPr lang="en-GB" sz="1000" dirty="0">
                <a:solidFill>
                  <a:schemeClr val="bg1">
                    <a:lumMod val="85000"/>
                  </a:schemeClr>
                </a:solidFill>
              </a:rPr>
              <a:t>107</a:t>
            </a:r>
          </a:p>
        </p:txBody>
      </p:sp>
      <p:graphicFrame>
        <p:nvGraphicFramePr>
          <p:cNvPr id="36" name="Chart 35">
            <a:extLst>
              <a:ext uri="{FF2B5EF4-FFF2-40B4-BE49-F238E27FC236}">
                <a16:creationId xmlns:a16="http://schemas.microsoft.com/office/drawing/2014/main" id="{345ECB7D-4C62-4D22-ADD9-6B0E44A0EF09}"/>
              </a:ext>
            </a:extLst>
          </p:cNvPr>
          <p:cNvGraphicFramePr/>
          <p:nvPr>
            <p:extLst>
              <p:ext uri="{D42A27DB-BD31-4B8C-83A1-F6EECF244321}">
                <p14:modId xmlns:p14="http://schemas.microsoft.com/office/powerpoint/2010/main" val="3374552017"/>
              </p:ext>
            </p:extLst>
          </p:nvPr>
        </p:nvGraphicFramePr>
        <p:xfrm>
          <a:off x="9070349" y="1139386"/>
          <a:ext cx="3129135" cy="250031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DBC287C5-C878-48A3-B6BC-24D79CDD1645}"/>
              </a:ext>
            </a:extLst>
          </p:cNvPr>
          <p:cNvSpPr txBox="1"/>
          <p:nvPr/>
        </p:nvSpPr>
        <p:spPr>
          <a:xfrm>
            <a:off x="9625527" y="3522552"/>
            <a:ext cx="2147560" cy="1200329"/>
          </a:xfrm>
          <a:prstGeom prst="rect">
            <a:avLst/>
          </a:prstGeom>
          <a:noFill/>
        </p:spPr>
        <p:txBody>
          <a:bodyPr wrap="square" rtlCol="0">
            <a:spAutoFit/>
          </a:bodyPr>
          <a:lstStyle/>
          <a:p>
            <a:pPr algn="ctr"/>
            <a:r>
              <a:rPr lang="en-US" dirty="0"/>
              <a:t>Resulting commercial actions with high street retail mail</a:t>
            </a:r>
          </a:p>
        </p:txBody>
      </p:sp>
      <p:sp>
        <p:nvSpPr>
          <p:cNvPr id="38" name="TextBox 37">
            <a:extLst>
              <a:ext uri="{FF2B5EF4-FFF2-40B4-BE49-F238E27FC236}">
                <a16:creationId xmlns:a16="http://schemas.microsoft.com/office/drawing/2014/main" id="{26392A62-5D66-4C74-BCAC-156E37091100}"/>
              </a:ext>
            </a:extLst>
          </p:cNvPr>
          <p:cNvSpPr txBox="1"/>
          <p:nvPr/>
        </p:nvSpPr>
        <p:spPr>
          <a:xfrm>
            <a:off x="392566" y="6623579"/>
            <a:ext cx="7656263" cy="246221"/>
          </a:xfrm>
          <a:prstGeom prst="rect">
            <a:avLst/>
          </a:prstGeom>
          <a:noFill/>
        </p:spPr>
        <p:txBody>
          <a:bodyPr wrap="none" rtlCol="0">
            <a:spAutoFit/>
          </a:bodyPr>
          <a:lstStyle/>
          <a:p>
            <a:r>
              <a:rPr lang="en-GB" sz="1000" dirty="0"/>
              <a:t>Source:  JICMAIL Q2 2017 – Q1 2019 Addressed or Business Mail, High Street Retailer e.g. Clothing, Household, Electrical n=8,505</a:t>
            </a:r>
          </a:p>
        </p:txBody>
      </p:sp>
    </p:spTree>
    <p:extLst>
      <p:ext uri="{BB962C8B-B14F-4D97-AF65-F5344CB8AC3E}">
        <p14:creationId xmlns:p14="http://schemas.microsoft.com/office/powerpoint/2010/main" val="30316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BBEA-8E4F-4FD6-A34D-72179CAA9EF3}"/>
              </a:ext>
            </a:extLst>
          </p:cNvPr>
          <p:cNvSpPr>
            <a:spLocks noGrp="1"/>
          </p:cNvSpPr>
          <p:nvPr>
            <p:ph type="title"/>
          </p:nvPr>
        </p:nvSpPr>
        <p:spPr/>
        <p:txBody>
          <a:bodyPr>
            <a:noAutofit/>
          </a:bodyPr>
          <a:lstStyle/>
          <a:p>
            <a:r>
              <a:rPr lang="en-GB" dirty="0"/>
              <a:t>All SORTS OF GROUPS ENGAGE WITH MAIL</a:t>
            </a:r>
          </a:p>
        </p:txBody>
      </p:sp>
      <p:sp>
        <p:nvSpPr>
          <p:cNvPr id="4" name="Slide Number Placeholder 3">
            <a:extLst>
              <a:ext uri="{FF2B5EF4-FFF2-40B4-BE49-F238E27FC236}">
                <a16:creationId xmlns:a16="http://schemas.microsoft.com/office/drawing/2014/main" id="{B42A53AA-F262-4ABC-81F9-2D179C07DA96}"/>
              </a:ext>
            </a:extLst>
          </p:cNvPr>
          <p:cNvSpPr>
            <a:spLocks noGrp="1"/>
          </p:cNvSpPr>
          <p:nvPr>
            <p:ph type="sldNum" sz="quarter" idx="10"/>
          </p:nvPr>
        </p:nvSpPr>
        <p:spPr/>
        <p:txBody>
          <a:bodyPr/>
          <a:lstStyle/>
          <a:p>
            <a:fld id="{C0C3EC5B-4348-466D-90FB-B48FCA4BBB3D}" type="slidenum">
              <a:rPr lang="en-GB" smtClean="0"/>
              <a:t>14</a:t>
            </a:fld>
            <a:endParaRPr lang="en-GB" dirty="0"/>
          </a:p>
        </p:txBody>
      </p:sp>
      <p:sp>
        <p:nvSpPr>
          <p:cNvPr id="3" name="Text Placeholder 2">
            <a:extLst>
              <a:ext uri="{FF2B5EF4-FFF2-40B4-BE49-F238E27FC236}">
                <a16:creationId xmlns:a16="http://schemas.microsoft.com/office/drawing/2014/main" id="{9350EBDE-762F-4836-B051-DF60795BBF72}"/>
              </a:ext>
            </a:extLst>
          </p:cNvPr>
          <p:cNvSpPr>
            <a:spLocks noGrp="1"/>
          </p:cNvSpPr>
          <p:nvPr>
            <p:ph type="body" sz="quarter" idx="11"/>
          </p:nvPr>
        </p:nvSpPr>
        <p:spPr/>
        <p:txBody>
          <a:bodyPr/>
          <a:lstStyle/>
          <a:p>
            <a:r>
              <a:rPr lang="en-GB" dirty="0"/>
              <a:t>High street retail mail is engaged with by all types of consumer</a:t>
            </a:r>
          </a:p>
        </p:txBody>
      </p:sp>
      <p:sp>
        <p:nvSpPr>
          <p:cNvPr id="9" name="Oval 8">
            <a:extLst>
              <a:ext uri="{FF2B5EF4-FFF2-40B4-BE49-F238E27FC236}">
                <a16:creationId xmlns:a16="http://schemas.microsoft.com/office/drawing/2014/main" id="{5A670B57-195B-4E3D-AD76-1A1A807EBED7}"/>
              </a:ext>
            </a:extLst>
          </p:cNvPr>
          <p:cNvSpPr/>
          <p:nvPr/>
        </p:nvSpPr>
        <p:spPr>
          <a:xfrm>
            <a:off x="2218837" y="3866541"/>
            <a:ext cx="1344115" cy="1344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3.53</a:t>
            </a:r>
          </a:p>
        </p:txBody>
      </p:sp>
      <p:sp>
        <p:nvSpPr>
          <p:cNvPr id="10" name="Oval 9">
            <a:extLst>
              <a:ext uri="{FF2B5EF4-FFF2-40B4-BE49-F238E27FC236}">
                <a16:creationId xmlns:a16="http://schemas.microsoft.com/office/drawing/2014/main" id="{735BA262-F7C9-4CF1-ADA0-AD8C8A9ABFB4}"/>
              </a:ext>
            </a:extLst>
          </p:cNvPr>
          <p:cNvSpPr/>
          <p:nvPr/>
        </p:nvSpPr>
        <p:spPr>
          <a:xfrm>
            <a:off x="5613519" y="3866541"/>
            <a:ext cx="1344115" cy="1344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4.19</a:t>
            </a:r>
          </a:p>
        </p:txBody>
      </p:sp>
      <p:sp>
        <p:nvSpPr>
          <p:cNvPr id="11" name="Oval 10">
            <a:extLst>
              <a:ext uri="{FF2B5EF4-FFF2-40B4-BE49-F238E27FC236}">
                <a16:creationId xmlns:a16="http://schemas.microsoft.com/office/drawing/2014/main" id="{B5FDEC5B-2CEF-4A46-AEB8-59FC179ACE1D}"/>
              </a:ext>
            </a:extLst>
          </p:cNvPr>
          <p:cNvSpPr/>
          <p:nvPr/>
        </p:nvSpPr>
        <p:spPr>
          <a:xfrm>
            <a:off x="7310860" y="3866541"/>
            <a:ext cx="1344115" cy="13441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4.36</a:t>
            </a:r>
          </a:p>
        </p:txBody>
      </p:sp>
      <p:sp>
        <p:nvSpPr>
          <p:cNvPr id="12" name="Oval 11">
            <a:extLst>
              <a:ext uri="{FF2B5EF4-FFF2-40B4-BE49-F238E27FC236}">
                <a16:creationId xmlns:a16="http://schemas.microsoft.com/office/drawing/2014/main" id="{1A292DE7-9DBF-43FF-83A1-937DE8876F0C}"/>
              </a:ext>
            </a:extLst>
          </p:cNvPr>
          <p:cNvSpPr/>
          <p:nvPr/>
        </p:nvSpPr>
        <p:spPr>
          <a:xfrm>
            <a:off x="9008200" y="3866541"/>
            <a:ext cx="1344115" cy="13441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a:t>
            </a:r>
          </a:p>
        </p:txBody>
      </p:sp>
      <p:sp>
        <p:nvSpPr>
          <p:cNvPr id="13" name="Oval 12">
            <a:extLst>
              <a:ext uri="{FF2B5EF4-FFF2-40B4-BE49-F238E27FC236}">
                <a16:creationId xmlns:a16="http://schemas.microsoft.com/office/drawing/2014/main" id="{F3DD22BE-326C-4693-884A-E899FEE84AF2}"/>
              </a:ext>
            </a:extLst>
          </p:cNvPr>
          <p:cNvSpPr/>
          <p:nvPr/>
        </p:nvSpPr>
        <p:spPr>
          <a:xfrm>
            <a:off x="3916178" y="3866541"/>
            <a:ext cx="1344115" cy="1344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3.7</a:t>
            </a:r>
          </a:p>
        </p:txBody>
      </p:sp>
      <p:pic>
        <p:nvPicPr>
          <p:cNvPr id="16" name="Graphic 15" descr="House">
            <a:extLst>
              <a:ext uri="{FF2B5EF4-FFF2-40B4-BE49-F238E27FC236}">
                <a16:creationId xmlns:a16="http://schemas.microsoft.com/office/drawing/2014/main" id="{DD665BE4-3DF3-4C82-91AD-4E474C45D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7580" y="2684637"/>
            <a:ext cx="850484" cy="850484"/>
          </a:xfrm>
          <a:prstGeom prst="rect">
            <a:avLst/>
          </a:prstGeom>
        </p:spPr>
      </p:pic>
      <p:pic>
        <p:nvPicPr>
          <p:cNvPr id="18" name="Graphic 17" descr="Headphones">
            <a:extLst>
              <a:ext uri="{FF2B5EF4-FFF2-40B4-BE49-F238E27FC236}">
                <a16:creationId xmlns:a16="http://schemas.microsoft.com/office/drawing/2014/main" id="{9A293843-99D8-4A12-B37A-87F5697377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5309" y="2693457"/>
            <a:ext cx="841664" cy="841664"/>
          </a:xfrm>
          <a:prstGeom prst="rect">
            <a:avLst/>
          </a:prstGeom>
        </p:spPr>
      </p:pic>
      <p:sp>
        <p:nvSpPr>
          <p:cNvPr id="20" name="TextBox 19">
            <a:extLst>
              <a:ext uri="{FF2B5EF4-FFF2-40B4-BE49-F238E27FC236}">
                <a16:creationId xmlns:a16="http://schemas.microsoft.com/office/drawing/2014/main" id="{11807681-8F69-49E0-8708-9FAB6C9629EF}"/>
              </a:ext>
            </a:extLst>
          </p:cNvPr>
          <p:cNvSpPr txBox="1"/>
          <p:nvPr/>
        </p:nvSpPr>
        <p:spPr>
          <a:xfrm>
            <a:off x="3744471" y="3550765"/>
            <a:ext cx="1669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6</a:t>
            </a: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 IN HOUSE</a:t>
            </a:r>
          </a:p>
        </p:txBody>
      </p:sp>
      <p:sp>
        <p:nvSpPr>
          <p:cNvPr id="21" name="TextBox 20">
            <a:extLst>
              <a:ext uri="{FF2B5EF4-FFF2-40B4-BE49-F238E27FC236}">
                <a16:creationId xmlns:a16="http://schemas.microsoft.com/office/drawing/2014/main" id="{1FF42C52-BBB0-429D-8EDE-F859F07F9DD3}"/>
              </a:ext>
            </a:extLst>
          </p:cNvPr>
          <p:cNvSpPr txBox="1"/>
          <p:nvPr/>
        </p:nvSpPr>
        <p:spPr>
          <a:xfrm>
            <a:off x="5371988" y="3527610"/>
            <a:ext cx="18369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SOCIAL GRADE C2</a:t>
            </a:r>
          </a:p>
        </p:txBody>
      </p:sp>
      <p:sp>
        <p:nvSpPr>
          <p:cNvPr id="22" name="TextBox 21">
            <a:extLst>
              <a:ext uri="{FF2B5EF4-FFF2-40B4-BE49-F238E27FC236}">
                <a16:creationId xmlns:a16="http://schemas.microsoft.com/office/drawing/2014/main" id="{97423D3E-09EC-4520-9816-B7B3DC00C67C}"/>
              </a:ext>
            </a:extLst>
          </p:cNvPr>
          <p:cNvSpPr txBox="1"/>
          <p:nvPr/>
        </p:nvSpPr>
        <p:spPr>
          <a:xfrm>
            <a:off x="7073286" y="3550765"/>
            <a:ext cx="17926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FEMALE 55+</a:t>
            </a:r>
          </a:p>
        </p:txBody>
      </p:sp>
      <p:sp>
        <p:nvSpPr>
          <p:cNvPr id="23" name="TextBox 22">
            <a:extLst>
              <a:ext uri="{FF2B5EF4-FFF2-40B4-BE49-F238E27FC236}">
                <a16:creationId xmlns:a16="http://schemas.microsoft.com/office/drawing/2014/main" id="{1E4020F2-4A30-4039-9D2C-5A0309E4EDC3}"/>
              </a:ext>
            </a:extLst>
          </p:cNvPr>
          <p:cNvSpPr txBox="1"/>
          <p:nvPr/>
        </p:nvSpPr>
        <p:spPr>
          <a:xfrm>
            <a:off x="8658810" y="3550765"/>
            <a:ext cx="20206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OWN HOME</a:t>
            </a:r>
            <a:r>
              <a:rPr lang="en-GB" sz="1400" b="1" dirty="0">
                <a:solidFill>
                  <a:srgbClr val="000000">
                    <a:lumMod val="85000"/>
                    <a:lumOff val="15000"/>
                  </a:srgbClr>
                </a:solidFill>
                <a:latin typeface="Arial" panose="020B0604020202020204"/>
              </a:rPr>
              <a:t> 1-2 YRS</a:t>
            </a:r>
            <a:endPar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E496329D-4563-46F7-A56D-B4A18798D799}"/>
              </a:ext>
            </a:extLst>
          </p:cNvPr>
          <p:cNvSpPr txBox="1"/>
          <p:nvPr/>
        </p:nvSpPr>
        <p:spPr>
          <a:xfrm>
            <a:off x="407095" y="4700195"/>
            <a:ext cx="150268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ADVERTISING &amp; BUSINESS MAIL MAIL</a:t>
            </a:r>
            <a:endParaRPr kumimoji="0" lang="en-GB" sz="12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C52897C-46AE-4E72-86E6-2F6B19685D0B}"/>
              </a:ext>
            </a:extLst>
          </p:cNvPr>
          <p:cNvSpPr txBox="1"/>
          <p:nvPr/>
        </p:nvSpPr>
        <p:spPr>
          <a:xfrm>
            <a:off x="4542418" y="2044465"/>
            <a:ext cx="3380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effectLst/>
                <a:uLnTx/>
                <a:uFillTx/>
                <a:latin typeface="Arial" panose="020B0604020202020204"/>
                <a:ea typeface="+mn-ea"/>
                <a:cs typeface="+mn-cs"/>
              </a:rPr>
              <a:t>FREQUENCY OF EXPOSURE</a:t>
            </a:r>
            <a:endParaRPr kumimoji="0" lang="en-GB" sz="1600" i="0" u="none" strike="noStrike" kern="1200" cap="none" spc="0" normalizeH="0" baseline="0" noProof="0" dirty="0">
              <a:ln>
                <a:noFill/>
              </a:ln>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CB650AC9-17A7-4ABB-9F75-4E0337401BFE}"/>
              </a:ext>
            </a:extLst>
          </p:cNvPr>
          <p:cNvSpPr txBox="1"/>
          <p:nvPr/>
        </p:nvSpPr>
        <p:spPr>
          <a:xfrm>
            <a:off x="2051153" y="3550765"/>
            <a:ext cx="1669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MILLENIALS</a:t>
            </a:r>
          </a:p>
        </p:txBody>
      </p:sp>
      <p:sp>
        <p:nvSpPr>
          <p:cNvPr id="24" name="TextBox 23">
            <a:extLst>
              <a:ext uri="{FF2B5EF4-FFF2-40B4-BE49-F238E27FC236}">
                <a16:creationId xmlns:a16="http://schemas.microsoft.com/office/drawing/2014/main" id="{DAB6285B-3A68-4646-8FB5-6FF1144E016E}"/>
              </a:ext>
            </a:extLst>
          </p:cNvPr>
          <p:cNvSpPr txBox="1"/>
          <p:nvPr/>
        </p:nvSpPr>
        <p:spPr>
          <a:xfrm>
            <a:off x="392566" y="6623579"/>
            <a:ext cx="7754046" cy="246221"/>
          </a:xfrm>
          <a:prstGeom prst="rect">
            <a:avLst/>
          </a:prstGeom>
          <a:noFill/>
        </p:spPr>
        <p:txBody>
          <a:bodyPr wrap="none" rtlCol="0">
            <a:spAutoFit/>
          </a:bodyPr>
          <a:lstStyle/>
          <a:p>
            <a:r>
              <a:rPr lang="en-GB" sz="1000" dirty="0"/>
              <a:t>Source:  JICMAIL Q2 2017 – Q1 2019 Addressed and Business Mail, High Street Retailer e.g. Clothing, Household, Electrical  n=8,505</a:t>
            </a:r>
          </a:p>
        </p:txBody>
      </p:sp>
      <p:pic>
        <p:nvPicPr>
          <p:cNvPr id="6" name="Graphic 5" descr="Shopping bag">
            <a:extLst>
              <a:ext uri="{FF2B5EF4-FFF2-40B4-BE49-F238E27FC236}">
                <a16:creationId xmlns:a16="http://schemas.microsoft.com/office/drawing/2014/main" id="{E7539FA2-FB67-4A3D-BA93-F50EC408F9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0497" y="2873660"/>
            <a:ext cx="624548" cy="624548"/>
          </a:xfrm>
          <a:prstGeom prst="rect">
            <a:avLst/>
          </a:prstGeom>
        </p:spPr>
      </p:pic>
      <p:pic>
        <p:nvPicPr>
          <p:cNvPr id="8" name="Graphic 7" descr="Dress">
            <a:extLst>
              <a:ext uri="{FF2B5EF4-FFF2-40B4-BE49-F238E27FC236}">
                <a16:creationId xmlns:a16="http://schemas.microsoft.com/office/drawing/2014/main" id="{9F127405-201D-47B7-B8B5-D02F2BBC16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16020" y="2854006"/>
            <a:ext cx="687003" cy="687003"/>
          </a:xfrm>
          <a:prstGeom prst="rect">
            <a:avLst/>
          </a:prstGeom>
        </p:spPr>
      </p:pic>
      <p:pic>
        <p:nvPicPr>
          <p:cNvPr id="26" name="Graphic 25" descr="Open envelope">
            <a:extLst>
              <a:ext uri="{FF2B5EF4-FFF2-40B4-BE49-F238E27FC236}">
                <a16:creationId xmlns:a16="http://schemas.microsoft.com/office/drawing/2014/main" id="{70E42893-C2AC-4AD6-A36C-8EF1FEBA53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7883" y="3624198"/>
            <a:ext cx="914400" cy="914400"/>
          </a:xfrm>
          <a:prstGeom prst="rect">
            <a:avLst/>
          </a:prstGeom>
        </p:spPr>
      </p:pic>
      <p:pic>
        <p:nvPicPr>
          <p:cNvPr id="31" name="Graphic 30" descr="Fence">
            <a:extLst>
              <a:ext uri="{FF2B5EF4-FFF2-40B4-BE49-F238E27FC236}">
                <a16:creationId xmlns:a16="http://schemas.microsoft.com/office/drawing/2014/main" id="{3AEB2241-B3A9-4D2F-B4F8-0A978ECA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05240" y="2923454"/>
            <a:ext cx="687003" cy="687003"/>
          </a:xfrm>
          <a:prstGeom prst="rect">
            <a:avLst/>
          </a:prstGeom>
        </p:spPr>
      </p:pic>
    </p:spTree>
    <p:extLst>
      <p:ext uri="{BB962C8B-B14F-4D97-AF65-F5344CB8AC3E}">
        <p14:creationId xmlns:p14="http://schemas.microsoft.com/office/powerpoint/2010/main" val="123365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184F8F24-79B0-4B9B-A261-00F32103F2C5}"/>
              </a:ext>
            </a:extLst>
          </p:cNvPr>
          <p:cNvGraphicFramePr>
            <a:graphicFrameLocks noGrp="1"/>
          </p:cNvGraphicFramePr>
          <p:nvPr>
            <p:ph type="chart" sz="quarter" idx="14"/>
            <p:extLst>
              <p:ext uri="{D42A27DB-BD31-4B8C-83A1-F6EECF244321}">
                <p14:modId xmlns:p14="http://schemas.microsoft.com/office/powerpoint/2010/main" val="920591877"/>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812B652-0475-4FBB-9E38-D1A10214768B}"/>
              </a:ext>
            </a:extLst>
          </p:cNvPr>
          <p:cNvSpPr>
            <a:spLocks noGrp="1"/>
          </p:cNvSpPr>
          <p:nvPr>
            <p:ph type="title"/>
          </p:nvPr>
        </p:nvSpPr>
        <p:spPr/>
        <p:txBody>
          <a:bodyPr/>
          <a:lstStyle/>
          <a:p>
            <a:r>
              <a:rPr lang="en-GB" dirty="0"/>
              <a:t>All age groups engage with mail</a:t>
            </a:r>
          </a:p>
        </p:txBody>
      </p:sp>
      <p:sp>
        <p:nvSpPr>
          <p:cNvPr id="3" name="Slide Number Placeholder 2">
            <a:extLst>
              <a:ext uri="{FF2B5EF4-FFF2-40B4-BE49-F238E27FC236}">
                <a16:creationId xmlns:a16="http://schemas.microsoft.com/office/drawing/2014/main" id="{DDC10C81-D740-49D9-AA31-32B84E628F06}"/>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5" name="Text Placeholder 4">
            <a:extLst>
              <a:ext uri="{FF2B5EF4-FFF2-40B4-BE49-F238E27FC236}">
                <a16:creationId xmlns:a16="http://schemas.microsoft.com/office/drawing/2014/main" id="{29F16705-4E7F-4B1D-BA3B-165C685AB97E}"/>
              </a:ext>
            </a:extLst>
          </p:cNvPr>
          <p:cNvSpPr>
            <a:spLocks noGrp="1"/>
          </p:cNvSpPr>
          <p:nvPr>
            <p:ph type="body" sz="quarter" idx="11"/>
          </p:nvPr>
        </p:nvSpPr>
        <p:spPr/>
        <p:txBody>
          <a:bodyPr/>
          <a:lstStyle/>
          <a:p>
            <a:pPr>
              <a:spcBef>
                <a:spcPts val="0"/>
              </a:spcBef>
            </a:pPr>
            <a:r>
              <a:rPr lang="en-GB" dirty="0"/>
              <a:t>Frequency - older age groups engage at slightly higher rates</a:t>
            </a:r>
          </a:p>
        </p:txBody>
      </p:sp>
    </p:spTree>
    <p:extLst>
      <p:ext uri="{BB962C8B-B14F-4D97-AF65-F5344CB8AC3E}">
        <p14:creationId xmlns:p14="http://schemas.microsoft.com/office/powerpoint/2010/main" val="118682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4076065525"/>
              </p:ext>
            </p:extLst>
          </p:nvPr>
        </p:nvGraphicFramePr>
        <p:xfrm>
          <a:off x="317383" y="2647778"/>
          <a:ext cx="10929599" cy="36496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frequency above average</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r>
              <a:rPr lang="en-GB" dirty="0"/>
              <a:t>Mail drives high frequency but varies by type of content</a:t>
            </a:r>
          </a:p>
          <a:p>
            <a:endParaRPr lang="en-GB" sz="1100" cap="none" dirty="0"/>
          </a:p>
          <a:p>
            <a:r>
              <a:rPr lang="en-GB" cap="none" dirty="0"/>
              <a:t>If the content has a voucher or coupon, contains a financial statement, loyalty statement or is about local information the frequency is higher than the average for mail, which is 4.1</a:t>
            </a:r>
            <a:endParaRPr lang="en-US" cap="none" dirty="0"/>
          </a:p>
          <a:p>
            <a:endParaRPr lang="en-GB" cap="none" dirty="0"/>
          </a:p>
        </p:txBody>
      </p:sp>
      <p:sp>
        <p:nvSpPr>
          <p:cNvPr id="4" name="TextBox 3">
            <a:extLst>
              <a:ext uri="{FF2B5EF4-FFF2-40B4-BE49-F238E27FC236}">
                <a16:creationId xmlns:a16="http://schemas.microsoft.com/office/drawing/2014/main" id="{63DA3BD0-5154-48E4-925B-A1BD66A50CE9}"/>
              </a:ext>
            </a:extLst>
          </p:cNvPr>
          <p:cNvSpPr txBox="1"/>
          <p:nvPr/>
        </p:nvSpPr>
        <p:spPr>
          <a:xfrm>
            <a:off x="2360441" y="6209686"/>
            <a:ext cx="898003" cy="246221"/>
          </a:xfrm>
          <a:prstGeom prst="rect">
            <a:avLst/>
          </a:prstGeom>
          <a:noFill/>
        </p:spPr>
        <p:txBody>
          <a:bodyPr wrap="none" rtlCol="0">
            <a:spAutoFit/>
          </a:bodyPr>
          <a:lstStyle/>
          <a:p>
            <a:r>
              <a:rPr lang="en-GB" sz="1000" dirty="0">
                <a:solidFill>
                  <a:schemeClr val="tx2"/>
                </a:solidFill>
              </a:rPr>
              <a:t>Base:  5,079</a:t>
            </a:r>
          </a:p>
        </p:txBody>
      </p:sp>
      <p:sp>
        <p:nvSpPr>
          <p:cNvPr id="22" name="TextBox 21">
            <a:extLst>
              <a:ext uri="{FF2B5EF4-FFF2-40B4-BE49-F238E27FC236}">
                <a16:creationId xmlns:a16="http://schemas.microsoft.com/office/drawing/2014/main" id="{83A0E275-B790-4EE5-9584-19ECD9D81A53}"/>
              </a:ext>
            </a:extLst>
          </p:cNvPr>
          <p:cNvSpPr txBox="1"/>
          <p:nvPr/>
        </p:nvSpPr>
        <p:spPr>
          <a:xfrm>
            <a:off x="3703361" y="6209686"/>
            <a:ext cx="898003" cy="246221"/>
          </a:xfrm>
          <a:prstGeom prst="rect">
            <a:avLst/>
          </a:prstGeom>
          <a:noFill/>
        </p:spPr>
        <p:txBody>
          <a:bodyPr wrap="none" rtlCol="0">
            <a:spAutoFit/>
          </a:bodyPr>
          <a:lstStyle/>
          <a:p>
            <a:r>
              <a:rPr lang="en-GB" sz="1000" dirty="0">
                <a:solidFill>
                  <a:schemeClr val="tx2"/>
                </a:solidFill>
              </a:rPr>
              <a:t>Base:  2,525</a:t>
            </a:r>
          </a:p>
        </p:txBody>
      </p:sp>
      <p:sp>
        <p:nvSpPr>
          <p:cNvPr id="30" name="TextBox 29">
            <a:extLst>
              <a:ext uri="{FF2B5EF4-FFF2-40B4-BE49-F238E27FC236}">
                <a16:creationId xmlns:a16="http://schemas.microsoft.com/office/drawing/2014/main" id="{864B4E98-FFC6-42D7-A9CE-4AD9A2D167D4}"/>
              </a:ext>
            </a:extLst>
          </p:cNvPr>
          <p:cNvSpPr txBox="1"/>
          <p:nvPr/>
        </p:nvSpPr>
        <p:spPr>
          <a:xfrm>
            <a:off x="5043163" y="6209686"/>
            <a:ext cx="898003" cy="246221"/>
          </a:xfrm>
          <a:prstGeom prst="rect">
            <a:avLst/>
          </a:prstGeom>
          <a:noFill/>
        </p:spPr>
        <p:txBody>
          <a:bodyPr wrap="none" rtlCol="0">
            <a:spAutoFit/>
          </a:bodyPr>
          <a:lstStyle/>
          <a:p>
            <a:r>
              <a:rPr lang="en-GB" sz="1000" dirty="0">
                <a:solidFill>
                  <a:schemeClr val="tx2"/>
                </a:solidFill>
              </a:rPr>
              <a:t>Base:  2,034</a:t>
            </a:r>
          </a:p>
        </p:txBody>
      </p:sp>
      <p:sp>
        <p:nvSpPr>
          <p:cNvPr id="31" name="TextBox 30">
            <a:extLst>
              <a:ext uri="{FF2B5EF4-FFF2-40B4-BE49-F238E27FC236}">
                <a16:creationId xmlns:a16="http://schemas.microsoft.com/office/drawing/2014/main" id="{7B98CDBE-9729-4573-A1A4-F253C9602508}"/>
              </a:ext>
            </a:extLst>
          </p:cNvPr>
          <p:cNvSpPr txBox="1"/>
          <p:nvPr/>
        </p:nvSpPr>
        <p:spPr>
          <a:xfrm>
            <a:off x="6323928" y="6209686"/>
            <a:ext cx="792205" cy="246221"/>
          </a:xfrm>
          <a:prstGeom prst="rect">
            <a:avLst/>
          </a:prstGeom>
          <a:noFill/>
        </p:spPr>
        <p:txBody>
          <a:bodyPr wrap="none" rtlCol="0">
            <a:spAutoFit/>
          </a:bodyPr>
          <a:lstStyle/>
          <a:p>
            <a:r>
              <a:rPr lang="en-GB" sz="1000" dirty="0">
                <a:solidFill>
                  <a:schemeClr val="tx2"/>
                </a:solidFill>
              </a:rPr>
              <a:t>Base:  369</a:t>
            </a:r>
          </a:p>
        </p:txBody>
      </p:sp>
      <p:sp>
        <p:nvSpPr>
          <p:cNvPr id="14" name="Rectangle 13">
            <a:extLst>
              <a:ext uri="{FF2B5EF4-FFF2-40B4-BE49-F238E27FC236}">
                <a16:creationId xmlns:a16="http://schemas.microsoft.com/office/drawing/2014/main" id="{4DD1E14F-1B42-4202-A3B1-5F0EB83E5BF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E384480A-6329-4EF2-A98C-59035FBAABA6}"/>
              </a:ext>
            </a:extLst>
          </p:cNvPr>
          <p:cNvSpPr txBox="1"/>
          <p:nvPr/>
        </p:nvSpPr>
        <p:spPr>
          <a:xfrm>
            <a:off x="435938" y="6594864"/>
            <a:ext cx="7495963" cy="246221"/>
          </a:xfrm>
          <a:prstGeom prst="rect">
            <a:avLst/>
          </a:prstGeom>
          <a:noFill/>
        </p:spPr>
        <p:txBody>
          <a:bodyPr wrap="none" rtlCol="0">
            <a:spAutoFit/>
          </a:bodyPr>
          <a:lstStyle/>
          <a:p>
            <a:r>
              <a:rPr lang="en-GB" sz="1000" dirty="0"/>
              <a:t>Source:  Kantar TNS, JICMAIL, Addressed and Business Mail, Mail Order/Online Retailer Q2 2017 – Q1 2019, Total base:  6,909 </a:t>
            </a:r>
          </a:p>
        </p:txBody>
      </p:sp>
      <p:sp>
        <p:nvSpPr>
          <p:cNvPr id="21" name="TextBox 20">
            <a:extLst>
              <a:ext uri="{FF2B5EF4-FFF2-40B4-BE49-F238E27FC236}">
                <a16:creationId xmlns:a16="http://schemas.microsoft.com/office/drawing/2014/main" id="{D2A71BBF-9EE9-43D8-AF22-26AFB4EF742E}"/>
              </a:ext>
            </a:extLst>
          </p:cNvPr>
          <p:cNvSpPr txBox="1"/>
          <p:nvPr/>
        </p:nvSpPr>
        <p:spPr>
          <a:xfrm>
            <a:off x="1086552" y="6202066"/>
            <a:ext cx="898003" cy="246221"/>
          </a:xfrm>
          <a:prstGeom prst="rect">
            <a:avLst/>
          </a:prstGeom>
          <a:noFill/>
        </p:spPr>
        <p:txBody>
          <a:bodyPr wrap="none" rtlCol="0">
            <a:spAutoFit/>
          </a:bodyPr>
          <a:lstStyle/>
          <a:p>
            <a:r>
              <a:rPr lang="en-GB" sz="1000" dirty="0">
                <a:solidFill>
                  <a:schemeClr val="tx2"/>
                </a:solidFill>
              </a:rPr>
              <a:t>Base:  6,909</a:t>
            </a:r>
          </a:p>
        </p:txBody>
      </p:sp>
      <p:sp>
        <p:nvSpPr>
          <p:cNvPr id="18" name="TextBox 17">
            <a:extLst>
              <a:ext uri="{FF2B5EF4-FFF2-40B4-BE49-F238E27FC236}">
                <a16:creationId xmlns:a16="http://schemas.microsoft.com/office/drawing/2014/main" id="{C3C9243D-3C1A-4960-B61E-CF4E2C32026F}"/>
              </a:ext>
            </a:extLst>
          </p:cNvPr>
          <p:cNvSpPr txBox="1"/>
          <p:nvPr/>
        </p:nvSpPr>
        <p:spPr>
          <a:xfrm>
            <a:off x="7617809" y="6211614"/>
            <a:ext cx="792205" cy="246221"/>
          </a:xfrm>
          <a:prstGeom prst="rect">
            <a:avLst/>
          </a:prstGeom>
          <a:noFill/>
        </p:spPr>
        <p:txBody>
          <a:bodyPr wrap="none" rtlCol="0">
            <a:spAutoFit/>
          </a:bodyPr>
          <a:lstStyle/>
          <a:p>
            <a:r>
              <a:rPr lang="en-GB" sz="1000" dirty="0">
                <a:solidFill>
                  <a:schemeClr val="tx2"/>
                </a:solidFill>
              </a:rPr>
              <a:t>Base:  379</a:t>
            </a:r>
          </a:p>
        </p:txBody>
      </p:sp>
      <p:sp>
        <p:nvSpPr>
          <p:cNvPr id="15" name="TextBox 14">
            <a:extLst>
              <a:ext uri="{FF2B5EF4-FFF2-40B4-BE49-F238E27FC236}">
                <a16:creationId xmlns:a16="http://schemas.microsoft.com/office/drawing/2014/main" id="{2B6E4321-E72F-45F6-A685-363E1263EF30}"/>
              </a:ext>
            </a:extLst>
          </p:cNvPr>
          <p:cNvSpPr txBox="1"/>
          <p:nvPr/>
        </p:nvSpPr>
        <p:spPr>
          <a:xfrm>
            <a:off x="8934983" y="6222500"/>
            <a:ext cx="792205" cy="246221"/>
          </a:xfrm>
          <a:prstGeom prst="rect">
            <a:avLst/>
          </a:prstGeom>
          <a:noFill/>
        </p:spPr>
        <p:txBody>
          <a:bodyPr wrap="none" rtlCol="0">
            <a:spAutoFit/>
          </a:bodyPr>
          <a:lstStyle/>
          <a:p>
            <a:r>
              <a:rPr lang="en-GB" sz="1000" dirty="0">
                <a:solidFill>
                  <a:schemeClr val="tx2"/>
                </a:solidFill>
              </a:rPr>
              <a:t>Base:  247</a:t>
            </a:r>
          </a:p>
        </p:txBody>
      </p:sp>
      <p:sp>
        <p:nvSpPr>
          <p:cNvPr id="16" name="TextBox 15">
            <a:extLst>
              <a:ext uri="{FF2B5EF4-FFF2-40B4-BE49-F238E27FC236}">
                <a16:creationId xmlns:a16="http://schemas.microsoft.com/office/drawing/2014/main" id="{EBA41B70-9E17-423B-B0B1-1A0DE496CDB2}"/>
              </a:ext>
            </a:extLst>
          </p:cNvPr>
          <p:cNvSpPr txBox="1"/>
          <p:nvPr/>
        </p:nvSpPr>
        <p:spPr>
          <a:xfrm>
            <a:off x="10208612" y="6233386"/>
            <a:ext cx="792205" cy="246221"/>
          </a:xfrm>
          <a:prstGeom prst="rect">
            <a:avLst/>
          </a:prstGeom>
          <a:noFill/>
        </p:spPr>
        <p:txBody>
          <a:bodyPr wrap="none" rtlCol="0">
            <a:spAutoFit/>
          </a:bodyPr>
          <a:lstStyle/>
          <a:p>
            <a:r>
              <a:rPr lang="en-GB" sz="1000" dirty="0">
                <a:solidFill>
                  <a:schemeClr val="tx2"/>
                </a:solidFill>
              </a:rPr>
              <a:t>Base:  107</a:t>
            </a:r>
          </a:p>
        </p:txBody>
      </p:sp>
    </p:spTree>
    <p:extLst>
      <p:ext uri="{BB962C8B-B14F-4D97-AF65-F5344CB8AC3E}">
        <p14:creationId xmlns:p14="http://schemas.microsoft.com/office/powerpoint/2010/main" val="309195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BF7BE685-6F13-4D7A-A766-B7E893507358}"/>
              </a:ext>
            </a:extLst>
          </p:cNvPr>
          <p:cNvGraphicFramePr>
            <a:graphicFrameLocks noGrp="1"/>
          </p:cNvGraphicFramePr>
          <p:nvPr>
            <p:ph type="chart" sz="quarter" idx="14"/>
            <p:extLst>
              <p:ext uri="{D42A27DB-BD31-4B8C-83A1-F6EECF244321}">
                <p14:modId xmlns:p14="http://schemas.microsoft.com/office/powerpoint/2010/main" val="1801379420"/>
              </p:ext>
            </p:extLst>
          </p:nvPr>
        </p:nvGraphicFramePr>
        <p:xfrm>
          <a:off x="470644" y="2224164"/>
          <a:ext cx="11381832" cy="420264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30198036-B706-4896-8B0F-11583634E277}"/>
              </a:ext>
            </a:extLst>
          </p:cNvPr>
          <p:cNvSpPr>
            <a:spLocks noGrp="1"/>
          </p:cNvSpPr>
          <p:nvPr>
            <p:ph type="title"/>
          </p:nvPr>
        </p:nvSpPr>
        <p:spPr/>
        <p:txBody>
          <a:bodyPr/>
          <a:lstStyle/>
          <a:p>
            <a:r>
              <a:rPr lang="en-GB" dirty="0"/>
              <a:t>Content type drives all sorts of actions</a:t>
            </a:r>
          </a:p>
        </p:txBody>
      </p:sp>
      <p:sp>
        <p:nvSpPr>
          <p:cNvPr id="4" name="Slide Number Placeholder 3">
            <a:extLst>
              <a:ext uri="{FF2B5EF4-FFF2-40B4-BE49-F238E27FC236}">
                <a16:creationId xmlns:a16="http://schemas.microsoft.com/office/drawing/2014/main" id="{2F6D72FD-2A2F-4040-B40E-9C3C5D887C49}"/>
              </a:ext>
            </a:extLst>
          </p:cNvPr>
          <p:cNvSpPr>
            <a:spLocks noGrp="1"/>
          </p:cNvSpPr>
          <p:nvPr>
            <p:ph type="sldNum" sz="quarter" idx="10"/>
          </p:nvPr>
        </p:nvSpPr>
        <p:spPr/>
        <p:txBody>
          <a:bodyPr/>
          <a:lstStyle/>
          <a:p>
            <a:fld id="{887360FE-02F5-4392-9C12-7D03F05745BB}" type="slidenum">
              <a:rPr lang="en-GB" smtClean="0"/>
              <a:pPr/>
              <a:t>17</a:t>
            </a:fld>
            <a:endParaRPr lang="en-GB" dirty="0"/>
          </a:p>
        </p:txBody>
      </p:sp>
      <p:sp>
        <p:nvSpPr>
          <p:cNvPr id="5" name="Text Placeholder 4">
            <a:extLst>
              <a:ext uri="{FF2B5EF4-FFF2-40B4-BE49-F238E27FC236}">
                <a16:creationId xmlns:a16="http://schemas.microsoft.com/office/drawing/2014/main" id="{25B014E6-CF61-495A-B432-8341E481DC15}"/>
              </a:ext>
            </a:extLst>
          </p:cNvPr>
          <p:cNvSpPr>
            <a:spLocks noGrp="1"/>
          </p:cNvSpPr>
          <p:nvPr>
            <p:ph type="body" sz="quarter" idx="11"/>
          </p:nvPr>
        </p:nvSpPr>
        <p:spPr>
          <a:xfrm>
            <a:off x="486000" y="993160"/>
            <a:ext cx="11186959" cy="267229"/>
          </a:xfrm>
        </p:spPr>
        <p:txBody>
          <a:bodyPr/>
          <a:lstStyle/>
          <a:p>
            <a:r>
              <a:rPr lang="en-GB" cap="none" dirty="0"/>
              <a:t>Consumers to on to interact with mail from retailers in many ways.  300 people per thousand of those getting mail with a voucher or coupon in it go on to do something with that mail.</a:t>
            </a:r>
          </a:p>
        </p:txBody>
      </p:sp>
      <p:sp>
        <p:nvSpPr>
          <p:cNvPr id="7" name="Rectangle 6">
            <a:extLst>
              <a:ext uri="{FF2B5EF4-FFF2-40B4-BE49-F238E27FC236}">
                <a16:creationId xmlns:a16="http://schemas.microsoft.com/office/drawing/2014/main" id="{26DAEBA7-9623-4A73-811B-DAA202D4D9A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7E14B288-9E9F-4ACB-9A1D-5A7E6418145F}"/>
              </a:ext>
            </a:extLst>
          </p:cNvPr>
          <p:cNvSpPr txBox="1"/>
          <p:nvPr/>
        </p:nvSpPr>
        <p:spPr>
          <a:xfrm>
            <a:off x="435939" y="6435374"/>
            <a:ext cx="10904852" cy="461665"/>
          </a:xfrm>
          <a:prstGeom prst="rect">
            <a:avLst/>
          </a:prstGeom>
          <a:noFill/>
        </p:spPr>
        <p:txBody>
          <a:bodyPr wrap="square" rtlCol="0">
            <a:spAutoFit/>
          </a:bodyPr>
          <a:lstStyle/>
          <a:p>
            <a:r>
              <a:rPr lang="en-GB" sz="800" dirty="0"/>
              <a:t>Source:  Kantar TNS, JICMAIL, Advertising mail, Mail Order/Online Retailer Q2 2017 – Q1 2019</a:t>
            </a:r>
          </a:p>
          <a:p>
            <a:r>
              <a:rPr lang="en-GB" sz="800" dirty="0"/>
              <a:t>Bases:  Information about products/services 5,079, Special offers or discounts 2,525, Vouchers / coupons 2,034, News / update / magazine articles / 369, Financial statement / bill / update 379, Information about local services 107, Loyalty reward statement 247</a:t>
            </a:r>
          </a:p>
        </p:txBody>
      </p:sp>
      <p:sp>
        <p:nvSpPr>
          <p:cNvPr id="2" name="TextBox 1">
            <a:extLst>
              <a:ext uri="{FF2B5EF4-FFF2-40B4-BE49-F238E27FC236}">
                <a16:creationId xmlns:a16="http://schemas.microsoft.com/office/drawing/2014/main" id="{96878B00-A1D3-4645-AA58-7F6F38A2C165}"/>
              </a:ext>
            </a:extLst>
          </p:cNvPr>
          <p:cNvSpPr txBox="1"/>
          <p:nvPr/>
        </p:nvSpPr>
        <p:spPr>
          <a:xfrm>
            <a:off x="4240624" y="2225535"/>
            <a:ext cx="3647152" cy="369332"/>
          </a:xfrm>
          <a:prstGeom prst="rect">
            <a:avLst/>
          </a:prstGeom>
          <a:noFill/>
        </p:spPr>
        <p:txBody>
          <a:bodyPr wrap="none" rtlCol="0">
            <a:spAutoFit/>
          </a:bodyPr>
          <a:lstStyle/>
          <a:p>
            <a:r>
              <a:rPr lang="en-GB" dirty="0"/>
              <a:t>Actions per thousand by mail type</a:t>
            </a:r>
          </a:p>
        </p:txBody>
      </p:sp>
    </p:spTree>
    <p:extLst>
      <p:ext uri="{BB962C8B-B14F-4D97-AF65-F5344CB8AC3E}">
        <p14:creationId xmlns:p14="http://schemas.microsoft.com/office/powerpoint/2010/main" val="106696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A874-5766-4CF7-BD8C-B5DF013E8D64}"/>
              </a:ext>
            </a:extLst>
          </p:cNvPr>
          <p:cNvSpPr>
            <a:spLocks noGrp="1"/>
          </p:cNvSpPr>
          <p:nvPr>
            <p:ph type="title"/>
          </p:nvPr>
        </p:nvSpPr>
        <p:spPr/>
        <p:txBody>
          <a:bodyPr/>
          <a:lstStyle/>
          <a:p>
            <a:r>
              <a:rPr lang="en-GB" dirty="0"/>
              <a:t>Good seasonal offer</a:t>
            </a:r>
          </a:p>
        </p:txBody>
      </p:sp>
      <p:sp>
        <p:nvSpPr>
          <p:cNvPr id="3" name="Slide Number Placeholder 2">
            <a:extLst>
              <a:ext uri="{FF2B5EF4-FFF2-40B4-BE49-F238E27FC236}">
                <a16:creationId xmlns:a16="http://schemas.microsoft.com/office/drawing/2014/main" id="{5796B018-A087-407E-8B95-EC7536D1069F}"/>
              </a:ext>
            </a:extLst>
          </p:cNvPr>
          <p:cNvSpPr>
            <a:spLocks noGrp="1"/>
          </p:cNvSpPr>
          <p:nvPr>
            <p:ph type="sldNum" sz="quarter" idx="10"/>
          </p:nvPr>
        </p:nvSpPr>
        <p:spPr/>
        <p:txBody>
          <a:bodyPr/>
          <a:lstStyle/>
          <a:p>
            <a:fld id="{887360FE-02F5-4392-9C12-7D03F05745BB}" type="slidenum">
              <a:rPr lang="en-GB" smtClean="0"/>
              <a:pPr/>
              <a:t>18</a:t>
            </a:fld>
            <a:endParaRPr lang="en-GB" dirty="0"/>
          </a:p>
        </p:txBody>
      </p:sp>
      <p:sp>
        <p:nvSpPr>
          <p:cNvPr id="4" name="Text Placeholder 3">
            <a:extLst>
              <a:ext uri="{FF2B5EF4-FFF2-40B4-BE49-F238E27FC236}">
                <a16:creationId xmlns:a16="http://schemas.microsoft.com/office/drawing/2014/main" id="{5BDA78FA-0404-465F-B6EC-BE70DA854577}"/>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9939307B-8BAF-475F-9D9C-F4161D3AB9B8}"/>
              </a:ext>
            </a:extLst>
          </p:cNvPr>
          <p:cNvSpPr>
            <a:spLocks noGrp="1"/>
          </p:cNvSpPr>
          <p:nvPr>
            <p:ph type="body" sz="quarter" idx="12"/>
          </p:nvPr>
        </p:nvSpPr>
        <p:spPr>
          <a:xfrm>
            <a:off x="486001" y="1800000"/>
            <a:ext cx="5610000" cy="4644000"/>
          </a:xfrm>
        </p:spPr>
        <p:txBody>
          <a:bodyPr/>
          <a:lstStyle/>
          <a:p>
            <a:r>
              <a:rPr lang="en-GB" dirty="0"/>
              <a:t>Habitat seem to be capitalising on the strong sales of garden furniture by featuring this image of outdoor table and chairs on their catalogue front cover</a:t>
            </a:r>
          </a:p>
        </p:txBody>
      </p:sp>
      <p:pic>
        <p:nvPicPr>
          <p:cNvPr id="7" name="Picture 6">
            <a:extLst>
              <a:ext uri="{FF2B5EF4-FFF2-40B4-BE49-F238E27FC236}">
                <a16:creationId xmlns:a16="http://schemas.microsoft.com/office/drawing/2014/main" id="{EB3A0FEE-9F2D-4F29-A0D8-7E0987D44C2E}"/>
              </a:ext>
            </a:extLst>
          </p:cNvPr>
          <p:cNvPicPr>
            <a:picLocks noChangeAspect="1"/>
          </p:cNvPicPr>
          <p:nvPr/>
        </p:nvPicPr>
        <p:blipFill rotWithShape="1">
          <a:blip r:embed="rId3">
            <a:extLst>
              <a:ext uri="{28A0092B-C50C-407E-A947-70E740481C1C}">
                <a14:useLocalDpi xmlns:a14="http://schemas.microsoft.com/office/drawing/2010/main" val="0"/>
              </a:ext>
            </a:extLst>
          </a:blip>
          <a:srcRect l="6471" t="7519" r="11076" b="4893"/>
          <a:stretch/>
        </p:blipFill>
        <p:spPr>
          <a:xfrm>
            <a:off x="7389628" y="1913860"/>
            <a:ext cx="2987750" cy="4231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98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7F65-45DB-4E53-A9A7-DC449C6A7E62}"/>
              </a:ext>
            </a:extLst>
          </p:cNvPr>
          <p:cNvSpPr>
            <a:spLocks noGrp="1"/>
          </p:cNvSpPr>
          <p:nvPr>
            <p:ph type="title"/>
          </p:nvPr>
        </p:nvSpPr>
        <p:spPr/>
        <p:txBody>
          <a:bodyPr/>
          <a:lstStyle/>
          <a:p>
            <a:r>
              <a:rPr lang="en-GB" dirty="0"/>
              <a:t>Boden postcard</a:t>
            </a:r>
          </a:p>
        </p:txBody>
      </p:sp>
      <p:sp>
        <p:nvSpPr>
          <p:cNvPr id="3" name="Slide Number Placeholder 2">
            <a:extLst>
              <a:ext uri="{FF2B5EF4-FFF2-40B4-BE49-F238E27FC236}">
                <a16:creationId xmlns:a16="http://schemas.microsoft.com/office/drawing/2014/main" id="{8CBA83C9-6967-4DB5-8DAB-A360BC34546C}"/>
              </a:ext>
            </a:extLst>
          </p:cNvPr>
          <p:cNvSpPr>
            <a:spLocks noGrp="1"/>
          </p:cNvSpPr>
          <p:nvPr>
            <p:ph type="sldNum" sz="quarter" idx="10"/>
          </p:nvPr>
        </p:nvSpPr>
        <p:spPr/>
        <p:txBody>
          <a:bodyPr/>
          <a:lstStyle/>
          <a:p>
            <a:fld id="{887360FE-02F5-4392-9C12-7D03F05745BB}" type="slidenum">
              <a:rPr lang="en-GB" smtClean="0"/>
              <a:pPr/>
              <a:t>19</a:t>
            </a:fld>
            <a:endParaRPr lang="en-GB" dirty="0"/>
          </a:p>
        </p:txBody>
      </p:sp>
      <p:sp>
        <p:nvSpPr>
          <p:cNvPr id="4" name="Text Placeholder 3">
            <a:extLst>
              <a:ext uri="{FF2B5EF4-FFF2-40B4-BE49-F238E27FC236}">
                <a16:creationId xmlns:a16="http://schemas.microsoft.com/office/drawing/2014/main" id="{3B6DABE7-79DE-4C98-BFCA-2711085D0837}"/>
              </a:ext>
            </a:extLst>
          </p:cNvPr>
          <p:cNvSpPr>
            <a:spLocks noGrp="1"/>
          </p:cNvSpPr>
          <p:nvPr>
            <p:ph type="body" sz="quarter" idx="11"/>
          </p:nvPr>
        </p:nvSpPr>
        <p:spPr/>
        <p:txBody>
          <a:bodyPr/>
          <a:lstStyle/>
          <a:p>
            <a:r>
              <a:rPr lang="en-GB" dirty="0"/>
              <a:t>WOULD THIS HAVE WORKED AS WELL AS AN EMAIL?</a:t>
            </a:r>
          </a:p>
        </p:txBody>
      </p:sp>
      <p:sp>
        <p:nvSpPr>
          <p:cNvPr id="5" name="Text Placeholder 4">
            <a:extLst>
              <a:ext uri="{FF2B5EF4-FFF2-40B4-BE49-F238E27FC236}">
                <a16:creationId xmlns:a16="http://schemas.microsoft.com/office/drawing/2014/main" id="{5704457D-FE9E-4AAC-8230-D00AF597A240}"/>
              </a:ext>
            </a:extLst>
          </p:cNvPr>
          <p:cNvSpPr>
            <a:spLocks noGrp="1"/>
          </p:cNvSpPr>
          <p:nvPr>
            <p:ph type="body" sz="quarter" idx="12"/>
          </p:nvPr>
        </p:nvSpPr>
        <p:spPr>
          <a:xfrm>
            <a:off x="486000" y="1800000"/>
            <a:ext cx="4425373" cy="4644000"/>
          </a:xfrm>
        </p:spPr>
        <p:txBody>
          <a:bodyPr/>
          <a:lstStyle/>
          <a:p>
            <a:r>
              <a:rPr lang="en-GB" dirty="0"/>
              <a:t>This simple postcard explains what Boden is doing to keep business open but is clear </a:t>
            </a:r>
          </a:p>
          <a:p>
            <a:r>
              <a:rPr lang="en-GB" dirty="0"/>
              <a:t>But as ever they strike the Johnnie Boden tone of voice spot on and even manage to get a small joke in that the office staff are working from home “wearing Boden from the waist up”</a:t>
            </a:r>
          </a:p>
          <a:p>
            <a:r>
              <a:rPr lang="en-GB" dirty="0"/>
              <a:t>It’s really simple but it shows that you value me as a customer</a:t>
            </a:r>
          </a:p>
        </p:txBody>
      </p:sp>
      <p:pic>
        <p:nvPicPr>
          <p:cNvPr id="6" name="Picture 5">
            <a:extLst>
              <a:ext uri="{FF2B5EF4-FFF2-40B4-BE49-F238E27FC236}">
                <a16:creationId xmlns:a16="http://schemas.microsoft.com/office/drawing/2014/main" id="{D44ABC7F-3B0F-4EA2-9C83-878224D6AAF6}"/>
              </a:ext>
            </a:extLst>
          </p:cNvPr>
          <p:cNvPicPr>
            <a:picLocks noChangeAspect="1"/>
          </p:cNvPicPr>
          <p:nvPr/>
        </p:nvPicPr>
        <p:blipFill rotWithShape="1">
          <a:blip r:embed="rId3">
            <a:extLst>
              <a:ext uri="{28A0092B-C50C-407E-A947-70E740481C1C}">
                <a14:useLocalDpi xmlns:a14="http://schemas.microsoft.com/office/drawing/2010/main" val="0"/>
              </a:ext>
            </a:extLst>
          </a:blip>
          <a:srcRect l="986" t="1414" b="1749"/>
          <a:stretch/>
        </p:blipFill>
        <p:spPr>
          <a:xfrm>
            <a:off x="5007889" y="1993098"/>
            <a:ext cx="2984500" cy="386195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150FC2B-79B7-48F3-9F35-B2FEF04BBD53}"/>
              </a:ext>
            </a:extLst>
          </p:cNvPr>
          <p:cNvPicPr>
            <a:picLocks noChangeAspect="1"/>
          </p:cNvPicPr>
          <p:nvPr/>
        </p:nvPicPr>
        <p:blipFill rotWithShape="1">
          <a:blip r:embed="rId4">
            <a:extLst>
              <a:ext uri="{28A0092B-C50C-407E-A947-70E740481C1C}">
                <a14:useLocalDpi xmlns:a14="http://schemas.microsoft.com/office/drawing/2010/main" val="0"/>
              </a:ext>
            </a:extLst>
          </a:blip>
          <a:srcRect l="732" r="-1"/>
          <a:stretch/>
        </p:blipFill>
        <p:spPr>
          <a:xfrm>
            <a:off x="8088905" y="2657475"/>
            <a:ext cx="3856349" cy="2533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666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544CA-7A21-42A0-A7AE-5607E54BDF49}"/>
              </a:ext>
            </a:extLst>
          </p:cNvPr>
          <p:cNvSpPr>
            <a:spLocks noGrp="1"/>
          </p:cNvSpPr>
          <p:nvPr>
            <p:ph type="body" sz="quarter" idx="10"/>
          </p:nvPr>
        </p:nvSpPr>
        <p:spPr/>
        <p:txBody>
          <a:bodyPr/>
          <a:lstStyle/>
          <a:p>
            <a:r>
              <a:rPr lang="en-GB" dirty="0"/>
              <a:t>The back drop</a:t>
            </a:r>
          </a:p>
        </p:txBody>
      </p:sp>
    </p:spTree>
    <p:extLst>
      <p:ext uri="{BB962C8B-B14F-4D97-AF65-F5344CB8AC3E}">
        <p14:creationId xmlns:p14="http://schemas.microsoft.com/office/powerpoint/2010/main" val="104988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E834FD-EDDD-4B70-BBCF-2950E13656E3}"/>
              </a:ext>
            </a:extLst>
          </p:cNvPr>
          <p:cNvSpPr>
            <a:spLocks noGrp="1"/>
          </p:cNvSpPr>
          <p:nvPr>
            <p:ph type="body" sz="quarter" idx="15"/>
          </p:nvPr>
        </p:nvSpPr>
        <p:spPr/>
        <p:txBody>
          <a:bodyPr/>
          <a:lstStyle/>
          <a:p>
            <a:endParaRPr lang="en-GB" dirty="0"/>
          </a:p>
        </p:txBody>
      </p:sp>
      <p:sp>
        <p:nvSpPr>
          <p:cNvPr id="6" name="Text Placeholder 5">
            <a:extLst>
              <a:ext uri="{FF2B5EF4-FFF2-40B4-BE49-F238E27FC236}">
                <a16:creationId xmlns:a16="http://schemas.microsoft.com/office/drawing/2014/main" id="{663CCCEF-1B92-414D-9112-E056A220BF87}"/>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3CA55AC9-1C23-460C-9591-533B58D59732}"/>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16087D15-C252-41AA-BA1A-BB48E63A79ED}"/>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1D8D1885-3163-418D-8CEB-2C6CBEEC3B4E}"/>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380861AE-2F14-4EDB-9B9D-03116D231096}"/>
              </a:ext>
            </a:extLst>
          </p:cNvPr>
          <p:cNvSpPr>
            <a:spLocks noGrp="1"/>
          </p:cNvSpPr>
          <p:nvPr>
            <p:ph type="sldNum" sz="quarter" idx="4294967295"/>
          </p:nvPr>
        </p:nvSpPr>
        <p:spPr>
          <a:xfrm>
            <a:off x="11419309" y="6443663"/>
            <a:ext cx="425450" cy="179387"/>
          </a:xfrm>
          <a:prstGeom prst="rect">
            <a:avLst/>
          </a:prstGeom>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20</a:t>
            </a:fld>
            <a:endParaRPr lang="en-GB" sz="1200" cap="all" dirty="0">
              <a:solidFill>
                <a:schemeClr val="bg1">
                  <a:lumMod val="50000"/>
                </a:schemeClr>
              </a:solidFill>
              <a:latin typeface="Arial" panose="020B0604020202020204" pitchFamily="34" charset="0"/>
            </a:endParaRPr>
          </a:p>
        </p:txBody>
      </p:sp>
      <p:sp>
        <p:nvSpPr>
          <p:cNvPr id="11" name="Rectangle 10">
            <a:extLst>
              <a:ext uri="{FF2B5EF4-FFF2-40B4-BE49-F238E27FC236}">
                <a16:creationId xmlns:a16="http://schemas.microsoft.com/office/drawing/2014/main" id="{E1FE3848-2478-47E4-BDAD-527D2528E68A}"/>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20426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44E39-5E5D-49D1-B750-5760828C810A}"/>
              </a:ext>
            </a:extLst>
          </p:cNvPr>
          <p:cNvSpPr>
            <a:spLocks noGrp="1"/>
          </p:cNvSpPr>
          <p:nvPr>
            <p:ph type="title"/>
          </p:nvPr>
        </p:nvSpPr>
        <p:spPr/>
        <p:txBody>
          <a:bodyPr/>
          <a:lstStyle/>
          <a:p>
            <a:r>
              <a:rPr lang="en-GB" dirty="0"/>
              <a:t>The state of the high street</a:t>
            </a:r>
          </a:p>
        </p:txBody>
      </p:sp>
      <p:sp>
        <p:nvSpPr>
          <p:cNvPr id="4" name="Text Placeholder 3">
            <a:extLst>
              <a:ext uri="{FF2B5EF4-FFF2-40B4-BE49-F238E27FC236}">
                <a16:creationId xmlns:a16="http://schemas.microsoft.com/office/drawing/2014/main" id="{B90782D5-A1EC-42E9-B295-0F3540D9D65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B09E411-6BDE-44DF-A3D2-3598DCA35C43}"/>
              </a:ext>
            </a:extLst>
          </p:cNvPr>
          <p:cNvSpPr>
            <a:spLocks noGrp="1"/>
          </p:cNvSpPr>
          <p:nvPr>
            <p:ph type="body" sz="quarter" idx="12"/>
          </p:nvPr>
        </p:nvSpPr>
        <p:spPr>
          <a:xfrm>
            <a:off x="486001" y="1800000"/>
            <a:ext cx="6617326" cy="4644000"/>
          </a:xfrm>
        </p:spPr>
        <p:txBody>
          <a:bodyPr/>
          <a:lstStyle/>
          <a:p>
            <a:pPr>
              <a:spcAft>
                <a:spcPts val="600"/>
              </a:spcAft>
            </a:pPr>
            <a:r>
              <a:rPr lang="en-US" dirty="0"/>
              <a:t>Overall footfall dived by 44.7% in March due to the government-mandated lockdown</a:t>
            </a:r>
          </a:p>
          <a:p>
            <a:pPr>
              <a:spcAft>
                <a:spcPts val="600"/>
              </a:spcAft>
            </a:pPr>
            <a:r>
              <a:rPr lang="en-US" dirty="0"/>
              <a:t>The British Retail Consortium said that UK footfall declined by 17.7% in the three weeks before the lockdown was enforced on March 23</a:t>
            </a:r>
          </a:p>
          <a:p>
            <a:pPr>
              <a:spcAft>
                <a:spcPts val="600"/>
              </a:spcAft>
            </a:pPr>
            <a:r>
              <a:rPr lang="en-US" dirty="0"/>
              <a:t>In the two weeks after lockdown was announced, footfall sank by an average of 83.2% after non-essential shops closed and people were told to stay at home</a:t>
            </a:r>
          </a:p>
          <a:p>
            <a:pPr>
              <a:spcAft>
                <a:spcPts val="600"/>
              </a:spcAft>
            </a:pPr>
            <a:r>
              <a:rPr lang="en-US" dirty="0"/>
              <a:t>High streets saw footfall decline 41.8% in March compared with the previous year, as increased use of convenience stores provided a rare positive</a:t>
            </a:r>
          </a:p>
          <a:p>
            <a:pPr>
              <a:spcAft>
                <a:spcPts val="600"/>
              </a:spcAft>
            </a:pPr>
            <a:r>
              <a:rPr lang="en-US" dirty="0"/>
              <a:t>Shopping centres were harder hit by the lockdown, reporting a 43.6% dive in footfall for the month</a:t>
            </a:r>
          </a:p>
          <a:p>
            <a:pPr>
              <a:spcAft>
                <a:spcPts val="600"/>
              </a:spcAft>
            </a:pPr>
            <a:r>
              <a:rPr lang="en-US" dirty="0"/>
              <a:t>Meanwhile, retail parks saw footfall decrease by 23.5% in March</a:t>
            </a:r>
          </a:p>
        </p:txBody>
      </p:sp>
      <p:pic>
        <p:nvPicPr>
          <p:cNvPr id="1028" name="Picture 4" descr="Wilko profits plummet but UK stores stay open amid coronavirus ...">
            <a:extLst>
              <a:ext uri="{FF2B5EF4-FFF2-40B4-BE49-F238E27FC236}">
                <a16:creationId xmlns:a16="http://schemas.microsoft.com/office/drawing/2014/main" id="{A9D5AB7D-C377-4A81-8742-8335FD6A12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18"/>
          <a:stretch/>
        </p:blipFill>
        <p:spPr bwMode="auto">
          <a:xfrm>
            <a:off x="7304048" y="1717288"/>
            <a:ext cx="6233532" cy="47267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089910-3E7E-485F-A1C9-C12E3149EBE7}"/>
              </a:ext>
            </a:extLst>
          </p:cNvPr>
          <p:cNvSpPr txBox="1"/>
          <p:nvPr/>
        </p:nvSpPr>
        <p:spPr>
          <a:xfrm>
            <a:off x="413655" y="6630901"/>
            <a:ext cx="10833327" cy="230832"/>
          </a:xfrm>
          <a:prstGeom prst="rect">
            <a:avLst/>
          </a:prstGeom>
          <a:noFill/>
        </p:spPr>
        <p:txBody>
          <a:bodyPr wrap="square" rtlCol="0">
            <a:spAutoFit/>
          </a:bodyPr>
          <a:lstStyle/>
          <a:p>
            <a:r>
              <a:rPr lang="en-GB" sz="900" dirty="0"/>
              <a:t>Source: British Retail Consortium, May 2020</a:t>
            </a:r>
          </a:p>
        </p:txBody>
      </p:sp>
      <p:sp>
        <p:nvSpPr>
          <p:cNvPr id="8" name="Slide Number Placeholder 3">
            <a:extLst>
              <a:ext uri="{FF2B5EF4-FFF2-40B4-BE49-F238E27FC236}">
                <a16:creationId xmlns:a16="http://schemas.microsoft.com/office/drawing/2014/main" id="{C036F7DE-8A08-49D2-88E7-3C4049AB6A15}"/>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3</a:t>
            </a:fld>
            <a:endParaRPr lang="en-GB" dirty="0"/>
          </a:p>
        </p:txBody>
      </p:sp>
    </p:spTree>
    <p:extLst>
      <p:ext uri="{BB962C8B-B14F-4D97-AF65-F5344CB8AC3E}">
        <p14:creationId xmlns:p14="http://schemas.microsoft.com/office/powerpoint/2010/main" val="393798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137C5943-E9D4-487D-9611-5A64334FFF6F}"/>
              </a:ext>
            </a:extLst>
          </p:cNvPr>
          <p:cNvGraphicFramePr>
            <a:graphicFrameLocks noGrp="1"/>
          </p:cNvGraphicFramePr>
          <p:nvPr>
            <p:ph type="chart" sz="quarter" idx="14"/>
            <p:extLst>
              <p:ext uri="{D42A27DB-BD31-4B8C-83A1-F6EECF244321}">
                <p14:modId xmlns:p14="http://schemas.microsoft.com/office/powerpoint/2010/main" val="2034965965"/>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AAC77AA8-184C-4D4B-94DE-A905B72A5E92}"/>
              </a:ext>
            </a:extLst>
          </p:cNvPr>
          <p:cNvSpPr>
            <a:spLocks noGrp="1"/>
          </p:cNvSpPr>
          <p:nvPr>
            <p:ph type="title"/>
          </p:nvPr>
        </p:nvSpPr>
        <p:spPr/>
        <p:txBody>
          <a:bodyPr/>
          <a:lstStyle/>
          <a:p>
            <a:r>
              <a:rPr lang="en-GB" dirty="0"/>
              <a:t>Online retail sales over the last 12 months</a:t>
            </a:r>
          </a:p>
        </p:txBody>
      </p:sp>
      <p:sp>
        <p:nvSpPr>
          <p:cNvPr id="4" name="Text Placeholder 3">
            <a:extLst>
              <a:ext uri="{FF2B5EF4-FFF2-40B4-BE49-F238E27FC236}">
                <a16:creationId xmlns:a16="http://schemas.microsoft.com/office/drawing/2014/main" id="{ED0F2DCA-BA49-4A75-BAA0-E49266252820}"/>
              </a:ext>
            </a:extLst>
          </p:cNvPr>
          <p:cNvSpPr>
            <a:spLocks noGrp="1"/>
          </p:cNvSpPr>
          <p:nvPr>
            <p:ph type="body" sz="quarter" idx="11"/>
          </p:nvPr>
        </p:nvSpPr>
        <p:spPr/>
        <p:txBody>
          <a:bodyPr/>
          <a:lstStyle/>
          <a:p>
            <a:r>
              <a:rPr lang="en-GB" dirty="0"/>
              <a:t>It’s been a very changeable period but April sees a recovery</a:t>
            </a:r>
          </a:p>
        </p:txBody>
      </p:sp>
      <p:sp>
        <p:nvSpPr>
          <p:cNvPr id="9" name="TextBox 8">
            <a:extLst>
              <a:ext uri="{FF2B5EF4-FFF2-40B4-BE49-F238E27FC236}">
                <a16:creationId xmlns:a16="http://schemas.microsoft.com/office/drawing/2014/main" id="{1A6EBA16-F911-4516-886E-44AC87541473}"/>
              </a:ext>
            </a:extLst>
          </p:cNvPr>
          <p:cNvSpPr txBox="1"/>
          <p:nvPr/>
        </p:nvSpPr>
        <p:spPr>
          <a:xfrm>
            <a:off x="413655" y="6630901"/>
            <a:ext cx="10833327" cy="230832"/>
          </a:xfrm>
          <a:prstGeom prst="rect">
            <a:avLst/>
          </a:prstGeom>
          <a:noFill/>
        </p:spPr>
        <p:txBody>
          <a:bodyPr wrap="square" rtlCol="0">
            <a:spAutoFit/>
          </a:bodyPr>
          <a:lstStyle/>
          <a:p>
            <a:r>
              <a:rPr lang="en-GB" sz="900" dirty="0"/>
              <a:t>Source: IMRG Capgemni Online Retail Sales Index, May 2020</a:t>
            </a:r>
          </a:p>
        </p:txBody>
      </p:sp>
      <p:sp>
        <p:nvSpPr>
          <p:cNvPr id="6" name="Slide Number Placeholder 3">
            <a:extLst>
              <a:ext uri="{FF2B5EF4-FFF2-40B4-BE49-F238E27FC236}">
                <a16:creationId xmlns:a16="http://schemas.microsoft.com/office/drawing/2014/main" id="{349CD6E5-2859-43D6-8F04-556FD57D7381}"/>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4</a:t>
            </a:fld>
            <a:endParaRPr lang="en-GB" dirty="0"/>
          </a:p>
        </p:txBody>
      </p:sp>
    </p:spTree>
    <p:extLst>
      <p:ext uri="{BB962C8B-B14F-4D97-AF65-F5344CB8AC3E}">
        <p14:creationId xmlns:p14="http://schemas.microsoft.com/office/powerpoint/2010/main" val="124900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576C4191-C937-4B6E-99AA-04381C5F82EF}"/>
              </a:ext>
            </a:extLst>
          </p:cNvPr>
          <p:cNvGraphicFramePr>
            <a:graphicFrameLocks noGrp="1"/>
          </p:cNvGraphicFramePr>
          <p:nvPr>
            <p:ph type="chart" sz="quarter" idx="14"/>
            <p:extLst>
              <p:ext uri="{D42A27DB-BD31-4B8C-83A1-F6EECF244321}">
                <p14:modId xmlns:p14="http://schemas.microsoft.com/office/powerpoint/2010/main" val="4195203217"/>
              </p:ext>
            </p:extLst>
          </p:nvPr>
        </p:nvGraphicFramePr>
        <p:xfrm>
          <a:off x="321801" y="1800225"/>
          <a:ext cx="9625087" cy="48233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0B3F2C5-EA27-4C89-BF6B-065081A55894}"/>
              </a:ext>
            </a:extLst>
          </p:cNvPr>
          <p:cNvSpPr>
            <a:spLocks noGrp="1"/>
          </p:cNvSpPr>
          <p:nvPr>
            <p:ph type="title"/>
          </p:nvPr>
        </p:nvSpPr>
        <p:spPr/>
        <p:txBody>
          <a:bodyPr/>
          <a:lstStyle/>
          <a:p>
            <a:r>
              <a:rPr lang="en-GB" dirty="0"/>
              <a:t>What’s changed in buying behaviour</a:t>
            </a:r>
          </a:p>
        </p:txBody>
      </p:sp>
      <p:sp>
        <p:nvSpPr>
          <p:cNvPr id="4" name="Slide Number Placeholder 3">
            <a:extLst>
              <a:ext uri="{FF2B5EF4-FFF2-40B4-BE49-F238E27FC236}">
                <a16:creationId xmlns:a16="http://schemas.microsoft.com/office/drawing/2014/main" id="{D95502A1-3B9D-46B0-894A-2C382E1D1A06}"/>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5" name="Text Placeholder 4">
            <a:extLst>
              <a:ext uri="{FF2B5EF4-FFF2-40B4-BE49-F238E27FC236}">
                <a16:creationId xmlns:a16="http://schemas.microsoft.com/office/drawing/2014/main" id="{148676EB-5CF8-4C11-870B-34428892B75E}"/>
              </a:ext>
            </a:extLst>
          </p:cNvPr>
          <p:cNvSpPr>
            <a:spLocks noGrp="1"/>
          </p:cNvSpPr>
          <p:nvPr>
            <p:ph type="body" sz="quarter" idx="11"/>
          </p:nvPr>
        </p:nvSpPr>
        <p:spPr/>
        <p:txBody>
          <a:bodyPr/>
          <a:lstStyle/>
          <a:p>
            <a:r>
              <a:rPr lang="en-GB" dirty="0"/>
              <a:t>And what’s likely to continue after covid-19</a:t>
            </a:r>
          </a:p>
        </p:txBody>
      </p:sp>
      <p:sp>
        <p:nvSpPr>
          <p:cNvPr id="9" name="TextBox 8">
            <a:extLst>
              <a:ext uri="{FF2B5EF4-FFF2-40B4-BE49-F238E27FC236}">
                <a16:creationId xmlns:a16="http://schemas.microsoft.com/office/drawing/2014/main" id="{E308E79B-A445-4194-A052-AD6A39512A26}"/>
              </a:ext>
            </a:extLst>
          </p:cNvPr>
          <p:cNvSpPr txBox="1"/>
          <p:nvPr/>
        </p:nvSpPr>
        <p:spPr>
          <a:xfrm>
            <a:off x="9084254" y="1748847"/>
            <a:ext cx="2829489" cy="1169551"/>
          </a:xfrm>
          <a:prstGeom prst="rect">
            <a:avLst/>
          </a:prstGeom>
          <a:noFill/>
        </p:spPr>
        <p:txBody>
          <a:bodyPr wrap="square" rtlCol="0">
            <a:spAutoFit/>
          </a:bodyPr>
          <a:lstStyle/>
          <a:p>
            <a:r>
              <a:rPr lang="en-GB" sz="1400" dirty="0"/>
              <a:t>Bought for the first time due to Covid-19</a:t>
            </a:r>
          </a:p>
          <a:p>
            <a:r>
              <a:rPr lang="en-GB" sz="1400" dirty="0"/>
              <a:t>If you bought for the first time, how likely are you to buy again in the next 12 months</a:t>
            </a:r>
          </a:p>
        </p:txBody>
      </p:sp>
      <p:cxnSp>
        <p:nvCxnSpPr>
          <p:cNvPr id="11" name="Straight Connector 10">
            <a:extLst>
              <a:ext uri="{FF2B5EF4-FFF2-40B4-BE49-F238E27FC236}">
                <a16:creationId xmlns:a16="http://schemas.microsoft.com/office/drawing/2014/main" id="{AE486E98-BD29-4079-B579-A80CD4E401DC}"/>
              </a:ext>
            </a:extLst>
          </p:cNvPr>
          <p:cNvCxnSpPr/>
          <p:nvPr/>
        </p:nvCxnSpPr>
        <p:spPr>
          <a:xfrm>
            <a:off x="8748934" y="1910309"/>
            <a:ext cx="323385"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1501D7-E881-4AE2-A5DB-EE58B9F2C269}"/>
              </a:ext>
            </a:extLst>
          </p:cNvPr>
          <p:cNvCxnSpPr/>
          <p:nvPr/>
        </p:nvCxnSpPr>
        <p:spPr>
          <a:xfrm>
            <a:off x="8748934" y="2317857"/>
            <a:ext cx="323385" cy="0"/>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04286D-CB52-4439-AC14-206E4012B0C6}"/>
              </a:ext>
            </a:extLst>
          </p:cNvPr>
          <p:cNvSpPr txBox="1"/>
          <p:nvPr/>
        </p:nvSpPr>
        <p:spPr>
          <a:xfrm>
            <a:off x="413655" y="6630901"/>
            <a:ext cx="10833327" cy="230832"/>
          </a:xfrm>
          <a:prstGeom prst="rect">
            <a:avLst/>
          </a:prstGeom>
          <a:noFill/>
        </p:spPr>
        <p:txBody>
          <a:bodyPr wrap="square" rtlCol="0">
            <a:spAutoFit/>
          </a:bodyPr>
          <a:lstStyle/>
          <a:p>
            <a:r>
              <a:rPr lang="en-GB" sz="900" dirty="0"/>
              <a:t>Source: Nielsen Covid-19 Dipstick in March 2020</a:t>
            </a:r>
          </a:p>
        </p:txBody>
      </p:sp>
    </p:spTree>
    <p:extLst>
      <p:ext uri="{BB962C8B-B14F-4D97-AF65-F5344CB8AC3E}">
        <p14:creationId xmlns:p14="http://schemas.microsoft.com/office/powerpoint/2010/main" val="30502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EB4C-80C9-46B8-A410-71137494A214}"/>
              </a:ext>
            </a:extLst>
          </p:cNvPr>
          <p:cNvSpPr>
            <a:spLocks noGrp="1"/>
          </p:cNvSpPr>
          <p:nvPr>
            <p:ph type="title"/>
          </p:nvPr>
        </p:nvSpPr>
        <p:spPr/>
        <p:txBody>
          <a:bodyPr/>
          <a:lstStyle/>
          <a:p>
            <a:r>
              <a:rPr lang="en-GB" dirty="0"/>
              <a:t>Consumer typologies in a recession</a:t>
            </a:r>
          </a:p>
        </p:txBody>
      </p:sp>
      <p:sp>
        <p:nvSpPr>
          <p:cNvPr id="3" name="Slide Number Placeholder 2">
            <a:extLst>
              <a:ext uri="{FF2B5EF4-FFF2-40B4-BE49-F238E27FC236}">
                <a16:creationId xmlns:a16="http://schemas.microsoft.com/office/drawing/2014/main" id="{686069B9-95BC-4745-86DE-3F2AF698E48E}"/>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973DDA2A-E824-4532-B527-465705EAE916}"/>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C92FCE38-3AA6-4EA3-8A65-D270BA9FBB96}"/>
              </a:ext>
            </a:extLst>
          </p:cNvPr>
          <p:cNvSpPr/>
          <p:nvPr/>
        </p:nvSpPr>
        <p:spPr>
          <a:xfrm>
            <a:off x="517028" y="1799996"/>
            <a:ext cx="11168600" cy="579160"/>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THE SARS OUTBREAK IN HONG KONG AND CHINA IN 2003 HAD SHORT &amp; LONG TERM EFFECTS ON SOME BEHAVIOURS</a:t>
            </a:r>
          </a:p>
        </p:txBody>
      </p:sp>
      <p:sp>
        <p:nvSpPr>
          <p:cNvPr id="7" name="Rectangle 6">
            <a:extLst>
              <a:ext uri="{FF2B5EF4-FFF2-40B4-BE49-F238E27FC236}">
                <a16:creationId xmlns:a16="http://schemas.microsoft.com/office/drawing/2014/main" id="{7BD30AEB-0DB2-4DE1-AB1C-E3F168E041B7}"/>
              </a:ext>
            </a:extLst>
          </p:cNvPr>
          <p:cNvSpPr/>
          <p:nvPr/>
        </p:nvSpPr>
        <p:spPr>
          <a:xfrm>
            <a:off x="496886" y="2379156"/>
            <a:ext cx="2724935" cy="148527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Health and well-being – higher consciousness hygiene, fitness, vitamins</a:t>
            </a:r>
          </a:p>
        </p:txBody>
      </p:sp>
      <p:sp>
        <p:nvSpPr>
          <p:cNvPr id="8" name="Rectangle 7">
            <a:extLst>
              <a:ext uri="{FF2B5EF4-FFF2-40B4-BE49-F238E27FC236}">
                <a16:creationId xmlns:a16="http://schemas.microsoft.com/office/drawing/2014/main" id="{DFB94F9F-9B7D-496D-BFF2-4EAB2ACC14D1}"/>
              </a:ext>
            </a:extLst>
          </p:cNvPr>
          <p:cNvSpPr/>
          <p:nvPr/>
        </p:nvSpPr>
        <p:spPr>
          <a:xfrm>
            <a:off x="3321784" y="2379157"/>
            <a:ext cx="2724935" cy="148527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Working patterns returned to normal after SARS</a:t>
            </a:r>
          </a:p>
        </p:txBody>
      </p:sp>
      <p:sp>
        <p:nvSpPr>
          <p:cNvPr id="9" name="Rectangle 8">
            <a:extLst>
              <a:ext uri="{FF2B5EF4-FFF2-40B4-BE49-F238E27FC236}">
                <a16:creationId xmlns:a16="http://schemas.microsoft.com/office/drawing/2014/main" id="{E7CCFED0-8B16-47E3-8C43-E8665D7E82C9}"/>
              </a:ext>
            </a:extLst>
          </p:cNvPr>
          <p:cNvSpPr/>
          <p:nvPr/>
        </p:nvSpPr>
        <p:spPr>
          <a:xfrm>
            <a:off x="6146682" y="2390042"/>
            <a:ext cx="2724935" cy="148527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Less out of home entertaining and in the home (dining out recovered quicker)</a:t>
            </a:r>
          </a:p>
        </p:txBody>
      </p:sp>
      <p:sp>
        <p:nvSpPr>
          <p:cNvPr id="10" name="Rectangle 9">
            <a:extLst>
              <a:ext uri="{FF2B5EF4-FFF2-40B4-BE49-F238E27FC236}">
                <a16:creationId xmlns:a16="http://schemas.microsoft.com/office/drawing/2014/main" id="{4D7CDF99-D3FC-4377-A66A-62491BB8CB42}"/>
              </a:ext>
            </a:extLst>
          </p:cNvPr>
          <p:cNvSpPr/>
          <p:nvPr/>
        </p:nvSpPr>
        <p:spPr>
          <a:xfrm>
            <a:off x="8971579" y="2390043"/>
            <a:ext cx="2724935" cy="148527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Shopping for non-essentials rose</a:t>
            </a:r>
          </a:p>
        </p:txBody>
      </p:sp>
      <p:sp>
        <p:nvSpPr>
          <p:cNvPr id="11" name="Rectangle 10">
            <a:extLst>
              <a:ext uri="{FF2B5EF4-FFF2-40B4-BE49-F238E27FC236}">
                <a16:creationId xmlns:a16="http://schemas.microsoft.com/office/drawing/2014/main" id="{BD7FB281-E9CA-4882-8355-36A7B1CC208E}"/>
              </a:ext>
            </a:extLst>
          </p:cNvPr>
          <p:cNvSpPr/>
          <p:nvPr/>
        </p:nvSpPr>
        <p:spPr>
          <a:xfrm>
            <a:off x="1912030" y="3870498"/>
            <a:ext cx="2724935" cy="148527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TV, entertainment consumption increased in home</a:t>
            </a:r>
          </a:p>
        </p:txBody>
      </p:sp>
      <p:sp>
        <p:nvSpPr>
          <p:cNvPr id="12" name="Rectangle 11">
            <a:extLst>
              <a:ext uri="{FF2B5EF4-FFF2-40B4-BE49-F238E27FC236}">
                <a16:creationId xmlns:a16="http://schemas.microsoft.com/office/drawing/2014/main" id="{CF131316-8D2F-4183-9D71-71BFE2AE493C}"/>
              </a:ext>
            </a:extLst>
          </p:cNvPr>
          <p:cNvSpPr/>
          <p:nvPr/>
        </p:nvSpPr>
        <p:spPr>
          <a:xfrm>
            <a:off x="4742314" y="3870501"/>
            <a:ext cx="2724935" cy="148527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Shopping online did go up but fell back after the outbreak</a:t>
            </a:r>
          </a:p>
        </p:txBody>
      </p:sp>
      <p:sp>
        <p:nvSpPr>
          <p:cNvPr id="13" name="Rectangle 12">
            <a:extLst>
              <a:ext uri="{FF2B5EF4-FFF2-40B4-BE49-F238E27FC236}">
                <a16:creationId xmlns:a16="http://schemas.microsoft.com/office/drawing/2014/main" id="{D27419D9-372D-4A58-9A16-E4500C97DF55}"/>
              </a:ext>
            </a:extLst>
          </p:cNvPr>
          <p:cNvSpPr/>
          <p:nvPr/>
        </p:nvSpPr>
        <p:spPr>
          <a:xfrm>
            <a:off x="7572601" y="3881388"/>
            <a:ext cx="2724935" cy="148527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Travel came to a standstill but revived as soon as the outbreak was over</a:t>
            </a:r>
          </a:p>
        </p:txBody>
      </p:sp>
      <p:sp>
        <p:nvSpPr>
          <p:cNvPr id="14" name="Rectangle 13">
            <a:extLst>
              <a:ext uri="{FF2B5EF4-FFF2-40B4-BE49-F238E27FC236}">
                <a16:creationId xmlns:a16="http://schemas.microsoft.com/office/drawing/2014/main" id="{868FE6AB-CF90-444F-AE07-F417F09B690A}"/>
              </a:ext>
            </a:extLst>
          </p:cNvPr>
          <p:cNvSpPr/>
          <p:nvPr/>
        </p:nvSpPr>
        <p:spPr>
          <a:xfrm>
            <a:off x="495257" y="5381395"/>
            <a:ext cx="11168600" cy="579160"/>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WHILST THERE’S A TENDENCY TO SAY THE WORLD WILL BE DIFFERENT THE REALITY IS WE ARE CREATURES OF HABIT</a:t>
            </a:r>
          </a:p>
        </p:txBody>
      </p:sp>
    </p:spTree>
    <p:extLst>
      <p:ext uri="{BB962C8B-B14F-4D97-AF65-F5344CB8AC3E}">
        <p14:creationId xmlns:p14="http://schemas.microsoft.com/office/powerpoint/2010/main" val="47769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0A66-AD83-42EC-B29D-72B1FC31FB42}"/>
              </a:ext>
            </a:extLst>
          </p:cNvPr>
          <p:cNvSpPr>
            <a:spLocks noGrp="1"/>
          </p:cNvSpPr>
          <p:nvPr>
            <p:ph type="title"/>
          </p:nvPr>
        </p:nvSpPr>
        <p:spPr/>
        <p:txBody>
          <a:bodyPr/>
          <a:lstStyle/>
          <a:p>
            <a:r>
              <a:rPr lang="en-GB" dirty="0"/>
              <a:t>Three types of retailer in this crisis</a:t>
            </a:r>
          </a:p>
        </p:txBody>
      </p:sp>
      <p:sp>
        <p:nvSpPr>
          <p:cNvPr id="3" name="Slide Number Placeholder 2">
            <a:extLst>
              <a:ext uri="{FF2B5EF4-FFF2-40B4-BE49-F238E27FC236}">
                <a16:creationId xmlns:a16="http://schemas.microsoft.com/office/drawing/2014/main" id="{8EC13C51-751F-4F9E-A1C7-4F424CE536C5}"/>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4" name="Text Placeholder 3">
            <a:extLst>
              <a:ext uri="{FF2B5EF4-FFF2-40B4-BE49-F238E27FC236}">
                <a16:creationId xmlns:a16="http://schemas.microsoft.com/office/drawing/2014/main" id="{F685AE9E-8E67-434C-9E7E-3D74A2FC7F36}"/>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2845E0DB-8034-41E5-8869-47182D0E201F}"/>
              </a:ext>
            </a:extLst>
          </p:cNvPr>
          <p:cNvSpPr/>
          <p:nvPr/>
        </p:nvSpPr>
        <p:spPr>
          <a:xfrm>
            <a:off x="389581" y="1799996"/>
            <a:ext cx="3571264" cy="579160"/>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FLEXING TO THE TIMES</a:t>
            </a:r>
          </a:p>
        </p:txBody>
      </p:sp>
      <p:sp>
        <p:nvSpPr>
          <p:cNvPr id="7" name="Rectangle 6">
            <a:extLst>
              <a:ext uri="{FF2B5EF4-FFF2-40B4-BE49-F238E27FC236}">
                <a16:creationId xmlns:a16="http://schemas.microsoft.com/office/drawing/2014/main" id="{8873B13F-2499-412E-8BF3-85D774E3AA76}"/>
              </a:ext>
            </a:extLst>
          </p:cNvPr>
          <p:cNvSpPr/>
          <p:nvPr/>
        </p:nvSpPr>
        <p:spPr>
          <a:xfrm>
            <a:off x="4058062" y="1799996"/>
            <a:ext cx="3571264" cy="579160"/>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ADAPTING  TO SURVIVE</a:t>
            </a:r>
          </a:p>
        </p:txBody>
      </p:sp>
      <p:sp>
        <p:nvSpPr>
          <p:cNvPr id="8" name="Rectangle 7">
            <a:extLst>
              <a:ext uri="{FF2B5EF4-FFF2-40B4-BE49-F238E27FC236}">
                <a16:creationId xmlns:a16="http://schemas.microsoft.com/office/drawing/2014/main" id="{83548FDE-A65D-4CFD-9FEF-CC4D8B4479D8}"/>
              </a:ext>
            </a:extLst>
          </p:cNvPr>
          <p:cNvSpPr/>
          <p:nvPr/>
        </p:nvSpPr>
        <p:spPr>
          <a:xfrm>
            <a:off x="7748322" y="1799996"/>
            <a:ext cx="3571264" cy="579160"/>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FREEZE / MOTH BALL</a:t>
            </a:r>
          </a:p>
        </p:txBody>
      </p:sp>
      <p:sp>
        <p:nvSpPr>
          <p:cNvPr id="11" name="Rectangle 10">
            <a:extLst>
              <a:ext uri="{FF2B5EF4-FFF2-40B4-BE49-F238E27FC236}">
                <a16:creationId xmlns:a16="http://schemas.microsoft.com/office/drawing/2014/main" id="{6CD8F37D-08D6-4DB7-8B7B-96EFD1ECA59B}"/>
              </a:ext>
            </a:extLst>
          </p:cNvPr>
          <p:cNvSpPr/>
          <p:nvPr/>
        </p:nvSpPr>
        <p:spPr>
          <a:xfrm>
            <a:off x="400468" y="2474911"/>
            <a:ext cx="3571264" cy="37952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ectangle 11">
            <a:extLst>
              <a:ext uri="{FF2B5EF4-FFF2-40B4-BE49-F238E27FC236}">
                <a16:creationId xmlns:a16="http://schemas.microsoft.com/office/drawing/2014/main" id="{D6E00623-D102-48ED-9C2A-CA2A7C546A40}"/>
              </a:ext>
            </a:extLst>
          </p:cNvPr>
          <p:cNvSpPr/>
          <p:nvPr/>
        </p:nvSpPr>
        <p:spPr>
          <a:xfrm>
            <a:off x="4068949" y="2474911"/>
            <a:ext cx="3571264" cy="37952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Rectangle 12">
            <a:extLst>
              <a:ext uri="{FF2B5EF4-FFF2-40B4-BE49-F238E27FC236}">
                <a16:creationId xmlns:a16="http://schemas.microsoft.com/office/drawing/2014/main" id="{0DEEE3B8-25E6-42EC-A5FF-57FBBEAAAF95}"/>
              </a:ext>
            </a:extLst>
          </p:cNvPr>
          <p:cNvSpPr/>
          <p:nvPr/>
        </p:nvSpPr>
        <p:spPr>
          <a:xfrm>
            <a:off x="7759209" y="2474911"/>
            <a:ext cx="3571264" cy="379526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026" name="Picture 2" descr="Sainsbury's">
            <a:extLst>
              <a:ext uri="{FF2B5EF4-FFF2-40B4-BE49-F238E27FC236}">
                <a16:creationId xmlns:a16="http://schemas.microsoft.com/office/drawing/2014/main" id="{33D7E39F-DD2A-479C-8879-C9BB3D12C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27" y="2918763"/>
            <a:ext cx="1538724" cy="300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Tesco Logo.svg - Wikipedia">
            <a:extLst>
              <a:ext uri="{FF2B5EF4-FFF2-40B4-BE49-F238E27FC236}">
                <a16:creationId xmlns:a16="http://schemas.microsoft.com/office/drawing/2014/main" id="{DBD76D47-849A-42C5-BC0A-C78AC4000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49" y="3593678"/>
            <a:ext cx="1404129" cy="3720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aning Waitrose logo and symbol | history and evolution">
            <a:extLst>
              <a:ext uri="{FF2B5EF4-FFF2-40B4-BE49-F238E27FC236}">
                <a16:creationId xmlns:a16="http://schemas.microsoft.com/office/drawing/2014/main" id="{15F6CB39-0D2A-4B43-ACD3-96E7AB69E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611" y="4183533"/>
            <a:ext cx="1497739" cy="5091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r mission | Ocado Retail">
            <a:extLst>
              <a:ext uri="{FF2B5EF4-FFF2-40B4-BE49-F238E27FC236}">
                <a16:creationId xmlns:a16="http://schemas.microsoft.com/office/drawing/2014/main" id="{17723D40-5F77-443B-98F4-521D77DDE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895" y="4927012"/>
            <a:ext cx="1781065" cy="3819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lko Case Study - Strategic Approach to Merchandising with Site ...">
            <a:extLst>
              <a:ext uri="{FF2B5EF4-FFF2-40B4-BE49-F238E27FC236}">
                <a16:creationId xmlns:a16="http://schemas.microsoft.com/office/drawing/2014/main" id="{0A0FAC94-47BE-4EEE-8FDB-49BD24A63B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1015" y="3083979"/>
            <a:ext cx="1812264" cy="10193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ts at Home | Beehive Shopping Centre, Cambridge | Free Parking">
            <a:extLst>
              <a:ext uri="{FF2B5EF4-FFF2-40B4-BE49-F238E27FC236}">
                <a16:creationId xmlns:a16="http://schemas.microsoft.com/office/drawing/2014/main" id="{675A234C-F434-456D-90EC-069BA2D903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7573" y="5271134"/>
            <a:ext cx="1967840" cy="11075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crewfix.com | The UK's number 1 trade catalogue | Screwfix Website">
            <a:extLst>
              <a:ext uri="{FF2B5EF4-FFF2-40B4-BE49-F238E27FC236}">
                <a16:creationId xmlns:a16="http://schemas.microsoft.com/office/drawing/2014/main" id="{D9678FC0-714E-4521-9BE2-80ACFD20C9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4987" y="2830323"/>
            <a:ext cx="1669227" cy="33718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amp;M - Wikipedia">
            <a:extLst>
              <a:ext uri="{FF2B5EF4-FFF2-40B4-BE49-F238E27FC236}">
                <a16:creationId xmlns:a16="http://schemas.microsoft.com/office/drawing/2014/main" id="{B46F63BE-9E2B-4BDB-8594-537F027651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3553" y="3371121"/>
            <a:ext cx="722361" cy="4755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amp;Q logo | Logok">
            <a:extLst>
              <a:ext uri="{FF2B5EF4-FFF2-40B4-BE49-F238E27FC236}">
                <a16:creationId xmlns:a16="http://schemas.microsoft.com/office/drawing/2014/main" id="{90DB5341-34B0-4E85-8038-DDB11C42AA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9853" y="3094671"/>
            <a:ext cx="1412635" cy="105947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ebenhams at Westfield London">
            <a:extLst>
              <a:ext uri="{FF2B5EF4-FFF2-40B4-BE49-F238E27FC236}">
                <a16:creationId xmlns:a16="http://schemas.microsoft.com/office/drawing/2014/main" id="{27A87A4B-5831-41C1-8A19-D0D4FDDBF50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44494" b="40305"/>
          <a:stretch/>
        </p:blipFill>
        <p:spPr bwMode="auto">
          <a:xfrm>
            <a:off x="7894975" y="2747079"/>
            <a:ext cx="2602281" cy="3955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rimark | Be Inspired | Retail Week">
            <a:extLst>
              <a:ext uri="{FF2B5EF4-FFF2-40B4-BE49-F238E27FC236}">
                <a16:creationId xmlns:a16="http://schemas.microsoft.com/office/drawing/2014/main" id="{FCB4508D-F902-4C26-81A7-619F437C19E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3829" b="42282"/>
          <a:stretch/>
        </p:blipFill>
        <p:spPr bwMode="auto">
          <a:xfrm>
            <a:off x="8678913" y="3391011"/>
            <a:ext cx="1993112" cy="31648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ile:WHSmith logo.svg - Wikipedia">
            <a:extLst>
              <a:ext uri="{FF2B5EF4-FFF2-40B4-BE49-F238E27FC236}">
                <a16:creationId xmlns:a16="http://schemas.microsoft.com/office/drawing/2014/main" id="{AFF48538-1C82-411C-BB16-1BDF975BE7D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0656" y="4109886"/>
            <a:ext cx="1993490" cy="33640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Where to buy - L'mon">
            <a:extLst>
              <a:ext uri="{FF2B5EF4-FFF2-40B4-BE49-F238E27FC236}">
                <a16:creationId xmlns:a16="http://schemas.microsoft.com/office/drawing/2014/main" id="{8378E321-EAB1-4994-8168-9011037D780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38129" y="4734516"/>
            <a:ext cx="1650042" cy="39800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Schuh Returns | CollectPlus">
            <a:extLst>
              <a:ext uri="{FF2B5EF4-FFF2-40B4-BE49-F238E27FC236}">
                <a16:creationId xmlns:a16="http://schemas.microsoft.com/office/drawing/2014/main" id="{C954013F-69D3-4FEE-BA16-258A91572D7F}"/>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3260" b="31980"/>
          <a:stretch/>
        </p:blipFill>
        <p:spPr bwMode="auto">
          <a:xfrm>
            <a:off x="7053387" y="4502079"/>
            <a:ext cx="1292649" cy="44932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oundland - Trinity Square Gateshead">
            <a:extLst>
              <a:ext uri="{FF2B5EF4-FFF2-40B4-BE49-F238E27FC236}">
                <a16:creationId xmlns:a16="http://schemas.microsoft.com/office/drawing/2014/main" id="{6F1B7235-4FAB-45C2-86A6-3CC66E4F03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04852" y="50908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Two Rivers Shopping Centre - TK Maxx">
            <a:extLst>
              <a:ext uri="{FF2B5EF4-FFF2-40B4-BE49-F238E27FC236}">
                <a16:creationId xmlns:a16="http://schemas.microsoft.com/office/drawing/2014/main" id="{52D7B7D5-0B9E-467B-A98B-ABCDF4B4E80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95871" y="3803427"/>
            <a:ext cx="1931338" cy="128571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Logos – Next Plc">
            <a:extLst>
              <a:ext uri="{FF2B5EF4-FFF2-40B4-BE49-F238E27FC236}">
                <a16:creationId xmlns:a16="http://schemas.microsoft.com/office/drawing/2014/main" id="{AB5A8844-6520-4822-B37D-4D9FA50F34FB}"/>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38254" b="36349"/>
          <a:stretch/>
        </p:blipFill>
        <p:spPr bwMode="auto">
          <a:xfrm>
            <a:off x="6834825" y="5153467"/>
            <a:ext cx="1641750" cy="41695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Aldi rebrands to appear more “contemporary” | Design Week">
            <a:extLst>
              <a:ext uri="{FF2B5EF4-FFF2-40B4-BE49-F238E27FC236}">
                <a16:creationId xmlns:a16="http://schemas.microsoft.com/office/drawing/2014/main" id="{43248D11-292B-415F-9425-67D8A2447A3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98918" y="3791094"/>
            <a:ext cx="846495" cy="92672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Lidl - Wikipedia">
            <a:extLst>
              <a:ext uri="{FF2B5EF4-FFF2-40B4-BE49-F238E27FC236}">
                <a16:creationId xmlns:a16="http://schemas.microsoft.com/office/drawing/2014/main" id="{CF46C2C9-4186-4E6C-B3EC-EB7A53A3AC5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8134" y="5441848"/>
            <a:ext cx="696262" cy="696262"/>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ayes Garden World">
            <a:extLst>
              <a:ext uri="{FF2B5EF4-FFF2-40B4-BE49-F238E27FC236}">
                <a16:creationId xmlns:a16="http://schemas.microsoft.com/office/drawing/2014/main" id="{E7F10FD8-4612-4731-B0E6-E7CA1680E71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16126" y="5233455"/>
            <a:ext cx="2052888" cy="488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770352-04CC-42A9-8919-A68B3F814957}"/>
              </a:ext>
            </a:extLst>
          </p:cNvPr>
          <p:cNvSpPr txBox="1"/>
          <p:nvPr/>
        </p:nvSpPr>
        <p:spPr>
          <a:xfrm>
            <a:off x="307868" y="6623579"/>
            <a:ext cx="5200463" cy="253916"/>
          </a:xfrm>
          <a:prstGeom prst="rect">
            <a:avLst/>
          </a:prstGeom>
          <a:noFill/>
        </p:spPr>
        <p:txBody>
          <a:bodyPr wrap="none" rtlCol="0">
            <a:spAutoFit/>
          </a:bodyPr>
          <a:lstStyle/>
          <a:p>
            <a:r>
              <a:rPr lang="en-GB" sz="1050" dirty="0"/>
              <a:t>Shuh and Next stopped trading and then began trading again having made changes</a:t>
            </a:r>
          </a:p>
        </p:txBody>
      </p:sp>
    </p:spTree>
    <p:extLst>
      <p:ext uri="{BB962C8B-B14F-4D97-AF65-F5344CB8AC3E}">
        <p14:creationId xmlns:p14="http://schemas.microsoft.com/office/powerpoint/2010/main" val="427749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C8FE-C142-4FF8-9477-AF3E28F8B47D}"/>
              </a:ext>
            </a:extLst>
          </p:cNvPr>
          <p:cNvSpPr>
            <a:spLocks noGrp="1"/>
          </p:cNvSpPr>
          <p:nvPr>
            <p:ph type="title"/>
          </p:nvPr>
        </p:nvSpPr>
        <p:spPr/>
        <p:txBody>
          <a:bodyPr/>
          <a:lstStyle/>
          <a:p>
            <a:r>
              <a:rPr lang="en-GB" dirty="0"/>
              <a:t>Initially brands responded to need</a:t>
            </a:r>
          </a:p>
        </p:txBody>
      </p:sp>
      <p:sp>
        <p:nvSpPr>
          <p:cNvPr id="3" name="Slide Number Placeholder 2">
            <a:extLst>
              <a:ext uri="{FF2B5EF4-FFF2-40B4-BE49-F238E27FC236}">
                <a16:creationId xmlns:a16="http://schemas.microsoft.com/office/drawing/2014/main" id="{AD6686A0-8220-40FD-9481-FC658114C93D}"/>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4" name="Text Placeholder 3">
            <a:extLst>
              <a:ext uri="{FF2B5EF4-FFF2-40B4-BE49-F238E27FC236}">
                <a16:creationId xmlns:a16="http://schemas.microsoft.com/office/drawing/2014/main" id="{82DE2DC5-A659-4F2C-B7AA-59AFE086F58C}"/>
              </a:ext>
            </a:extLst>
          </p:cNvPr>
          <p:cNvSpPr>
            <a:spLocks noGrp="1"/>
          </p:cNvSpPr>
          <p:nvPr>
            <p:ph type="body" sz="quarter" idx="11"/>
          </p:nvPr>
        </p:nvSpPr>
        <p:spPr/>
        <p:txBody>
          <a:bodyPr/>
          <a:lstStyle/>
          <a:p>
            <a:r>
              <a:rPr lang="en-GB" dirty="0"/>
              <a:t>They are now beginning to adapt and innovate</a:t>
            </a:r>
          </a:p>
        </p:txBody>
      </p:sp>
      <p:pic>
        <p:nvPicPr>
          <p:cNvPr id="6" name="Picture 4" descr="File:Tesco Logo.svg - Wikipedia">
            <a:extLst>
              <a:ext uri="{FF2B5EF4-FFF2-40B4-BE49-F238E27FC236}">
                <a16:creationId xmlns:a16="http://schemas.microsoft.com/office/drawing/2014/main" id="{3924D072-DDF1-4222-97D9-A45CE424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0" y="2047907"/>
            <a:ext cx="1404129" cy="3720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DB55991-CE0E-4E10-851C-F255CBAB3FBE}"/>
              </a:ext>
            </a:extLst>
          </p:cNvPr>
          <p:cNvSpPr txBox="1"/>
          <p:nvPr/>
        </p:nvSpPr>
        <p:spPr>
          <a:xfrm>
            <a:off x="201446" y="2547257"/>
            <a:ext cx="2367580" cy="954107"/>
          </a:xfrm>
          <a:prstGeom prst="rect">
            <a:avLst/>
          </a:prstGeom>
          <a:noFill/>
        </p:spPr>
        <p:txBody>
          <a:bodyPr wrap="square" rtlCol="0">
            <a:spAutoFit/>
          </a:bodyPr>
          <a:lstStyle/>
          <a:p>
            <a:pPr algn="ctr"/>
            <a:r>
              <a:rPr lang="en-GB" sz="1400" dirty="0"/>
              <a:t>7 April</a:t>
            </a:r>
          </a:p>
          <a:p>
            <a:pPr algn="ctr"/>
            <a:r>
              <a:rPr lang="en-GB" sz="1400" dirty="0"/>
              <a:t>Create pop-up store at Nightingale Hospital for NHS staff</a:t>
            </a:r>
          </a:p>
        </p:txBody>
      </p:sp>
      <p:pic>
        <p:nvPicPr>
          <p:cNvPr id="4102" name="Picture 6" descr="Beauty | Health | Pharmacy and Prescriptions - Boots">
            <a:extLst>
              <a:ext uri="{FF2B5EF4-FFF2-40B4-BE49-F238E27FC236}">
                <a16:creationId xmlns:a16="http://schemas.microsoft.com/office/drawing/2014/main" id="{C055AF24-C42F-474E-81EB-DD3741002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221" y="5018363"/>
            <a:ext cx="1634491" cy="8817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73D1DBF-7985-492D-9360-23C3AD2CC259}"/>
              </a:ext>
            </a:extLst>
          </p:cNvPr>
          <p:cNvSpPr txBox="1"/>
          <p:nvPr/>
        </p:nvSpPr>
        <p:spPr>
          <a:xfrm>
            <a:off x="7355822" y="5923994"/>
            <a:ext cx="2479288" cy="738664"/>
          </a:xfrm>
          <a:prstGeom prst="rect">
            <a:avLst/>
          </a:prstGeom>
          <a:noFill/>
        </p:spPr>
        <p:txBody>
          <a:bodyPr wrap="square" rtlCol="0">
            <a:spAutoFit/>
          </a:bodyPr>
          <a:lstStyle/>
          <a:p>
            <a:pPr algn="ctr"/>
            <a:r>
              <a:rPr lang="en-US" sz="1400" dirty="0"/>
              <a:t>May</a:t>
            </a:r>
          </a:p>
          <a:p>
            <a:pPr algn="ctr"/>
            <a:r>
              <a:rPr lang="en-US" sz="1400" dirty="0"/>
              <a:t>Offer safe space for victims of domestic abuse</a:t>
            </a:r>
          </a:p>
        </p:txBody>
      </p:sp>
      <p:pic>
        <p:nvPicPr>
          <p:cNvPr id="4108" name="Picture 12" descr="A composite image shows two video tours and two written posts / emails about gardening">
            <a:extLst>
              <a:ext uri="{FF2B5EF4-FFF2-40B4-BE49-F238E27FC236}">
                <a16:creationId xmlns:a16="http://schemas.microsoft.com/office/drawing/2014/main" id="{18EE4A1D-D4B6-4588-9203-287D4AD42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021" y="1623642"/>
            <a:ext cx="2203380" cy="12385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F38777C-F38D-4C21-B786-94B8B28421D8}"/>
              </a:ext>
            </a:extLst>
          </p:cNvPr>
          <p:cNvSpPr txBox="1"/>
          <p:nvPr/>
        </p:nvSpPr>
        <p:spPr>
          <a:xfrm>
            <a:off x="3101794" y="2936165"/>
            <a:ext cx="2479288" cy="738664"/>
          </a:xfrm>
          <a:prstGeom prst="rect">
            <a:avLst/>
          </a:prstGeom>
          <a:noFill/>
        </p:spPr>
        <p:txBody>
          <a:bodyPr wrap="square" rtlCol="0">
            <a:spAutoFit/>
          </a:bodyPr>
          <a:lstStyle/>
          <a:p>
            <a:pPr algn="ctr"/>
            <a:r>
              <a:rPr lang="en-GB" sz="1400" dirty="0"/>
              <a:t>Garden Centres to re-open, some offered online personal shopping</a:t>
            </a:r>
          </a:p>
        </p:txBody>
      </p:sp>
      <p:pic>
        <p:nvPicPr>
          <p:cNvPr id="4110" name="Picture 14" descr="File:Brompton Bicycle logo.svg - Wikipedia">
            <a:extLst>
              <a:ext uri="{FF2B5EF4-FFF2-40B4-BE49-F238E27FC236}">
                <a16:creationId xmlns:a16="http://schemas.microsoft.com/office/drawing/2014/main" id="{B831800D-2630-4AD2-BDD1-BBC974403B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100" y="1656066"/>
            <a:ext cx="2261365" cy="6369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9976A28-ADCF-4EEE-B784-95F6C9EB05BC}"/>
              </a:ext>
            </a:extLst>
          </p:cNvPr>
          <p:cNvSpPr txBox="1"/>
          <p:nvPr/>
        </p:nvSpPr>
        <p:spPr>
          <a:xfrm>
            <a:off x="6053777" y="2307069"/>
            <a:ext cx="2479288" cy="1169551"/>
          </a:xfrm>
          <a:prstGeom prst="rect">
            <a:avLst/>
          </a:prstGeom>
          <a:noFill/>
        </p:spPr>
        <p:txBody>
          <a:bodyPr wrap="square" rtlCol="0">
            <a:spAutoFit/>
          </a:bodyPr>
          <a:lstStyle/>
          <a:p>
            <a:pPr algn="ctr"/>
            <a:r>
              <a:rPr lang="en-GB" sz="1400" dirty="0"/>
              <a:t>April</a:t>
            </a:r>
          </a:p>
          <a:p>
            <a:pPr algn="ctr"/>
            <a:r>
              <a:rPr lang="en-GB" sz="1400" dirty="0"/>
              <a:t>Offer NHS staff 200 bikes to get to work safely and then launch direct delivery for first time</a:t>
            </a:r>
          </a:p>
        </p:txBody>
      </p:sp>
      <p:pic>
        <p:nvPicPr>
          <p:cNvPr id="4112" name="Picture 16" descr="Morrisons - Wikipedia">
            <a:extLst>
              <a:ext uri="{FF2B5EF4-FFF2-40B4-BE49-F238E27FC236}">
                <a16:creationId xmlns:a16="http://schemas.microsoft.com/office/drawing/2014/main" id="{798BA290-C769-4FDD-9A3E-67AFA2E96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6354" y="3609423"/>
            <a:ext cx="1698996" cy="86932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B760236-2916-4647-8523-C9091AB3F5B6}"/>
              </a:ext>
            </a:extLst>
          </p:cNvPr>
          <p:cNvSpPr txBox="1"/>
          <p:nvPr/>
        </p:nvSpPr>
        <p:spPr>
          <a:xfrm>
            <a:off x="9622974" y="4545275"/>
            <a:ext cx="2479288" cy="954107"/>
          </a:xfrm>
          <a:prstGeom prst="rect">
            <a:avLst/>
          </a:prstGeom>
          <a:noFill/>
        </p:spPr>
        <p:txBody>
          <a:bodyPr wrap="square" rtlCol="0">
            <a:spAutoFit/>
          </a:bodyPr>
          <a:lstStyle/>
          <a:p>
            <a:pPr algn="ctr"/>
            <a:r>
              <a:rPr lang="en-US" sz="1400" dirty="0"/>
              <a:t>May</a:t>
            </a:r>
          </a:p>
          <a:p>
            <a:pPr algn="ctr"/>
            <a:r>
              <a:rPr lang="en-US" sz="1400" dirty="0"/>
              <a:t>Team with Deliveroo to offer wider range of food plus beer and wine</a:t>
            </a:r>
          </a:p>
        </p:txBody>
      </p:sp>
      <p:pic>
        <p:nvPicPr>
          <p:cNvPr id="4118" name="Picture 22" descr="Is Amazons Logo a Phallus Symbol? - Pickle Fork - Medium">
            <a:extLst>
              <a:ext uri="{FF2B5EF4-FFF2-40B4-BE49-F238E27FC236}">
                <a16:creationId xmlns:a16="http://schemas.microsoft.com/office/drawing/2014/main" id="{AD709894-7094-4B19-90CF-BA638575641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6697"/>
          <a:stretch/>
        </p:blipFill>
        <p:spPr bwMode="auto">
          <a:xfrm>
            <a:off x="9268320" y="1702794"/>
            <a:ext cx="2129140" cy="65915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5200B2B-64FB-4214-BD7C-CA1DCFCA0D3B}"/>
              </a:ext>
            </a:extLst>
          </p:cNvPr>
          <p:cNvSpPr txBox="1"/>
          <p:nvPr/>
        </p:nvSpPr>
        <p:spPr>
          <a:xfrm>
            <a:off x="9048488" y="2370182"/>
            <a:ext cx="2479288" cy="738664"/>
          </a:xfrm>
          <a:prstGeom prst="rect">
            <a:avLst/>
          </a:prstGeom>
          <a:noFill/>
        </p:spPr>
        <p:txBody>
          <a:bodyPr wrap="square" rtlCol="0">
            <a:spAutoFit/>
          </a:bodyPr>
          <a:lstStyle/>
          <a:p>
            <a:pPr algn="ctr"/>
            <a:r>
              <a:rPr lang="en-US" sz="1400" dirty="0"/>
              <a:t>April</a:t>
            </a:r>
          </a:p>
          <a:p>
            <a:pPr algn="ctr"/>
            <a:r>
              <a:rPr lang="en-US" sz="1400" dirty="0"/>
              <a:t>Employs 100,000 more staff worldwide</a:t>
            </a:r>
          </a:p>
        </p:txBody>
      </p:sp>
      <p:pic>
        <p:nvPicPr>
          <p:cNvPr id="2050" name="Picture 2" descr="Logos – Next Plc">
            <a:extLst>
              <a:ext uri="{FF2B5EF4-FFF2-40B4-BE49-F238E27FC236}">
                <a16:creationId xmlns:a16="http://schemas.microsoft.com/office/drawing/2014/main" id="{AC37C1A2-B249-46E6-B4F6-CE819E27DD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40" t="37143" r="10159" b="34693"/>
          <a:stretch/>
        </p:blipFill>
        <p:spPr bwMode="auto">
          <a:xfrm>
            <a:off x="857783" y="3771490"/>
            <a:ext cx="1689170" cy="61543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A339FCA-7D64-402D-818F-F8607680095C}"/>
              </a:ext>
            </a:extLst>
          </p:cNvPr>
          <p:cNvSpPr txBox="1"/>
          <p:nvPr/>
        </p:nvSpPr>
        <p:spPr>
          <a:xfrm>
            <a:off x="440929" y="4223658"/>
            <a:ext cx="2367580" cy="1384995"/>
          </a:xfrm>
          <a:prstGeom prst="rect">
            <a:avLst/>
          </a:prstGeom>
          <a:noFill/>
        </p:spPr>
        <p:txBody>
          <a:bodyPr wrap="square" rtlCol="0">
            <a:spAutoFit/>
          </a:bodyPr>
          <a:lstStyle/>
          <a:p>
            <a:pPr algn="ctr"/>
            <a:r>
              <a:rPr lang="en-GB" sz="1400" dirty="0"/>
              <a:t>7 May</a:t>
            </a:r>
          </a:p>
          <a:p>
            <a:pPr algn="ctr"/>
            <a:r>
              <a:rPr lang="en-GB" sz="1400" dirty="0"/>
              <a:t>Develop beauty business, sign flexible leases with Hammerson “The Beauty Hall from Next” in ex Debenhams stores</a:t>
            </a:r>
          </a:p>
        </p:txBody>
      </p:sp>
      <p:pic>
        <p:nvPicPr>
          <p:cNvPr id="2052" name="Picture 4" descr="Costa Coffee - Wikipedia">
            <a:extLst>
              <a:ext uri="{FF2B5EF4-FFF2-40B4-BE49-F238E27FC236}">
                <a16:creationId xmlns:a16="http://schemas.microsoft.com/office/drawing/2014/main" id="{FCB91C33-3742-46EB-9518-B8B72B2C7D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9021" y="4079206"/>
            <a:ext cx="1233471" cy="123347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197723E1-B761-4C68-8521-B4A4956CAE84}"/>
              </a:ext>
            </a:extLst>
          </p:cNvPr>
          <p:cNvSpPr txBox="1"/>
          <p:nvPr/>
        </p:nvSpPr>
        <p:spPr>
          <a:xfrm>
            <a:off x="2741966" y="5277663"/>
            <a:ext cx="2367580" cy="1169551"/>
          </a:xfrm>
          <a:prstGeom prst="rect">
            <a:avLst/>
          </a:prstGeom>
          <a:noFill/>
        </p:spPr>
        <p:txBody>
          <a:bodyPr wrap="square" rtlCol="0">
            <a:spAutoFit/>
          </a:bodyPr>
          <a:lstStyle/>
          <a:p>
            <a:pPr algn="ctr"/>
            <a:r>
              <a:rPr lang="en-GB" sz="1400" dirty="0"/>
              <a:t>6 May</a:t>
            </a:r>
          </a:p>
          <a:p>
            <a:pPr algn="ctr"/>
            <a:r>
              <a:rPr lang="en-GB" sz="1400" dirty="0"/>
              <a:t>Opens small number of drive throughs near large hospitals, order via Uber Eats</a:t>
            </a:r>
          </a:p>
        </p:txBody>
      </p:sp>
      <p:pic>
        <p:nvPicPr>
          <p:cNvPr id="2054" name="Picture 6" descr="Pret a Manger | Pret a manger, Star logo design, Pret">
            <a:extLst>
              <a:ext uri="{FF2B5EF4-FFF2-40B4-BE49-F238E27FC236}">
                <a16:creationId xmlns:a16="http://schemas.microsoft.com/office/drawing/2014/main" id="{70EBC99A-08DE-4841-A49D-F8F9D7B9AA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3564" y="3364605"/>
            <a:ext cx="1284581" cy="123347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7DB199-0E2C-42C3-B58C-FFC7F9780E09}"/>
              </a:ext>
            </a:extLst>
          </p:cNvPr>
          <p:cNvSpPr txBox="1"/>
          <p:nvPr/>
        </p:nvSpPr>
        <p:spPr>
          <a:xfrm>
            <a:off x="4856356" y="4559146"/>
            <a:ext cx="2479288" cy="954107"/>
          </a:xfrm>
          <a:prstGeom prst="rect">
            <a:avLst/>
          </a:prstGeom>
          <a:noFill/>
        </p:spPr>
        <p:txBody>
          <a:bodyPr wrap="square" rtlCol="0">
            <a:spAutoFit/>
          </a:bodyPr>
          <a:lstStyle/>
          <a:p>
            <a:pPr algn="ctr"/>
            <a:r>
              <a:rPr lang="en-GB" sz="1400" dirty="0"/>
              <a:t>Re-open further shops across and outside London for takeaway and deliver – 100+ stores now open</a:t>
            </a:r>
          </a:p>
        </p:txBody>
      </p:sp>
      <p:pic>
        <p:nvPicPr>
          <p:cNvPr id="2056" name="Picture 8" descr="Specsavers (@Specsavers) | Twitter">
            <a:extLst>
              <a:ext uri="{FF2B5EF4-FFF2-40B4-BE49-F238E27FC236}">
                <a16:creationId xmlns:a16="http://schemas.microsoft.com/office/drawing/2014/main" id="{48AE7051-5C99-4548-A1A2-8B1A83FAF48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0569" b="31256"/>
          <a:stretch/>
        </p:blipFill>
        <p:spPr bwMode="auto">
          <a:xfrm>
            <a:off x="7484882" y="3365404"/>
            <a:ext cx="2150645" cy="82098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5F13DD7-7C7F-4846-8EBD-FCB93F5ED671}"/>
              </a:ext>
            </a:extLst>
          </p:cNvPr>
          <p:cNvSpPr txBox="1"/>
          <p:nvPr/>
        </p:nvSpPr>
        <p:spPr>
          <a:xfrm>
            <a:off x="7344936" y="4106081"/>
            <a:ext cx="2479288" cy="523220"/>
          </a:xfrm>
          <a:prstGeom prst="rect">
            <a:avLst/>
          </a:prstGeom>
          <a:noFill/>
        </p:spPr>
        <p:txBody>
          <a:bodyPr wrap="square" rtlCol="0">
            <a:spAutoFit/>
          </a:bodyPr>
          <a:lstStyle/>
          <a:p>
            <a:pPr algn="ctr"/>
            <a:r>
              <a:rPr lang="en-US" sz="1400" dirty="0"/>
              <a:t>May</a:t>
            </a:r>
          </a:p>
          <a:p>
            <a:pPr algn="ctr"/>
            <a:r>
              <a:rPr lang="en-US" sz="1400" dirty="0"/>
              <a:t>Offer video eye consultations</a:t>
            </a:r>
          </a:p>
        </p:txBody>
      </p:sp>
    </p:spTree>
    <p:extLst>
      <p:ext uri="{BB962C8B-B14F-4D97-AF65-F5344CB8AC3E}">
        <p14:creationId xmlns:p14="http://schemas.microsoft.com/office/powerpoint/2010/main" val="225631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843B7F-D531-44DD-B0F9-6BC31BCDB799}"/>
              </a:ext>
            </a:extLst>
          </p:cNvPr>
          <p:cNvSpPr>
            <a:spLocks noGrp="1"/>
          </p:cNvSpPr>
          <p:nvPr>
            <p:ph type="body" sz="quarter" idx="10"/>
          </p:nvPr>
        </p:nvSpPr>
        <p:spPr/>
        <p:txBody>
          <a:bodyPr/>
          <a:lstStyle/>
          <a:p>
            <a:r>
              <a:rPr lang="en-GB" dirty="0"/>
              <a:t>How mail can drive commercial value to you</a:t>
            </a:r>
          </a:p>
        </p:txBody>
      </p:sp>
    </p:spTree>
    <p:extLst>
      <p:ext uri="{BB962C8B-B14F-4D97-AF65-F5344CB8AC3E}">
        <p14:creationId xmlns:p14="http://schemas.microsoft.com/office/powerpoint/2010/main" val="1005940528"/>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2307</Words>
  <Application>Microsoft Office PowerPoint</Application>
  <PresentationFormat>Widescreen</PresentationFormat>
  <Paragraphs>234</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Impact</vt:lpstr>
      <vt:lpstr>Office Theme</vt:lpstr>
      <vt:lpstr>Using mail to  drive commercial  outcomes  for your business </vt:lpstr>
      <vt:lpstr>PowerPoint Presentation</vt:lpstr>
      <vt:lpstr>The state of the high street</vt:lpstr>
      <vt:lpstr>Online retail sales over the last 12 months</vt:lpstr>
      <vt:lpstr>What’s changed in buying behaviour</vt:lpstr>
      <vt:lpstr>Consumer typologies in a recession</vt:lpstr>
      <vt:lpstr>Three types of retailer in this crisis</vt:lpstr>
      <vt:lpstr>Initially brands responded to need</vt:lpstr>
      <vt:lpstr>PowerPoint Presentation</vt:lpstr>
      <vt:lpstr>Jicmail gives us gold standard data</vt:lpstr>
      <vt:lpstr>Engagement rates with retail mail</vt:lpstr>
      <vt:lpstr>What are Mail order retailers sending?</vt:lpstr>
      <vt:lpstr>MAIL DRIVES COMMERCIAL ACTIONS</vt:lpstr>
      <vt:lpstr>All SORTS OF GROUPS ENGAGE WITH MAIL</vt:lpstr>
      <vt:lpstr>All age groups engage with mail</vt:lpstr>
      <vt:lpstr>frequency above average</vt:lpstr>
      <vt:lpstr>Content type drives all sorts of actions</vt:lpstr>
      <vt:lpstr>Good seasonal offer</vt:lpstr>
      <vt:lpstr>Boden postcard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2020-06-03T16:20:12Z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