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7"/>
  </p:notesMasterIdLst>
  <p:handoutMasterIdLst>
    <p:handoutMasterId r:id="rId28"/>
  </p:handoutMasterIdLst>
  <p:sldIdLst>
    <p:sldId id="435" r:id="rId2"/>
    <p:sldId id="436" r:id="rId3"/>
    <p:sldId id="492" r:id="rId4"/>
    <p:sldId id="491" r:id="rId5"/>
    <p:sldId id="442" r:id="rId6"/>
    <p:sldId id="438" r:id="rId7"/>
    <p:sldId id="443" r:id="rId8"/>
    <p:sldId id="444" r:id="rId9"/>
    <p:sldId id="426" r:id="rId10"/>
    <p:sldId id="427" r:id="rId11"/>
    <p:sldId id="428" r:id="rId12"/>
    <p:sldId id="433" r:id="rId13"/>
    <p:sldId id="362" r:id="rId14"/>
    <p:sldId id="375" r:id="rId15"/>
    <p:sldId id="430" r:id="rId16"/>
    <p:sldId id="490" r:id="rId17"/>
    <p:sldId id="432" r:id="rId18"/>
    <p:sldId id="423" r:id="rId19"/>
    <p:sldId id="497" r:id="rId20"/>
    <p:sldId id="493" r:id="rId21"/>
    <p:sldId id="494" r:id="rId22"/>
    <p:sldId id="495" r:id="rId23"/>
    <p:sldId id="496" r:id="rId24"/>
    <p:sldId id="454" r:id="rId25"/>
    <p:sldId id="453"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2CBD4"/>
    <a:srgbClr val="1BACE4"/>
    <a:srgbClr val="000000"/>
    <a:srgbClr val="95C121"/>
    <a:srgbClr val="E20C18"/>
    <a:srgbClr val="FDC304"/>
    <a:srgbClr val="EF7E05"/>
    <a:srgbClr val="E6E6E6"/>
    <a:srgbClr val="1D1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966" autoAdjust="0"/>
  </p:normalViewPr>
  <p:slideViewPr>
    <p:cSldViewPr snapToGrid="0">
      <p:cViewPr varScale="1">
        <p:scale>
          <a:sx n="54" d="100"/>
          <a:sy n="54" d="100"/>
        </p:scale>
        <p:origin x="1080" y="56"/>
      </p:cViewPr>
      <p:guideLst>
        <p:guide orient="horz" pos="731"/>
        <p:guide pos="325"/>
      </p:guideLst>
    </p:cSldViewPr>
  </p:slideViewPr>
  <p:notesTextViewPr>
    <p:cViewPr>
      <p:scale>
        <a:sx n="1" d="1"/>
        <a:sy n="1" d="1"/>
      </p:scale>
      <p:origin x="0" y="0"/>
    </p:cViewPr>
  </p:notesTextViewPr>
  <p:sorterViewPr>
    <p:cViewPr varScale="1">
      <p:scale>
        <a:sx n="100" d="100"/>
        <a:sy n="100" d="100"/>
      </p:scale>
      <p:origin x="0" y="-128"/>
    </p:cViewPr>
  </p:sorterViewPr>
  <p:notesViewPr>
    <p:cSldViewPr snapToGrid="0" showGuides="1">
      <p:cViewPr>
        <p:scale>
          <a:sx n="100" d="100"/>
          <a:sy n="100" d="100"/>
        </p:scale>
        <p:origin x="48" y="-12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Car</c:v>
                </c:pt>
                <c:pt idx="1">
                  <c:v>Home contents</c:v>
                </c:pt>
                <c:pt idx="2">
                  <c:v>Buildings</c:v>
                </c:pt>
                <c:pt idx="3">
                  <c:v>Travel</c:v>
                </c:pt>
                <c:pt idx="4">
                  <c:v>Pet</c:v>
                </c:pt>
                <c:pt idx="5">
                  <c:v>Home emergency cover</c:v>
                </c:pt>
                <c:pt idx="6">
                  <c:v>Mobile phone</c:v>
                </c:pt>
                <c:pt idx="7">
                  <c:v>Medical/health</c:v>
                </c:pt>
                <c:pt idx="8">
                  <c:v>Accident, sickness, unemployment</c:v>
                </c:pt>
                <c:pt idx="9">
                  <c:v>Gadget</c:v>
                </c:pt>
                <c:pt idx="10">
                  <c:v>Extended warranty cover</c:v>
                </c:pt>
                <c:pt idx="11">
                  <c:v>Other</c:v>
                </c:pt>
                <c:pt idx="12">
                  <c:v>None of these</c:v>
                </c:pt>
              </c:strCache>
            </c:strRef>
          </c:cat>
          <c:val>
            <c:numRef>
              <c:f>Sheet1!$B$2:$B$14</c:f>
              <c:numCache>
                <c:formatCode>0%</c:formatCode>
                <c:ptCount val="13"/>
                <c:pt idx="0">
                  <c:v>0.67</c:v>
                </c:pt>
                <c:pt idx="1">
                  <c:v>0.6</c:v>
                </c:pt>
                <c:pt idx="2">
                  <c:v>0.48</c:v>
                </c:pt>
                <c:pt idx="3">
                  <c:v>0.23</c:v>
                </c:pt>
                <c:pt idx="4">
                  <c:v>0.18</c:v>
                </c:pt>
                <c:pt idx="5">
                  <c:v>0.15</c:v>
                </c:pt>
                <c:pt idx="6">
                  <c:v>0.14000000000000001</c:v>
                </c:pt>
                <c:pt idx="7">
                  <c:v>0.12</c:v>
                </c:pt>
                <c:pt idx="8">
                  <c:v>7.0000000000000007E-2</c:v>
                </c:pt>
                <c:pt idx="9">
                  <c:v>0.05</c:v>
                </c:pt>
                <c:pt idx="10">
                  <c:v>0.05</c:v>
                </c:pt>
                <c:pt idx="11">
                  <c:v>0.03</c:v>
                </c:pt>
                <c:pt idx="12">
                  <c:v>0.13</c:v>
                </c:pt>
              </c:numCache>
            </c:numRef>
          </c:val>
          <c:extLst>
            <c:ext xmlns:c16="http://schemas.microsoft.com/office/drawing/2014/chart" uri="{C3380CC4-5D6E-409C-BE32-E72D297353CC}">
              <c16:uniqueId val="{00000000-F143-4BE5-9C90-93EFC72F19E0}"/>
            </c:ext>
          </c:extLst>
        </c:ser>
        <c:dLbls>
          <c:showLegendKey val="0"/>
          <c:showVal val="0"/>
          <c:showCatName val="0"/>
          <c:showSerName val="0"/>
          <c:showPercent val="0"/>
          <c:showBubbleSize val="0"/>
        </c:dLbls>
        <c:gapWidth val="61"/>
        <c:axId val="1310785232"/>
        <c:axId val="1310782280"/>
      </c:barChart>
      <c:catAx>
        <c:axId val="1310785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782280"/>
        <c:crosses val="autoZero"/>
        <c:auto val="1"/>
        <c:lblAlgn val="ctr"/>
        <c:lblOffset val="100"/>
        <c:noMultiLvlLbl val="0"/>
      </c:catAx>
      <c:valAx>
        <c:axId val="1310782280"/>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78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15227236484268E-2"/>
          <c:y val="1.8811223719956048E-2"/>
          <c:w val="0.94124953786106724"/>
          <c:h val="0.8908802788581121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1-7 days</c:v>
                </c:pt>
                <c:pt idx="1">
                  <c:v>8-14 days</c:v>
                </c:pt>
                <c:pt idx="2">
                  <c:v>15-21 days</c:v>
                </c:pt>
                <c:pt idx="3">
                  <c:v>22-28 days</c:v>
                </c:pt>
              </c:strCache>
            </c:strRef>
          </c:cat>
          <c:val>
            <c:numRef>
              <c:f>Sheet1!$B$2:$B$5</c:f>
              <c:numCache>
                <c:formatCode>0%</c:formatCode>
                <c:ptCount val="4"/>
                <c:pt idx="0">
                  <c:v>0.65</c:v>
                </c:pt>
                <c:pt idx="1">
                  <c:v>0.11</c:v>
                </c:pt>
                <c:pt idx="2">
                  <c:v>0.11</c:v>
                </c:pt>
                <c:pt idx="3">
                  <c:v>0.13</c:v>
                </c:pt>
              </c:numCache>
            </c:numRef>
          </c:val>
          <c:extLst>
            <c:ext xmlns:c16="http://schemas.microsoft.com/office/drawing/2014/chart" uri="{C3380CC4-5D6E-409C-BE32-E72D297353CC}">
              <c16:uniqueId val="{00000000-3D6D-4E8A-8E56-D4814B88252C}"/>
            </c:ext>
          </c:extLst>
        </c:ser>
        <c:dLbls>
          <c:showLegendKey val="0"/>
          <c:showVal val="0"/>
          <c:showCatName val="0"/>
          <c:showSerName val="0"/>
          <c:showPercent val="0"/>
          <c:showBubbleSize val="0"/>
        </c:dLbls>
        <c:gapWidth val="219"/>
        <c:overlap val="-18"/>
        <c:axId val="1091019000"/>
        <c:axId val="1091019328"/>
      </c:barChart>
      <c:catAx>
        <c:axId val="109101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1019328"/>
        <c:crosses val="autoZero"/>
        <c:auto val="1"/>
        <c:lblAlgn val="ctr"/>
        <c:lblOffset val="100"/>
        <c:noMultiLvlLbl val="0"/>
      </c:catAx>
      <c:valAx>
        <c:axId val="109101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1019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90-4ACA-9ACD-E4C8F137E6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90-4ACA-9ACD-E4C8F137E68C}"/>
              </c:ext>
            </c:extLst>
          </c:dPt>
          <c:dLbls>
            <c:dLbl>
              <c:idx val="1"/>
              <c:delete val="1"/>
              <c:extLst>
                <c:ext xmlns:c15="http://schemas.microsoft.com/office/drawing/2012/chart" uri="{CE6537A1-D6FC-4f65-9D91-7224C49458BB}"/>
                <c:ext xmlns:c16="http://schemas.microsoft.com/office/drawing/2014/chart" uri="{C3380CC4-5D6E-409C-BE32-E72D297353CC}">
                  <c16:uniqueId val="{00000003-6D90-4ACA-9ACD-E4C8F137E6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0.37</c:v>
                </c:pt>
                <c:pt idx="1">
                  <c:v>0.63</c:v>
                </c:pt>
              </c:numCache>
            </c:numRef>
          </c:val>
          <c:extLst>
            <c:ext xmlns:c16="http://schemas.microsoft.com/office/drawing/2014/chart" uri="{C3380CC4-5D6E-409C-BE32-E72D297353CC}">
              <c16:uniqueId val="{00000004-6D90-4ACA-9ACD-E4C8F137E68C}"/>
            </c:ext>
          </c:extLst>
        </c:ser>
        <c:dLbls>
          <c:showLegendKey val="0"/>
          <c:showVal val="0"/>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hhc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9D-4508-85F1-E391F2FEC0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9D-4508-85F1-E391F2FEC09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Sheet1!$A$2:$A$3</c:f>
              <c:numCache>
                <c:formatCode>0%</c:formatCode>
                <c:ptCount val="2"/>
                <c:pt idx="0">
                  <c:v>0.71</c:v>
                </c:pt>
                <c:pt idx="1">
                  <c:v>0.28000000000000003</c:v>
                </c:pt>
              </c:numCache>
            </c:numRef>
          </c:val>
          <c:extLst>
            <c:ext xmlns:c16="http://schemas.microsoft.com/office/drawing/2014/chart" uri="{C3380CC4-5D6E-409C-BE32-E72D297353CC}">
              <c16:uniqueId val="{00000000-188B-445D-BD70-48FDDDC9D664}"/>
            </c:ext>
          </c:extLst>
        </c:ser>
        <c:dLbls>
          <c:showLegendKey val="0"/>
          <c:showVal val="0"/>
          <c:showCatName val="0"/>
          <c:showSerName val="0"/>
          <c:showPercent val="0"/>
          <c:showBubbleSize val="0"/>
          <c:showLeaderLines val="1"/>
        </c:dLbls>
        <c:firstSliceAng val="0"/>
        <c:holeSize val="4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Information about products/services</c:v>
                </c:pt>
                <c:pt idx="1">
                  <c:v>Special offer or discount</c:v>
                </c:pt>
                <c:pt idx="2">
                  <c:v>Notification/reminder</c:v>
                </c:pt>
                <c:pt idx="3">
                  <c:v>Financial statement/bill/update</c:v>
                </c:pt>
                <c:pt idx="4">
                  <c:v>Invitation/information about a specific event</c:v>
                </c:pt>
                <c:pt idx="5">
                  <c:v>Postal reply</c:v>
                </c:pt>
                <c:pt idx="6">
                  <c:v>Sender's contact details</c:v>
                </c:pt>
                <c:pt idx="7">
                  <c:v>Administrative information e.g. account details</c:v>
                </c:pt>
              </c:strCache>
            </c:strRef>
          </c:cat>
          <c:val>
            <c:numRef>
              <c:f>Sheet1!$B$2:$B$9</c:f>
              <c:numCache>
                <c:formatCode>0%</c:formatCode>
                <c:ptCount val="8"/>
                <c:pt idx="0">
                  <c:v>0.47</c:v>
                </c:pt>
                <c:pt idx="1">
                  <c:v>0.04</c:v>
                </c:pt>
                <c:pt idx="2">
                  <c:v>0.13</c:v>
                </c:pt>
                <c:pt idx="3">
                  <c:v>0.26</c:v>
                </c:pt>
                <c:pt idx="4">
                  <c:v>0.02</c:v>
                </c:pt>
                <c:pt idx="5">
                  <c:v>0.02</c:v>
                </c:pt>
                <c:pt idx="6">
                  <c:v>0.11</c:v>
                </c:pt>
                <c:pt idx="7">
                  <c:v>0.25</c:v>
                </c:pt>
              </c:numCache>
            </c:numRef>
          </c:val>
          <c:extLst>
            <c:ext xmlns:c16="http://schemas.microsoft.com/office/drawing/2014/chart" uri="{C3380CC4-5D6E-409C-BE32-E72D297353CC}">
              <c16:uniqueId val="{00000000-855D-4BEC-A555-FF947E0BF12B}"/>
            </c:ext>
          </c:extLst>
        </c:ser>
        <c:dLbls>
          <c:showLegendKey val="0"/>
          <c:showVal val="0"/>
          <c:showCatName val="0"/>
          <c:showSerName val="0"/>
          <c:showPercent val="0"/>
          <c:showBubbleSize val="0"/>
        </c:dLbls>
        <c:gapWidth val="58"/>
        <c:axId val="938893616"/>
        <c:axId val="938893944"/>
      </c:barChart>
      <c:catAx>
        <c:axId val="938893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8893944"/>
        <c:crosses val="autoZero"/>
        <c:auto val="1"/>
        <c:lblAlgn val="ctr"/>
        <c:lblOffset val="100"/>
        <c:noMultiLvlLbl val="0"/>
      </c:catAx>
      <c:valAx>
        <c:axId val="938893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889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Reach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Average</c:v>
                </c:pt>
                <c:pt idx="1">
                  <c:v>Advertising mail</c:v>
                </c:pt>
                <c:pt idx="2">
                  <c:v>Business mail</c:v>
                </c:pt>
                <c:pt idx="3">
                  <c:v>Business and advertising mail</c:v>
                </c:pt>
              </c:strCache>
            </c:strRef>
          </c:cat>
          <c:val>
            <c:numRef>
              <c:f>Sheet1!$B$2:$B$5</c:f>
              <c:numCache>
                <c:formatCode>General</c:formatCode>
                <c:ptCount val="4"/>
                <c:pt idx="0">
                  <c:v>1.1499999999999999</c:v>
                </c:pt>
                <c:pt idx="1">
                  <c:v>1.1599999999999999</c:v>
                </c:pt>
                <c:pt idx="2">
                  <c:v>1.1499999999999999</c:v>
                </c:pt>
                <c:pt idx="3">
                  <c:v>1.1200000000000001</c:v>
                </c:pt>
              </c:numCache>
            </c:numRef>
          </c:val>
          <c:extLst>
            <c:ext xmlns:c16="http://schemas.microsoft.com/office/drawing/2014/chart" uri="{C3380CC4-5D6E-409C-BE32-E72D297353CC}">
              <c16:uniqueId val="{00000000-BBCA-4649-99B5-853242355965}"/>
            </c:ext>
          </c:extLst>
        </c:ser>
        <c:ser>
          <c:idx val="1"/>
          <c:order val="1"/>
          <c:tx>
            <c:strRef>
              <c:f>Sheet1!$C$1</c:f>
              <c:strCache>
                <c:ptCount val="1"/>
                <c:pt idx="0">
                  <c:v>Frequency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Average</c:v>
                </c:pt>
                <c:pt idx="1">
                  <c:v>Advertising mail</c:v>
                </c:pt>
                <c:pt idx="2">
                  <c:v>Business mail</c:v>
                </c:pt>
                <c:pt idx="3">
                  <c:v>Business and advertising mail</c:v>
                </c:pt>
              </c:strCache>
            </c:strRef>
          </c:cat>
          <c:val>
            <c:numRef>
              <c:f>Sheet1!$C$2:$C$5</c:f>
              <c:numCache>
                <c:formatCode>General</c:formatCode>
                <c:ptCount val="4"/>
                <c:pt idx="0">
                  <c:v>4.2</c:v>
                </c:pt>
                <c:pt idx="1">
                  <c:v>3.91</c:v>
                </c:pt>
                <c:pt idx="2">
                  <c:v>4.4800000000000004</c:v>
                </c:pt>
                <c:pt idx="3">
                  <c:v>4.79</c:v>
                </c:pt>
              </c:numCache>
            </c:numRef>
          </c:val>
          <c:extLst>
            <c:ext xmlns:c16="http://schemas.microsoft.com/office/drawing/2014/chart" uri="{C3380CC4-5D6E-409C-BE32-E72D297353CC}">
              <c16:uniqueId val="{00000001-BBCA-4649-99B5-853242355965}"/>
            </c:ext>
          </c:extLst>
        </c:ser>
        <c:dLbls>
          <c:showLegendKey val="0"/>
          <c:showVal val="0"/>
          <c:showCatName val="0"/>
          <c:showSerName val="0"/>
          <c:showPercent val="0"/>
          <c:showBubbleSize val="0"/>
        </c:dLbls>
        <c:gapWidth val="132"/>
        <c:overlap val="-27"/>
        <c:axId val="1070207912"/>
        <c:axId val="1070206272"/>
      </c:barChart>
      <c:catAx>
        <c:axId val="107020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6272"/>
        <c:crosses val="autoZero"/>
        <c:auto val="1"/>
        <c:lblAlgn val="ctr"/>
        <c:lblOffset val="100"/>
        <c:noMultiLvlLbl val="0"/>
      </c:catAx>
      <c:valAx>
        <c:axId val="107020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182"/>
        <c:axId val="810362560"/>
        <c:axId val="810367480"/>
      </c:barChart>
      <c:catAx>
        <c:axId val="81036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367480"/>
        <c:crosses val="autoZero"/>
        <c:auto val="1"/>
        <c:lblAlgn val="ctr"/>
        <c:lblOffset val="100"/>
        <c:noMultiLvlLbl val="0"/>
      </c:catAx>
      <c:valAx>
        <c:axId val="810367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36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7B-4F03-B8B4-49CE8EF8455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7B-4F03-B8B4-49CE8EF8455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63-4893-A863-26380D07603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63-4893-A863-26380D07603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84-44CF-B543-42F3FD24E50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1D-4061-8D0E-056A19D4A5D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7B-4F03-B8B4-49CE8EF8455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63-4893-A863-26380D076034}"/>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63-4893-A863-26380D07603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63-4893-A863-26380D0760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Mail arrival/sorting</c:v>
                </c:pt>
                <c:pt idx="1">
                  <c:v>Opened it</c:v>
                </c:pt>
                <c:pt idx="2">
                  <c:v>Put aside to look at later</c:v>
                </c:pt>
                <c:pt idx="3">
                  <c:v>Put in the usual place</c:v>
                </c:pt>
                <c:pt idx="4">
                  <c:v>Threw it away/recycled</c:v>
                </c:pt>
                <c:pt idx="5">
                  <c:v>Filed it for reference or records</c:v>
                </c:pt>
                <c:pt idx="6">
                  <c:v>Took it out of the house (e.g. to work)</c:v>
                </c:pt>
                <c:pt idx="7">
                  <c:v>Used/did something with the information</c:v>
                </c:pt>
                <c:pt idx="8">
                  <c:v>Passed it on/left out for the person it's for</c:v>
                </c:pt>
                <c:pt idx="9">
                  <c:v>Read/looked/glanced at it</c:v>
                </c:pt>
              </c:strCache>
            </c:strRef>
          </c:cat>
          <c:val>
            <c:numRef>
              <c:f>Sheet1!$B$2:$B$11</c:f>
              <c:numCache>
                <c:formatCode>0%</c:formatCode>
                <c:ptCount val="10"/>
                <c:pt idx="0">
                  <c:v>1</c:v>
                </c:pt>
                <c:pt idx="1">
                  <c:v>0.8</c:v>
                </c:pt>
                <c:pt idx="2">
                  <c:v>0.22</c:v>
                </c:pt>
                <c:pt idx="3">
                  <c:v>0.08</c:v>
                </c:pt>
                <c:pt idx="4">
                  <c:v>0.31</c:v>
                </c:pt>
                <c:pt idx="5">
                  <c:v>0.37</c:v>
                </c:pt>
                <c:pt idx="6">
                  <c:v>0.02</c:v>
                </c:pt>
                <c:pt idx="7">
                  <c:v>0.08</c:v>
                </c:pt>
                <c:pt idx="8">
                  <c:v>0.12</c:v>
                </c:pt>
                <c:pt idx="9">
                  <c:v>0.7</c:v>
                </c:pt>
              </c:numCache>
            </c:numRef>
          </c:val>
          <c:extLst>
            <c:ext xmlns:c16="http://schemas.microsoft.com/office/drawing/2014/chart" uri="{C3380CC4-5D6E-409C-BE32-E72D297353CC}">
              <c16:uniqueId val="{00000000-551D-4061-8D0E-056A19D4A5DA}"/>
            </c:ext>
          </c:extLst>
        </c:ser>
        <c:dLbls>
          <c:showLegendKey val="0"/>
          <c:showVal val="0"/>
          <c:showCatName val="0"/>
          <c:showSerName val="0"/>
          <c:showPercent val="0"/>
          <c:showBubbleSize val="0"/>
        </c:dLbls>
        <c:gapWidth val="29"/>
        <c:axId val="930301768"/>
        <c:axId val="930304064"/>
      </c:barChart>
      <c:catAx>
        <c:axId val="93030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4064"/>
        <c:crosses val="autoZero"/>
        <c:auto val="1"/>
        <c:lblAlgn val="ctr"/>
        <c:lblOffset val="100"/>
        <c:noMultiLvlLbl val="0"/>
      </c:catAx>
      <c:valAx>
        <c:axId val="9303040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Commercial Actions General Insurers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Bought something/made a payment or donation</c:v>
                </c:pt>
                <c:pt idx="1">
                  <c:v>Used a voucher/discount code</c:v>
                </c:pt>
                <c:pt idx="2">
                  <c:v>Planned a large purchase</c:v>
                </c:pt>
                <c:pt idx="3">
                  <c:v>Discussed with someone</c:v>
                </c:pt>
                <c:pt idx="4">
                  <c:v>Visited sender's shop/office</c:v>
                </c:pt>
                <c:pt idx="5">
                  <c:v>Visited sender's website</c:v>
                </c:pt>
                <c:pt idx="6">
                  <c:v>Went online for more information</c:v>
                </c:pt>
                <c:pt idx="7">
                  <c:v>Looked up my account details</c:v>
                </c:pt>
                <c:pt idx="8">
                  <c:v>Used a tablet or smartphone</c:v>
                </c:pt>
                <c:pt idx="9">
                  <c:v>Called the sender</c:v>
                </c:pt>
                <c:pt idx="10">
                  <c:v>Posted a reply to the sender</c:v>
                </c:pt>
              </c:strCache>
            </c:strRef>
          </c:cat>
          <c:val>
            <c:numRef>
              <c:f>Sheet1!$B$2:$B$12</c:f>
              <c:numCache>
                <c:formatCode>0%</c:formatCode>
                <c:ptCount val="11"/>
                <c:pt idx="0">
                  <c:v>0.04</c:v>
                </c:pt>
                <c:pt idx="1">
                  <c:v>0</c:v>
                </c:pt>
                <c:pt idx="2">
                  <c:v>0.01</c:v>
                </c:pt>
                <c:pt idx="3">
                  <c:v>0.24</c:v>
                </c:pt>
                <c:pt idx="4" formatCode="0.0%">
                  <c:v>6.0000000000000001E-3</c:v>
                </c:pt>
                <c:pt idx="5">
                  <c:v>0.1</c:v>
                </c:pt>
                <c:pt idx="6">
                  <c:v>7.0000000000000007E-2</c:v>
                </c:pt>
                <c:pt idx="7">
                  <c:v>0.04</c:v>
                </c:pt>
                <c:pt idx="8">
                  <c:v>0.03</c:v>
                </c:pt>
                <c:pt idx="9">
                  <c:v>0.1</c:v>
                </c:pt>
                <c:pt idx="10">
                  <c:v>0.02</c:v>
                </c:pt>
              </c:numCache>
            </c:numRef>
          </c:val>
          <c:extLst>
            <c:ext xmlns:c16="http://schemas.microsoft.com/office/drawing/2014/chart" uri="{C3380CC4-5D6E-409C-BE32-E72D297353CC}">
              <c16:uniqueId val="{00000000-F755-482D-804A-ED3E1CDD411C}"/>
            </c:ext>
          </c:extLst>
        </c:ser>
        <c:ser>
          <c:idx val="1"/>
          <c:order val="1"/>
          <c:tx>
            <c:strRef>
              <c:f>Sheet1!$C$1</c:f>
              <c:strCache>
                <c:ptCount val="1"/>
                <c:pt idx="0">
                  <c:v>Commercial Actions Supermarkets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Bought something/made a payment or donation</c:v>
                </c:pt>
                <c:pt idx="1">
                  <c:v>Used a voucher/discount code</c:v>
                </c:pt>
                <c:pt idx="2">
                  <c:v>Planned a large purchase</c:v>
                </c:pt>
                <c:pt idx="3">
                  <c:v>Discussed with someone</c:v>
                </c:pt>
                <c:pt idx="4">
                  <c:v>Visited sender's shop/office</c:v>
                </c:pt>
                <c:pt idx="5">
                  <c:v>Visited sender's website</c:v>
                </c:pt>
                <c:pt idx="6">
                  <c:v>Went online for more information</c:v>
                </c:pt>
                <c:pt idx="7">
                  <c:v>Looked up my account details</c:v>
                </c:pt>
                <c:pt idx="8">
                  <c:v>Used a tablet or smartphone</c:v>
                </c:pt>
                <c:pt idx="9">
                  <c:v>Called the sender</c:v>
                </c:pt>
                <c:pt idx="10">
                  <c:v>Posted a reply to the sender</c:v>
                </c:pt>
              </c:strCache>
            </c:strRef>
          </c:cat>
          <c:val>
            <c:numRef>
              <c:f>Sheet1!$C$2:$C$12</c:f>
              <c:numCache>
                <c:formatCode>0%</c:formatCode>
                <c:ptCount val="11"/>
                <c:pt idx="0">
                  <c:v>0.28000000000000003</c:v>
                </c:pt>
                <c:pt idx="1">
                  <c:v>0.06</c:v>
                </c:pt>
                <c:pt idx="2">
                  <c:v>0.01</c:v>
                </c:pt>
                <c:pt idx="3">
                  <c:v>0.14000000000000001</c:v>
                </c:pt>
                <c:pt idx="4">
                  <c:v>0.02</c:v>
                </c:pt>
                <c:pt idx="5">
                  <c:v>0.13</c:v>
                </c:pt>
                <c:pt idx="6">
                  <c:v>0.08</c:v>
                </c:pt>
                <c:pt idx="7">
                  <c:v>0.18</c:v>
                </c:pt>
                <c:pt idx="8">
                  <c:v>0.06</c:v>
                </c:pt>
                <c:pt idx="9">
                  <c:v>0.05</c:v>
                </c:pt>
                <c:pt idx="10">
                  <c:v>0.01</c:v>
                </c:pt>
              </c:numCache>
            </c:numRef>
          </c:val>
          <c:extLst>
            <c:ext xmlns:c16="http://schemas.microsoft.com/office/drawing/2014/chart" uri="{C3380CC4-5D6E-409C-BE32-E72D297353CC}">
              <c16:uniqueId val="{00000001-F755-482D-804A-ED3E1CDD411C}"/>
            </c:ext>
          </c:extLst>
        </c:ser>
        <c:dLbls>
          <c:showLegendKey val="0"/>
          <c:showVal val="0"/>
          <c:showCatName val="0"/>
          <c:showSerName val="0"/>
          <c:showPercent val="0"/>
          <c:showBubbleSize val="0"/>
        </c:dLbls>
        <c:gapWidth val="18"/>
        <c:axId val="732920032"/>
        <c:axId val="732921344"/>
      </c:barChart>
      <c:catAx>
        <c:axId val="732920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921344"/>
        <c:crosses val="autoZero"/>
        <c:auto val="1"/>
        <c:lblAlgn val="ctr"/>
        <c:lblOffset val="100"/>
        <c:noMultiLvlLbl val="0"/>
      </c:catAx>
      <c:valAx>
        <c:axId val="732921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292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92-4887-86C6-9F9EDE043E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92-4887-86C6-9F9EDE043EC6}"/>
              </c:ext>
            </c:extLst>
          </c:dPt>
          <c:dLbls>
            <c:dLbl>
              <c:idx val="1"/>
              <c:delete val="1"/>
              <c:extLst>
                <c:ext xmlns:c15="http://schemas.microsoft.com/office/drawing/2012/chart" uri="{CE6537A1-D6FC-4f65-9D91-7224C49458BB}"/>
                <c:ext xmlns:c16="http://schemas.microsoft.com/office/drawing/2014/chart" uri="{C3380CC4-5D6E-409C-BE32-E72D297353CC}">
                  <c16:uniqueId val="{00000003-5492-4887-86C6-9F9EDE043E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5492-4887-86C6-9F9EDE043EC6}"/>
            </c:ext>
          </c:extLst>
        </c:ser>
        <c:dLbls>
          <c:showLegendKey val="0"/>
          <c:showVal val="0"/>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40833003764084E-2"/>
          <c:y val="2.2858773703525209E-2"/>
          <c:w val="0.94805289015659511"/>
          <c:h val="0.8674013424481235"/>
        </c:manualLayout>
      </c:layout>
      <c:barChart>
        <c:barDir val="col"/>
        <c:grouping val="clustered"/>
        <c:varyColors val="0"/>
        <c:ser>
          <c:idx val="0"/>
          <c:order val="0"/>
          <c:tx>
            <c:strRef>
              <c:f>Sheet1!$B$1</c:f>
              <c:strCache>
                <c:ptCount val="1"/>
                <c:pt idx="0">
                  <c:v>Frequency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Information about products/services</c:v>
                </c:pt>
                <c:pt idx="1">
                  <c:v>Financial statement/bill/update</c:v>
                </c:pt>
                <c:pt idx="2">
                  <c:v>Administrative information</c:v>
                </c:pt>
              </c:strCache>
            </c:strRef>
          </c:cat>
          <c:val>
            <c:numRef>
              <c:f>Sheet1!$B$2:$B$4</c:f>
              <c:numCache>
                <c:formatCode>General</c:formatCode>
                <c:ptCount val="3"/>
                <c:pt idx="0">
                  <c:v>4.0599999999999996</c:v>
                </c:pt>
                <c:pt idx="1">
                  <c:v>4.7</c:v>
                </c:pt>
                <c:pt idx="2">
                  <c:v>4.8</c:v>
                </c:pt>
              </c:numCache>
            </c:numRef>
          </c:val>
          <c:extLst>
            <c:ext xmlns:c16="http://schemas.microsoft.com/office/drawing/2014/chart" uri="{C3380CC4-5D6E-409C-BE32-E72D297353CC}">
              <c16:uniqueId val="{00000000-BBCA-4649-99B5-853242355965}"/>
            </c:ext>
          </c:extLst>
        </c:ser>
        <c:dLbls>
          <c:showLegendKey val="0"/>
          <c:showVal val="0"/>
          <c:showCatName val="0"/>
          <c:showSerName val="0"/>
          <c:showPercent val="0"/>
          <c:showBubbleSize val="0"/>
        </c:dLbls>
        <c:gapWidth val="132"/>
        <c:overlap val="-27"/>
        <c:axId val="1070207912"/>
        <c:axId val="1070206272"/>
      </c:barChart>
      <c:catAx>
        <c:axId val="107020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6272"/>
        <c:crosses val="autoZero"/>
        <c:auto val="1"/>
        <c:lblAlgn val="ctr"/>
        <c:lblOffset val="100"/>
        <c:noMultiLvlLbl val="0"/>
      </c:catAx>
      <c:valAx>
        <c:axId val="1070206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7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0.14713</cdr:x>
      <cdr:y>0.53305</cdr:y>
    </cdr:from>
    <cdr:to>
      <cdr:x>0.45843</cdr:x>
      <cdr:y>1</cdr:y>
    </cdr:to>
    <cdr:sp macro="" textlink="">
      <cdr:nvSpPr>
        <cdr:cNvPr id="2" name="TextBox 1">
          <a:extLst xmlns:a="http://schemas.openxmlformats.org/drawingml/2006/main">
            <a:ext uri="{FF2B5EF4-FFF2-40B4-BE49-F238E27FC236}">
              <a16:creationId xmlns:a16="http://schemas.microsoft.com/office/drawing/2014/main" id="{4DBB38B7-D6A7-4C55-9C91-C983E70A99FD}"/>
            </a:ext>
          </a:extLst>
        </cdr:cNvPr>
        <cdr:cNvSpPr txBox="1"/>
      </cdr:nvSpPr>
      <cdr:spPr>
        <a:xfrm xmlns:a="http://schemas.openxmlformats.org/drawingml/2006/main">
          <a:off x="432174" y="19582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0.14713</cdr:x>
      <cdr:y>0.53305</cdr:y>
    </cdr:from>
    <cdr:to>
      <cdr:x>0.45843</cdr:x>
      <cdr:y>1</cdr:y>
    </cdr:to>
    <cdr:sp macro="" textlink="">
      <cdr:nvSpPr>
        <cdr:cNvPr id="2" name="TextBox 1">
          <a:extLst xmlns:a="http://schemas.openxmlformats.org/drawingml/2006/main">
            <a:ext uri="{FF2B5EF4-FFF2-40B4-BE49-F238E27FC236}">
              <a16:creationId xmlns:a16="http://schemas.microsoft.com/office/drawing/2014/main" id="{4DBB38B7-D6A7-4C55-9C91-C983E70A99FD}"/>
            </a:ext>
          </a:extLst>
        </cdr:cNvPr>
        <cdr:cNvSpPr txBox="1"/>
      </cdr:nvSpPr>
      <cdr:spPr>
        <a:xfrm xmlns:a="http://schemas.openxmlformats.org/drawingml/2006/main">
          <a:off x="432174" y="19582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3850836" y="0"/>
            <a:ext cx="2945659" cy="498631"/>
          </a:xfrm>
          <a:prstGeom prst="rect">
            <a:avLst/>
          </a:prstGeom>
        </p:spPr>
        <p:txBody>
          <a:bodyPr vert="horz" lIns="91440" tIns="45720" rIns="91440" bIns="45720" rtlCol="0"/>
          <a:lstStyle>
            <a:lvl1pPr algn="r">
              <a:defRPr sz="1200"/>
            </a:lvl1pPr>
          </a:lstStyle>
          <a:p>
            <a:fld id="{50D87A0D-4AE4-469D-8C0F-1E3E19CC0F04}" type="datetimeFigureOut">
              <a:rPr lang="en-GB" smtClean="0"/>
              <a:t>03/06/2020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9428011"/>
            <a:ext cx="2945659" cy="498629"/>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3850836" y="9428011"/>
            <a:ext cx="2945659" cy="498629"/>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58E864C0-77EE-456B-9747-0A15F816AD6A}" type="datetimeFigureOut">
              <a:rPr lang="en-GB" smtClean="0"/>
              <a:t>03/06/2020</a:t>
            </a:fld>
            <a:endParaRPr lang="en-GB" dirty="0"/>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ain.com/Images/BB_Prescription_cutting_costs.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hbswk.hbs.edu/archive/1590.html" TargetMode="External"/><Relationship Id="rId5" Type="http://schemas.openxmlformats.org/officeDocument/2006/relationships/hyperlink" Target="https://www.visioncritical.com/customer-loyalty-strategies/" TargetMode="External"/><Relationship Id="rId4" Type="http://schemas.openxmlformats.org/officeDocument/2006/relationships/hyperlink" Target="http://www.netpromoter.com/why-net-promoter/know/"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380076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data has been available since the second quarter of 2017, it now contains over 92,000 individual mail packs across all the main industry sectors.  It has been designed to create Gold Standard for the industry so that mail and door drop can be planned alongside other media in exactly the same way as all other channels.</a:t>
            </a:r>
          </a:p>
          <a:p>
            <a:endParaRPr lang="en-GB" dirty="0"/>
          </a:p>
          <a:p>
            <a:r>
              <a:rPr lang="en-GB" dirty="0"/>
              <a:t>A panel of 1,000 households each month collect their mail and door drop for the first 7 days of each month.  They then track that content over a full 28 day period and tell us what they did with it physically ie opened, read and passed it on.  But in addition they record any commercial actions, such as going online, calling the sender or using a voucher or discount code.</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395141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JICMAIL data we asked consumers to help us compile the industry sectors and how these would work.  When they did that they put General Insurance and Finance into one sector.  So we don’t separate out the sectors.</a:t>
            </a:r>
          </a:p>
          <a:p>
            <a:endParaRPr lang="en-GB" dirty="0"/>
          </a:p>
          <a:p>
            <a:r>
              <a:rPr lang="en-GB" dirty="0"/>
              <a:t>So for this study we have taken some of the largest insurance brands and just looked at the data for these, to see what differences there might be from the overall Financial Services sector.  These findings come from the brands here and the combined sample size these provided.</a:t>
            </a:r>
          </a:p>
        </p:txBody>
      </p:sp>
      <p:sp>
        <p:nvSpPr>
          <p:cNvPr id="4" name="Slide Number Placeholder 3"/>
          <p:cNvSpPr>
            <a:spLocks noGrp="1"/>
          </p:cNvSpPr>
          <p:nvPr>
            <p:ph type="sldNum" sz="quarter" idx="10"/>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217285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Household Co-Ordinator is the person who takes charge of sorting the mail in their households.  In some shared households this is a shared responsibility but mostly it is one person.</a:t>
            </a:r>
          </a:p>
          <a:p>
            <a:endParaRPr lang="en-GB" dirty="0"/>
          </a:p>
          <a:p>
            <a:r>
              <a:rPr lang="en-GB" dirty="0"/>
              <a:t>In GI 71% of mail is dealt with by the HHC and 71% of them happen to be women.</a:t>
            </a:r>
          </a:p>
          <a:p>
            <a:endParaRPr lang="en-GB" dirty="0"/>
          </a:p>
          <a:p>
            <a:r>
              <a:rPr lang="en-GB" dirty="0"/>
              <a:t>They go on to interact most with the mail.  But will also pass it on to the person it is for if they don’t go on to process the mail piece.</a:t>
            </a:r>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361626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47% of GI mail content contains information about products and services and then next is a financial statement/bill/update.  As you can see JICMAIL does not capture mail content that might be a policy document so we take these two mail types as a proxy for this content.  In addition some people might have used the category of administrative information.</a:t>
            </a:r>
          </a:p>
          <a:p>
            <a:endParaRPr lang="en-GB" dirty="0"/>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231822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JICMAIL they collect both advertising mail and business mail.</a:t>
            </a:r>
          </a:p>
          <a:p>
            <a:endParaRPr lang="en-GB" dirty="0"/>
          </a:p>
          <a:p>
            <a:r>
              <a:rPr lang="en-GB" dirty="0"/>
              <a:t>Advertising mail is obviously containing advertising content, like:</a:t>
            </a:r>
          </a:p>
          <a:p>
            <a:endParaRPr lang="en-GB" dirty="0"/>
          </a:p>
          <a:p>
            <a:r>
              <a:rPr lang="en-GB" dirty="0"/>
              <a:t>Sales message, magazine news article and so on.</a:t>
            </a:r>
          </a:p>
          <a:p>
            <a:endParaRPr lang="en-GB" dirty="0"/>
          </a:p>
          <a:p>
            <a:r>
              <a:rPr lang="en-GB" dirty="0"/>
              <a:t>Business mail includes a financial statement bill/update, notification or reminder.</a:t>
            </a:r>
          </a:p>
          <a:p>
            <a:endParaRPr lang="en-GB" dirty="0"/>
          </a:p>
          <a:p>
            <a:r>
              <a:rPr lang="en-GB" dirty="0"/>
              <a:t>But quite often consumers will select that a piece contains both, so it might have a selling message alongside some account information, for example.</a:t>
            </a:r>
          </a:p>
          <a:p>
            <a:endParaRPr lang="en-GB" dirty="0"/>
          </a:p>
          <a:p>
            <a:r>
              <a:rPr lang="en-GB" dirty="0"/>
              <a:t>When people say that it contains both of these types of mail, the reach and frequency increases.  Suggesting that people engage more with their mail the broader the content.</a:t>
            </a:r>
          </a:p>
        </p:txBody>
      </p:sp>
      <p:sp>
        <p:nvSpPr>
          <p:cNvPr id="4" name="Slide Number Placeholder 3"/>
          <p:cNvSpPr>
            <a:spLocks noGrp="1"/>
          </p:cNvSpPr>
          <p:nvPr>
            <p:ph type="sldNum" sz="quarter" idx="10"/>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342001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actions are really high, who people take notice of mail from General Insurers.  80% of people open the mail and 70% read, look or glance at it.</a:t>
            </a:r>
          </a:p>
          <a:p>
            <a:endParaRPr lang="en-GB" dirty="0"/>
          </a:p>
          <a:p>
            <a:r>
              <a:rPr lang="en-GB" dirty="0"/>
              <a:t>Filing rates for insurance are higher than average for most other categories but on a par with FS generally with is 36%.</a:t>
            </a:r>
          </a:p>
          <a:p>
            <a:endParaRPr lang="en-GB" dirty="0"/>
          </a:p>
          <a:p>
            <a:r>
              <a:rPr lang="en-GB" dirty="0"/>
              <a:t>12% of those household co-ordinators pas it on to the person is was addressed to.</a:t>
            </a:r>
          </a:p>
        </p:txBody>
      </p:sp>
      <p:sp>
        <p:nvSpPr>
          <p:cNvPr id="4" name="Slide Number Placeholder 3"/>
          <p:cNvSpPr>
            <a:spLocks noGrp="1"/>
          </p:cNvSpPr>
          <p:nvPr>
            <p:ph type="sldNum" sz="quarter" idx="10"/>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359256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other data that JICMAIL collects is what they call commercial data.</a:t>
            </a:r>
          </a:p>
          <a:p>
            <a:endParaRPr lang="en-GB" dirty="0"/>
          </a:p>
          <a:p>
            <a:r>
              <a:rPr lang="en-GB" dirty="0"/>
              <a:t>Commercial activity is an interesting one with GI.  The physical actions with mail make up the frequency numbers we use to help plan mail as a channel.  On top of this, we know that mail drives people to do commercial things, they may not be holding the mail pack but they will take all sorts of actions.</a:t>
            </a:r>
          </a:p>
          <a:p>
            <a:endParaRPr lang="en-GB" dirty="0"/>
          </a:p>
          <a:p>
            <a:r>
              <a:rPr lang="en-GB" dirty="0"/>
              <a:t>Insurance mail drives 28% of people to do something with the mail.  Insurance mail is not driving very much commercial engagement, we put the supermarket category in here so we could show you an extreme contrast.  Whilst we wouldn’t expect people to respond to insurance mail in the same way, there is very low buying behaviour but much more discussion, strong online behaviour and 18% of people look up their account details.</a:t>
            </a:r>
          </a:p>
          <a:p>
            <a:endParaRPr lang="en-GB" dirty="0"/>
          </a:p>
          <a:p>
            <a:r>
              <a:rPr lang="en-GB" dirty="0"/>
              <a:t>With this information you might want to think abut what you use your mail to communicate to your customers and how / if you want them to act.</a:t>
            </a: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16</a:t>
            </a:fld>
            <a:endParaRPr lang="en-GB" dirty="0"/>
          </a:p>
        </p:txBody>
      </p:sp>
    </p:spTree>
    <p:extLst>
      <p:ext uri="{BB962C8B-B14F-4D97-AF65-F5344CB8AC3E}">
        <p14:creationId xmlns:p14="http://schemas.microsoft.com/office/powerpoint/2010/main" val="339741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average reach is 4.2, you can see that when GI brands send a financial statement or administrative information the frequency, i.e. the number of times each person interacts with the mail pack rises to 4.7 and 4.8 respectively.</a:t>
            </a:r>
          </a:p>
          <a:p>
            <a:endParaRPr lang="en-GB" dirty="0"/>
          </a:p>
          <a:p>
            <a:r>
              <a:rPr lang="en-GB" dirty="0"/>
              <a:t>So people really engage with GI mail.</a:t>
            </a:r>
          </a:p>
        </p:txBody>
      </p:sp>
      <p:sp>
        <p:nvSpPr>
          <p:cNvPr id="4" name="Slide Number Placeholder 3"/>
          <p:cNvSpPr>
            <a:spLocks noGrp="1"/>
          </p:cNvSpPr>
          <p:nvPr>
            <p:ph type="sldNum" sz="quarter" idx="10"/>
          </p:nvPr>
        </p:nvSpPr>
        <p:spPr/>
        <p:txBody>
          <a:bodyPr/>
          <a:lstStyle/>
          <a:p>
            <a:fld id="{DCC1A71F-ED3E-4A54-969C-A8BBEECB2EB9}" type="slidenum">
              <a:rPr lang="en-GB" smtClean="0"/>
              <a:t>17</a:t>
            </a:fld>
            <a:endParaRPr lang="en-GB" dirty="0"/>
          </a:p>
        </p:txBody>
      </p:sp>
    </p:spTree>
    <p:extLst>
      <p:ext uri="{BB962C8B-B14F-4D97-AF65-F5344CB8AC3E}">
        <p14:creationId xmlns:p14="http://schemas.microsoft.com/office/powerpoint/2010/main" val="286988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a lot of GI mail is dealt with in the first week.  JICMAIL records the time elapsed between the first and last recorded action.  35% of GI mail is dealt with in the 8 to 28 day period.  JICAIL records data for just 28 days but we know even though the mail has been processed that 37% of it is till in the home, which ties back to the 37% of people who file their GI mail.</a:t>
            </a:r>
          </a:p>
        </p:txBody>
      </p:sp>
      <p:sp>
        <p:nvSpPr>
          <p:cNvPr id="4" name="Slide Number Placeholder 3"/>
          <p:cNvSpPr>
            <a:spLocks noGrp="1"/>
          </p:cNvSpPr>
          <p:nvPr>
            <p:ph type="sldNum" sz="quarter" idx="10"/>
          </p:nvPr>
        </p:nvSpPr>
        <p:spPr/>
        <p:txBody>
          <a:bodyPr/>
          <a:lstStyle/>
          <a:p>
            <a:fld id="{DCC1A71F-ED3E-4A54-969C-A8BBEECB2EB9}" type="slidenum">
              <a:rPr lang="en-GB" smtClean="0"/>
              <a:t>18</a:t>
            </a:fld>
            <a:endParaRPr lang="en-GB" dirty="0"/>
          </a:p>
        </p:txBody>
      </p:sp>
    </p:spTree>
    <p:extLst>
      <p:ext uri="{BB962C8B-B14F-4D97-AF65-F5344CB8AC3E}">
        <p14:creationId xmlns:p14="http://schemas.microsoft.com/office/powerpoint/2010/main" val="2129281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19</a:t>
            </a:fld>
            <a:endParaRPr lang="en-GB" dirty="0"/>
          </a:p>
        </p:txBody>
      </p:sp>
    </p:spTree>
    <p:extLst>
      <p:ext uri="{BB962C8B-B14F-4D97-AF65-F5344CB8AC3E}">
        <p14:creationId xmlns:p14="http://schemas.microsoft.com/office/powerpoint/2010/main" val="20174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413619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20</a:t>
            </a:fld>
            <a:endParaRPr lang="en-GB" dirty="0"/>
          </a:p>
        </p:txBody>
      </p:sp>
    </p:spTree>
    <p:extLst>
      <p:ext uri="{BB962C8B-B14F-4D97-AF65-F5344CB8AC3E}">
        <p14:creationId xmlns:p14="http://schemas.microsoft.com/office/powerpoint/2010/main" val="3411726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21</a:t>
            </a:fld>
            <a:endParaRPr lang="en-GB" dirty="0"/>
          </a:p>
        </p:txBody>
      </p:sp>
    </p:spTree>
    <p:extLst>
      <p:ext uri="{BB962C8B-B14F-4D97-AF65-F5344CB8AC3E}">
        <p14:creationId xmlns:p14="http://schemas.microsoft.com/office/powerpoint/2010/main" val="3824582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22</a:t>
            </a:fld>
            <a:endParaRPr lang="en-GB" dirty="0"/>
          </a:p>
        </p:txBody>
      </p:sp>
    </p:spTree>
    <p:extLst>
      <p:ext uri="{BB962C8B-B14F-4D97-AF65-F5344CB8AC3E}">
        <p14:creationId xmlns:p14="http://schemas.microsoft.com/office/powerpoint/2010/main" val="253685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23</a:t>
            </a:fld>
            <a:endParaRPr lang="en-GB" dirty="0"/>
          </a:p>
        </p:txBody>
      </p:sp>
    </p:spTree>
    <p:extLst>
      <p:ext uri="{BB962C8B-B14F-4D97-AF65-F5344CB8AC3E}">
        <p14:creationId xmlns:p14="http://schemas.microsoft.com/office/powerpoint/2010/main" val="3385245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24</a:t>
            </a:fld>
            <a:endParaRPr lang="en-GB" dirty="0"/>
          </a:p>
        </p:txBody>
      </p:sp>
    </p:spTree>
    <p:extLst>
      <p:ext uri="{BB962C8B-B14F-4D97-AF65-F5344CB8AC3E}">
        <p14:creationId xmlns:p14="http://schemas.microsoft.com/office/powerpoint/2010/main" val="408026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Pay outs look like they are going to be huge - this is on a scale with the 9/11 events in 2001.</a:t>
            </a:r>
          </a:p>
          <a:p>
            <a:endParaRPr lang="en-US" dirty="0"/>
          </a:p>
          <a:p>
            <a:r>
              <a:rPr lang="en-US" dirty="0"/>
              <a:t>The insurance industry has been working to support insurers and the insurance industry has been helping consumers in showing they understand that car insurers won’t see as many claims and therefore some are reducing premiums/giving money back.</a:t>
            </a:r>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107650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far the biggest insurance categories are car and home contents, closely followed by buildings.</a:t>
            </a:r>
          </a:p>
          <a:p>
            <a:endParaRPr lang="en-GB" dirty="0"/>
          </a:p>
          <a:p>
            <a:r>
              <a:rPr lang="en-GB" dirty="0"/>
              <a:t>Travel is likely to see a very large drop off in policies being taken out.</a:t>
            </a:r>
          </a:p>
        </p:txBody>
      </p:sp>
      <p:sp>
        <p:nvSpPr>
          <p:cNvPr id="4" name="Slide Number Placeholder 3"/>
          <p:cNvSpPr>
            <a:spLocks noGrp="1"/>
          </p:cNvSpPr>
          <p:nvPr>
            <p:ph type="sldNum" sz="quarter" idx="5"/>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339068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Consumers are most interested in being rewarded for their loyalty: </a:t>
            </a:r>
            <a:r>
              <a:rPr lang="en-GB" sz="1200" kern="1200" dirty="0">
                <a:solidFill>
                  <a:schemeClr val="tx1"/>
                </a:solidFill>
                <a:effectLst/>
                <a:latin typeface="+mn-lt"/>
                <a:ea typeface="+mn-ea"/>
                <a:cs typeface="+mn-cs"/>
              </a:rPr>
              <a:t>Insurance policyholders show most interest in being rewarded for their loyalty. Only 30% claim to feel loyal towards their insurance provider with only 19% say they feel valued by their insurer. (Mintel Home Insurance 2017) . This indicates the majority of people would prefer to simply stay with their current insurer, but feel they must shop around, not necessarily to get a better deal but to avoid being or feeling worse off.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asked </a:t>
            </a:r>
            <a:r>
              <a:rPr lang="en-GB" sz="1200" i="1" kern="1200" dirty="0">
                <a:solidFill>
                  <a:schemeClr val="tx1"/>
                </a:solidFill>
                <a:effectLst/>
                <a:latin typeface="+mn-lt"/>
                <a:ea typeface="+mn-ea"/>
                <a:cs typeface="+mn-cs"/>
              </a:rPr>
              <a:t>“Which of the following extras would you most like an insurance provider to offer? Please rank up to 3 with 1 being the extra you would most prefer.”</a:t>
            </a:r>
          </a:p>
          <a:p>
            <a:endParaRPr lang="en-GB" sz="1200" i="1"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Consumers answered: Specific rewards for continuous renewal 54%. Introductory offers 37%. Ongoing rewards redeemable at retail / leisure outlets 35% </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Mintel Lightspeed Base: 1,951 internet users aged 18+ </a:t>
            </a:r>
            <a:r>
              <a:rPr lang="en-GB" sz="1200" b="0" kern="1200" dirty="0">
                <a:solidFill>
                  <a:schemeClr val="tx1"/>
                </a:solidFill>
                <a:effectLst/>
                <a:latin typeface="+mn-lt"/>
                <a:ea typeface="+mn-ea"/>
                <a:cs typeface="+mn-cs"/>
              </a:rPr>
              <a:t>Consumers and Insurance Innovation - UK - December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Price Guarantees: </a:t>
            </a:r>
            <a:r>
              <a:rPr lang="en-GB" sz="1200" b="0" kern="1200" dirty="0">
                <a:solidFill>
                  <a:schemeClr val="tx1"/>
                </a:solidFill>
                <a:effectLst/>
                <a:latin typeface="+mn-lt"/>
                <a:ea typeface="+mn-ea"/>
                <a:cs typeface="+mn-cs"/>
              </a:rPr>
              <a:t>Price guarantees are most likely to improve retention. </a:t>
            </a:r>
            <a:r>
              <a:rPr lang="en-GB" sz="1200" kern="1200" dirty="0">
                <a:solidFill>
                  <a:schemeClr val="tx1"/>
                </a:solidFill>
                <a:effectLst/>
                <a:latin typeface="+mn-lt"/>
                <a:ea typeface="+mn-ea"/>
                <a:cs typeface="+mn-cs"/>
              </a:rPr>
              <a:t>Brands that make longer term price promises will not only benefit from increased perceptions of trust / transparency but should also have a greater chance of improving customer retention levels. Over half (56%) of policyholders say they would be more likely to renew with an insurer if offered a price fix guarantee (e.g. for 2 years), whilst 51% would be swayed by a price-matching scheme (i.e. against leading players in the market). </a:t>
            </a:r>
            <a:r>
              <a:rPr lang="en-US" sz="1200" b="0" i="0" u="none" strike="noStrike" kern="1200" baseline="0" dirty="0">
                <a:solidFill>
                  <a:schemeClr val="tx1"/>
                </a:solidFill>
                <a:latin typeface="+mn-lt"/>
                <a:ea typeface="+mn-ea"/>
                <a:cs typeface="+mn-cs"/>
              </a:rPr>
              <a:t>33% say an increase in price makes a financial services provider untrustworthy. </a:t>
            </a:r>
            <a:r>
              <a:rPr lang="en-US" sz="1200" b="0" i="1" u="none" strike="noStrike" kern="1200" baseline="0" dirty="0">
                <a:solidFill>
                  <a:schemeClr val="tx1"/>
                </a:solidFill>
                <a:latin typeface="+mn-lt"/>
                <a:ea typeface="+mn-ea"/>
                <a:cs typeface="+mn-cs"/>
              </a:rPr>
              <a:t>(Source: Mintel Consumers and General Insurance 2017) </a:t>
            </a:r>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178835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Loyal customers represent the greatest value to any brand.</a:t>
            </a:r>
          </a:p>
          <a:p>
            <a:endParaRPr lang="en-GB" dirty="0"/>
          </a:p>
          <a:p>
            <a:r>
              <a:rPr lang="en-US" dirty="0"/>
              <a:t>Depending on which study you believe, and what industry you’re in, acquiring a new customer is anywhere from five to 25 times more expensive than retaining an existing one. It makes sense: you don’t have to spend time and resources going out and finding a new client — you just have to keep the one you have happy. If you’re not convinced that retaining customers is so valuable, consider </a:t>
            </a:r>
            <a:r>
              <a:rPr lang="en-US" dirty="0">
                <a:hlinkClick r:id="rId3"/>
              </a:rPr>
              <a:t>research done by Frederick Reichheld of Bain &amp; Company</a:t>
            </a:r>
            <a:r>
              <a:rPr lang="en-US" dirty="0"/>
              <a:t> (the inventor of the </a:t>
            </a:r>
            <a:r>
              <a:rPr lang="en-US" dirty="0">
                <a:hlinkClick r:id="rId4"/>
              </a:rPr>
              <a:t>net promoter score</a:t>
            </a:r>
            <a:r>
              <a:rPr lang="en-US" dirty="0"/>
              <a:t>) that shows increasing customer retention rates by 5% increases profits by 25% to 95%.</a:t>
            </a:r>
          </a:p>
          <a:p>
            <a:endParaRPr lang="en-US" dirty="0"/>
          </a:p>
          <a:p>
            <a:r>
              <a:rPr lang="en-US" dirty="0"/>
              <a:t>Customer loyalty leads to profits. </a:t>
            </a:r>
            <a:r>
              <a:rPr lang="en-US" u="sng" dirty="0">
                <a:hlinkClick r:id="rId5"/>
              </a:rPr>
              <a:t>Increasing customer retention</a:t>
            </a:r>
            <a:r>
              <a:rPr lang="en-US" dirty="0"/>
              <a:t> by just 5 percent boosts profits by 25 to 95 percent, according to the </a:t>
            </a:r>
            <a:r>
              <a:rPr lang="en-US" u="sng" dirty="0">
                <a:hlinkClick r:id="rId6"/>
              </a:rPr>
              <a:t>advisory firm Bain &amp; Co</a:t>
            </a:r>
            <a:r>
              <a:rPr lang="en-US" dirty="0"/>
              <a:t>.</a:t>
            </a:r>
          </a:p>
          <a:p>
            <a:endParaRPr lang="en-US" dirty="0"/>
          </a:p>
          <a:p>
            <a:endParaRPr lang="en-GB" dirty="0"/>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390576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6"/>
            <a:ext cx="5438140" cy="3908613"/>
          </a:xfrm>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263318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Most people will have little or no dealing with their insurer’s customer service team and/or the claims department during the course of their annual policy, giving insurer’s little opportunity to engage with or impress their customer base.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Whilst longer term price promises/guarantees will help insurers to extend customer lifecycles, insurers need to establish more regular touchpoints and a better customer experience with consumers who may even have more interaction with price comparison websites than they do with their eventual policy providers.</a:t>
            </a:r>
          </a:p>
          <a:p>
            <a:endParaRPr lang="en-GB" dirty="0"/>
          </a:p>
          <a:p>
            <a:r>
              <a:rPr lang="en-GB" dirty="0"/>
              <a:t>There are potential touchpoints where a customer may engage with the brand – allowing ongoing communication to engage with the customer and to establish the brand. Such a communication strategy may differentiate the brand from the competition in a market where there is little or no engagement. </a:t>
            </a:r>
          </a:p>
          <a:p>
            <a:endParaRPr lang="en-GB" dirty="0"/>
          </a:p>
          <a:p>
            <a:r>
              <a:rPr lang="en-GB" dirty="0"/>
              <a:t>More customer data may allow cross and upsell of products during the policy lifetime - multiple holdings may further tie the customer in at renewal time. </a:t>
            </a:r>
          </a:p>
          <a:p>
            <a:endParaRPr lang="en-GB" dirty="0"/>
          </a:p>
          <a:p>
            <a:r>
              <a:rPr lang="en-GB" dirty="0"/>
              <a:t>Seasonality may also provide important opportunities for insurers armed with customer data where insurers could offer summer or winter holiday single or family travel cover or car cover for example depending on the customers lifestyle or family circumstances.  A knowledge of a customers sport activities may also allow additional sales opportunities.    </a:t>
            </a:r>
          </a:p>
          <a:p>
            <a:endParaRPr lang="en-GB" dirty="0"/>
          </a:p>
          <a:p>
            <a:r>
              <a:rPr lang="en-GB" dirty="0"/>
              <a:t>The provision of rewards such as money off may engender loyalty at renewal time and can be communicated during the policy lifetime rather than just at renewal when perhaps the customer is looking around for a better deal (7 out of 10 consumers with motor insurance shopped around the last time they arranged or renewed their policy (Consumer &amp; Insurance Innovation UK Dec 2018). </a:t>
            </a:r>
          </a:p>
          <a:p>
            <a:endParaRPr lang="en-GB" dirty="0"/>
          </a:p>
          <a:p>
            <a:r>
              <a:rPr lang="en-GB" dirty="0"/>
              <a:t>There are now companies such as Gobsmack (https://gobsmack.co.uk/) which have launched a market leading reward and loyalty platform for clients including MORE TH&gt;N and Admiral Insurance. Helping to combat the increasing dominance of the PCWs.     </a:t>
            </a:r>
          </a:p>
          <a:p>
            <a:endParaRPr lang="en-GB" dirty="0"/>
          </a:p>
          <a:p>
            <a:r>
              <a:rPr lang="en-GB" dirty="0"/>
              <a:t>Even the communication of changes in Terms and Conditions plays an important role in customer experience. Only 57% of insured people say they read the detailed T&amp;Cs. Lack of engagement is the key reason. Shorter T&amp;Cs with less jargon would improve customer engagement and it is in the best interests for insurers that customers understand their T&amp;Cs to avoid disappointment when a claim is made. Disappointment with a claim erodes trust and impacts customer satisfaction. An insurer that manages to come up with a simplified solution will definitely stands out from the crowd.  .       </a:t>
            </a:r>
          </a:p>
          <a:p>
            <a:endParaRPr lang="en-GB" dirty="0"/>
          </a:p>
          <a:p>
            <a:r>
              <a:rPr lang="en-GB" sz="1200" kern="1200" dirty="0">
                <a:solidFill>
                  <a:schemeClr val="tx1"/>
                </a:solidFill>
                <a:effectLst/>
                <a:latin typeface="+mn-lt"/>
                <a:ea typeface="+mn-ea"/>
                <a:cs typeface="+mn-cs"/>
              </a:rPr>
              <a:t>Several leading insurers have made customer service/experience a strategic priority, as they look to reduce high levels of customer churn. Many, such as Admiral, have pointed out that a positive claims experience results in higher levels of customer retention (95% of Admiral’s customers having renewed following a claim).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rise in third party apps is also providing the opportunity to collect and share customer data, however mobile apps have limited appeal in the GI sector, perhaps further supporting the need for a more personalised and 121 relationship with the insurer. In fact only 17% of consumers say policy access or management through an app would make them very likely to choose a particular provider over another. And 78% of consumers delete apps they are not using very much. (Consumer &amp; Insurance Innovation UK Dec 2018).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243492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26370007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123"/>
          <a:stretch/>
        </p:blipFill>
        <p:spPr>
          <a:xfrm>
            <a:off x="555834" y="5573065"/>
            <a:ext cx="1177273"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7CED375C-6981-4214-BBD5-74FACABC9D17}"/>
              </a:ext>
            </a:extLst>
          </p:cNvPr>
          <p:cNvSpPr/>
          <p:nvPr userDrawn="1"/>
        </p:nvSpPr>
        <p:spPr>
          <a:xfrm>
            <a:off x="0" y="6634716"/>
            <a:ext cx="1701209" cy="223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8D9F3F19-57F8-487B-AF6B-2B6056160102}"/>
              </a:ext>
            </a:extLst>
          </p:cNvPr>
          <p:cNvSpPr/>
          <p:nvPr userDrawn="1"/>
        </p:nvSpPr>
        <p:spPr>
          <a:xfrm>
            <a:off x="0" y="6623579"/>
            <a:ext cx="1679944"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70DFF1FD-DCB0-455C-B149-7B3DD458531A}"/>
              </a:ext>
            </a:extLst>
          </p:cNvPr>
          <p:cNvSpPr/>
          <p:nvPr userDrawn="1"/>
        </p:nvSpPr>
        <p:spPr>
          <a:xfrm>
            <a:off x="0" y="6623579"/>
            <a:ext cx="1531088"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2" name="Rectangle 1">
            <a:extLst>
              <a:ext uri="{FF2B5EF4-FFF2-40B4-BE49-F238E27FC236}">
                <a16:creationId xmlns:a16="http://schemas.microsoft.com/office/drawing/2014/main" id="{68457A9B-523A-4097-A057-DE8721ED08FF}"/>
              </a:ext>
            </a:extLst>
          </p:cNvPr>
          <p:cNvSpPr/>
          <p:nvPr userDrawn="1"/>
        </p:nvSpPr>
        <p:spPr>
          <a:xfrm>
            <a:off x="0" y="6549653"/>
            <a:ext cx="1679944" cy="276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682EF-8F6B-4A14-9C53-97B288F91E5B}" type="datetime1">
              <a:rPr lang="en-GB" smtClean="0"/>
              <a:t>03/06/2020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599" y="6356350"/>
            <a:ext cx="3204029" cy="365125"/>
          </a:xfrm>
        </p:spPr>
        <p:txBody>
          <a:bodyPr/>
          <a:lstStyle/>
          <a:p>
            <a:fld id="{887360FE-02F5-4392-9C12-7D03F05745BB}" type="slidenum">
              <a:rPr lang="en-GB" smtClean="0"/>
              <a:t>‹#›</a:t>
            </a:fld>
            <a:endParaRPr lang="en-GB" dirty="0"/>
          </a:p>
        </p:txBody>
      </p:sp>
    </p:spTree>
    <p:extLst>
      <p:ext uri="{BB962C8B-B14F-4D97-AF65-F5344CB8AC3E}">
        <p14:creationId xmlns:p14="http://schemas.microsoft.com/office/powerpoint/2010/main" val="570556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One line title with text">
    <p:spTree>
      <p:nvGrpSpPr>
        <p:cNvPr id="1" name=""/>
        <p:cNvGrpSpPr/>
        <p:nvPr/>
      </p:nvGrpSpPr>
      <p:grpSpPr>
        <a:xfrm>
          <a:off x="0" y="0"/>
          <a:ext cx="0" cy="0"/>
          <a:chOff x="0" y="0"/>
          <a:chExt cx="0" cy="0"/>
        </a:xfrm>
      </p:grpSpPr>
      <p:sp>
        <p:nvSpPr>
          <p:cNvPr id="14" name="Text Placeholder 16"/>
          <p:cNvSpPr>
            <a:spLocks noGrp="1"/>
          </p:cNvSpPr>
          <p:nvPr>
            <p:ph type="body" sz="quarter" idx="14"/>
          </p:nvPr>
        </p:nvSpPr>
        <p:spPr>
          <a:xfrm>
            <a:off x="-43285" y="201259"/>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36" name="Text Placeholder 7"/>
          <p:cNvSpPr>
            <a:spLocks noGrp="1"/>
          </p:cNvSpPr>
          <p:nvPr>
            <p:ph type="body" sz="quarter" idx="12"/>
          </p:nvPr>
        </p:nvSpPr>
        <p:spPr>
          <a:xfrm>
            <a:off x="651548" y="1509889"/>
            <a:ext cx="1018526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a:t>Click to edit Master text styles</a:t>
            </a:r>
          </a:p>
          <a:p>
            <a:pPr lvl="1"/>
            <a:r>
              <a:rPr lang="en-US" dirty="0"/>
              <a:t>- Second level</a:t>
            </a:r>
          </a:p>
          <a:p>
            <a:pPr lvl="2"/>
            <a:r>
              <a:rPr lang="en-US" dirty="0"/>
              <a:t>- Third level</a:t>
            </a:r>
          </a:p>
        </p:txBody>
      </p:sp>
      <p:grpSp>
        <p:nvGrpSpPr>
          <p:cNvPr id="15" name="Group 1"/>
          <p:cNvGrpSpPr>
            <a:grpSpLocks/>
          </p:cNvGrpSpPr>
          <p:nvPr userDrawn="1"/>
        </p:nvGrpSpPr>
        <p:grpSpPr bwMode="auto">
          <a:xfrm>
            <a:off x="10048639" y="6616700"/>
            <a:ext cx="2077920" cy="241300"/>
            <a:chOff x="8164619" y="6615952"/>
            <a:chExt cx="1688034" cy="242048"/>
          </a:xfrm>
        </p:grpSpPr>
        <p:grpSp>
          <p:nvGrpSpPr>
            <p:cNvPr id="16" name="Group 2"/>
            <p:cNvGrpSpPr>
              <a:grpSpLocks/>
            </p:cNvGrpSpPr>
            <p:nvPr/>
          </p:nvGrpSpPr>
          <p:grpSpPr bwMode="auto">
            <a:xfrm>
              <a:off x="8164619" y="6615952"/>
              <a:ext cx="1688034" cy="242048"/>
              <a:chOff x="8164619" y="6615952"/>
              <a:chExt cx="1688034" cy="242048"/>
            </a:xfrm>
          </p:grpSpPr>
          <p:sp>
            <p:nvSpPr>
              <p:cNvPr id="18" name="Rectangle 17"/>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9" name="Rectangle 1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0" name="Rectangle 1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1" name="Rectangle 2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2" name="Rectangle 2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3" name="Rectangle 2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17" name="Rectangle 1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24" name="Slide Number Placeholder 11"/>
          <p:cNvSpPr>
            <a:spLocks noGrp="1"/>
          </p:cNvSpPr>
          <p:nvPr>
            <p:ph type="sldNum" sz="quarter" idx="24"/>
          </p:nvPr>
        </p:nvSpPr>
        <p:spPr>
          <a:xfrm>
            <a:off x="10744200" y="6548439"/>
            <a:ext cx="670169"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a:defRPr/>
            </a:pPr>
            <a:fld id="{07AE5A85-834C-45C6-B70E-D6BB045069BC}" type="slidenum">
              <a:rPr lang="en-US"/>
              <a:pPr>
                <a:defRPr/>
              </a:pPr>
              <a:t>‹#›</a:t>
            </a:fld>
            <a:endParaRPr lang="en-US" dirty="0"/>
          </a:p>
        </p:txBody>
      </p:sp>
    </p:spTree>
    <p:extLst>
      <p:ext uri="{BB962C8B-B14F-4D97-AF65-F5344CB8AC3E}">
        <p14:creationId xmlns:p14="http://schemas.microsoft.com/office/powerpoint/2010/main" val="4053877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xt slide (2 line headline)">
    <p:spTree>
      <p:nvGrpSpPr>
        <p:cNvPr id="1" name=""/>
        <p:cNvGrpSpPr/>
        <p:nvPr/>
      </p:nvGrpSpPr>
      <p:grpSpPr>
        <a:xfrm>
          <a:off x="0" y="0"/>
          <a:ext cx="0" cy="0"/>
          <a:chOff x="0" y="0"/>
          <a:chExt cx="0" cy="0"/>
        </a:xfrm>
      </p:grpSpPr>
      <p:grpSp>
        <p:nvGrpSpPr>
          <p:cNvPr id="5" name="Group 1"/>
          <p:cNvGrpSpPr>
            <a:grpSpLocks/>
          </p:cNvGrpSpPr>
          <p:nvPr/>
        </p:nvGrpSpPr>
        <p:grpSpPr bwMode="auto">
          <a:xfrm>
            <a:off x="10048644" y="6616700"/>
            <a:ext cx="2072058" cy="241300"/>
            <a:chOff x="8164619" y="6615952"/>
            <a:chExt cx="1683271" cy="242048"/>
          </a:xfrm>
        </p:grpSpPr>
        <p:grpSp>
          <p:nvGrpSpPr>
            <p:cNvPr id="6" name="Group 2"/>
            <p:cNvGrpSpPr>
              <a:grpSpLocks/>
            </p:cNvGrpSpPr>
            <p:nvPr/>
          </p:nvGrpSpPr>
          <p:grpSpPr bwMode="auto">
            <a:xfrm>
              <a:off x="8164619" y="6615952"/>
              <a:ext cx="1683271" cy="242048"/>
              <a:chOff x="8164619" y="6615952"/>
              <a:chExt cx="1683271"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3" name="Rectangle 12"/>
              <p:cNvSpPr/>
              <p:nvPr/>
            </p:nvSpPr>
            <p:spPr>
              <a:xfrm>
                <a:off x="9606629"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7" name="Rectangle 6"/>
            <p:cNvSpPr/>
            <p:nvPr/>
          </p:nvSpPr>
          <p:spPr>
            <a:xfrm>
              <a:off x="936378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51" name="Text Placeholder 16"/>
          <p:cNvSpPr>
            <a:spLocks noGrp="1"/>
          </p:cNvSpPr>
          <p:nvPr>
            <p:ph type="body" sz="quarter" idx="14"/>
          </p:nvPr>
        </p:nvSpPr>
        <p:spPr>
          <a:xfrm>
            <a:off x="-43286" y="201259"/>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52" name="Text Placeholder 16"/>
          <p:cNvSpPr>
            <a:spLocks noGrp="1"/>
          </p:cNvSpPr>
          <p:nvPr>
            <p:ph type="body" sz="quarter" idx="15"/>
          </p:nvPr>
        </p:nvSpPr>
        <p:spPr>
          <a:xfrm>
            <a:off x="-43286" y="726564"/>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53" name="Text Placeholder 7"/>
          <p:cNvSpPr>
            <a:spLocks noGrp="1"/>
          </p:cNvSpPr>
          <p:nvPr>
            <p:ph type="body" sz="quarter" idx="12"/>
          </p:nvPr>
        </p:nvSpPr>
        <p:spPr>
          <a:xfrm>
            <a:off x="651548" y="1509889"/>
            <a:ext cx="1018526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a:t>Click to edit Master text styles</a:t>
            </a:r>
          </a:p>
          <a:p>
            <a:pPr lvl="1"/>
            <a:r>
              <a:rPr lang="en-US" dirty="0"/>
              <a:t>- Second level</a:t>
            </a:r>
          </a:p>
          <a:p>
            <a:pPr lvl="2"/>
            <a:r>
              <a:rPr lang="en-US" dirty="0"/>
              <a:t>- Third level</a:t>
            </a:r>
          </a:p>
        </p:txBody>
      </p:sp>
      <p:sp>
        <p:nvSpPr>
          <p:cNvPr id="14" name="Slide Number Placeholder 11"/>
          <p:cNvSpPr>
            <a:spLocks noGrp="1"/>
          </p:cNvSpPr>
          <p:nvPr>
            <p:ph type="sldNum" sz="quarter" idx="16"/>
          </p:nvPr>
        </p:nvSpPr>
        <p:spPr>
          <a:xfrm>
            <a:off x="10744200" y="6548439"/>
            <a:ext cx="670169"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a:defRPr/>
            </a:pPr>
            <a:fld id="{FA4DB5BE-23E5-43B5-BA03-2E6F01DBE3B1}" type="slidenum">
              <a:rPr lang="en-US"/>
              <a:pPr>
                <a:defRPr/>
              </a:pPr>
              <a:t>‹#›</a:t>
            </a:fld>
            <a:endParaRPr lang="en-US" dirty="0"/>
          </a:p>
        </p:txBody>
      </p:sp>
    </p:spTree>
    <p:extLst>
      <p:ext uri="{BB962C8B-B14F-4D97-AF65-F5344CB8AC3E}">
        <p14:creationId xmlns:p14="http://schemas.microsoft.com/office/powerpoint/2010/main" val="42557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A4C0D5E9-D30D-4487-AAB3-ACE8BCAD6E0E}"/>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 id="2147483721" r:id="rId34"/>
    <p:sldLayoutId id="2147483722" r:id="rId35"/>
    <p:sldLayoutId id="2147483723"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1.emf"/><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8.xml"/><Relationship Id="rId16" Type="http://schemas.openxmlformats.org/officeDocument/2006/relationships/image" Target="../media/image38.svg"/><Relationship Id="rId1" Type="http://schemas.openxmlformats.org/officeDocument/2006/relationships/slideLayout" Target="../slideLayouts/slideLayout3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D89C-B71A-481D-B11A-DE6F3F193592}"/>
              </a:ext>
            </a:extLst>
          </p:cNvPr>
          <p:cNvSpPr>
            <a:spLocks noGrp="1"/>
          </p:cNvSpPr>
          <p:nvPr>
            <p:ph type="ctrTitle"/>
          </p:nvPr>
        </p:nvSpPr>
        <p:spPr/>
        <p:txBody>
          <a:bodyPr/>
          <a:lstStyle/>
          <a:p>
            <a:r>
              <a:rPr lang="en-GB" dirty="0"/>
              <a:t>How mail can</a:t>
            </a:r>
            <a:br>
              <a:rPr lang="en-GB" dirty="0"/>
            </a:br>
            <a:r>
              <a:rPr lang="en-GB" dirty="0"/>
              <a:t>help you </a:t>
            </a:r>
            <a:br>
              <a:rPr lang="en-GB" dirty="0"/>
            </a:br>
            <a:r>
              <a:rPr lang="en-GB" dirty="0"/>
              <a:t>build</a:t>
            </a:r>
            <a:br>
              <a:rPr lang="en-GB" dirty="0"/>
            </a:br>
            <a:r>
              <a:rPr lang="en-GB" dirty="0"/>
              <a:t>business</a:t>
            </a:r>
            <a:br>
              <a:rPr lang="en-GB" dirty="0"/>
            </a:br>
            <a:endParaRPr lang="en-GB" dirty="0"/>
          </a:p>
        </p:txBody>
      </p:sp>
      <p:sp>
        <p:nvSpPr>
          <p:cNvPr id="3" name="Subtitle 2">
            <a:extLst>
              <a:ext uri="{FF2B5EF4-FFF2-40B4-BE49-F238E27FC236}">
                <a16:creationId xmlns:a16="http://schemas.microsoft.com/office/drawing/2014/main" id="{5F682B36-AEB7-4AC9-A2A8-256FED1C87D0}"/>
              </a:ext>
            </a:extLst>
          </p:cNvPr>
          <p:cNvSpPr>
            <a:spLocks noGrp="1"/>
          </p:cNvSpPr>
          <p:nvPr>
            <p:ph type="subTitle" idx="1"/>
          </p:nvPr>
        </p:nvSpPr>
        <p:spPr/>
        <p:txBody>
          <a:bodyPr>
            <a:normAutofit lnSpcReduction="10000"/>
          </a:bodyPr>
          <a:lstStyle/>
          <a:p>
            <a:r>
              <a:rPr lang="en-GB" sz="2000" dirty="0"/>
              <a:t>The role for mail in building business for general insurers</a:t>
            </a:r>
          </a:p>
        </p:txBody>
      </p:sp>
      <p:sp>
        <p:nvSpPr>
          <p:cNvPr id="4" name="Text Placeholder 3">
            <a:extLst>
              <a:ext uri="{FF2B5EF4-FFF2-40B4-BE49-F238E27FC236}">
                <a16:creationId xmlns:a16="http://schemas.microsoft.com/office/drawing/2014/main" id="{69358CCD-12F6-4CE3-965E-4C089549C75E}"/>
              </a:ext>
            </a:extLst>
          </p:cNvPr>
          <p:cNvSpPr>
            <a:spLocks noGrp="1"/>
          </p:cNvSpPr>
          <p:nvPr>
            <p:ph type="body" sz="quarter" idx="10"/>
          </p:nvPr>
        </p:nvSpPr>
        <p:spPr/>
        <p:txBody>
          <a:bodyPr>
            <a:normAutofit fontScale="92500" lnSpcReduction="10000"/>
          </a:bodyPr>
          <a:lstStyle/>
          <a:p>
            <a:r>
              <a:rPr lang="en-GB" dirty="0"/>
              <a:t>May 2020</a:t>
            </a:r>
          </a:p>
        </p:txBody>
      </p:sp>
      <p:sp>
        <p:nvSpPr>
          <p:cNvPr id="5" name="Rectangle 4">
            <a:extLst>
              <a:ext uri="{FF2B5EF4-FFF2-40B4-BE49-F238E27FC236}">
                <a16:creationId xmlns:a16="http://schemas.microsoft.com/office/drawing/2014/main" id="{297AD390-AAD2-4012-A322-C366E3BA6A64}"/>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784E7AD-C899-4B97-93F1-B51E1542494E}"/>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918C32A9-8B4B-4BD3-A387-35D03AFF6A0E}"/>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302361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67391F-73FE-4723-8ACB-FCE70E133D1D}"/>
              </a:ext>
            </a:extLst>
          </p:cNvPr>
          <p:cNvSpPr>
            <a:spLocks noGrp="1"/>
          </p:cNvSpPr>
          <p:nvPr>
            <p:ph type="title"/>
          </p:nvPr>
        </p:nvSpPr>
        <p:spPr/>
        <p:txBody>
          <a:bodyPr/>
          <a:lstStyle/>
          <a:p>
            <a:r>
              <a:rPr lang="en-GB" dirty="0"/>
              <a:t>A SOURCE OF GOLD STANDARD DATA</a:t>
            </a:r>
          </a:p>
        </p:txBody>
      </p:sp>
      <p:sp>
        <p:nvSpPr>
          <p:cNvPr id="3" name="Slide Number Placeholder 2">
            <a:extLst>
              <a:ext uri="{FF2B5EF4-FFF2-40B4-BE49-F238E27FC236}">
                <a16:creationId xmlns:a16="http://schemas.microsoft.com/office/drawing/2014/main" id="{87E92A7E-8506-40AC-9A55-1A0E95C81897}"/>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12" name="Text Placeholder 11">
            <a:extLst>
              <a:ext uri="{FF2B5EF4-FFF2-40B4-BE49-F238E27FC236}">
                <a16:creationId xmlns:a16="http://schemas.microsoft.com/office/drawing/2014/main" id="{FFD5B0C1-B3AB-4282-B64F-61739B461451}"/>
              </a:ext>
            </a:extLst>
          </p:cNvPr>
          <p:cNvSpPr>
            <a:spLocks noGrp="1"/>
          </p:cNvSpPr>
          <p:nvPr>
            <p:ph type="body" sz="quarter" idx="11"/>
          </p:nvPr>
        </p:nvSpPr>
        <p:spPr>
          <a:xfrm>
            <a:off x="486000" y="1031300"/>
            <a:ext cx="11186959" cy="267229"/>
          </a:xfrm>
        </p:spPr>
        <p:txBody>
          <a:bodyPr/>
          <a:lstStyle/>
          <a:p>
            <a:r>
              <a:rPr lang="en-GB" dirty="0"/>
              <a:t>jicmail data comprehensively gathers all mail activity</a:t>
            </a:r>
          </a:p>
        </p:txBody>
      </p:sp>
      <p:pic>
        <p:nvPicPr>
          <p:cNvPr id="15" name="Picture 3">
            <a:extLst>
              <a:ext uri="{FF2B5EF4-FFF2-40B4-BE49-F238E27FC236}">
                <a16:creationId xmlns:a16="http://schemas.microsoft.com/office/drawing/2014/main" id="{07D9B762-3F7F-4698-9402-B4F0ED270B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0149" y="1953702"/>
            <a:ext cx="3311117" cy="490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llout: Line 16">
            <a:extLst>
              <a:ext uri="{FF2B5EF4-FFF2-40B4-BE49-F238E27FC236}">
                <a16:creationId xmlns:a16="http://schemas.microsoft.com/office/drawing/2014/main" id="{68DBABA5-FE9C-455C-9A53-24BCBFD60658}"/>
              </a:ext>
            </a:extLst>
          </p:cNvPr>
          <p:cNvSpPr/>
          <p:nvPr/>
        </p:nvSpPr>
        <p:spPr>
          <a:xfrm>
            <a:off x="8911899" y="2062443"/>
            <a:ext cx="2668772" cy="988828"/>
          </a:xfrm>
          <a:prstGeom prst="borderCallout1">
            <a:avLst>
              <a:gd name="adj1" fmla="val 18750"/>
              <a:gd name="adj2" fmla="val -8333"/>
              <a:gd name="adj3" fmla="val 73790"/>
              <a:gd name="adj4" fmla="val -52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tell  us the type of mail, i.e. is it addressed or unaddressed or business mail</a:t>
            </a:r>
          </a:p>
        </p:txBody>
      </p:sp>
      <p:sp>
        <p:nvSpPr>
          <p:cNvPr id="18" name="Callout: Line 17">
            <a:extLst>
              <a:ext uri="{FF2B5EF4-FFF2-40B4-BE49-F238E27FC236}">
                <a16:creationId xmlns:a16="http://schemas.microsoft.com/office/drawing/2014/main" id="{F3A087B1-4056-4AD3-A56F-C1F477703767}"/>
              </a:ext>
            </a:extLst>
          </p:cNvPr>
          <p:cNvSpPr/>
          <p:nvPr/>
        </p:nvSpPr>
        <p:spPr>
          <a:xfrm>
            <a:off x="8911899" y="3490751"/>
            <a:ext cx="2668772" cy="988828"/>
          </a:xfrm>
          <a:prstGeom prst="borderCallout1">
            <a:avLst>
              <a:gd name="adj1" fmla="val 18750"/>
              <a:gd name="adj2" fmla="val -8333"/>
              <a:gd name="adj3" fmla="val 77016"/>
              <a:gd name="adj4" fmla="val -566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capture what business sector the mailing or door drop comes from.</a:t>
            </a:r>
          </a:p>
        </p:txBody>
      </p:sp>
      <p:sp>
        <p:nvSpPr>
          <p:cNvPr id="19" name="Callout: Line 18">
            <a:extLst>
              <a:ext uri="{FF2B5EF4-FFF2-40B4-BE49-F238E27FC236}">
                <a16:creationId xmlns:a16="http://schemas.microsoft.com/office/drawing/2014/main" id="{A9E28AE2-36D9-4F4B-BDF3-7C30BAC07944}"/>
              </a:ext>
            </a:extLst>
          </p:cNvPr>
          <p:cNvSpPr/>
          <p:nvPr/>
        </p:nvSpPr>
        <p:spPr>
          <a:xfrm>
            <a:off x="8911899" y="4919059"/>
            <a:ext cx="2668772" cy="988828"/>
          </a:xfrm>
          <a:prstGeom prst="borderCallout1">
            <a:avLst>
              <a:gd name="adj1" fmla="val 18750"/>
              <a:gd name="adj2" fmla="val -8333"/>
              <a:gd name="adj3" fmla="val 47984"/>
              <a:gd name="adj4" fmla="val -48293"/>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record the contents; is it information, financial statement.  You can tick all that apply here.</a:t>
            </a:r>
          </a:p>
        </p:txBody>
      </p:sp>
      <p:sp>
        <p:nvSpPr>
          <p:cNvPr id="4" name="Text Placeholder 3">
            <a:extLst>
              <a:ext uri="{FF2B5EF4-FFF2-40B4-BE49-F238E27FC236}">
                <a16:creationId xmlns:a16="http://schemas.microsoft.com/office/drawing/2014/main" id="{EB1C16CE-973C-4E3F-8DE1-205D9D819EB3}"/>
              </a:ext>
            </a:extLst>
          </p:cNvPr>
          <p:cNvSpPr>
            <a:spLocks noGrp="1"/>
          </p:cNvSpPr>
          <p:nvPr>
            <p:ph type="body" sz="quarter" idx="12"/>
          </p:nvPr>
        </p:nvSpPr>
        <p:spPr/>
        <p:txBody>
          <a:bodyPr/>
          <a:lstStyle/>
          <a:p>
            <a:r>
              <a:rPr lang="en-GB" dirty="0"/>
              <a:t>Mail is collected in the first week and recorded, then that week’s mail is tracked over 28 days</a:t>
            </a:r>
          </a:p>
          <a:p>
            <a:r>
              <a:rPr lang="en-GB" dirty="0"/>
              <a:t>People record what they do with their mail physically and commercially</a:t>
            </a:r>
          </a:p>
        </p:txBody>
      </p:sp>
      <p:graphicFrame>
        <p:nvGraphicFramePr>
          <p:cNvPr id="14" name="Table 13">
            <a:extLst>
              <a:ext uri="{FF2B5EF4-FFF2-40B4-BE49-F238E27FC236}">
                <a16:creationId xmlns:a16="http://schemas.microsoft.com/office/drawing/2014/main" id="{35311C94-7D10-48F5-9FFA-24DAC9AF3A3B}"/>
              </a:ext>
            </a:extLst>
          </p:cNvPr>
          <p:cNvGraphicFramePr>
            <a:graphicFrameLocks noGrp="1"/>
          </p:cNvGraphicFramePr>
          <p:nvPr>
            <p:extLst/>
          </p:nvPr>
        </p:nvGraphicFramePr>
        <p:xfrm>
          <a:off x="872540" y="3429000"/>
          <a:ext cx="4706976" cy="2743200"/>
        </p:xfrm>
        <a:graphic>
          <a:graphicData uri="http://schemas.openxmlformats.org/drawingml/2006/table">
            <a:tbl>
              <a:tblPr bandRow="1">
                <a:tableStyleId>{5C22544A-7EE6-4342-B048-85BDC9FD1C3A}</a:tableStyleId>
              </a:tblPr>
              <a:tblGrid>
                <a:gridCol w="4706976">
                  <a:extLst>
                    <a:ext uri="{9D8B030D-6E8A-4147-A177-3AD203B41FA5}">
                      <a16:colId xmlns:a16="http://schemas.microsoft.com/office/drawing/2014/main" val="20000"/>
                    </a:ext>
                  </a:extLst>
                </a:gridCol>
              </a:tblGrid>
              <a:tr h="0">
                <a:tc>
                  <a:txBody>
                    <a:bodyPr/>
                    <a:lstStyle/>
                    <a:p>
                      <a:r>
                        <a:rPr lang="en-US" sz="1400" dirty="0"/>
                        <a:t>Opened</a:t>
                      </a:r>
                      <a:r>
                        <a:rPr lang="en-US" sz="1400" baseline="0" dirty="0"/>
                        <a:t> it</a:t>
                      </a:r>
                      <a:endParaRPr lang="en-US" sz="1400" dirty="0"/>
                    </a:p>
                  </a:txBody>
                  <a:tcPr/>
                </a:tc>
                <a:extLst>
                  <a:ext uri="{0D108BD9-81ED-4DB2-BD59-A6C34878D82A}">
                    <a16:rowId xmlns:a16="http://schemas.microsoft.com/office/drawing/2014/main" val="10000"/>
                  </a:ext>
                </a:extLst>
              </a:tr>
              <a:tr h="255523">
                <a:tc>
                  <a:txBody>
                    <a:bodyPr/>
                    <a:lstStyle/>
                    <a:p>
                      <a:r>
                        <a:rPr lang="en-US" sz="1400" dirty="0"/>
                        <a:t>Read</a:t>
                      </a:r>
                      <a:r>
                        <a:rPr lang="en-US" sz="1400" baseline="0" dirty="0"/>
                        <a:t> / looked at / glanced at it</a:t>
                      </a:r>
                      <a:endParaRPr lang="en-US" sz="1400" dirty="0"/>
                    </a:p>
                  </a:txBody>
                  <a:tcPr/>
                </a:tc>
                <a:extLst>
                  <a:ext uri="{0D108BD9-81ED-4DB2-BD59-A6C34878D82A}">
                    <a16:rowId xmlns:a16="http://schemas.microsoft.com/office/drawing/2014/main" val="10001"/>
                  </a:ext>
                </a:extLst>
              </a:tr>
              <a:tr h="255523">
                <a:tc>
                  <a:txBody>
                    <a:bodyPr/>
                    <a:lstStyle/>
                    <a:p>
                      <a:r>
                        <a:rPr lang="en-US" sz="1400" dirty="0"/>
                        <a:t>Put it on display</a:t>
                      </a:r>
                      <a:r>
                        <a:rPr lang="en-US" sz="1400" baseline="0" dirty="0"/>
                        <a:t> e.g. fridge / noticeboard</a:t>
                      </a:r>
                      <a:endParaRPr lang="en-US" sz="1400" dirty="0"/>
                    </a:p>
                  </a:txBody>
                  <a:tcPr/>
                </a:tc>
                <a:extLst>
                  <a:ext uri="{0D108BD9-81ED-4DB2-BD59-A6C34878D82A}">
                    <a16:rowId xmlns:a16="http://schemas.microsoft.com/office/drawing/2014/main" val="10002"/>
                  </a:ext>
                </a:extLst>
              </a:tr>
              <a:tr h="255523">
                <a:tc>
                  <a:txBody>
                    <a:bodyPr/>
                    <a:lstStyle/>
                    <a:p>
                      <a:r>
                        <a:rPr lang="en-US" sz="1400" dirty="0"/>
                        <a:t>Passed it on / left</a:t>
                      </a:r>
                      <a:r>
                        <a:rPr lang="en-US" sz="1400" baseline="0" dirty="0"/>
                        <a:t> out for the person it’s for</a:t>
                      </a:r>
                      <a:endParaRPr lang="en-US" sz="1400" dirty="0"/>
                    </a:p>
                  </a:txBody>
                  <a:tcPr/>
                </a:tc>
                <a:extLst>
                  <a:ext uri="{0D108BD9-81ED-4DB2-BD59-A6C34878D82A}">
                    <a16:rowId xmlns:a16="http://schemas.microsoft.com/office/drawing/2014/main" val="10003"/>
                  </a:ext>
                </a:extLst>
              </a:tr>
              <a:tr h="255523">
                <a:tc>
                  <a:txBody>
                    <a:bodyPr/>
                    <a:lstStyle/>
                    <a:p>
                      <a:r>
                        <a:rPr lang="en-US" sz="1400" dirty="0"/>
                        <a:t>Put it</a:t>
                      </a:r>
                      <a:r>
                        <a:rPr lang="en-US" sz="1400" baseline="0" dirty="0"/>
                        <a:t> aside to look at later</a:t>
                      </a:r>
                      <a:endParaRPr lang="en-US" sz="1400" dirty="0"/>
                    </a:p>
                  </a:txBody>
                  <a:tcPr/>
                </a:tc>
                <a:extLst>
                  <a:ext uri="{0D108BD9-81ED-4DB2-BD59-A6C34878D82A}">
                    <a16:rowId xmlns:a16="http://schemas.microsoft.com/office/drawing/2014/main" val="10004"/>
                  </a:ext>
                </a:extLst>
              </a:tr>
              <a:tr h="255523">
                <a:tc>
                  <a:txBody>
                    <a:bodyPr/>
                    <a:lstStyle/>
                    <a:p>
                      <a:r>
                        <a:rPr lang="en-US" sz="1400" dirty="0"/>
                        <a:t>Threw it away / recycled</a:t>
                      </a:r>
                    </a:p>
                  </a:txBody>
                  <a:tcPr/>
                </a:tc>
                <a:extLst>
                  <a:ext uri="{0D108BD9-81ED-4DB2-BD59-A6C34878D82A}">
                    <a16:rowId xmlns:a16="http://schemas.microsoft.com/office/drawing/2014/main" val="3138286987"/>
                  </a:ext>
                </a:extLst>
              </a:tr>
              <a:tr h="255523">
                <a:tc>
                  <a:txBody>
                    <a:bodyPr/>
                    <a:lstStyle/>
                    <a:p>
                      <a:r>
                        <a:rPr lang="en-US" sz="1400" dirty="0"/>
                        <a:t>Took it out of the house e.g. to work</a:t>
                      </a:r>
                    </a:p>
                  </a:txBody>
                  <a:tcPr/>
                </a:tc>
                <a:extLst>
                  <a:ext uri="{0D108BD9-81ED-4DB2-BD59-A6C34878D82A}">
                    <a16:rowId xmlns:a16="http://schemas.microsoft.com/office/drawing/2014/main" val="3069212574"/>
                  </a:ext>
                </a:extLst>
              </a:tr>
              <a:tr h="255523">
                <a:tc>
                  <a:txBody>
                    <a:bodyPr/>
                    <a:lstStyle/>
                    <a:p>
                      <a:r>
                        <a:rPr lang="en-US" sz="1400" dirty="0"/>
                        <a:t>Used / did something with the information</a:t>
                      </a:r>
                    </a:p>
                  </a:txBody>
                  <a:tcPr/>
                </a:tc>
                <a:extLst>
                  <a:ext uri="{0D108BD9-81ED-4DB2-BD59-A6C34878D82A}">
                    <a16:rowId xmlns:a16="http://schemas.microsoft.com/office/drawing/2014/main" val="3054626313"/>
                  </a:ext>
                </a:extLst>
              </a:tr>
              <a:tr h="255523">
                <a:tc>
                  <a:txBody>
                    <a:bodyPr/>
                    <a:lstStyle/>
                    <a:p>
                      <a:r>
                        <a:rPr lang="en-US" sz="1400" dirty="0"/>
                        <a:t>Put it in the usual place</a:t>
                      </a:r>
                    </a:p>
                  </a:txBody>
                  <a:tcPr/>
                </a:tc>
                <a:extLst>
                  <a:ext uri="{0D108BD9-81ED-4DB2-BD59-A6C34878D82A}">
                    <a16:rowId xmlns:a16="http://schemas.microsoft.com/office/drawing/2014/main" val="502569638"/>
                  </a:ext>
                </a:extLst>
              </a:tr>
            </a:tbl>
          </a:graphicData>
        </a:graphic>
      </p:graphicFrame>
      <p:pic>
        <p:nvPicPr>
          <p:cNvPr id="16" name="Picture 15">
            <a:extLst>
              <a:ext uri="{FF2B5EF4-FFF2-40B4-BE49-F238E27FC236}">
                <a16:creationId xmlns:a16="http://schemas.microsoft.com/office/drawing/2014/main" id="{1A753341-F8AE-41FA-A751-F2C3F49F87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715" b="15418"/>
          <a:stretch/>
        </p:blipFill>
        <p:spPr>
          <a:xfrm>
            <a:off x="10315736" y="233917"/>
            <a:ext cx="1557504" cy="1041462"/>
          </a:xfrm>
          <a:prstGeom prst="rect">
            <a:avLst/>
          </a:prstGeom>
        </p:spPr>
      </p:pic>
      <p:sp>
        <p:nvSpPr>
          <p:cNvPr id="13" name="Rectangle 12">
            <a:extLst>
              <a:ext uri="{FF2B5EF4-FFF2-40B4-BE49-F238E27FC236}">
                <a16:creationId xmlns:a16="http://schemas.microsoft.com/office/drawing/2014/main" id="{4A0787FD-8B5C-4396-8551-F7BA78087348}"/>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93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1344C6-D5BC-47E6-BE1E-3BA42C80CE7C}"/>
              </a:ext>
            </a:extLst>
          </p:cNvPr>
          <p:cNvSpPr>
            <a:spLocks noGrp="1"/>
          </p:cNvSpPr>
          <p:nvPr>
            <p:ph type="title"/>
          </p:nvPr>
        </p:nvSpPr>
        <p:spPr/>
        <p:txBody>
          <a:bodyPr/>
          <a:lstStyle/>
          <a:p>
            <a:r>
              <a:rPr lang="en-GB" dirty="0"/>
              <a:t>INSURERS INCLUDED IN THIS STUDY</a:t>
            </a:r>
          </a:p>
        </p:txBody>
      </p:sp>
      <p:sp>
        <p:nvSpPr>
          <p:cNvPr id="4" name="Text Placeholder 3">
            <a:extLst>
              <a:ext uri="{FF2B5EF4-FFF2-40B4-BE49-F238E27FC236}">
                <a16:creationId xmlns:a16="http://schemas.microsoft.com/office/drawing/2014/main" id="{C2C97EB0-2C3C-41E5-B50A-DD5700CB926A}"/>
              </a:ext>
            </a:extLst>
          </p:cNvPr>
          <p:cNvSpPr>
            <a:spLocks noGrp="1"/>
          </p:cNvSpPr>
          <p:nvPr>
            <p:ph type="body" sz="quarter" idx="11"/>
          </p:nvPr>
        </p:nvSpPr>
        <p:spPr/>
        <p:txBody>
          <a:bodyPr/>
          <a:lstStyle/>
          <a:p>
            <a:r>
              <a:rPr lang="en-GB" dirty="0"/>
              <a:t>We combined these big insurers from the financial services sector in jicmail data to give us just data for gi</a:t>
            </a:r>
          </a:p>
          <a:p>
            <a:endParaRPr lang="en-GB" dirty="0"/>
          </a:p>
        </p:txBody>
      </p:sp>
      <p:pic>
        <p:nvPicPr>
          <p:cNvPr id="1026" name="Picture 2" descr="Image result for aviva logo">
            <a:extLst>
              <a:ext uri="{FF2B5EF4-FFF2-40B4-BE49-F238E27FC236}">
                <a16:creationId xmlns:a16="http://schemas.microsoft.com/office/drawing/2014/main" id="{25CD1CE7-4E23-4D8E-80F5-7B095AAB2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57" y="2408215"/>
            <a:ext cx="1312013" cy="1024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urchill logo">
            <a:extLst>
              <a:ext uri="{FF2B5EF4-FFF2-40B4-BE49-F238E27FC236}">
                <a16:creationId xmlns:a16="http://schemas.microsoft.com/office/drawing/2014/main" id="{9E86418C-F238-4BE7-A0F9-2E9641335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230" y="3971969"/>
            <a:ext cx="1731818" cy="14799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irect line logo">
            <a:extLst>
              <a:ext uri="{FF2B5EF4-FFF2-40B4-BE49-F238E27FC236}">
                <a16:creationId xmlns:a16="http://schemas.microsoft.com/office/drawing/2014/main" id="{E95135F9-A4EA-40A7-8CC9-9222362C9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257" y="1852362"/>
            <a:ext cx="2136611" cy="21366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lv logo">
            <a:extLst>
              <a:ext uri="{FF2B5EF4-FFF2-40B4-BE49-F238E27FC236}">
                <a16:creationId xmlns:a16="http://schemas.microsoft.com/office/drawing/2014/main" id="{88EC5106-8F53-49D5-BD74-153DCEC0B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3516" y="2682550"/>
            <a:ext cx="1647513" cy="4762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legal and general logo">
            <a:extLst>
              <a:ext uri="{FF2B5EF4-FFF2-40B4-BE49-F238E27FC236}">
                <a16:creationId xmlns:a16="http://schemas.microsoft.com/office/drawing/2014/main" id="{8B786389-F99D-4C67-B5AA-4510F09C87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2088" y="2457305"/>
            <a:ext cx="1250866" cy="92672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saga logo">
            <a:extLst>
              <a:ext uri="{FF2B5EF4-FFF2-40B4-BE49-F238E27FC236}">
                <a16:creationId xmlns:a16="http://schemas.microsoft.com/office/drawing/2014/main" id="{4F2BB933-EC48-4D7D-B1C1-1BF8F829FA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2732" y="4512491"/>
            <a:ext cx="1812264" cy="78484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Related image">
            <a:extLst>
              <a:ext uri="{FF2B5EF4-FFF2-40B4-BE49-F238E27FC236}">
                <a16:creationId xmlns:a16="http://schemas.microsoft.com/office/drawing/2014/main" id="{0269FFCC-7906-409D-A90D-43EEA0145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4789" y="1730042"/>
            <a:ext cx="2571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a insurance logo">
            <a:extLst>
              <a:ext uri="{FF2B5EF4-FFF2-40B4-BE49-F238E27FC236}">
                <a16:creationId xmlns:a16="http://schemas.microsoft.com/office/drawing/2014/main" id="{7104EC5D-73A9-4303-A43D-4B37C5FFD0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0691" y="4527212"/>
            <a:ext cx="2412123" cy="6916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rudential logo">
            <a:extLst>
              <a:ext uri="{FF2B5EF4-FFF2-40B4-BE49-F238E27FC236}">
                <a16:creationId xmlns:a16="http://schemas.microsoft.com/office/drawing/2014/main" id="{BBD2B244-A053-45D0-81C9-C5B65F9587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8095" y="4248859"/>
            <a:ext cx="2136613" cy="90805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1FF7957-5E6C-4890-A356-606A748BF854}"/>
              </a:ext>
            </a:extLst>
          </p:cNvPr>
          <p:cNvSpPr txBox="1"/>
          <p:nvPr/>
        </p:nvSpPr>
        <p:spPr>
          <a:xfrm>
            <a:off x="1261156" y="3358090"/>
            <a:ext cx="612668" cy="400110"/>
          </a:xfrm>
          <a:prstGeom prst="rect">
            <a:avLst/>
          </a:prstGeom>
          <a:noFill/>
        </p:spPr>
        <p:txBody>
          <a:bodyPr wrap="none" rtlCol="0">
            <a:spAutoFit/>
          </a:bodyPr>
          <a:lstStyle/>
          <a:p>
            <a:r>
              <a:rPr lang="en-GB" sz="2000" dirty="0">
                <a:solidFill>
                  <a:schemeClr val="accent1"/>
                </a:solidFill>
              </a:rPr>
              <a:t>232</a:t>
            </a:r>
          </a:p>
        </p:txBody>
      </p:sp>
      <p:sp>
        <p:nvSpPr>
          <p:cNvPr id="25" name="TextBox 24">
            <a:extLst>
              <a:ext uri="{FF2B5EF4-FFF2-40B4-BE49-F238E27FC236}">
                <a16:creationId xmlns:a16="http://schemas.microsoft.com/office/drawing/2014/main" id="{CA950B27-1337-4991-B89E-92906F5B85E0}"/>
              </a:ext>
            </a:extLst>
          </p:cNvPr>
          <p:cNvSpPr txBox="1"/>
          <p:nvPr/>
        </p:nvSpPr>
        <p:spPr>
          <a:xfrm>
            <a:off x="3199828" y="3358090"/>
            <a:ext cx="612668" cy="400110"/>
          </a:xfrm>
          <a:prstGeom prst="rect">
            <a:avLst/>
          </a:prstGeom>
          <a:noFill/>
        </p:spPr>
        <p:txBody>
          <a:bodyPr wrap="none" rtlCol="0">
            <a:spAutoFit/>
          </a:bodyPr>
          <a:lstStyle/>
          <a:p>
            <a:r>
              <a:rPr lang="en-GB" sz="2000" dirty="0">
                <a:solidFill>
                  <a:schemeClr val="accent1"/>
                </a:solidFill>
              </a:rPr>
              <a:t>162</a:t>
            </a:r>
          </a:p>
        </p:txBody>
      </p:sp>
      <p:sp>
        <p:nvSpPr>
          <p:cNvPr id="26" name="TextBox 25">
            <a:extLst>
              <a:ext uri="{FF2B5EF4-FFF2-40B4-BE49-F238E27FC236}">
                <a16:creationId xmlns:a16="http://schemas.microsoft.com/office/drawing/2014/main" id="{C0E169D4-39A5-4C9D-B1AC-D11C4DA8C774}"/>
              </a:ext>
            </a:extLst>
          </p:cNvPr>
          <p:cNvSpPr txBox="1"/>
          <p:nvPr/>
        </p:nvSpPr>
        <p:spPr>
          <a:xfrm>
            <a:off x="5797724" y="3358090"/>
            <a:ext cx="470000" cy="400110"/>
          </a:xfrm>
          <a:prstGeom prst="rect">
            <a:avLst/>
          </a:prstGeom>
          <a:noFill/>
        </p:spPr>
        <p:txBody>
          <a:bodyPr wrap="none" rtlCol="0">
            <a:spAutoFit/>
          </a:bodyPr>
          <a:lstStyle/>
          <a:p>
            <a:r>
              <a:rPr lang="en-GB" sz="2000" dirty="0">
                <a:solidFill>
                  <a:schemeClr val="accent1"/>
                </a:solidFill>
              </a:rPr>
              <a:t>34</a:t>
            </a:r>
          </a:p>
        </p:txBody>
      </p:sp>
      <p:sp>
        <p:nvSpPr>
          <p:cNvPr id="27" name="TextBox 26">
            <a:extLst>
              <a:ext uri="{FF2B5EF4-FFF2-40B4-BE49-F238E27FC236}">
                <a16:creationId xmlns:a16="http://schemas.microsoft.com/office/drawing/2014/main" id="{525565DB-8732-46F6-98D7-279CEFE77ACE}"/>
              </a:ext>
            </a:extLst>
          </p:cNvPr>
          <p:cNvSpPr txBox="1"/>
          <p:nvPr/>
        </p:nvSpPr>
        <p:spPr>
          <a:xfrm>
            <a:off x="8470049" y="3358090"/>
            <a:ext cx="470000" cy="400110"/>
          </a:xfrm>
          <a:prstGeom prst="rect">
            <a:avLst/>
          </a:prstGeom>
          <a:noFill/>
        </p:spPr>
        <p:txBody>
          <a:bodyPr wrap="none" rtlCol="0">
            <a:spAutoFit/>
          </a:bodyPr>
          <a:lstStyle/>
          <a:p>
            <a:r>
              <a:rPr lang="en-GB" sz="2000" dirty="0">
                <a:solidFill>
                  <a:schemeClr val="accent1"/>
                </a:solidFill>
              </a:rPr>
              <a:t>23</a:t>
            </a:r>
          </a:p>
        </p:txBody>
      </p:sp>
      <p:sp>
        <p:nvSpPr>
          <p:cNvPr id="28" name="TextBox 27">
            <a:extLst>
              <a:ext uri="{FF2B5EF4-FFF2-40B4-BE49-F238E27FC236}">
                <a16:creationId xmlns:a16="http://schemas.microsoft.com/office/drawing/2014/main" id="{D633DADB-F7AF-4F32-87A4-20B055CCC47F}"/>
              </a:ext>
            </a:extLst>
          </p:cNvPr>
          <p:cNvSpPr txBox="1"/>
          <p:nvPr/>
        </p:nvSpPr>
        <p:spPr>
          <a:xfrm>
            <a:off x="10536313" y="3358090"/>
            <a:ext cx="612668" cy="400110"/>
          </a:xfrm>
          <a:prstGeom prst="rect">
            <a:avLst/>
          </a:prstGeom>
          <a:noFill/>
        </p:spPr>
        <p:txBody>
          <a:bodyPr wrap="none" rtlCol="0">
            <a:spAutoFit/>
          </a:bodyPr>
          <a:lstStyle/>
          <a:p>
            <a:r>
              <a:rPr lang="en-GB" sz="2000" dirty="0">
                <a:solidFill>
                  <a:schemeClr val="accent1"/>
                </a:solidFill>
              </a:rPr>
              <a:t>100</a:t>
            </a:r>
          </a:p>
        </p:txBody>
      </p:sp>
      <p:sp>
        <p:nvSpPr>
          <p:cNvPr id="29" name="TextBox 28">
            <a:extLst>
              <a:ext uri="{FF2B5EF4-FFF2-40B4-BE49-F238E27FC236}">
                <a16:creationId xmlns:a16="http://schemas.microsoft.com/office/drawing/2014/main" id="{48B8ED0E-45FE-4CB9-BB4D-BD6500DDB81C}"/>
              </a:ext>
            </a:extLst>
          </p:cNvPr>
          <p:cNvSpPr txBox="1"/>
          <p:nvPr/>
        </p:nvSpPr>
        <p:spPr>
          <a:xfrm>
            <a:off x="1594313" y="5247144"/>
            <a:ext cx="470000" cy="400110"/>
          </a:xfrm>
          <a:prstGeom prst="rect">
            <a:avLst/>
          </a:prstGeom>
          <a:noFill/>
        </p:spPr>
        <p:txBody>
          <a:bodyPr wrap="none" rtlCol="0">
            <a:spAutoFit/>
          </a:bodyPr>
          <a:lstStyle/>
          <a:p>
            <a:r>
              <a:rPr lang="en-GB" sz="2000" dirty="0">
                <a:solidFill>
                  <a:schemeClr val="accent1"/>
                </a:solidFill>
              </a:rPr>
              <a:t>58</a:t>
            </a:r>
          </a:p>
        </p:txBody>
      </p:sp>
      <p:sp>
        <p:nvSpPr>
          <p:cNvPr id="30" name="TextBox 29">
            <a:extLst>
              <a:ext uri="{FF2B5EF4-FFF2-40B4-BE49-F238E27FC236}">
                <a16:creationId xmlns:a16="http://schemas.microsoft.com/office/drawing/2014/main" id="{C48DC742-7AB8-428A-866A-40C8883967E3}"/>
              </a:ext>
            </a:extLst>
          </p:cNvPr>
          <p:cNvSpPr txBox="1"/>
          <p:nvPr/>
        </p:nvSpPr>
        <p:spPr>
          <a:xfrm>
            <a:off x="4372960" y="5247144"/>
            <a:ext cx="470000" cy="400110"/>
          </a:xfrm>
          <a:prstGeom prst="rect">
            <a:avLst/>
          </a:prstGeom>
          <a:noFill/>
        </p:spPr>
        <p:txBody>
          <a:bodyPr wrap="none" rtlCol="0">
            <a:spAutoFit/>
          </a:bodyPr>
          <a:lstStyle/>
          <a:p>
            <a:r>
              <a:rPr lang="en-GB" sz="2000" dirty="0">
                <a:solidFill>
                  <a:schemeClr val="accent1"/>
                </a:solidFill>
              </a:rPr>
              <a:t>99</a:t>
            </a:r>
          </a:p>
        </p:txBody>
      </p:sp>
      <p:sp>
        <p:nvSpPr>
          <p:cNvPr id="31" name="TextBox 30">
            <a:extLst>
              <a:ext uri="{FF2B5EF4-FFF2-40B4-BE49-F238E27FC236}">
                <a16:creationId xmlns:a16="http://schemas.microsoft.com/office/drawing/2014/main" id="{3956EABC-ECA0-4492-AC20-46A2A66EEA92}"/>
              </a:ext>
            </a:extLst>
          </p:cNvPr>
          <p:cNvSpPr txBox="1"/>
          <p:nvPr/>
        </p:nvSpPr>
        <p:spPr>
          <a:xfrm>
            <a:off x="7151603" y="5247144"/>
            <a:ext cx="470000" cy="400110"/>
          </a:xfrm>
          <a:prstGeom prst="rect">
            <a:avLst/>
          </a:prstGeom>
          <a:noFill/>
        </p:spPr>
        <p:txBody>
          <a:bodyPr wrap="none" rtlCol="0">
            <a:spAutoFit/>
          </a:bodyPr>
          <a:lstStyle/>
          <a:p>
            <a:r>
              <a:rPr lang="en-GB" sz="2000" dirty="0">
                <a:solidFill>
                  <a:schemeClr val="accent1"/>
                </a:solidFill>
              </a:rPr>
              <a:t>32</a:t>
            </a:r>
          </a:p>
        </p:txBody>
      </p:sp>
      <p:sp>
        <p:nvSpPr>
          <p:cNvPr id="32" name="TextBox 31">
            <a:extLst>
              <a:ext uri="{FF2B5EF4-FFF2-40B4-BE49-F238E27FC236}">
                <a16:creationId xmlns:a16="http://schemas.microsoft.com/office/drawing/2014/main" id="{0A7478D1-D3A5-481A-B9E1-4A01357AB8AF}"/>
              </a:ext>
            </a:extLst>
          </p:cNvPr>
          <p:cNvSpPr txBox="1"/>
          <p:nvPr/>
        </p:nvSpPr>
        <p:spPr>
          <a:xfrm>
            <a:off x="9845190" y="5247144"/>
            <a:ext cx="470000" cy="400110"/>
          </a:xfrm>
          <a:prstGeom prst="rect">
            <a:avLst/>
          </a:prstGeom>
          <a:noFill/>
        </p:spPr>
        <p:txBody>
          <a:bodyPr wrap="none" rtlCol="0">
            <a:spAutoFit/>
          </a:bodyPr>
          <a:lstStyle/>
          <a:p>
            <a:r>
              <a:rPr lang="en-GB" sz="2000" dirty="0">
                <a:solidFill>
                  <a:schemeClr val="accent1"/>
                </a:solidFill>
              </a:rPr>
              <a:t>93</a:t>
            </a:r>
          </a:p>
        </p:txBody>
      </p:sp>
      <p:sp>
        <p:nvSpPr>
          <p:cNvPr id="33" name="Rectangle 32">
            <a:extLst>
              <a:ext uri="{FF2B5EF4-FFF2-40B4-BE49-F238E27FC236}">
                <a16:creationId xmlns:a16="http://schemas.microsoft.com/office/drawing/2014/main" id="{796F144E-5C0B-4C2D-BBAC-57117486971D}"/>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D3EFE370-4754-46DA-9C2C-B6E5717894FF}"/>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579</a:t>
            </a:r>
          </a:p>
        </p:txBody>
      </p:sp>
    </p:spTree>
    <p:extLst>
      <p:ext uri="{BB962C8B-B14F-4D97-AF65-F5344CB8AC3E}">
        <p14:creationId xmlns:p14="http://schemas.microsoft.com/office/powerpoint/2010/main" val="426659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59D7-7955-498E-B0CB-B28A7642576E}"/>
              </a:ext>
            </a:extLst>
          </p:cNvPr>
          <p:cNvSpPr>
            <a:spLocks noGrp="1"/>
          </p:cNvSpPr>
          <p:nvPr>
            <p:ph type="title"/>
          </p:nvPr>
        </p:nvSpPr>
        <p:spPr/>
        <p:txBody>
          <a:bodyPr/>
          <a:lstStyle/>
          <a:p>
            <a:r>
              <a:rPr lang="en-GB" dirty="0"/>
              <a:t>MOST GI MAIL IS FIRST DEALT WITH BY A WOMAN</a:t>
            </a:r>
          </a:p>
        </p:txBody>
      </p:sp>
      <p:sp>
        <p:nvSpPr>
          <p:cNvPr id="3" name="Slide Number Placeholder 2">
            <a:extLst>
              <a:ext uri="{FF2B5EF4-FFF2-40B4-BE49-F238E27FC236}">
                <a16:creationId xmlns:a16="http://schemas.microsoft.com/office/drawing/2014/main" id="{7A9DC315-7E5A-4768-BC51-1A72F45D2D8C}"/>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4" name="Text Placeholder 3">
            <a:extLst>
              <a:ext uri="{FF2B5EF4-FFF2-40B4-BE49-F238E27FC236}">
                <a16:creationId xmlns:a16="http://schemas.microsoft.com/office/drawing/2014/main" id="{3304CF2C-A8BB-4896-A9C0-F1B847B26524}"/>
              </a:ext>
            </a:extLst>
          </p:cNvPr>
          <p:cNvSpPr>
            <a:spLocks noGrp="1"/>
          </p:cNvSpPr>
          <p:nvPr>
            <p:ph type="body" sz="quarter" idx="11"/>
          </p:nvPr>
        </p:nvSpPr>
        <p:spPr/>
        <p:txBody>
          <a:bodyPr/>
          <a:lstStyle/>
          <a:p>
            <a:r>
              <a:rPr lang="en-GB" dirty="0"/>
              <a:t>71% of gi mail is dealt with the hhc first and 71% of them are women</a:t>
            </a:r>
          </a:p>
        </p:txBody>
      </p:sp>
      <p:graphicFrame>
        <p:nvGraphicFramePr>
          <p:cNvPr id="9" name="Chart 8">
            <a:extLst>
              <a:ext uri="{FF2B5EF4-FFF2-40B4-BE49-F238E27FC236}">
                <a16:creationId xmlns:a16="http://schemas.microsoft.com/office/drawing/2014/main" id="{FB02D2B7-2E84-4DF5-827F-6FFC2D4C5931}"/>
              </a:ext>
            </a:extLst>
          </p:cNvPr>
          <p:cNvGraphicFramePr/>
          <p:nvPr>
            <p:extLst>
              <p:ext uri="{D42A27DB-BD31-4B8C-83A1-F6EECF244321}">
                <p14:modId xmlns:p14="http://schemas.microsoft.com/office/powerpoint/2010/main" val="2393648878"/>
              </p:ext>
            </p:extLst>
          </p:nvPr>
        </p:nvGraphicFramePr>
        <p:xfrm>
          <a:off x="-535905" y="2009554"/>
          <a:ext cx="7810204" cy="41287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D3C1B874-8D38-4F46-942E-C87CEDCFB2A8}"/>
              </a:ext>
            </a:extLst>
          </p:cNvPr>
          <p:cNvSpPr/>
          <p:nvPr/>
        </p:nvSpPr>
        <p:spPr>
          <a:xfrm>
            <a:off x="6441713" y="2802575"/>
            <a:ext cx="3711678" cy="102127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56% </a:t>
            </a:r>
            <a:r>
              <a:rPr lang="en-GB" dirty="0"/>
              <a:t>of all physical actions are undertaken by the HHC</a:t>
            </a:r>
          </a:p>
        </p:txBody>
      </p:sp>
      <p:sp>
        <p:nvSpPr>
          <p:cNvPr id="11" name="Rectangle 10">
            <a:extLst>
              <a:ext uri="{FF2B5EF4-FFF2-40B4-BE49-F238E27FC236}">
                <a16:creationId xmlns:a16="http://schemas.microsoft.com/office/drawing/2014/main" id="{748D8AF2-80CE-46D2-9374-FC834D99E838}"/>
              </a:ext>
            </a:extLst>
          </p:cNvPr>
          <p:cNvSpPr/>
          <p:nvPr/>
        </p:nvSpPr>
        <p:spPr>
          <a:xfrm>
            <a:off x="6441713" y="4203258"/>
            <a:ext cx="3711678" cy="102127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also undertake </a:t>
            </a:r>
            <a:r>
              <a:rPr lang="en-GB" b="1" dirty="0"/>
              <a:t>67% </a:t>
            </a:r>
            <a:r>
              <a:rPr lang="en-GB" dirty="0"/>
              <a:t>of all commercial interactions</a:t>
            </a:r>
          </a:p>
        </p:txBody>
      </p:sp>
      <p:sp>
        <p:nvSpPr>
          <p:cNvPr id="12" name="Rectangle 11">
            <a:extLst>
              <a:ext uri="{FF2B5EF4-FFF2-40B4-BE49-F238E27FC236}">
                <a16:creationId xmlns:a16="http://schemas.microsoft.com/office/drawing/2014/main" id="{3A04F6E8-BEA9-4562-8748-E9E1E90A5AA1}"/>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759025D1-FB2F-4B1A-A8AA-2C614385459E}"/>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579</a:t>
            </a:r>
          </a:p>
        </p:txBody>
      </p:sp>
    </p:spTree>
    <p:extLst>
      <p:ext uri="{BB962C8B-B14F-4D97-AF65-F5344CB8AC3E}">
        <p14:creationId xmlns:p14="http://schemas.microsoft.com/office/powerpoint/2010/main" val="334772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1C782-9578-4F7A-BB6D-7C7C9403A57A}"/>
              </a:ext>
            </a:extLst>
          </p:cNvPr>
          <p:cNvSpPr>
            <a:spLocks noGrp="1"/>
          </p:cNvSpPr>
          <p:nvPr>
            <p:ph type="title"/>
          </p:nvPr>
        </p:nvSpPr>
        <p:spPr/>
        <p:txBody>
          <a:bodyPr/>
          <a:lstStyle/>
          <a:p>
            <a:r>
              <a:rPr lang="en-GB" dirty="0"/>
              <a:t>General insurance mail content</a:t>
            </a:r>
          </a:p>
        </p:txBody>
      </p:sp>
      <p:sp>
        <p:nvSpPr>
          <p:cNvPr id="4" name="Text Placeholder 3">
            <a:extLst>
              <a:ext uri="{FF2B5EF4-FFF2-40B4-BE49-F238E27FC236}">
                <a16:creationId xmlns:a16="http://schemas.microsoft.com/office/drawing/2014/main" id="{83D8DB7C-E4BC-4BA9-BFF0-F68A16534825}"/>
              </a:ext>
            </a:extLst>
          </p:cNvPr>
          <p:cNvSpPr>
            <a:spLocks noGrp="1"/>
          </p:cNvSpPr>
          <p:nvPr>
            <p:ph type="body" sz="quarter" idx="11"/>
          </p:nvPr>
        </p:nvSpPr>
        <p:spPr/>
        <p:txBody>
          <a:bodyPr/>
          <a:lstStyle/>
          <a:p>
            <a:r>
              <a:rPr lang="en-GB" dirty="0"/>
              <a:t>47% of all content contains information about products and services</a:t>
            </a:r>
          </a:p>
        </p:txBody>
      </p:sp>
      <p:graphicFrame>
        <p:nvGraphicFramePr>
          <p:cNvPr id="7" name="Chart Placeholder 6">
            <a:extLst>
              <a:ext uri="{FF2B5EF4-FFF2-40B4-BE49-F238E27FC236}">
                <a16:creationId xmlns:a16="http://schemas.microsoft.com/office/drawing/2014/main" id="{79C201F4-2B5D-47AA-8BC0-9452BC53DBB7}"/>
              </a:ext>
            </a:extLst>
          </p:cNvPr>
          <p:cNvGraphicFramePr>
            <a:graphicFrameLocks noGrp="1"/>
          </p:cNvGraphicFramePr>
          <p:nvPr>
            <p:ph type="chart" sz="quarter" idx="14"/>
            <p:extLst>
              <p:ext uri="{D42A27DB-BD31-4B8C-83A1-F6EECF244321}">
                <p14:modId xmlns:p14="http://schemas.microsoft.com/office/powerpoint/2010/main" val="709238976"/>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1C56FE0-6C65-490A-ADA3-31F9EC28F229}"/>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34038A9-FA4B-468C-92A3-5582590A22CC}"/>
              </a:ext>
            </a:extLst>
          </p:cNvPr>
          <p:cNvSpPr txBox="1"/>
          <p:nvPr/>
        </p:nvSpPr>
        <p:spPr>
          <a:xfrm>
            <a:off x="426569" y="6524691"/>
            <a:ext cx="6973404" cy="3693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579</a:t>
            </a:r>
          </a:p>
          <a:p>
            <a:r>
              <a:rPr lang="en-GB" sz="900" dirty="0">
                <a:latin typeface="Arial" panose="020B0604020202020204" pitchFamily="34" charset="0"/>
                <a:cs typeface="Arial" panose="020B0604020202020204" pitchFamily="34" charset="0"/>
              </a:rPr>
              <a:t>Any content type with lower than 1% has been removed</a:t>
            </a:r>
          </a:p>
        </p:txBody>
      </p:sp>
      <p:sp>
        <p:nvSpPr>
          <p:cNvPr id="10" name="Slide Number Placeholder 2">
            <a:extLst>
              <a:ext uri="{FF2B5EF4-FFF2-40B4-BE49-F238E27FC236}">
                <a16:creationId xmlns:a16="http://schemas.microsoft.com/office/drawing/2014/main" id="{014EA0C5-9346-4E47-B5CB-955C6D8F6FC9}"/>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13</a:t>
            </a:fld>
            <a:endParaRPr lang="en-GB" dirty="0"/>
          </a:p>
        </p:txBody>
      </p:sp>
      <p:sp>
        <p:nvSpPr>
          <p:cNvPr id="2" name="Rectangle 1">
            <a:extLst>
              <a:ext uri="{FF2B5EF4-FFF2-40B4-BE49-F238E27FC236}">
                <a16:creationId xmlns:a16="http://schemas.microsoft.com/office/drawing/2014/main" id="{8A13F9CE-B80C-4240-8696-8662E710D8EE}"/>
              </a:ext>
            </a:extLst>
          </p:cNvPr>
          <p:cNvSpPr/>
          <p:nvPr/>
        </p:nvSpPr>
        <p:spPr>
          <a:xfrm>
            <a:off x="9590317" y="1800225"/>
            <a:ext cx="2052083" cy="29771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JICMAIL does not currently capture policy documents.</a:t>
            </a:r>
          </a:p>
          <a:p>
            <a:pPr algn="ctr"/>
            <a:r>
              <a:rPr lang="en-GB" dirty="0"/>
              <a:t>As a proxy for this use “information about products”, “financial statement or administrative information”</a:t>
            </a:r>
          </a:p>
        </p:txBody>
      </p:sp>
    </p:spTree>
    <p:extLst>
      <p:ext uri="{BB962C8B-B14F-4D97-AF65-F5344CB8AC3E}">
        <p14:creationId xmlns:p14="http://schemas.microsoft.com/office/powerpoint/2010/main" val="297800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9456-C243-49AC-86CA-669CD27C885D}"/>
              </a:ext>
            </a:extLst>
          </p:cNvPr>
          <p:cNvSpPr>
            <a:spLocks noGrp="1"/>
          </p:cNvSpPr>
          <p:nvPr>
            <p:ph type="title"/>
          </p:nvPr>
        </p:nvSpPr>
        <p:spPr/>
        <p:txBody>
          <a:bodyPr/>
          <a:lstStyle/>
          <a:p>
            <a:r>
              <a:rPr lang="en-GB" dirty="0"/>
              <a:t>Business &amp; Ad mail drive highest re-visits</a:t>
            </a:r>
          </a:p>
        </p:txBody>
      </p:sp>
      <p:sp>
        <p:nvSpPr>
          <p:cNvPr id="4" name="Text Placeholder 3">
            <a:extLst>
              <a:ext uri="{FF2B5EF4-FFF2-40B4-BE49-F238E27FC236}">
                <a16:creationId xmlns:a16="http://schemas.microsoft.com/office/drawing/2014/main" id="{80347B79-2409-4C48-B3E3-A3746AB7983C}"/>
              </a:ext>
            </a:extLst>
          </p:cNvPr>
          <p:cNvSpPr>
            <a:spLocks noGrp="1"/>
          </p:cNvSpPr>
          <p:nvPr>
            <p:ph type="body" sz="quarter" idx="11"/>
          </p:nvPr>
        </p:nvSpPr>
        <p:spPr/>
        <p:txBody>
          <a:bodyPr/>
          <a:lstStyle/>
          <a:p>
            <a:r>
              <a:rPr lang="en-GB" dirty="0"/>
              <a:t>Those pieces of mail classified as business mail and a combination get greater levels of engagement</a:t>
            </a:r>
          </a:p>
        </p:txBody>
      </p:sp>
      <p:graphicFrame>
        <p:nvGraphicFramePr>
          <p:cNvPr id="14" name="Chart 13">
            <a:extLst>
              <a:ext uri="{FF2B5EF4-FFF2-40B4-BE49-F238E27FC236}">
                <a16:creationId xmlns:a16="http://schemas.microsoft.com/office/drawing/2014/main" id="{C6E271B6-4A1D-4EC7-9572-0FBFF0DD9BBB}"/>
              </a:ext>
            </a:extLst>
          </p:cNvPr>
          <p:cNvGraphicFramePr/>
          <p:nvPr>
            <p:extLst>
              <p:ext uri="{D42A27DB-BD31-4B8C-83A1-F6EECF244321}">
                <p14:modId xmlns:p14="http://schemas.microsoft.com/office/powerpoint/2010/main" val="2539748493"/>
              </p:ext>
            </p:extLst>
          </p:nvPr>
        </p:nvGraphicFramePr>
        <p:xfrm>
          <a:off x="471643" y="2202182"/>
          <a:ext cx="9652071" cy="371411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E76306BD-1C1C-4491-9DE7-2DC803A98E3A}"/>
              </a:ext>
            </a:extLst>
          </p:cNvPr>
          <p:cNvSpPr txBox="1"/>
          <p:nvPr/>
        </p:nvSpPr>
        <p:spPr>
          <a:xfrm>
            <a:off x="10014195" y="2619025"/>
            <a:ext cx="439544" cy="276999"/>
          </a:xfrm>
          <a:prstGeom prst="rect">
            <a:avLst/>
          </a:prstGeom>
          <a:noFill/>
        </p:spPr>
        <p:txBody>
          <a:bodyPr wrap="none" rtlCol="0">
            <a:spAutoFit/>
          </a:bodyPr>
          <a:lstStyle/>
          <a:p>
            <a:r>
              <a:rPr lang="en-GB" sz="1200" b="1" dirty="0">
                <a:solidFill>
                  <a:schemeClr val="bg1"/>
                </a:solidFill>
              </a:rPr>
              <a:t>831</a:t>
            </a:r>
          </a:p>
        </p:txBody>
      </p:sp>
      <p:sp>
        <p:nvSpPr>
          <p:cNvPr id="22" name="Rectangle 21">
            <a:extLst>
              <a:ext uri="{FF2B5EF4-FFF2-40B4-BE49-F238E27FC236}">
                <a16:creationId xmlns:a16="http://schemas.microsoft.com/office/drawing/2014/main" id="{94149DD7-2CE5-4A1D-AB04-AC17247F31A1}"/>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7FC4AD04-8CCD-4669-B665-4BA223D56AF5}"/>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831</a:t>
            </a:r>
          </a:p>
        </p:txBody>
      </p:sp>
      <p:sp>
        <p:nvSpPr>
          <p:cNvPr id="19" name="Slide Number Placeholder 2">
            <a:extLst>
              <a:ext uri="{FF2B5EF4-FFF2-40B4-BE49-F238E27FC236}">
                <a16:creationId xmlns:a16="http://schemas.microsoft.com/office/drawing/2014/main" id="{FAB5B644-8C4B-47D7-AB2D-988142F15D8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14</a:t>
            </a:fld>
            <a:endParaRPr lang="en-GB" dirty="0"/>
          </a:p>
        </p:txBody>
      </p:sp>
    </p:spTree>
    <p:extLst>
      <p:ext uri="{BB962C8B-B14F-4D97-AF65-F5344CB8AC3E}">
        <p14:creationId xmlns:p14="http://schemas.microsoft.com/office/powerpoint/2010/main" val="173796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64FEA84E-0B22-4514-B279-739F322D2117}"/>
              </a:ext>
            </a:extLst>
          </p:cNvPr>
          <p:cNvGraphicFramePr>
            <a:graphicFrameLocks noGrp="1"/>
          </p:cNvGraphicFramePr>
          <p:nvPr>
            <p:ph type="chart" sz="quarter" idx="14"/>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BE4ABEBC-1732-40B6-A7B2-AB34281BE778}"/>
              </a:ext>
            </a:extLst>
          </p:cNvPr>
          <p:cNvSpPr>
            <a:spLocks noGrp="1"/>
          </p:cNvSpPr>
          <p:nvPr>
            <p:ph type="title"/>
          </p:nvPr>
        </p:nvSpPr>
        <p:spPr/>
        <p:txBody>
          <a:bodyPr/>
          <a:lstStyle/>
          <a:p>
            <a:r>
              <a:rPr lang="en-GB" dirty="0"/>
              <a:t>physical actions</a:t>
            </a:r>
          </a:p>
        </p:txBody>
      </p:sp>
      <p:sp>
        <p:nvSpPr>
          <p:cNvPr id="12" name="Text Placeholder 11">
            <a:extLst>
              <a:ext uri="{FF2B5EF4-FFF2-40B4-BE49-F238E27FC236}">
                <a16:creationId xmlns:a16="http://schemas.microsoft.com/office/drawing/2014/main" id="{80A5495F-A825-4D7B-BABE-F8C6D7C3567F}"/>
              </a:ext>
            </a:extLst>
          </p:cNvPr>
          <p:cNvSpPr>
            <a:spLocks noGrp="1"/>
          </p:cNvSpPr>
          <p:nvPr>
            <p:ph type="body" sz="quarter" idx="11"/>
          </p:nvPr>
        </p:nvSpPr>
        <p:spPr/>
        <p:txBody>
          <a:bodyPr/>
          <a:lstStyle/>
          <a:p>
            <a:pPr>
              <a:spcBef>
                <a:spcPts val="0"/>
              </a:spcBef>
            </a:pPr>
            <a:r>
              <a:rPr lang="en-GB" dirty="0"/>
              <a:t>High opening rates (against 82% all financial services)</a:t>
            </a:r>
          </a:p>
          <a:p>
            <a:pPr>
              <a:spcBef>
                <a:spcPts val="0"/>
              </a:spcBef>
            </a:pPr>
            <a:r>
              <a:rPr lang="en-GB" dirty="0"/>
              <a:t>High reading rates (against 64% for all financial services)</a:t>
            </a:r>
          </a:p>
        </p:txBody>
      </p:sp>
      <p:graphicFrame>
        <p:nvGraphicFramePr>
          <p:cNvPr id="15" name="Chart 14">
            <a:extLst>
              <a:ext uri="{FF2B5EF4-FFF2-40B4-BE49-F238E27FC236}">
                <a16:creationId xmlns:a16="http://schemas.microsoft.com/office/drawing/2014/main" id="{E1055842-2AC6-4DCB-95DA-D5371BF72954}"/>
              </a:ext>
            </a:extLst>
          </p:cNvPr>
          <p:cNvGraphicFramePr/>
          <p:nvPr>
            <p:extLst>
              <p:ext uri="{D42A27DB-BD31-4B8C-83A1-F6EECF244321}">
                <p14:modId xmlns:p14="http://schemas.microsoft.com/office/powerpoint/2010/main" val="68343238"/>
              </p:ext>
            </p:extLst>
          </p:nvPr>
        </p:nvGraphicFramePr>
        <p:xfrm>
          <a:off x="515938" y="1864427"/>
          <a:ext cx="11015002" cy="459454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7177AAAF-7ECC-4133-8F42-6A7AE692B36F}"/>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2">
            <a:extLst>
              <a:ext uri="{FF2B5EF4-FFF2-40B4-BE49-F238E27FC236}">
                <a16:creationId xmlns:a16="http://schemas.microsoft.com/office/drawing/2014/main" id="{8CCF0B83-8E7E-4408-8E6A-173A25094AA1}"/>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15</a:t>
            </a:fld>
            <a:endParaRPr lang="en-GB" dirty="0"/>
          </a:p>
        </p:txBody>
      </p:sp>
      <p:sp>
        <p:nvSpPr>
          <p:cNvPr id="14" name="TextBox 13">
            <a:extLst>
              <a:ext uri="{FF2B5EF4-FFF2-40B4-BE49-F238E27FC236}">
                <a16:creationId xmlns:a16="http://schemas.microsoft.com/office/drawing/2014/main" id="{92EB6B68-A305-4DAE-853F-EAFAC32DF77A}"/>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579</a:t>
            </a:r>
          </a:p>
        </p:txBody>
      </p:sp>
    </p:spTree>
    <p:extLst>
      <p:ext uri="{BB962C8B-B14F-4D97-AF65-F5344CB8AC3E}">
        <p14:creationId xmlns:p14="http://schemas.microsoft.com/office/powerpoint/2010/main" val="164937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A1F6F95D-5296-4777-9127-C5371C300740}"/>
              </a:ext>
            </a:extLst>
          </p:cNvPr>
          <p:cNvGraphicFramePr>
            <a:graphicFrameLocks noGrp="1"/>
          </p:cNvGraphicFramePr>
          <p:nvPr>
            <p:ph type="chart" sz="quarter" idx="14"/>
            <p:extLst>
              <p:ext uri="{D42A27DB-BD31-4B8C-83A1-F6EECF244321}">
                <p14:modId xmlns:p14="http://schemas.microsoft.com/office/powerpoint/2010/main" val="1107919114"/>
              </p:ext>
            </p:extLst>
          </p:nvPr>
        </p:nvGraphicFramePr>
        <p:xfrm>
          <a:off x="455613" y="2028826"/>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FF907AF5-72C2-4D12-A5F8-2104ACD837AC}"/>
              </a:ext>
            </a:extLst>
          </p:cNvPr>
          <p:cNvSpPr>
            <a:spLocks noGrp="1"/>
          </p:cNvSpPr>
          <p:nvPr>
            <p:ph type="title"/>
          </p:nvPr>
        </p:nvSpPr>
        <p:spPr/>
        <p:txBody>
          <a:bodyPr/>
          <a:lstStyle/>
          <a:p>
            <a:r>
              <a:rPr lang="en-GB" dirty="0"/>
              <a:t>COMMERCIAL ACTIONS</a:t>
            </a:r>
          </a:p>
        </p:txBody>
      </p:sp>
      <p:sp>
        <p:nvSpPr>
          <p:cNvPr id="4" name="Slide Number Placeholder 3">
            <a:extLst>
              <a:ext uri="{FF2B5EF4-FFF2-40B4-BE49-F238E27FC236}">
                <a16:creationId xmlns:a16="http://schemas.microsoft.com/office/drawing/2014/main" id="{8CFDCF0E-EA6A-4AC1-AD47-8665AC9B10BC}"/>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
        <p:nvSpPr>
          <p:cNvPr id="5" name="Text Placeholder 4">
            <a:extLst>
              <a:ext uri="{FF2B5EF4-FFF2-40B4-BE49-F238E27FC236}">
                <a16:creationId xmlns:a16="http://schemas.microsoft.com/office/drawing/2014/main" id="{BF8DC34E-287A-4010-9F2B-87A3AA3C439A}"/>
              </a:ext>
            </a:extLst>
          </p:cNvPr>
          <p:cNvSpPr>
            <a:spLocks noGrp="1"/>
          </p:cNvSpPr>
          <p:nvPr>
            <p:ph type="body" sz="quarter" idx="11"/>
          </p:nvPr>
        </p:nvSpPr>
        <p:spPr/>
        <p:txBody>
          <a:bodyPr/>
          <a:lstStyle/>
          <a:p>
            <a:pPr>
              <a:spcBef>
                <a:spcPts val="0"/>
              </a:spcBef>
            </a:pPr>
            <a:r>
              <a:rPr lang="en-GB" dirty="0"/>
              <a:t>Gi MAIL DRIVES DISCUSSION BUT ISN’T MOTIVATING much OTHER ENGAGEMENT</a:t>
            </a:r>
          </a:p>
          <a:p>
            <a:pPr>
              <a:spcBef>
                <a:spcPts val="0"/>
              </a:spcBef>
            </a:pPr>
            <a:r>
              <a:rPr lang="en-GB" dirty="0"/>
              <a:t>We’ve compared it to supermarket mail</a:t>
            </a:r>
          </a:p>
          <a:p>
            <a:endParaRPr lang="en-GB" dirty="0"/>
          </a:p>
        </p:txBody>
      </p:sp>
      <p:graphicFrame>
        <p:nvGraphicFramePr>
          <p:cNvPr id="9" name="Chart 8">
            <a:extLst>
              <a:ext uri="{FF2B5EF4-FFF2-40B4-BE49-F238E27FC236}">
                <a16:creationId xmlns:a16="http://schemas.microsoft.com/office/drawing/2014/main" id="{986A799D-4AE6-4928-9BA7-2E79A4A649BA}"/>
              </a:ext>
            </a:extLst>
          </p:cNvPr>
          <p:cNvGraphicFramePr/>
          <p:nvPr>
            <p:extLst>
              <p:ext uri="{D42A27DB-BD31-4B8C-83A1-F6EECF244321}">
                <p14:modId xmlns:p14="http://schemas.microsoft.com/office/powerpoint/2010/main" val="4271230048"/>
              </p:ext>
            </p:extLst>
          </p:nvPr>
        </p:nvGraphicFramePr>
        <p:xfrm>
          <a:off x="9805845" y="1555224"/>
          <a:ext cx="2937330" cy="195822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2CA458F-0BF4-436D-80C4-72044C364B64}"/>
              </a:ext>
            </a:extLst>
          </p:cNvPr>
          <p:cNvSpPr txBox="1"/>
          <p:nvPr/>
        </p:nvSpPr>
        <p:spPr>
          <a:xfrm>
            <a:off x="8467106" y="2015008"/>
            <a:ext cx="2039155" cy="830997"/>
          </a:xfrm>
          <a:prstGeom prst="rect">
            <a:avLst/>
          </a:prstGeom>
          <a:noFill/>
        </p:spPr>
        <p:txBody>
          <a:bodyPr wrap="square" rtlCol="0">
            <a:spAutoFit/>
          </a:bodyPr>
          <a:lstStyle/>
          <a:p>
            <a:pPr algn="r"/>
            <a:r>
              <a:rPr lang="en-GB" sz="1600" dirty="0"/>
              <a:t>Of people receiving mail do something commercial</a:t>
            </a:r>
          </a:p>
        </p:txBody>
      </p:sp>
    </p:spTree>
    <p:extLst>
      <p:ext uri="{BB962C8B-B14F-4D97-AF65-F5344CB8AC3E}">
        <p14:creationId xmlns:p14="http://schemas.microsoft.com/office/powerpoint/2010/main" val="196237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9456-C243-49AC-86CA-669CD27C885D}"/>
              </a:ext>
            </a:extLst>
          </p:cNvPr>
          <p:cNvSpPr>
            <a:spLocks noGrp="1"/>
          </p:cNvSpPr>
          <p:nvPr>
            <p:ph type="title"/>
          </p:nvPr>
        </p:nvSpPr>
        <p:spPr/>
        <p:txBody>
          <a:bodyPr/>
          <a:lstStyle/>
          <a:p>
            <a:r>
              <a:rPr lang="en-GB" dirty="0"/>
              <a:t>Mail content drives different frequency</a:t>
            </a:r>
          </a:p>
        </p:txBody>
      </p:sp>
      <p:sp>
        <p:nvSpPr>
          <p:cNvPr id="4" name="Text Placeholder 3">
            <a:extLst>
              <a:ext uri="{FF2B5EF4-FFF2-40B4-BE49-F238E27FC236}">
                <a16:creationId xmlns:a16="http://schemas.microsoft.com/office/drawing/2014/main" id="{80347B79-2409-4C48-B3E3-A3746AB7983C}"/>
              </a:ext>
            </a:extLst>
          </p:cNvPr>
          <p:cNvSpPr>
            <a:spLocks noGrp="1"/>
          </p:cNvSpPr>
          <p:nvPr>
            <p:ph type="body" sz="quarter" idx="11"/>
          </p:nvPr>
        </p:nvSpPr>
        <p:spPr/>
        <p:txBody>
          <a:bodyPr/>
          <a:lstStyle/>
          <a:p>
            <a:r>
              <a:rPr lang="en-GB" dirty="0"/>
              <a:t>GENERAL INSURANCE MAIL PERFORMS ABOVE AVERAGE two types of content – financial statement and administrative information</a:t>
            </a:r>
          </a:p>
        </p:txBody>
      </p:sp>
      <p:graphicFrame>
        <p:nvGraphicFramePr>
          <p:cNvPr id="14" name="Chart 13">
            <a:extLst>
              <a:ext uri="{FF2B5EF4-FFF2-40B4-BE49-F238E27FC236}">
                <a16:creationId xmlns:a16="http://schemas.microsoft.com/office/drawing/2014/main" id="{C6E271B6-4A1D-4EC7-9572-0FBFF0DD9BBB}"/>
              </a:ext>
            </a:extLst>
          </p:cNvPr>
          <p:cNvGraphicFramePr/>
          <p:nvPr>
            <p:extLst>
              <p:ext uri="{D42A27DB-BD31-4B8C-83A1-F6EECF244321}">
                <p14:modId xmlns:p14="http://schemas.microsoft.com/office/powerpoint/2010/main" val="3402901286"/>
              </p:ext>
            </p:extLst>
          </p:nvPr>
        </p:nvGraphicFramePr>
        <p:xfrm>
          <a:off x="471643" y="2202182"/>
          <a:ext cx="8512869" cy="371411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94149DD7-2CE5-4A1D-AB04-AC17247F31A1}"/>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7FC4AD04-8CCD-4669-B665-4BA223D56AF5}"/>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579</a:t>
            </a:r>
          </a:p>
        </p:txBody>
      </p:sp>
      <p:sp>
        <p:nvSpPr>
          <p:cNvPr id="19" name="Slide Number Placeholder 2">
            <a:extLst>
              <a:ext uri="{FF2B5EF4-FFF2-40B4-BE49-F238E27FC236}">
                <a16:creationId xmlns:a16="http://schemas.microsoft.com/office/drawing/2014/main" id="{FAB5B644-8C4B-47D7-AB2D-988142F15D8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17</a:t>
            </a:fld>
            <a:endParaRPr lang="en-GB" dirty="0"/>
          </a:p>
        </p:txBody>
      </p:sp>
      <p:sp>
        <p:nvSpPr>
          <p:cNvPr id="20" name="TextBox 19">
            <a:extLst>
              <a:ext uri="{FF2B5EF4-FFF2-40B4-BE49-F238E27FC236}">
                <a16:creationId xmlns:a16="http://schemas.microsoft.com/office/drawing/2014/main" id="{C1AEB92A-353F-40A1-ABA6-957B9700C242}"/>
              </a:ext>
            </a:extLst>
          </p:cNvPr>
          <p:cNvSpPr txBox="1"/>
          <p:nvPr/>
        </p:nvSpPr>
        <p:spPr>
          <a:xfrm>
            <a:off x="1917388" y="5160332"/>
            <a:ext cx="542136" cy="246221"/>
          </a:xfrm>
          <a:prstGeom prst="rect">
            <a:avLst/>
          </a:prstGeom>
          <a:noFill/>
        </p:spPr>
        <p:txBody>
          <a:bodyPr wrap="none" rtlCol="0">
            <a:spAutoFit/>
          </a:bodyPr>
          <a:lstStyle/>
          <a:p>
            <a:r>
              <a:rPr lang="en-GB" sz="1000" dirty="0"/>
              <a:t>n=391</a:t>
            </a:r>
          </a:p>
        </p:txBody>
      </p:sp>
      <p:sp>
        <p:nvSpPr>
          <p:cNvPr id="24" name="TextBox 23">
            <a:extLst>
              <a:ext uri="{FF2B5EF4-FFF2-40B4-BE49-F238E27FC236}">
                <a16:creationId xmlns:a16="http://schemas.microsoft.com/office/drawing/2014/main" id="{2625EA3F-4C8D-44F4-8DB3-4125ECA3850D}"/>
              </a:ext>
            </a:extLst>
          </p:cNvPr>
          <p:cNvSpPr txBox="1"/>
          <p:nvPr/>
        </p:nvSpPr>
        <p:spPr>
          <a:xfrm>
            <a:off x="4582613" y="5167417"/>
            <a:ext cx="542136" cy="246221"/>
          </a:xfrm>
          <a:prstGeom prst="rect">
            <a:avLst/>
          </a:prstGeom>
          <a:noFill/>
        </p:spPr>
        <p:txBody>
          <a:bodyPr wrap="none" rtlCol="0">
            <a:spAutoFit/>
          </a:bodyPr>
          <a:lstStyle/>
          <a:p>
            <a:r>
              <a:rPr lang="en-GB" sz="1000" dirty="0"/>
              <a:t>n=222</a:t>
            </a:r>
          </a:p>
        </p:txBody>
      </p:sp>
      <p:sp>
        <p:nvSpPr>
          <p:cNvPr id="25" name="TextBox 24">
            <a:extLst>
              <a:ext uri="{FF2B5EF4-FFF2-40B4-BE49-F238E27FC236}">
                <a16:creationId xmlns:a16="http://schemas.microsoft.com/office/drawing/2014/main" id="{E965E97A-2F05-4366-A757-0C7AC38B39F4}"/>
              </a:ext>
            </a:extLst>
          </p:cNvPr>
          <p:cNvSpPr txBox="1"/>
          <p:nvPr/>
        </p:nvSpPr>
        <p:spPr>
          <a:xfrm>
            <a:off x="7286836" y="5160331"/>
            <a:ext cx="542136" cy="246221"/>
          </a:xfrm>
          <a:prstGeom prst="rect">
            <a:avLst/>
          </a:prstGeom>
          <a:noFill/>
        </p:spPr>
        <p:txBody>
          <a:bodyPr wrap="none" rtlCol="0">
            <a:spAutoFit/>
          </a:bodyPr>
          <a:lstStyle/>
          <a:p>
            <a:r>
              <a:rPr lang="en-GB" sz="1000" dirty="0"/>
              <a:t>n=209</a:t>
            </a:r>
          </a:p>
        </p:txBody>
      </p:sp>
      <p:cxnSp>
        <p:nvCxnSpPr>
          <p:cNvPr id="7" name="Straight Connector 6">
            <a:extLst>
              <a:ext uri="{FF2B5EF4-FFF2-40B4-BE49-F238E27FC236}">
                <a16:creationId xmlns:a16="http://schemas.microsoft.com/office/drawing/2014/main" id="{1C7ABBC5-52DE-4804-AA80-3C524520C3FD}"/>
              </a:ext>
            </a:extLst>
          </p:cNvPr>
          <p:cNvCxnSpPr/>
          <p:nvPr/>
        </p:nvCxnSpPr>
        <p:spPr>
          <a:xfrm>
            <a:off x="606395" y="4593260"/>
            <a:ext cx="784332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2C675DD-665D-4155-84B2-64D150955CC3}"/>
              </a:ext>
            </a:extLst>
          </p:cNvPr>
          <p:cNvSpPr txBox="1"/>
          <p:nvPr/>
        </p:nvSpPr>
        <p:spPr>
          <a:xfrm>
            <a:off x="8584469" y="4454760"/>
            <a:ext cx="1965859" cy="461665"/>
          </a:xfrm>
          <a:prstGeom prst="rect">
            <a:avLst/>
          </a:prstGeom>
          <a:noFill/>
        </p:spPr>
        <p:txBody>
          <a:bodyPr wrap="none" rtlCol="0">
            <a:spAutoFit/>
          </a:bodyPr>
          <a:lstStyle/>
          <a:p>
            <a:r>
              <a:rPr lang="en-GB" sz="1200" dirty="0">
                <a:solidFill>
                  <a:schemeClr val="accent1"/>
                </a:solidFill>
              </a:rPr>
              <a:t>AVERAGE FREQUENCY </a:t>
            </a:r>
          </a:p>
          <a:p>
            <a:r>
              <a:rPr lang="en-GB" sz="1200" dirty="0">
                <a:solidFill>
                  <a:schemeClr val="accent1"/>
                </a:solidFill>
              </a:rPr>
              <a:t>ALL SECTORS = 4</a:t>
            </a:r>
          </a:p>
        </p:txBody>
      </p:sp>
    </p:spTree>
    <p:extLst>
      <p:ext uri="{BB962C8B-B14F-4D97-AF65-F5344CB8AC3E}">
        <p14:creationId xmlns:p14="http://schemas.microsoft.com/office/powerpoint/2010/main" val="305173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85ACC427-151C-4954-93CE-AD2F789B879A}"/>
              </a:ext>
            </a:extLst>
          </p:cNvPr>
          <p:cNvGraphicFramePr>
            <a:graphicFrameLocks noGrp="1"/>
          </p:cNvGraphicFramePr>
          <p:nvPr>
            <p:ph type="chart" sz="quarter" idx="14"/>
            <p:extLst>
              <p:ext uri="{D42A27DB-BD31-4B8C-83A1-F6EECF244321}">
                <p14:modId xmlns:p14="http://schemas.microsoft.com/office/powerpoint/2010/main" val="473359780"/>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0789CFDB-8FB5-4DB4-87F2-23ED6E405B1B}"/>
              </a:ext>
            </a:extLst>
          </p:cNvPr>
          <p:cNvSpPr>
            <a:spLocks noGrp="1"/>
          </p:cNvSpPr>
          <p:nvPr>
            <p:ph type="title"/>
          </p:nvPr>
        </p:nvSpPr>
        <p:spPr/>
        <p:txBody>
          <a:bodyPr/>
          <a:lstStyle/>
          <a:p>
            <a:r>
              <a:rPr lang="en-GB" dirty="0"/>
              <a:t>65% of gi mail is dealt with in first 7 days</a:t>
            </a:r>
          </a:p>
        </p:txBody>
      </p:sp>
      <p:sp>
        <p:nvSpPr>
          <p:cNvPr id="4" name="Slide Number Placeholder 3">
            <a:extLst>
              <a:ext uri="{FF2B5EF4-FFF2-40B4-BE49-F238E27FC236}">
                <a16:creationId xmlns:a16="http://schemas.microsoft.com/office/drawing/2014/main" id="{E29F3D77-DFDC-4703-A9F4-51096DADA0F8}"/>
              </a:ext>
            </a:extLst>
          </p:cNvPr>
          <p:cNvSpPr>
            <a:spLocks noGrp="1"/>
          </p:cNvSpPr>
          <p:nvPr>
            <p:ph type="sldNum" sz="quarter" idx="10"/>
          </p:nvPr>
        </p:nvSpPr>
        <p:spPr/>
        <p:txBody>
          <a:bodyPr/>
          <a:lstStyle/>
          <a:p>
            <a:fld id="{887360FE-02F5-4392-9C12-7D03F05745BB}" type="slidenum">
              <a:rPr lang="en-GB" smtClean="0"/>
              <a:pPr/>
              <a:t>18</a:t>
            </a:fld>
            <a:endParaRPr lang="en-GB" dirty="0"/>
          </a:p>
        </p:txBody>
      </p:sp>
      <p:sp>
        <p:nvSpPr>
          <p:cNvPr id="5" name="Text Placeholder 4">
            <a:extLst>
              <a:ext uri="{FF2B5EF4-FFF2-40B4-BE49-F238E27FC236}">
                <a16:creationId xmlns:a16="http://schemas.microsoft.com/office/drawing/2014/main" id="{D4FF4253-A694-4B58-AE85-922DA56841F1}"/>
              </a:ext>
            </a:extLst>
          </p:cNvPr>
          <p:cNvSpPr>
            <a:spLocks noGrp="1"/>
          </p:cNvSpPr>
          <p:nvPr>
            <p:ph type="body" sz="quarter" idx="11"/>
          </p:nvPr>
        </p:nvSpPr>
        <p:spPr/>
        <p:txBody>
          <a:bodyPr/>
          <a:lstStyle/>
          <a:p>
            <a:r>
              <a:rPr lang="en-GB" dirty="0"/>
              <a:t>37% of GI mail is filed so is still live in the home</a:t>
            </a:r>
          </a:p>
        </p:txBody>
      </p:sp>
      <p:sp>
        <p:nvSpPr>
          <p:cNvPr id="10" name="Rectangle 9">
            <a:extLst>
              <a:ext uri="{FF2B5EF4-FFF2-40B4-BE49-F238E27FC236}">
                <a16:creationId xmlns:a16="http://schemas.microsoft.com/office/drawing/2014/main" id="{BE64F252-9A94-4C5E-9EFE-B6802BFBAD30}"/>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7E67977-A1F6-41BB-B64F-240C47FB5C63}"/>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Sample:  General Insurance 579</a:t>
            </a:r>
          </a:p>
        </p:txBody>
      </p:sp>
      <p:graphicFrame>
        <p:nvGraphicFramePr>
          <p:cNvPr id="9" name="Chart 8">
            <a:extLst>
              <a:ext uri="{FF2B5EF4-FFF2-40B4-BE49-F238E27FC236}">
                <a16:creationId xmlns:a16="http://schemas.microsoft.com/office/drawing/2014/main" id="{31A185BD-A4A8-4F8D-B366-CD9F89B8C623}"/>
              </a:ext>
            </a:extLst>
          </p:cNvPr>
          <p:cNvGraphicFramePr/>
          <p:nvPr>
            <p:extLst>
              <p:ext uri="{D42A27DB-BD31-4B8C-83A1-F6EECF244321}">
                <p14:modId xmlns:p14="http://schemas.microsoft.com/office/powerpoint/2010/main" val="2165448716"/>
              </p:ext>
            </p:extLst>
          </p:nvPr>
        </p:nvGraphicFramePr>
        <p:xfrm>
          <a:off x="9413961" y="1555224"/>
          <a:ext cx="2937330" cy="195822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A5245A9-EB6C-47AA-B3C3-A83DF4AD2F51}"/>
              </a:ext>
            </a:extLst>
          </p:cNvPr>
          <p:cNvSpPr txBox="1"/>
          <p:nvPr/>
        </p:nvSpPr>
        <p:spPr>
          <a:xfrm>
            <a:off x="7682977" y="1908128"/>
            <a:ext cx="2467378" cy="1323439"/>
          </a:xfrm>
          <a:prstGeom prst="rect">
            <a:avLst/>
          </a:prstGeom>
          <a:noFill/>
        </p:spPr>
        <p:txBody>
          <a:bodyPr wrap="square" rtlCol="0">
            <a:spAutoFit/>
          </a:bodyPr>
          <a:lstStyle/>
          <a:p>
            <a:pPr algn="r"/>
            <a:r>
              <a:rPr lang="en-GB" sz="1600" dirty="0"/>
              <a:t>It is dealt with decisively but a lot of GI mail stays in the home and is filed safely away</a:t>
            </a:r>
          </a:p>
        </p:txBody>
      </p:sp>
    </p:spTree>
    <p:extLst>
      <p:ext uri="{BB962C8B-B14F-4D97-AF65-F5344CB8AC3E}">
        <p14:creationId xmlns:p14="http://schemas.microsoft.com/office/powerpoint/2010/main" val="414348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FCFA9F1-07E5-42D5-9728-2D682638893F}"/>
              </a:ext>
            </a:extLst>
          </p:cNvPr>
          <p:cNvSpPr>
            <a:spLocks noGrp="1"/>
          </p:cNvSpPr>
          <p:nvPr>
            <p:ph type="body" sz="quarter" idx="10"/>
          </p:nvPr>
        </p:nvSpPr>
        <p:spPr/>
        <p:txBody>
          <a:bodyPr/>
          <a:lstStyle/>
          <a:p>
            <a:r>
              <a:rPr lang="en-GB" dirty="0"/>
              <a:t>Who is sending what right now?</a:t>
            </a:r>
          </a:p>
        </p:txBody>
      </p:sp>
      <p:sp>
        <p:nvSpPr>
          <p:cNvPr id="8" name="Rectangle 7">
            <a:extLst>
              <a:ext uri="{FF2B5EF4-FFF2-40B4-BE49-F238E27FC236}">
                <a16:creationId xmlns:a16="http://schemas.microsoft.com/office/drawing/2014/main" id="{A59A22E6-FD01-484D-9B16-6F73F63EDF91}"/>
              </a:ext>
            </a:extLst>
          </p:cNvPr>
          <p:cNvSpPr/>
          <p:nvPr/>
        </p:nvSpPr>
        <p:spPr>
          <a:xfrm>
            <a:off x="0" y="6623050"/>
            <a:ext cx="165067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503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F13258-6B9D-46A3-B051-40141DCF5078}"/>
              </a:ext>
            </a:extLst>
          </p:cNvPr>
          <p:cNvSpPr>
            <a:spLocks noGrp="1"/>
          </p:cNvSpPr>
          <p:nvPr>
            <p:ph type="body" sz="quarter" idx="10"/>
          </p:nvPr>
        </p:nvSpPr>
        <p:spPr/>
        <p:txBody>
          <a:bodyPr/>
          <a:lstStyle/>
          <a:p>
            <a:r>
              <a:rPr lang="en-GB" dirty="0"/>
              <a:t>What’s happening in insurance</a:t>
            </a:r>
          </a:p>
        </p:txBody>
      </p:sp>
      <p:sp>
        <p:nvSpPr>
          <p:cNvPr id="2" name="TextBox 1">
            <a:extLst>
              <a:ext uri="{FF2B5EF4-FFF2-40B4-BE49-F238E27FC236}">
                <a16:creationId xmlns:a16="http://schemas.microsoft.com/office/drawing/2014/main" id="{9EB91B3D-EAE1-4976-BA79-728FEA92F463}"/>
              </a:ext>
            </a:extLst>
          </p:cNvPr>
          <p:cNvSpPr txBox="1"/>
          <p:nvPr/>
        </p:nvSpPr>
        <p:spPr>
          <a:xfrm>
            <a:off x="92466" y="6575461"/>
            <a:ext cx="1513049" cy="28253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549295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520407-7905-48D1-AA85-B0140CAA734D}"/>
              </a:ext>
            </a:extLst>
          </p:cNvPr>
          <p:cNvSpPr>
            <a:spLocks noGrp="1"/>
          </p:cNvSpPr>
          <p:nvPr>
            <p:ph type="title"/>
          </p:nvPr>
        </p:nvSpPr>
        <p:spPr/>
        <p:txBody>
          <a:bodyPr/>
          <a:lstStyle/>
          <a:p>
            <a:r>
              <a:rPr lang="en-GB" dirty="0"/>
              <a:t>One call</a:t>
            </a:r>
          </a:p>
        </p:txBody>
      </p:sp>
      <p:sp>
        <p:nvSpPr>
          <p:cNvPr id="4" name="Slide Number Placeholder 3">
            <a:extLst>
              <a:ext uri="{FF2B5EF4-FFF2-40B4-BE49-F238E27FC236}">
                <a16:creationId xmlns:a16="http://schemas.microsoft.com/office/drawing/2014/main" id="{35D5E445-DEDE-41E9-AF85-6D8D79B98568}"/>
              </a:ext>
            </a:extLst>
          </p:cNvPr>
          <p:cNvSpPr>
            <a:spLocks noGrp="1"/>
          </p:cNvSpPr>
          <p:nvPr>
            <p:ph type="sldNum" sz="quarter" idx="10"/>
          </p:nvPr>
        </p:nvSpPr>
        <p:spPr/>
        <p:txBody>
          <a:bodyPr/>
          <a:lstStyle/>
          <a:p>
            <a:fld id="{887360FE-02F5-4392-9C12-7D03F05745BB}" type="slidenum">
              <a:rPr lang="en-GB" smtClean="0"/>
              <a:pPr/>
              <a:t>20</a:t>
            </a:fld>
            <a:endParaRPr lang="en-GB" dirty="0"/>
          </a:p>
        </p:txBody>
      </p:sp>
      <p:sp>
        <p:nvSpPr>
          <p:cNvPr id="7" name="Text Placeholder 6">
            <a:extLst>
              <a:ext uri="{FF2B5EF4-FFF2-40B4-BE49-F238E27FC236}">
                <a16:creationId xmlns:a16="http://schemas.microsoft.com/office/drawing/2014/main" id="{D8DA23CA-0615-4DC5-8A9A-AD40B5FFD043}"/>
              </a:ext>
            </a:extLst>
          </p:cNvPr>
          <p:cNvSpPr>
            <a:spLocks noGrp="1"/>
          </p:cNvSpPr>
          <p:nvPr>
            <p:ph type="body" sz="quarter" idx="11"/>
          </p:nvPr>
        </p:nvSpPr>
        <p:spPr/>
        <p:txBody>
          <a:bodyPr/>
          <a:lstStyle/>
          <a:p>
            <a:r>
              <a:rPr lang="en-GB" dirty="0"/>
              <a:t>Provide customer care</a:t>
            </a:r>
          </a:p>
        </p:txBody>
      </p:sp>
      <p:sp>
        <p:nvSpPr>
          <p:cNvPr id="8" name="Text Placeholder 7">
            <a:extLst>
              <a:ext uri="{FF2B5EF4-FFF2-40B4-BE49-F238E27FC236}">
                <a16:creationId xmlns:a16="http://schemas.microsoft.com/office/drawing/2014/main" id="{3A14A733-3B00-4A4D-8FFA-710DBBEDE07C}"/>
              </a:ext>
            </a:extLst>
          </p:cNvPr>
          <p:cNvSpPr>
            <a:spLocks noGrp="1"/>
          </p:cNvSpPr>
          <p:nvPr>
            <p:ph type="body" sz="quarter" idx="12"/>
          </p:nvPr>
        </p:nvSpPr>
        <p:spPr>
          <a:xfrm>
            <a:off x="486000" y="1800000"/>
            <a:ext cx="5337857" cy="4644000"/>
          </a:xfrm>
        </p:spPr>
        <p:txBody>
          <a:bodyPr/>
          <a:lstStyle/>
          <a:p>
            <a:r>
              <a:rPr lang="en-GB" dirty="0"/>
              <a:t>One Call writes to its customers to tell them how they can get in touch should they need to</a:t>
            </a:r>
          </a:p>
          <a:p>
            <a:r>
              <a:rPr lang="en-GB" dirty="0"/>
              <a:t>Nice, reassuring message</a:t>
            </a:r>
          </a:p>
          <a:p>
            <a:r>
              <a:rPr lang="en-GB" dirty="0"/>
              <a:t>Notice they have picked up the Government message on the outer envelope</a:t>
            </a:r>
          </a:p>
        </p:txBody>
      </p:sp>
      <p:pic>
        <p:nvPicPr>
          <p:cNvPr id="10" name="Picture 9">
            <a:extLst>
              <a:ext uri="{FF2B5EF4-FFF2-40B4-BE49-F238E27FC236}">
                <a16:creationId xmlns:a16="http://schemas.microsoft.com/office/drawing/2014/main" id="{20CAF0DB-800F-44FF-B7E2-5D08ABF7C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675" y="1887097"/>
            <a:ext cx="5118308" cy="3519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23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91B2-086A-4B6B-A0DE-0DDB33B7B41B}"/>
              </a:ext>
            </a:extLst>
          </p:cNvPr>
          <p:cNvSpPr>
            <a:spLocks noGrp="1"/>
          </p:cNvSpPr>
          <p:nvPr>
            <p:ph type="title"/>
          </p:nvPr>
        </p:nvSpPr>
        <p:spPr/>
        <p:txBody>
          <a:bodyPr/>
          <a:lstStyle/>
          <a:p>
            <a:r>
              <a:rPr lang="en-GB" dirty="0"/>
              <a:t>Churchill pack</a:t>
            </a:r>
          </a:p>
        </p:txBody>
      </p:sp>
      <p:sp>
        <p:nvSpPr>
          <p:cNvPr id="3" name="Slide Number Placeholder 2">
            <a:extLst>
              <a:ext uri="{FF2B5EF4-FFF2-40B4-BE49-F238E27FC236}">
                <a16:creationId xmlns:a16="http://schemas.microsoft.com/office/drawing/2014/main" id="{E09D3816-B0A8-4CF7-B0DB-90732EAE348D}"/>
              </a:ext>
            </a:extLst>
          </p:cNvPr>
          <p:cNvSpPr>
            <a:spLocks noGrp="1"/>
          </p:cNvSpPr>
          <p:nvPr>
            <p:ph type="sldNum" sz="quarter" idx="10"/>
          </p:nvPr>
        </p:nvSpPr>
        <p:spPr/>
        <p:txBody>
          <a:bodyPr/>
          <a:lstStyle/>
          <a:p>
            <a:fld id="{887360FE-02F5-4392-9C12-7D03F05745BB}" type="slidenum">
              <a:rPr lang="en-GB" smtClean="0"/>
              <a:pPr/>
              <a:t>21</a:t>
            </a:fld>
            <a:endParaRPr lang="en-GB" dirty="0"/>
          </a:p>
        </p:txBody>
      </p:sp>
      <p:sp>
        <p:nvSpPr>
          <p:cNvPr id="4" name="Text Placeholder 3">
            <a:extLst>
              <a:ext uri="{FF2B5EF4-FFF2-40B4-BE49-F238E27FC236}">
                <a16:creationId xmlns:a16="http://schemas.microsoft.com/office/drawing/2014/main" id="{ED8A7BD1-99A1-4ACE-AABF-09CE06764ED8}"/>
              </a:ext>
            </a:extLst>
          </p:cNvPr>
          <p:cNvSpPr>
            <a:spLocks noGrp="1"/>
          </p:cNvSpPr>
          <p:nvPr>
            <p:ph type="body" sz="quarter" idx="11"/>
          </p:nvPr>
        </p:nvSpPr>
        <p:spPr/>
        <p:txBody>
          <a:bodyPr/>
          <a:lstStyle/>
          <a:p>
            <a:r>
              <a:rPr lang="en-GB" dirty="0"/>
              <a:t>Looks like business as usual</a:t>
            </a:r>
          </a:p>
        </p:txBody>
      </p:sp>
      <p:sp>
        <p:nvSpPr>
          <p:cNvPr id="5" name="Text Placeholder 4">
            <a:extLst>
              <a:ext uri="{FF2B5EF4-FFF2-40B4-BE49-F238E27FC236}">
                <a16:creationId xmlns:a16="http://schemas.microsoft.com/office/drawing/2014/main" id="{5DBAA976-A244-469F-B07B-EFB31AAF958B}"/>
              </a:ext>
            </a:extLst>
          </p:cNvPr>
          <p:cNvSpPr>
            <a:spLocks noGrp="1"/>
          </p:cNvSpPr>
          <p:nvPr>
            <p:ph type="body" sz="quarter" idx="12"/>
          </p:nvPr>
        </p:nvSpPr>
        <p:spPr>
          <a:xfrm>
            <a:off x="486000" y="1800000"/>
            <a:ext cx="5816829" cy="4644000"/>
          </a:xfrm>
        </p:spPr>
        <p:txBody>
          <a:bodyPr/>
          <a:lstStyle/>
          <a:p>
            <a:r>
              <a:rPr lang="en-GB" dirty="0"/>
              <a:t>Although received at the end of April, there’s little to differentiate this and no link to Covid</a:t>
            </a:r>
          </a:p>
          <a:p>
            <a:r>
              <a:rPr lang="en-GB" dirty="0"/>
              <a:t>It looks like their standard banker pack</a:t>
            </a:r>
          </a:p>
          <a:p>
            <a:r>
              <a:rPr lang="en-GB" dirty="0"/>
              <a:t>Perhaps missing something when big brands like Churchill have a an opportunity to reassure people because of their place in the market</a:t>
            </a:r>
          </a:p>
        </p:txBody>
      </p:sp>
      <p:pic>
        <p:nvPicPr>
          <p:cNvPr id="7" name="Picture 6">
            <a:extLst>
              <a:ext uri="{FF2B5EF4-FFF2-40B4-BE49-F238E27FC236}">
                <a16:creationId xmlns:a16="http://schemas.microsoft.com/office/drawing/2014/main" id="{968D82D2-33E9-4ABD-A82D-AACFED7D6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832" y="1992861"/>
            <a:ext cx="3193708" cy="4258277"/>
          </a:xfrm>
          <a:prstGeom prst="rect">
            <a:avLst/>
          </a:prstGeom>
        </p:spPr>
      </p:pic>
    </p:spTree>
    <p:extLst>
      <p:ext uri="{BB962C8B-B14F-4D97-AF65-F5344CB8AC3E}">
        <p14:creationId xmlns:p14="http://schemas.microsoft.com/office/powerpoint/2010/main" val="3044582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DB7D-F1D4-4062-87C7-4257A9923A2B}"/>
              </a:ext>
            </a:extLst>
          </p:cNvPr>
          <p:cNvSpPr>
            <a:spLocks noGrp="1"/>
          </p:cNvSpPr>
          <p:nvPr>
            <p:ph type="title"/>
          </p:nvPr>
        </p:nvSpPr>
        <p:spPr/>
        <p:txBody>
          <a:bodyPr/>
          <a:lstStyle/>
          <a:p>
            <a:r>
              <a:rPr lang="en-GB" dirty="0"/>
              <a:t>saga</a:t>
            </a:r>
          </a:p>
        </p:txBody>
      </p:sp>
      <p:sp>
        <p:nvSpPr>
          <p:cNvPr id="3" name="Slide Number Placeholder 2">
            <a:extLst>
              <a:ext uri="{FF2B5EF4-FFF2-40B4-BE49-F238E27FC236}">
                <a16:creationId xmlns:a16="http://schemas.microsoft.com/office/drawing/2014/main" id="{27B237B2-CD4F-42DA-AEAC-87C7731E5192}"/>
              </a:ext>
            </a:extLst>
          </p:cNvPr>
          <p:cNvSpPr>
            <a:spLocks noGrp="1"/>
          </p:cNvSpPr>
          <p:nvPr>
            <p:ph type="sldNum" sz="quarter" idx="10"/>
          </p:nvPr>
        </p:nvSpPr>
        <p:spPr/>
        <p:txBody>
          <a:bodyPr/>
          <a:lstStyle/>
          <a:p>
            <a:fld id="{887360FE-02F5-4392-9C12-7D03F05745BB}" type="slidenum">
              <a:rPr lang="en-GB" smtClean="0"/>
              <a:pPr/>
              <a:t>22</a:t>
            </a:fld>
            <a:endParaRPr lang="en-GB" dirty="0"/>
          </a:p>
        </p:txBody>
      </p:sp>
      <p:sp>
        <p:nvSpPr>
          <p:cNvPr id="4" name="Text Placeholder 3">
            <a:extLst>
              <a:ext uri="{FF2B5EF4-FFF2-40B4-BE49-F238E27FC236}">
                <a16:creationId xmlns:a16="http://schemas.microsoft.com/office/drawing/2014/main" id="{BBBAFE64-8DE7-4C8A-BDA8-2605121CD64F}"/>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0D8B2818-8DE7-4AE8-8DBA-AFA1885762A8}"/>
              </a:ext>
            </a:extLst>
          </p:cNvPr>
          <p:cNvSpPr>
            <a:spLocks noGrp="1"/>
          </p:cNvSpPr>
          <p:nvPr>
            <p:ph type="body" sz="quarter" idx="12"/>
          </p:nvPr>
        </p:nvSpPr>
        <p:spPr>
          <a:xfrm>
            <a:off x="486001" y="1800000"/>
            <a:ext cx="5610000" cy="4644000"/>
          </a:xfrm>
        </p:spPr>
        <p:txBody>
          <a:bodyPr/>
          <a:lstStyle/>
          <a:p>
            <a:r>
              <a:rPr lang="en-GB" dirty="0"/>
              <a:t>Introducing a new product at a fixed price for 3 years, seems timely but it was probably developed pre-Covid</a:t>
            </a:r>
          </a:p>
          <a:p>
            <a:r>
              <a:rPr lang="en-GB" dirty="0"/>
              <a:t>Writing to the customer at renewal</a:t>
            </a:r>
          </a:p>
          <a:p>
            <a:r>
              <a:rPr lang="en-GB" dirty="0"/>
              <a:t>You are able to switch within the 3 year period</a:t>
            </a:r>
          </a:p>
          <a:p>
            <a:r>
              <a:rPr lang="en-GB" dirty="0"/>
              <a:t>Use the recommended Which? seal of approval</a:t>
            </a:r>
          </a:p>
          <a:p>
            <a:r>
              <a:rPr lang="en-GB" dirty="0"/>
              <a:t>Not the most exciting creative</a:t>
            </a:r>
          </a:p>
        </p:txBody>
      </p:sp>
      <p:pic>
        <p:nvPicPr>
          <p:cNvPr id="7" name="Picture 6">
            <a:extLst>
              <a:ext uri="{FF2B5EF4-FFF2-40B4-BE49-F238E27FC236}">
                <a16:creationId xmlns:a16="http://schemas.microsoft.com/office/drawing/2014/main" id="{8B97D495-0F56-4CFD-A77F-83CF82397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421" y="1492962"/>
            <a:ext cx="3103302" cy="4651449"/>
          </a:xfrm>
          <a:prstGeom prst="rect">
            <a:avLst/>
          </a:prstGeom>
        </p:spPr>
      </p:pic>
    </p:spTree>
    <p:extLst>
      <p:ext uri="{BB962C8B-B14F-4D97-AF65-F5344CB8AC3E}">
        <p14:creationId xmlns:p14="http://schemas.microsoft.com/office/powerpoint/2010/main" val="65436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9237-6BE4-482E-B4E0-6AEAFDEA1ADB}"/>
              </a:ext>
            </a:extLst>
          </p:cNvPr>
          <p:cNvSpPr>
            <a:spLocks noGrp="1"/>
          </p:cNvSpPr>
          <p:nvPr>
            <p:ph type="title"/>
          </p:nvPr>
        </p:nvSpPr>
        <p:spPr/>
        <p:txBody>
          <a:bodyPr/>
          <a:lstStyle/>
          <a:p>
            <a:r>
              <a:rPr lang="en-GB" dirty="0"/>
              <a:t>Homeserve</a:t>
            </a:r>
          </a:p>
        </p:txBody>
      </p:sp>
      <p:sp>
        <p:nvSpPr>
          <p:cNvPr id="3" name="Slide Number Placeholder 2">
            <a:extLst>
              <a:ext uri="{FF2B5EF4-FFF2-40B4-BE49-F238E27FC236}">
                <a16:creationId xmlns:a16="http://schemas.microsoft.com/office/drawing/2014/main" id="{CCF40F34-165F-4027-8046-B41D530C387D}"/>
              </a:ext>
            </a:extLst>
          </p:cNvPr>
          <p:cNvSpPr>
            <a:spLocks noGrp="1"/>
          </p:cNvSpPr>
          <p:nvPr>
            <p:ph type="sldNum" sz="quarter" idx="10"/>
          </p:nvPr>
        </p:nvSpPr>
        <p:spPr/>
        <p:txBody>
          <a:bodyPr/>
          <a:lstStyle/>
          <a:p>
            <a:fld id="{887360FE-02F5-4392-9C12-7D03F05745BB}" type="slidenum">
              <a:rPr lang="en-GB" smtClean="0"/>
              <a:pPr/>
              <a:t>23</a:t>
            </a:fld>
            <a:endParaRPr lang="en-GB" dirty="0"/>
          </a:p>
        </p:txBody>
      </p:sp>
      <p:sp>
        <p:nvSpPr>
          <p:cNvPr id="4" name="Text Placeholder 3">
            <a:extLst>
              <a:ext uri="{FF2B5EF4-FFF2-40B4-BE49-F238E27FC236}">
                <a16:creationId xmlns:a16="http://schemas.microsoft.com/office/drawing/2014/main" id="{40FEBA25-7661-4082-8273-B3B02166E84F}"/>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45DC55A9-DA51-4845-97A9-368020D4011C}"/>
              </a:ext>
            </a:extLst>
          </p:cNvPr>
          <p:cNvSpPr>
            <a:spLocks noGrp="1"/>
          </p:cNvSpPr>
          <p:nvPr>
            <p:ph type="body" sz="quarter" idx="12"/>
          </p:nvPr>
        </p:nvSpPr>
        <p:spPr>
          <a:xfrm>
            <a:off x="486001" y="1800000"/>
            <a:ext cx="5109256" cy="4644000"/>
          </a:xfrm>
        </p:spPr>
        <p:txBody>
          <a:bodyPr/>
          <a:lstStyle/>
          <a:p>
            <a:r>
              <a:rPr lang="en-GB" dirty="0"/>
              <a:t>A lapsed customer offer for plumbing and drainage</a:t>
            </a:r>
          </a:p>
          <a:p>
            <a:r>
              <a:rPr lang="en-GB" dirty="0"/>
              <a:t>Lots of inserts, suggesting this is a tried and tested banker pack, using a tip on card with a code and visual of 50p a month</a:t>
            </a:r>
          </a:p>
          <a:p>
            <a:r>
              <a:rPr lang="en-GB" dirty="0"/>
              <a:t>No reference to the current pandemic</a:t>
            </a:r>
          </a:p>
        </p:txBody>
      </p:sp>
      <p:pic>
        <p:nvPicPr>
          <p:cNvPr id="7" name="Picture 6">
            <a:extLst>
              <a:ext uri="{FF2B5EF4-FFF2-40B4-BE49-F238E27FC236}">
                <a16:creationId xmlns:a16="http://schemas.microsoft.com/office/drawing/2014/main" id="{D7B880B0-4003-4201-9694-B7289DC22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29" y="1848638"/>
            <a:ext cx="5935289" cy="4007113"/>
          </a:xfrm>
          <a:prstGeom prst="rect">
            <a:avLst/>
          </a:prstGeom>
        </p:spPr>
      </p:pic>
    </p:spTree>
    <p:extLst>
      <p:ext uri="{BB962C8B-B14F-4D97-AF65-F5344CB8AC3E}">
        <p14:creationId xmlns:p14="http://schemas.microsoft.com/office/powerpoint/2010/main" val="1516285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1893-4CB6-4AEC-8896-ED946272C3FA}"/>
              </a:ext>
            </a:extLst>
          </p:cNvPr>
          <p:cNvSpPr>
            <a:spLocks noGrp="1"/>
          </p:cNvSpPr>
          <p:nvPr>
            <p:ph type="title"/>
          </p:nvPr>
        </p:nvSpPr>
        <p:spPr/>
        <p:txBody>
          <a:bodyPr/>
          <a:lstStyle/>
          <a:p>
            <a:r>
              <a:rPr lang="en-GB" dirty="0"/>
              <a:t>conclusion</a:t>
            </a:r>
          </a:p>
        </p:txBody>
      </p:sp>
      <p:sp>
        <p:nvSpPr>
          <p:cNvPr id="3" name="Slide Number Placeholder 2">
            <a:extLst>
              <a:ext uri="{FF2B5EF4-FFF2-40B4-BE49-F238E27FC236}">
                <a16:creationId xmlns:a16="http://schemas.microsoft.com/office/drawing/2014/main" id="{7B447B9B-0C35-494C-B53F-DF9D32C82B36}"/>
              </a:ext>
            </a:extLst>
          </p:cNvPr>
          <p:cNvSpPr>
            <a:spLocks noGrp="1"/>
          </p:cNvSpPr>
          <p:nvPr>
            <p:ph type="sldNum" sz="quarter" idx="10"/>
          </p:nvPr>
        </p:nvSpPr>
        <p:spPr/>
        <p:txBody>
          <a:bodyPr/>
          <a:lstStyle/>
          <a:p>
            <a:fld id="{887360FE-02F5-4392-9C12-7D03F05745BB}" type="slidenum">
              <a:rPr lang="en-GB" smtClean="0"/>
              <a:pPr/>
              <a:t>24</a:t>
            </a:fld>
            <a:endParaRPr lang="en-GB" dirty="0"/>
          </a:p>
        </p:txBody>
      </p:sp>
      <p:sp>
        <p:nvSpPr>
          <p:cNvPr id="4" name="Text Placeholder 3">
            <a:extLst>
              <a:ext uri="{FF2B5EF4-FFF2-40B4-BE49-F238E27FC236}">
                <a16:creationId xmlns:a16="http://schemas.microsoft.com/office/drawing/2014/main" id="{CE156EFB-4969-42E7-B841-81F52BF13F56}"/>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56493A67-5CCB-410B-B94C-D6C8D9B75364}"/>
              </a:ext>
            </a:extLst>
          </p:cNvPr>
          <p:cNvSpPr/>
          <p:nvPr/>
        </p:nvSpPr>
        <p:spPr>
          <a:xfrm>
            <a:off x="8820368" y="2411415"/>
            <a:ext cx="1944000" cy="2771620"/>
          </a:xfrm>
          <a:prstGeom prst="rect">
            <a:avLst/>
          </a:prstGeom>
          <a:solidFill>
            <a:schemeClr val="accent5"/>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INSURANCE MAIL</a:t>
            </a:r>
          </a:p>
          <a:p>
            <a:pPr algn="ctr">
              <a:spcBef>
                <a:spcPts val="720"/>
              </a:spcBef>
            </a:pPr>
            <a:r>
              <a:rPr lang="en-US" sz="1600" dirty="0">
                <a:solidFill>
                  <a:srgbClr val="FFFFFF"/>
                </a:solidFill>
                <a:latin typeface="Arial" panose="020B0604020202020204" pitchFamily="34" charset="0"/>
                <a:cs typeface="Arial" panose="020B0604020202020204" pitchFamily="34" charset="0"/>
              </a:rPr>
              <a:t>Ensure your mail works as hard as it can to engage with your customers to improve loyalty</a:t>
            </a:r>
            <a:endParaRPr lang="en-GB" sz="1600" dirty="0">
              <a:solidFill>
                <a:srgbClr val="FFFFFF"/>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A690075-E3A3-4FED-A5C1-E7160AEBE0DE}"/>
              </a:ext>
            </a:extLst>
          </p:cNvPr>
          <p:cNvGrpSpPr/>
          <p:nvPr/>
        </p:nvGrpSpPr>
        <p:grpSpPr>
          <a:xfrm>
            <a:off x="8820366" y="2411418"/>
            <a:ext cx="301962" cy="1082353"/>
            <a:chOff x="7001792" y="2009514"/>
            <a:chExt cx="251635" cy="901961"/>
          </a:xfrm>
        </p:grpSpPr>
        <p:sp>
          <p:nvSpPr>
            <p:cNvPr id="8" name="Triangle 39">
              <a:extLst>
                <a:ext uri="{FF2B5EF4-FFF2-40B4-BE49-F238E27FC236}">
                  <a16:creationId xmlns:a16="http://schemas.microsoft.com/office/drawing/2014/main" id="{106C75E9-1184-4480-917B-F37F7E1D0D7F}"/>
                </a:ext>
              </a:extLst>
            </p:cNvPr>
            <p:cNvSpPr/>
            <p:nvPr/>
          </p:nvSpPr>
          <p:spPr>
            <a:xfrm rot="5400000">
              <a:off x="6676629" y="2334677"/>
              <a:ext cx="901961" cy="251635"/>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9" name="Triangle 32">
              <a:extLst>
                <a:ext uri="{FF2B5EF4-FFF2-40B4-BE49-F238E27FC236}">
                  <a16:creationId xmlns:a16="http://schemas.microsoft.com/office/drawing/2014/main" id="{16ECAEF2-0C8D-4D9E-802C-4A2237317B38}"/>
                </a:ext>
              </a:extLst>
            </p:cNvPr>
            <p:cNvSpPr/>
            <p:nvPr/>
          </p:nvSpPr>
          <p:spPr>
            <a:xfrm rot="5400000">
              <a:off x="671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0" name="Rectangle 9">
            <a:extLst>
              <a:ext uri="{FF2B5EF4-FFF2-40B4-BE49-F238E27FC236}">
                <a16:creationId xmlns:a16="http://schemas.microsoft.com/office/drawing/2014/main" id="{FFAA8AF4-8ABF-4084-8392-EEF7803C4E07}"/>
              </a:ext>
            </a:extLst>
          </p:cNvPr>
          <p:cNvSpPr/>
          <p:nvPr/>
        </p:nvSpPr>
        <p:spPr>
          <a:xfrm>
            <a:off x="6876368" y="2411416"/>
            <a:ext cx="1944000" cy="2771620"/>
          </a:xfrm>
          <a:prstGeom prst="rect">
            <a:avLst/>
          </a:prstGeom>
          <a:solidFill>
            <a:schemeClr val="accent4"/>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CONTENT</a:t>
            </a:r>
            <a:endParaRPr lang="en-US" sz="192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When it contains financial statement or administrative information e.g. renewal it drives higher levels of frequency</a:t>
            </a:r>
            <a:endParaRPr lang="en-GB" sz="1600" dirty="0">
              <a:solidFill>
                <a:srgbClr val="FFFFFF"/>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21733B07-EEB1-4400-95C4-898E634E3325}"/>
              </a:ext>
            </a:extLst>
          </p:cNvPr>
          <p:cNvGrpSpPr/>
          <p:nvPr/>
        </p:nvGrpSpPr>
        <p:grpSpPr>
          <a:xfrm>
            <a:off x="6876367" y="2411418"/>
            <a:ext cx="301962" cy="1082353"/>
            <a:chOff x="5381793" y="2009514"/>
            <a:chExt cx="251635" cy="901961"/>
          </a:xfrm>
        </p:grpSpPr>
        <p:sp>
          <p:nvSpPr>
            <p:cNvPr id="12" name="Triangle 38">
              <a:extLst>
                <a:ext uri="{FF2B5EF4-FFF2-40B4-BE49-F238E27FC236}">
                  <a16:creationId xmlns:a16="http://schemas.microsoft.com/office/drawing/2014/main" id="{5D811FFB-0474-41F2-B38B-40B82A15D7AD}"/>
                </a:ext>
              </a:extLst>
            </p:cNvPr>
            <p:cNvSpPr/>
            <p:nvPr/>
          </p:nvSpPr>
          <p:spPr>
            <a:xfrm rot="5400000">
              <a:off x="5056630" y="2334677"/>
              <a:ext cx="901961" cy="251635"/>
            </a:xfrm>
            <a:prstGeom prst="triangl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3" name="Triangle 33">
              <a:extLst>
                <a:ext uri="{FF2B5EF4-FFF2-40B4-BE49-F238E27FC236}">
                  <a16:creationId xmlns:a16="http://schemas.microsoft.com/office/drawing/2014/main" id="{E79AAABA-E8B0-4D55-9AC7-A6FAA1A3F583}"/>
                </a:ext>
              </a:extLst>
            </p:cNvPr>
            <p:cNvSpPr/>
            <p:nvPr/>
          </p:nvSpPr>
          <p:spPr>
            <a:xfrm rot="5400000">
              <a:off x="5093625"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4" name="Rectangle 13">
            <a:extLst>
              <a:ext uri="{FF2B5EF4-FFF2-40B4-BE49-F238E27FC236}">
                <a16:creationId xmlns:a16="http://schemas.microsoft.com/office/drawing/2014/main" id="{082835DC-4941-4CA6-9D5C-B71A644AF014}"/>
              </a:ext>
            </a:extLst>
          </p:cNvPr>
          <p:cNvSpPr/>
          <p:nvPr/>
        </p:nvSpPr>
        <p:spPr>
          <a:xfrm>
            <a:off x="4932368" y="2411417"/>
            <a:ext cx="1944000" cy="2771620"/>
          </a:xfrm>
          <a:prstGeom prst="rect">
            <a:avLst/>
          </a:prstGeom>
          <a:solidFill>
            <a:schemeClr val="accent3"/>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sz="1600" b="1" dirty="0">
                <a:solidFill>
                  <a:srgbClr val="FFFFFF"/>
                </a:solidFill>
                <a:latin typeface="Arial" panose="020B0604020202020204" pitchFamily="34" charset="0"/>
                <a:cs typeface="Arial" panose="020B0604020202020204" pitchFamily="34" charset="0"/>
              </a:rPr>
              <a:t>MAIL</a:t>
            </a:r>
          </a:p>
          <a:p>
            <a:pPr algn="ctr">
              <a:spcBef>
                <a:spcPts val="720"/>
              </a:spcBef>
            </a:pPr>
            <a:r>
              <a:rPr lang="en-US" sz="1600" dirty="0">
                <a:solidFill>
                  <a:srgbClr val="FFFFFF"/>
                </a:solidFill>
                <a:latin typeface="Arial" panose="020B0604020202020204" pitchFamily="34" charset="0"/>
                <a:cs typeface="Arial" panose="020B0604020202020204" pitchFamily="34" charset="0"/>
              </a:rPr>
              <a:t>Has high levels of engagement but isn’t engaging as strongly as it should with commercial actions</a:t>
            </a:r>
            <a:endParaRPr lang="en-GB" sz="1600" dirty="0">
              <a:solidFill>
                <a:srgbClr val="FFFFFF"/>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272F9D1-C1F5-4833-844A-CD557D87F3D6}"/>
              </a:ext>
            </a:extLst>
          </p:cNvPr>
          <p:cNvGrpSpPr/>
          <p:nvPr/>
        </p:nvGrpSpPr>
        <p:grpSpPr>
          <a:xfrm>
            <a:off x="4932366" y="2411418"/>
            <a:ext cx="301962" cy="1082353"/>
            <a:chOff x="3761792" y="2009514"/>
            <a:chExt cx="251635" cy="901961"/>
          </a:xfrm>
        </p:grpSpPr>
        <p:sp>
          <p:nvSpPr>
            <p:cNvPr id="16" name="Triangle 37">
              <a:extLst>
                <a:ext uri="{FF2B5EF4-FFF2-40B4-BE49-F238E27FC236}">
                  <a16:creationId xmlns:a16="http://schemas.microsoft.com/office/drawing/2014/main" id="{72A4324C-A89E-4A4E-BB1C-29356DFD1383}"/>
                </a:ext>
              </a:extLst>
            </p:cNvPr>
            <p:cNvSpPr/>
            <p:nvPr/>
          </p:nvSpPr>
          <p:spPr>
            <a:xfrm rot="5400000">
              <a:off x="3436629" y="2334677"/>
              <a:ext cx="901961" cy="251635"/>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7" name="Triangle 34">
              <a:extLst>
                <a:ext uri="{FF2B5EF4-FFF2-40B4-BE49-F238E27FC236}">
                  <a16:creationId xmlns:a16="http://schemas.microsoft.com/office/drawing/2014/main" id="{13DDC4F5-D1D5-4DE4-B264-84A3548ED1DC}"/>
                </a:ext>
              </a:extLst>
            </p:cNvPr>
            <p:cNvSpPr/>
            <p:nvPr/>
          </p:nvSpPr>
          <p:spPr>
            <a:xfrm rot="5400000">
              <a:off x="347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18" name="Rectangle 17">
            <a:extLst>
              <a:ext uri="{FF2B5EF4-FFF2-40B4-BE49-F238E27FC236}">
                <a16:creationId xmlns:a16="http://schemas.microsoft.com/office/drawing/2014/main" id="{B689759E-233D-432A-8163-5B230EEE4627}"/>
              </a:ext>
            </a:extLst>
          </p:cNvPr>
          <p:cNvSpPr/>
          <p:nvPr/>
        </p:nvSpPr>
        <p:spPr>
          <a:xfrm>
            <a:off x="2988368" y="2411418"/>
            <a:ext cx="1944000" cy="2771620"/>
          </a:xfrm>
          <a:prstGeom prst="rect">
            <a:avLst/>
          </a:prstGeom>
          <a:solidFill>
            <a:schemeClr val="accent2"/>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THE JOURNEY</a:t>
            </a:r>
            <a:endParaRPr lang="en-US" sz="1100" b="1" dirty="0">
              <a:solidFill>
                <a:srgbClr val="FFFFFF"/>
              </a:solidFill>
              <a:latin typeface="Arial" panose="020B0604020202020204" pitchFamily="34" charset="0"/>
              <a:cs typeface="Arial" panose="020B0604020202020204" pitchFamily="34" charset="0"/>
            </a:endParaRPr>
          </a:p>
          <a:p>
            <a:pPr algn="ctr">
              <a:spcBef>
                <a:spcPts val="720"/>
              </a:spcBef>
            </a:pPr>
            <a:r>
              <a:rPr lang="en-US" sz="1600" dirty="0">
                <a:solidFill>
                  <a:srgbClr val="FFFFFF"/>
                </a:solidFill>
                <a:latin typeface="Arial" panose="020B0604020202020204" pitchFamily="34" charset="0"/>
                <a:cs typeface="Arial" panose="020B0604020202020204" pitchFamily="34" charset="0"/>
              </a:rPr>
              <a:t>Mail has a role to play to engender loyalty at every point of the customer journey</a:t>
            </a:r>
            <a:endParaRPr lang="en-GB" sz="1600" dirty="0">
              <a:solidFill>
                <a:srgbClr val="FFFFFF"/>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EE4C8130-6881-494B-A75F-5F2AE39CF888}"/>
              </a:ext>
            </a:extLst>
          </p:cNvPr>
          <p:cNvGrpSpPr/>
          <p:nvPr/>
        </p:nvGrpSpPr>
        <p:grpSpPr>
          <a:xfrm>
            <a:off x="2988364" y="2411418"/>
            <a:ext cx="301962" cy="1082353"/>
            <a:chOff x="2141790" y="2009514"/>
            <a:chExt cx="251635" cy="901961"/>
          </a:xfrm>
        </p:grpSpPr>
        <p:sp>
          <p:nvSpPr>
            <p:cNvPr id="20" name="Triangle 36">
              <a:extLst>
                <a:ext uri="{FF2B5EF4-FFF2-40B4-BE49-F238E27FC236}">
                  <a16:creationId xmlns:a16="http://schemas.microsoft.com/office/drawing/2014/main" id="{E56ADEBC-37FE-42C7-A3C8-BAC5178981DB}"/>
                </a:ext>
              </a:extLst>
            </p:cNvPr>
            <p:cNvSpPr/>
            <p:nvPr/>
          </p:nvSpPr>
          <p:spPr>
            <a:xfrm rot="5400000">
              <a:off x="1816627" y="2334677"/>
              <a:ext cx="901961" cy="251635"/>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21" name="Triangle 35">
              <a:extLst>
                <a:ext uri="{FF2B5EF4-FFF2-40B4-BE49-F238E27FC236}">
                  <a16:creationId xmlns:a16="http://schemas.microsoft.com/office/drawing/2014/main" id="{91860DE4-37B5-4E5C-B46A-0002724125EB}"/>
                </a:ext>
              </a:extLst>
            </p:cNvPr>
            <p:cNvSpPr/>
            <p:nvPr/>
          </p:nvSpPr>
          <p:spPr>
            <a:xfrm rot="5400000">
              <a:off x="1853624" y="2297685"/>
              <a:ext cx="800299" cy="223961"/>
            </a:xfrm>
            <a:prstGeom prst="triangl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grpSp>
      <p:sp>
        <p:nvSpPr>
          <p:cNvPr id="22" name="Rectangle 21">
            <a:extLst>
              <a:ext uri="{FF2B5EF4-FFF2-40B4-BE49-F238E27FC236}">
                <a16:creationId xmlns:a16="http://schemas.microsoft.com/office/drawing/2014/main" id="{F755B99E-E260-4519-B3D5-963D0741E41E}"/>
              </a:ext>
            </a:extLst>
          </p:cNvPr>
          <p:cNvSpPr/>
          <p:nvPr/>
        </p:nvSpPr>
        <p:spPr>
          <a:xfrm>
            <a:off x="1044368" y="2411418"/>
            <a:ext cx="1944000" cy="2771621"/>
          </a:xfrm>
          <a:prstGeom prst="rect">
            <a:avLst/>
          </a:prstGeom>
          <a:solidFill>
            <a:schemeClr val="accent1"/>
          </a:solidFill>
          <a:ln>
            <a:noFill/>
          </a:ln>
          <a:effectLst>
            <a:outerShdw blurRad="127000" dir="5400000" sx="104000" sy="104000" algn="ctr"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720"/>
              </a:spcBef>
            </a:pPr>
            <a:r>
              <a:rPr lang="en-US" b="1" dirty="0">
                <a:solidFill>
                  <a:srgbClr val="FFFFFF"/>
                </a:solidFill>
                <a:latin typeface="Arial" panose="020B0604020202020204" pitchFamily="34" charset="0"/>
                <a:cs typeface="Arial" panose="020B0604020202020204" pitchFamily="34" charset="0"/>
              </a:rPr>
              <a:t>THE MARKET</a:t>
            </a:r>
          </a:p>
          <a:p>
            <a:pPr algn="ctr">
              <a:spcBef>
                <a:spcPts val="720"/>
              </a:spcBef>
            </a:pPr>
            <a:r>
              <a:rPr lang="en-US" sz="1600" dirty="0">
                <a:solidFill>
                  <a:srgbClr val="FFFFFF"/>
                </a:solidFill>
                <a:latin typeface="Arial" panose="020B0604020202020204" pitchFamily="34" charset="0"/>
                <a:cs typeface="Arial" panose="020B0604020202020204" pitchFamily="34" charset="0"/>
              </a:rPr>
              <a:t>Price plays such a strong role in choices loyalty and retention are hard to achieve in this sector</a:t>
            </a:r>
            <a:endParaRPr lang="en-GB" sz="1600"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B911C83-7271-469A-B87C-89AC111F42C2}"/>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548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par>
                                <p:cTn id="13" presetID="12" presetClass="entr" presetSubtype="8" fill="hold" nodeType="withEffect">
                                  <p:stCondLst>
                                    <p:cond delay="4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8" fill="hold" grpId="0" nodeType="withEffect">
                                  <p:stCondLst>
                                    <p:cond delay="8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ppt_x</p:attrName>
                                        </p:attrNameLst>
                                      </p:cBhvr>
                                      <p:tavLst>
                                        <p:tav tm="0">
                                          <p:val>
                                            <p:strVal val="#ppt_x-#ppt_w*1.125000"/>
                                          </p:val>
                                        </p:tav>
                                        <p:tav tm="100000">
                                          <p:val>
                                            <p:strVal val="#ppt_x"/>
                                          </p:val>
                                        </p:tav>
                                      </p:tavLst>
                                    </p:anim>
                                    <p:animEffect transition="in" filter="wipe(right)">
                                      <p:cBhvr>
                                        <p:cTn id="28" dur="500"/>
                                        <p:tgtEl>
                                          <p:spTgt spid="10"/>
                                        </p:tgtEl>
                                      </p:cBhvr>
                                    </p:animEffect>
                                  </p:childTnLst>
                                </p:cTn>
                              </p:par>
                              <p:par>
                                <p:cTn id="29" presetID="12" presetClass="entr" presetSubtype="8" fill="hold" nodeType="withEffect">
                                  <p:stCondLst>
                                    <p:cond delay="12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p:tgtEl>
                                          <p:spTgt spid="6"/>
                                        </p:tgtEl>
                                        <p:attrNameLst>
                                          <p:attrName>ppt_x</p:attrName>
                                        </p:attrNameLst>
                                      </p:cBhvr>
                                      <p:tavLst>
                                        <p:tav tm="0">
                                          <p:val>
                                            <p:strVal val="#ppt_x-#ppt_w*1.125000"/>
                                          </p:val>
                                        </p:tav>
                                        <p:tav tm="100000">
                                          <p:val>
                                            <p:strVal val="#ppt_x"/>
                                          </p:val>
                                        </p:tav>
                                      </p:tavLst>
                                    </p:anim>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848CA7-D7C2-4827-AFA2-F0DA139B8265}"/>
              </a:ext>
            </a:extLst>
          </p:cNvPr>
          <p:cNvSpPr>
            <a:spLocks noGrp="1"/>
          </p:cNvSpPr>
          <p:nvPr>
            <p:ph type="sldNum" sz="quarter" idx="10"/>
          </p:nvPr>
        </p:nvSpPr>
        <p:spPr/>
        <p:txBody>
          <a:bodyPr/>
          <a:lstStyle/>
          <a:p>
            <a:fld id="{887360FE-02F5-4392-9C12-7D03F05745BB}" type="slidenum">
              <a:rPr lang="en-GB" smtClean="0"/>
              <a:pPr/>
              <a:t>25</a:t>
            </a:fld>
            <a:endParaRPr lang="en-GB" dirty="0"/>
          </a:p>
        </p:txBody>
      </p:sp>
    </p:spTree>
    <p:extLst>
      <p:ext uri="{BB962C8B-B14F-4D97-AF65-F5344CB8AC3E}">
        <p14:creationId xmlns:p14="http://schemas.microsoft.com/office/powerpoint/2010/main" val="264307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DD972D-D47F-4186-A7C2-6E2802210072}"/>
              </a:ext>
            </a:extLst>
          </p:cNvPr>
          <p:cNvSpPr>
            <a:spLocks noGrp="1"/>
          </p:cNvSpPr>
          <p:nvPr>
            <p:ph type="title"/>
          </p:nvPr>
        </p:nvSpPr>
        <p:spPr/>
        <p:txBody>
          <a:bodyPr/>
          <a:lstStyle/>
          <a:p>
            <a:r>
              <a:rPr lang="en-GB" dirty="0"/>
              <a:t>What’s happening in the insurance industry</a:t>
            </a:r>
          </a:p>
        </p:txBody>
      </p:sp>
      <p:sp>
        <p:nvSpPr>
          <p:cNvPr id="4" name="Text Placeholder 3">
            <a:extLst>
              <a:ext uri="{FF2B5EF4-FFF2-40B4-BE49-F238E27FC236}">
                <a16:creationId xmlns:a16="http://schemas.microsoft.com/office/drawing/2014/main" id="{447840FD-D4DE-49A1-B407-4EF6CE28EDD4}"/>
              </a:ext>
            </a:extLst>
          </p:cNvPr>
          <p:cNvSpPr>
            <a:spLocks noGrp="1"/>
          </p:cNvSpPr>
          <p:nvPr>
            <p:ph type="body" sz="quarter" idx="11"/>
          </p:nvPr>
        </p:nvSpPr>
        <p:spPr/>
        <p:txBody>
          <a:bodyPr/>
          <a:lstStyle/>
          <a:p>
            <a:endParaRPr lang="en-GB" dirty="0"/>
          </a:p>
        </p:txBody>
      </p:sp>
      <p:sp>
        <p:nvSpPr>
          <p:cNvPr id="2" name="Rectangle 1">
            <a:extLst>
              <a:ext uri="{FF2B5EF4-FFF2-40B4-BE49-F238E27FC236}">
                <a16:creationId xmlns:a16="http://schemas.microsoft.com/office/drawing/2014/main" id="{3194AE93-BE32-43E9-B4EE-E99A0DBE66B5}"/>
              </a:ext>
            </a:extLst>
          </p:cNvPr>
          <p:cNvSpPr/>
          <p:nvPr/>
        </p:nvSpPr>
        <p:spPr>
          <a:xfrm>
            <a:off x="543243" y="2114683"/>
            <a:ext cx="2716938" cy="3359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Estimates from the ABI indicate that its members expect to pay out over £1.2 billion in claims to support businesses and individuals affected by Covid-19 - this covers payments on business interruption, travel insurance, weddings policies and cancelled school trips</a:t>
            </a:r>
          </a:p>
        </p:txBody>
      </p:sp>
      <p:sp>
        <p:nvSpPr>
          <p:cNvPr id="6" name="Rectangle 5">
            <a:extLst>
              <a:ext uri="{FF2B5EF4-FFF2-40B4-BE49-F238E27FC236}">
                <a16:creationId xmlns:a16="http://schemas.microsoft.com/office/drawing/2014/main" id="{7DDB0F04-043B-4B4D-9C6C-C5E7C4769FEA}"/>
              </a:ext>
            </a:extLst>
          </p:cNvPr>
          <p:cNvSpPr/>
          <p:nvPr/>
        </p:nvSpPr>
        <p:spPr>
          <a:xfrm>
            <a:off x="3263676" y="2114683"/>
            <a:ext cx="2716938" cy="335984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Insurers have been managing an unprecedented level of activity in response to Covid-19 with some insurers reporting a 200% rise in call volumes into their call centres</a:t>
            </a:r>
          </a:p>
        </p:txBody>
      </p:sp>
      <p:sp>
        <p:nvSpPr>
          <p:cNvPr id="7" name="Rectangle 6">
            <a:extLst>
              <a:ext uri="{FF2B5EF4-FFF2-40B4-BE49-F238E27FC236}">
                <a16:creationId xmlns:a16="http://schemas.microsoft.com/office/drawing/2014/main" id="{F7CBB992-2EC2-4B2C-98D8-79D1616A84F5}"/>
              </a:ext>
            </a:extLst>
          </p:cNvPr>
          <p:cNvSpPr/>
          <p:nvPr/>
        </p:nvSpPr>
        <p:spPr>
          <a:xfrm>
            <a:off x="5996973" y="2114683"/>
            <a:ext cx="2716938" cy="335984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Insurers have agreed customer pledges on home, motor, travel, private medical, protection, and pet insurance to give added support to customers – including home insurance policies (covering those working from home), motor insurance policies (extended to cover NHS volunteers) and travel insurers</a:t>
            </a:r>
          </a:p>
        </p:txBody>
      </p:sp>
      <p:sp>
        <p:nvSpPr>
          <p:cNvPr id="8" name="Rectangle 7">
            <a:extLst>
              <a:ext uri="{FF2B5EF4-FFF2-40B4-BE49-F238E27FC236}">
                <a16:creationId xmlns:a16="http://schemas.microsoft.com/office/drawing/2014/main" id="{A93CFA99-2E14-493E-9589-1CDFDC30A477}"/>
              </a:ext>
            </a:extLst>
          </p:cNvPr>
          <p:cNvSpPr/>
          <p:nvPr/>
        </p:nvSpPr>
        <p:spPr>
          <a:xfrm>
            <a:off x="8717411" y="2114683"/>
            <a:ext cx="2716938" cy="33598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Insurers are offering policy extensions, waiving restrictions and supporting customers across the full range of insurance products and only 4% of products were withdrawn in March 2020</a:t>
            </a:r>
            <a:endParaRPr lang="en-GB" sz="1600" dirty="0"/>
          </a:p>
        </p:txBody>
      </p:sp>
      <p:sp>
        <p:nvSpPr>
          <p:cNvPr id="9" name="TextBox 8">
            <a:extLst>
              <a:ext uri="{FF2B5EF4-FFF2-40B4-BE49-F238E27FC236}">
                <a16:creationId xmlns:a16="http://schemas.microsoft.com/office/drawing/2014/main" id="{DF770855-CD92-4A50-9936-487636758FE7}"/>
              </a:ext>
            </a:extLst>
          </p:cNvPr>
          <p:cNvSpPr txBox="1"/>
          <p:nvPr/>
        </p:nvSpPr>
        <p:spPr>
          <a:xfrm>
            <a:off x="408761" y="6622130"/>
            <a:ext cx="7375357" cy="246221"/>
          </a:xfrm>
          <a:prstGeom prst="rect">
            <a:avLst/>
          </a:prstGeom>
          <a:noFill/>
        </p:spPr>
        <p:txBody>
          <a:bodyPr wrap="square" rtlCol="0">
            <a:spAutoFit/>
          </a:bodyPr>
          <a:lstStyle/>
          <a:p>
            <a:r>
              <a:rPr lang="en-US" sz="1000" dirty="0"/>
              <a:t>Source: Association of British Insurers, May 2020</a:t>
            </a:r>
            <a:endParaRPr lang="en-GB" sz="1000" dirty="0"/>
          </a:p>
        </p:txBody>
      </p:sp>
    </p:spTree>
    <p:extLst>
      <p:ext uri="{BB962C8B-B14F-4D97-AF65-F5344CB8AC3E}">
        <p14:creationId xmlns:p14="http://schemas.microsoft.com/office/powerpoint/2010/main" val="35844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9DB107BF-F6D0-4717-90EE-0FBE83B0B175}"/>
              </a:ext>
            </a:extLst>
          </p:cNvPr>
          <p:cNvGraphicFramePr>
            <a:graphicFrameLocks noGrp="1"/>
          </p:cNvGraphicFramePr>
          <p:nvPr>
            <p:ph type="chart" sz="quarter" idx="14"/>
            <p:extLst>
              <p:ext uri="{D42A27DB-BD31-4B8C-83A1-F6EECF244321}">
                <p14:modId xmlns:p14="http://schemas.microsoft.com/office/powerpoint/2010/main" val="822361525"/>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A368AB2A-8186-41E0-BB63-F0610C92BABC}"/>
              </a:ext>
            </a:extLst>
          </p:cNvPr>
          <p:cNvSpPr>
            <a:spLocks noGrp="1"/>
          </p:cNvSpPr>
          <p:nvPr>
            <p:ph type="title"/>
          </p:nvPr>
        </p:nvSpPr>
        <p:spPr/>
        <p:txBody>
          <a:bodyPr/>
          <a:lstStyle/>
          <a:p>
            <a:r>
              <a:rPr lang="en-GB" dirty="0"/>
              <a:t>what insurances do consumers hold?</a:t>
            </a:r>
          </a:p>
        </p:txBody>
      </p:sp>
      <p:sp>
        <p:nvSpPr>
          <p:cNvPr id="3" name="Slide Number Placeholder 2">
            <a:extLst>
              <a:ext uri="{FF2B5EF4-FFF2-40B4-BE49-F238E27FC236}">
                <a16:creationId xmlns:a16="http://schemas.microsoft.com/office/drawing/2014/main" id="{5EA18720-FD7A-48E9-A452-CD58D933679A}"/>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7" name="Text Placeholder 6">
            <a:extLst>
              <a:ext uri="{FF2B5EF4-FFF2-40B4-BE49-F238E27FC236}">
                <a16:creationId xmlns:a16="http://schemas.microsoft.com/office/drawing/2014/main" id="{2B8BABCC-60D9-4F46-8E34-62E447818C3C}"/>
              </a:ext>
            </a:extLst>
          </p:cNvPr>
          <p:cNvSpPr>
            <a:spLocks noGrp="1"/>
          </p:cNvSpPr>
          <p:nvPr>
            <p:ph type="body" sz="quarter" idx="11"/>
          </p:nvPr>
        </p:nvSpPr>
        <p:spPr/>
        <p:txBody>
          <a:bodyPr/>
          <a:lstStyle/>
          <a:p>
            <a:endParaRPr lang="en-GB" dirty="0"/>
          </a:p>
        </p:txBody>
      </p:sp>
      <p:sp>
        <p:nvSpPr>
          <p:cNvPr id="8" name="TextBox 7">
            <a:extLst>
              <a:ext uri="{FF2B5EF4-FFF2-40B4-BE49-F238E27FC236}">
                <a16:creationId xmlns:a16="http://schemas.microsoft.com/office/drawing/2014/main" id="{E92980A9-96B4-4F11-964C-8ACA54E6B05F}"/>
              </a:ext>
            </a:extLst>
          </p:cNvPr>
          <p:cNvSpPr txBox="1"/>
          <p:nvPr/>
        </p:nvSpPr>
        <p:spPr>
          <a:xfrm>
            <a:off x="408761" y="6622130"/>
            <a:ext cx="7375357" cy="246221"/>
          </a:xfrm>
          <a:prstGeom prst="rect">
            <a:avLst/>
          </a:prstGeom>
          <a:noFill/>
        </p:spPr>
        <p:txBody>
          <a:bodyPr wrap="square" rtlCol="0">
            <a:spAutoFit/>
          </a:bodyPr>
          <a:lstStyle/>
          <a:p>
            <a:r>
              <a:rPr lang="en-US" sz="1000" dirty="0"/>
              <a:t>Source: Consumers and General Insurance, Mintel, December 2019</a:t>
            </a:r>
            <a:endParaRPr lang="en-GB" sz="1000" dirty="0"/>
          </a:p>
        </p:txBody>
      </p:sp>
    </p:spTree>
    <p:extLst>
      <p:ext uri="{BB962C8B-B14F-4D97-AF65-F5344CB8AC3E}">
        <p14:creationId xmlns:p14="http://schemas.microsoft.com/office/powerpoint/2010/main" val="148729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15B1F5F-1DF0-4E3F-8A78-EC71857A6637}"/>
              </a:ext>
            </a:extLst>
          </p:cNvPr>
          <p:cNvSpPr txBox="1"/>
          <p:nvPr/>
        </p:nvSpPr>
        <p:spPr>
          <a:xfrm>
            <a:off x="144966" y="6623579"/>
            <a:ext cx="1364520" cy="234421"/>
          </a:xfrm>
          <a:prstGeom prst="rect">
            <a:avLst/>
          </a:prstGeom>
          <a:solidFill>
            <a:schemeClr val="bg1"/>
          </a:solidFill>
        </p:spPr>
        <p:txBody>
          <a:bodyPr wrap="square" rtlCol="0">
            <a:spAutoFit/>
          </a:bodyPr>
          <a:lstStyle/>
          <a:p>
            <a:endParaRPr lang="en-GB" dirty="0"/>
          </a:p>
        </p:txBody>
      </p:sp>
      <p:sp>
        <p:nvSpPr>
          <p:cNvPr id="16" name="Picture Placeholder 15">
            <a:extLst>
              <a:ext uri="{FF2B5EF4-FFF2-40B4-BE49-F238E27FC236}">
                <a16:creationId xmlns:a16="http://schemas.microsoft.com/office/drawing/2014/main" id="{9390015C-9211-4C3C-A18F-DA2D283752B4}"/>
              </a:ext>
            </a:extLst>
          </p:cNvPr>
          <p:cNvSpPr>
            <a:spLocks noGrp="1"/>
          </p:cNvSpPr>
          <p:nvPr>
            <p:ph type="pic" sz="quarter" idx="13"/>
          </p:nvPr>
        </p:nvSpPr>
        <p:spPr/>
      </p:sp>
      <p:sp>
        <p:nvSpPr>
          <p:cNvPr id="3" name="Title 2">
            <a:extLst>
              <a:ext uri="{FF2B5EF4-FFF2-40B4-BE49-F238E27FC236}">
                <a16:creationId xmlns:a16="http://schemas.microsoft.com/office/drawing/2014/main" id="{E8E1BF2B-9E3D-4843-BF37-65611B19982E}"/>
              </a:ext>
            </a:extLst>
          </p:cNvPr>
          <p:cNvSpPr>
            <a:spLocks noGrp="1"/>
          </p:cNvSpPr>
          <p:nvPr>
            <p:ph type="title"/>
          </p:nvPr>
        </p:nvSpPr>
        <p:spPr/>
        <p:txBody>
          <a:bodyPr/>
          <a:lstStyle/>
          <a:p>
            <a:r>
              <a:rPr lang="en-GB" dirty="0"/>
              <a:t>What are people looking for?</a:t>
            </a:r>
          </a:p>
        </p:txBody>
      </p:sp>
      <p:sp>
        <p:nvSpPr>
          <p:cNvPr id="4" name="Slide Number Placeholder 3">
            <a:extLst>
              <a:ext uri="{FF2B5EF4-FFF2-40B4-BE49-F238E27FC236}">
                <a16:creationId xmlns:a16="http://schemas.microsoft.com/office/drawing/2014/main" id="{1916BD8E-ACF8-4A3D-B393-AAC3411AAD76}"/>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13" name="TextBox 12">
            <a:extLst>
              <a:ext uri="{FF2B5EF4-FFF2-40B4-BE49-F238E27FC236}">
                <a16:creationId xmlns:a16="http://schemas.microsoft.com/office/drawing/2014/main" id="{D638386D-AB86-4F21-B9D9-2F5D1C98F64E}"/>
              </a:ext>
            </a:extLst>
          </p:cNvPr>
          <p:cNvSpPr txBox="1"/>
          <p:nvPr/>
        </p:nvSpPr>
        <p:spPr>
          <a:xfrm>
            <a:off x="408761" y="6622130"/>
            <a:ext cx="7375357" cy="246221"/>
          </a:xfrm>
          <a:prstGeom prst="rect">
            <a:avLst/>
          </a:prstGeom>
          <a:noFill/>
        </p:spPr>
        <p:txBody>
          <a:bodyPr wrap="square" rtlCol="0">
            <a:spAutoFit/>
          </a:bodyPr>
          <a:lstStyle/>
          <a:p>
            <a:r>
              <a:rPr lang="en-US" sz="1000" dirty="0"/>
              <a:t>Source: Consumers and General Insurance, Mintel, December 2019</a:t>
            </a:r>
            <a:endParaRPr lang="en-GB" sz="1000" dirty="0"/>
          </a:p>
        </p:txBody>
      </p:sp>
      <p:pic>
        <p:nvPicPr>
          <p:cNvPr id="1034" name="Picture 10" descr="Image result for love your customers">
            <a:extLst>
              <a:ext uri="{FF2B5EF4-FFF2-40B4-BE49-F238E27FC236}">
                <a16:creationId xmlns:a16="http://schemas.microsoft.com/office/drawing/2014/main" id="{688D0E44-CF57-4F27-8E7E-EF79EFD28B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347"/>
          <a:stretch/>
        </p:blipFill>
        <p:spPr bwMode="auto">
          <a:xfrm>
            <a:off x="497716" y="388592"/>
            <a:ext cx="5526088" cy="59319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2564DBA-0C07-4D69-9008-9DAC150E056D}"/>
              </a:ext>
            </a:extLst>
          </p:cNvPr>
          <p:cNvSpPr/>
          <p:nvPr/>
        </p:nvSpPr>
        <p:spPr>
          <a:xfrm>
            <a:off x="6445221" y="2362201"/>
            <a:ext cx="3298650" cy="70757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Lowest price</a:t>
            </a:r>
          </a:p>
        </p:txBody>
      </p:sp>
      <p:sp>
        <p:nvSpPr>
          <p:cNvPr id="12" name="Rectangle 11">
            <a:extLst>
              <a:ext uri="{FF2B5EF4-FFF2-40B4-BE49-F238E27FC236}">
                <a16:creationId xmlns:a16="http://schemas.microsoft.com/office/drawing/2014/main" id="{815E762B-6C79-45F7-8235-896E901C7D37}"/>
              </a:ext>
            </a:extLst>
          </p:cNvPr>
          <p:cNvSpPr/>
          <p:nvPr/>
        </p:nvSpPr>
        <p:spPr>
          <a:xfrm>
            <a:off x="6445221" y="3156859"/>
            <a:ext cx="3298650" cy="70757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Highest level of cover</a:t>
            </a:r>
          </a:p>
        </p:txBody>
      </p:sp>
      <p:sp>
        <p:nvSpPr>
          <p:cNvPr id="14" name="Rectangle 13">
            <a:extLst>
              <a:ext uri="{FF2B5EF4-FFF2-40B4-BE49-F238E27FC236}">
                <a16:creationId xmlns:a16="http://schemas.microsoft.com/office/drawing/2014/main" id="{50DD8603-F42E-4E77-BC04-A81F33A815EA}"/>
              </a:ext>
            </a:extLst>
          </p:cNvPr>
          <p:cNvSpPr/>
          <p:nvPr/>
        </p:nvSpPr>
        <p:spPr>
          <a:xfrm>
            <a:off x="6445221" y="3951518"/>
            <a:ext cx="3298650" cy="70757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UK based call centre</a:t>
            </a:r>
          </a:p>
        </p:txBody>
      </p:sp>
      <p:sp>
        <p:nvSpPr>
          <p:cNvPr id="15" name="Rectangle 14">
            <a:extLst>
              <a:ext uri="{FF2B5EF4-FFF2-40B4-BE49-F238E27FC236}">
                <a16:creationId xmlns:a16="http://schemas.microsoft.com/office/drawing/2014/main" id="{F4FBE218-D40F-4BD0-B6B9-576189DD2C8A}"/>
              </a:ext>
            </a:extLst>
          </p:cNvPr>
          <p:cNvSpPr/>
          <p:nvPr/>
        </p:nvSpPr>
        <p:spPr>
          <a:xfrm>
            <a:off x="6445221" y="4746176"/>
            <a:ext cx="3298650" cy="70757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Easy access to customer service</a:t>
            </a:r>
          </a:p>
        </p:txBody>
      </p:sp>
      <p:sp>
        <p:nvSpPr>
          <p:cNvPr id="17" name="Rectangle 16">
            <a:extLst>
              <a:ext uri="{FF2B5EF4-FFF2-40B4-BE49-F238E27FC236}">
                <a16:creationId xmlns:a16="http://schemas.microsoft.com/office/drawing/2014/main" id="{97DF03A7-500A-441B-9AAA-FBD14355C42B}"/>
              </a:ext>
            </a:extLst>
          </p:cNvPr>
          <p:cNvSpPr/>
          <p:nvPr/>
        </p:nvSpPr>
        <p:spPr>
          <a:xfrm>
            <a:off x="9877763" y="2362201"/>
            <a:ext cx="1363626" cy="707571"/>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mj-lt"/>
              </a:rPr>
              <a:t>57</a:t>
            </a:r>
            <a:r>
              <a:rPr lang="en-GB" sz="2400" baseline="30000" dirty="0">
                <a:solidFill>
                  <a:schemeClr val="bg1"/>
                </a:solidFill>
                <a:latin typeface="+mj-lt"/>
              </a:rPr>
              <a:t>%</a:t>
            </a:r>
          </a:p>
        </p:txBody>
      </p:sp>
      <p:sp>
        <p:nvSpPr>
          <p:cNvPr id="18" name="Rectangle 17">
            <a:extLst>
              <a:ext uri="{FF2B5EF4-FFF2-40B4-BE49-F238E27FC236}">
                <a16:creationId xmlns:a16="http://schemas.microsoft.com/office/drawing/2014/main" id="{A79D5242-92B6-4CC7-975A-DC497BF1A3C3}"/>
              </a:ext>
            </a:extLst>
          </p:cNvPr>
          <p:cNvSpPr/>
          <p:nvPr/>
        </p:nvSpPr>
        <p:spPr>
          <a:xfrm>
            <a:off x="9877763" y="3156859"/>
            <a:ext cx="1363626" cy="707571"/>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bg1"/>
                </a:solidFill>
                <a:latin typeface="+mj-lt"/>
              </a:rPr>
              <a:t>14</a:t>
            </a:r>
            <a:r>
              <a:rPr lang="en-GB" sz="2400" baseline="30000" dirty="0">
                <a:solidFill>
                  <a:schemeClr val="bg1"/>
                </a:solidFill>
                <a:latin typeface="+mj-lt"/>
              </a:rPr>
              <a:t>%</a:t>
            </a:r>
          </a:p>
        </p:txBody>
      </p:sp>
      <p:sp>
        <p:nvSpPr>
          <p:cNvPr id="19" name="Rectangle 18">
            <a:extLst>
              <a:ext uri="{FF2B5EF4-FFF2-40B4-BE49-F238E27FC236}">
                <a16:creationId xmlns:a16="http://schemas.microsoft.com/office/drawing/2014/main" id="{2BC6A447-020F-4615-A550-9864E859F01A}"/>
              </a:ext>
            </a:extLst>
          </p:cNvPr>
          <p:cNvSpPr/>
          <p:nvPr/>
        </p:nvSpPr>
        <p:spPr>
          <a:xfrm>
            <a:off x="9877763" y="3951518"/>
            <a:ext cx="1363626" cy="707571"/>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bg1"/>
                </a:solidFill>
                <a:latin typeface="+mj-lt"/>
              </a:rPr>
              <a:t>9%</a:t>
            </a:r>
          </a:p>
        </p:txBody>
      </p:sp>
      <p:sp>
        <p:nvSpPr>
          <p:cNvPr id="20" name="Rectangle 19">
            <a:extLst>
              <a:ext uri="{FF2B5EF4-FFF2-40B4-BE49-F238E27FC236}">
                <a16:creationId xmlns:a16="http://schemas.microsoft.com/office/drawing/2014/main" id="{033158CB-97D3-4FF4-9FCD-340673B8B8E0}"/>
              </a:ext>
            </a:extLst>
          </p:cNvPr>
          <p:cNvSpPr/>
          <p:nvPr/>
        </p:nvSpPr>
        <p:spPr>
          <a:xfrm>
            <a:off x="9877763" y="4746176"/>
            <a:ext cx="1363626" cy="707571"/>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GB" sz="2400" dirty="0">
                <a:solidFill>
                  <a:prstClr val="white"/>
                </a:solidFill>
                <a:latin typeface="Impact"/>
              </a:rPr>
              <a:t>5%</a:t>
            </a:r>
          </a:p>
        </p:txBody>
      </p:sp>
      <p:sp>
        <p:nvSpPr>
          <p:cNvPr id="11" name="TextBox 10">
            <a:extLst>
              <a:ext uri="{FF2B5EF4-FFF2-40B4-BE49-F238E27FC236}">
                <a16:creationId xmlns:a16="http://schemas.microsoft.com/office/drawing/2014/main" id="{4ACCB65F-69E3-4DAA-872D-C96206A6D343}"/>
              </a:ext>
            </a:extLst>
          </p:cNvPr>
          <p:cNvSpPr txBox="1"/>
          <p:nvPr/>
        </p:nvSpPr>
        <p:spPr>
          <a:xfrm>
            <a:off x="6358544" y="1949325"/>
            <a:ext cx="3386568" cy="369332"/>
          </a:xfrm>
          <a:prstGeom prst="rect">
            <a:avLst/>
          </a:prstGeom>
          <a:noFill/>
        </p:spPr>
        <p:txBody>
          <a:bodyPr wrap="none" rtlCol="0">
            <a:spAutoFit/>
          </a:bodyPr>
          <a:lstStyle/>
          <a:p>
            <a:r>
              <a:rPr lang="en-GB" dirty="0">
                <a:solidFill>
                  <a:schemeClr val="accent1"/>
                </a:solidFill>
              </a:rPr>
              <a:t>RANKED AS FIRST PRIORITY</a:t>
            </a:r>
          </a:p>
        </p:txBody>
      </p:sp>
    </p:spTree>
    <p:extLst>
      <p:ext uri="{BB962C8B-B14F-4D97-AF65-F5344CB8AC3E}">
        <p14:creationId xmlns:p14="http://schemas.microsoft.com/office/powerpoint/2010/main" val="318676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FA5A-EA0C-4E8B-AEF7-621475D1C324}"/>
              </a:ext>
            </a:extLst>
          </p:cNvPr>
          <p:cNvSpPr>
            <a:spLocks noGrp="1"/>
          </p:cNvSpPr>
          <p:nvPr>
            <p:ph type="title"/>
          </p:nvPr>
        </p:nvSpPr>
        <p:spPr/>
        <p:txBody>
          <a:bodyPr/>
          <a:lstStyle/>
          <a:p>
            <a:r>
              <a:rPr lang="en-GB" dirty="0"/>
              <a:t>LOYALTY A KEY BATTLE GROUND</a:t>
            </a:r>
          </a:p>
        </p:txBody>
      </p:sp>
      <p:sp>
        <p:nvSpPr>
          <p:cNvPr id="3" name="Slide Number Placeholder 2">
            <a:extLst>
              <a:ext uri="{FF2B5EF4-FFF2-40B4-BE49-F238E27FC236}">
                <a16:creationId xmlns:a16="http://schemas.microsoft.com/office/drawing/2014/main" id="{29AA72C9-215C-41C9-902C-988573E41AF8}"/>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EB72EB1C-8908-4CE5-9A6E-1D777554E64D}"/>
              </a:ext>
            </a:extLst>
          </p:cNvPr>
          <p:cNvSpPr>
            <a:spLocks noGrp="1"/>
          </p:cNvSpPr>
          <p:nvPr>
            <p:ph type="body" sz="quarter" idx="11"/>
          </p:nvPr>
        </p:nvSpPr>
        <p:spPr/>
        <p:txBody>
          <a:bodyPr/>
          <a:lstStyle/>
          <a:p>
            <a:r>
              <a:rPr lang="en-GB" dirty="0"/>
              <a:t>And in a time of uncertainty how might this impact</a:t>
            </a:r>
          </a:p>
          <a:p>
            <a:endParaRPr lang="en-GB" dirty="0"/>
          </a:p>
        </p:txBody>
      </p:sp>
      <p:grpSp>
        <p:nvGrpSpPr>
          <p:cNvPr id="6" name="Group 5">
            <a:extLst>
              <a:ext uri="{FF2B5EF4-FFF2-40B4-BE49-F238E27FC236}">
                <a16:creationId xmlns:a16="http://schemas.microsoft.com/office/drawing/2014/main" id="{1F8289F4-B078-4DB0-B19D-2164D22F7839}"/>
              </a:ext>
            </a:extLst>
          </p:cNvPr>
          <p:cNvGrpSpPr/>
          <p:nvPr/>
        </p:nvGrpSpPr>
        <p:grpSpPr>
          <a:xfrm>
            <a:off x="770129" y="2453364"/>
            <a:ext cx="10623776" cy="2664075"/>
            <a:chOff x="1592717" y="1596946"/>
            <a:chExt cx="8998484" cy="2256508"/>
          </a:xfrm>
        </p:grpSpPr>
        <p:sp>
          <p:nvSpPr>
            <p:cNvPr id="7" name="Arc 6">
              <a:extLst>
                <a:ext uri="{FF2B5EF4-FFF2-40B4-BE49-F238E27FC236}">
                  <a16:creationId xmlns:a16="http://schemas.microsoft.com/office/drawing/2014/main" id="{AB0FE46B-70E0-443D-92E6-38A4142F3C6C}"/>
                </a:ext>
              </a:extLst>
            </p:cNvPr>
            <p:cNvSpPr/>
            <p:nvPr/>
          </p:nvSpPr>
          <p:spPr>
            <a:xfrm>
              <a:off x="3842741" y="1596946"/>
              <a:ext cx="2250024" cy="2250024"/>
            </a:xfrm>
            <a:prstGeom prst="arc">
              <a:avLst>
                <a:gd name="adj1" fmla="val 10794668"/>
                <a:gd name="adj2" fmla="val 0"/>
              </a:avLst>
            </a:prstGeom>
            <a:ln w="4445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Arc 7">
              <a:extLst>
                <a:ext uri="{FF2B5EF4-FFF2-40B4-BE49-F238E27FC236}">
                  <a16:creationId xmlns:a16="http://schemas.microsoft.com/office/drawing/2014/main" id="{50784D59-A879-4972-8445-04D25B97D03C}"/>
                </a:ext>
              </a:extLst>
            </p:cNvPr>
            <p:cNvSpPr/>
            <p:nvPr/>
          </p:nvSpPr>
          <p:spPr>
            <a:xfrm rot="10800000">
              <a:off x="6091153" y="1596946"/>
              <a:ext cx="2250024" cy="2250024"/>
            </a:xfrm>
            <a:prstGeom prst="arc">
              <a:avLst>
                <a:gd name="adj1" fmla="val 10794668"/>
                <a:gd name="adj2" fmla="val 0"/>
              </a:avLst>
            </a:prstGeom>
            <a:ln w="4445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Arc 8">
              <a:extLst>
                <a:ext uri="{FF2B5EF4-FFF2-40B4-BE49-F238E27FC236}">
                  <a16:creationId xmlns:a16="http://schemas.microsoft.com/office/drawing/2014/main" id="{FEACB976-4001-4389-B9D6-F9BEE1041F5B}"/>
                </a:ext>
              </a:extLst>
            </p:cNvPr>
            <p:cNvSpPr/>
            <p:nvPr/>
          </p:nvSpPr>
          <p:spPr>
            <a:xfrm>
              <a:off x="8341177" y="1596946"/>
              <a:ext cx="2250024" cy="2250024"/>
            </a:xfrm>
            <a:prstGeom prst="arc">
              <a:avLst>
                <a:gd name="adj1" fmla="val 10794668"/>
                <a:gd name="adj2" fmla="val 0"/>
              </a:avLst>
            </a:prstGeom>
            <a:ln w="4445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a:extLst>
                <a:ext uri="{FF2B5EF4-FFF2-40B4-BE49-F238E27FC236}">
                  <a16:creationId xmlns:a16="http://schemas.microsoft.com/office/drawing/2014/main" id="{04DB8A8D-109C-4C28-BE04-FB6A0240ED88}"/>
                </a:ext>
              </a:extLst>
            </p:cNvPr>
            <p:cNvSpPr/>
            <p:nvPr/>
          </p:nvSpPr>
          <p:spPr>
            <a:xfrm>
              <a:off x="1592717" y="1603430"/>
              <a:ext cx="2250024" cy="2250024"/>
            </a:xfrm>
            <a:prstGeom prst="arc">
              <a:avLst>
                <a:gd name="adj1" fmla="val 10794668"/>
                <a:gd name="adj2" fmla="val 0"/>
              </a:avLst>
            </a:prstGeom>
            <a:ln w="444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0">
              <a:extLst>
                <a:ext uri="{FF2B5EF4-FFF2-40B4-BE49-F238E27FC236}">
                  <a16:creationId xmlns:a16="http://schemas.microsoft.com/office/drawing/2014/main" id="{38C0DD8B-E3F7-44EC-813A-367FC0BE1575}"/>
                </a:ext>
              </a:extLst>
            </p:cNvPr>
            <p:cNvSpPr/>
            <p:nvPr/>
          </p:nvSpPr>
          <p:spPr>
            <a:xfrm rot="10800000">
              <a:off x="1592717" y="1596946"/>
              <a:ext cx="2250024" cy="2250024"/>
            </a:xfrm>
            <a:prstGeom prst="arc">
              <a:avLst>
                <a:gd name="adj1" fmla="val 10794668"/>
                <a:gd name="adj2" fmla="val 0"/>
              </a:avLst>
            </a:prstGeom>
            <a:ln w="4445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Arc 11">
              <a:extLst>
                <a:ext uri="{FF2B5EF4-FFF2-40B4-BE49-F238E27FC236}">
                  <a16:creationId xmlns:a16="http://schemas.microsoft.com/office/drawing/2014/main" id="{9ABD6B52-B660-418A-AF9C-D317F53F7888}"/>
                </a:ext>
              </a:extLst>
            </p:cNvPr>
            <p:cNvSpPr/>
            <p:nvPr/>
          </p:nvSpPr>
          <p:spPr>
            <a:xfrm rot="10800000">
              <a:off x="3842741" y="1603430"/>
              <a:ext cx="2250024" cy="2250024"/>
            </a:xfrm>
            <a:prstGeom prst="arc">
              <a:avLst>
                <a:gd name="adj1" fmla="val 10794668"/>
                <a:gd name="adj2" fmla="val 0"/>
              </a:avLst>
            </a:prstGeom>
            <a:ln w="444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8FB3A05B-5776-469E-A562-5D22F87FC45A}"/>
                </a:ext>
              </a:extLst>
            </p:cNvPr>
            <p:cNvSpPr/>
            <p:nvPr/>
          </p:nvSpPr>
          <p:spPr>
            <a:xfrm>
              <a:off x="6091153" y="1603430"/>
              <a:ext cx="2250024" cy="2250024"/>
            </a:xfrm>
            <a:prstGeom prst="arc">
              <a:avLst>
                <a:gd name="adj1" fmla="val 10794668"/>
                <a:gd name="adj2" fmla="val 0"/>
              </a:avLst>
            </a:prstGeom>
            <a:ln w="4445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CDF75A61-93E1-48C8-BEBC-C2D2759E0671}"/>
                </a:ext>
              </a:extLst>
            </p:cNvPr>
            <p:cNvSpPr/>
            <p:nvPr/>
          </p:nvSpPr>
          <p:spPr>
            <a:xfrm rot="10800000">
              <a:off x="8341177" y="1603430"/>
              <a:ext cx="2250024" cy="2250024"/>
            </a:xfrm>
            <a:prstGeom prst="arc">
              <a:avLst>
                <a:gd name="adj1" fmla="val 10794668"/>
                <a:gd name="adj2" fmla="val 0"/>
              </a:avLst>
            </a:prstGeom>
            <a:ln w="444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742D3555-75CB-479B-A883-89ED95EDF713}"/>
              </a:ext>
            </a:extLst>
          </p:cNvPr>
          <p:cNvSpPr txBox="1"/>
          <p:nvPr/>
        </p:nvSpPr>
        <p:spPr>
          <a:xfrm>
            <a:off x="1183743" y="2946122"/>
            <a:ext cx="1857299" cy="1323439"/>
          </a:xfrm>
          <a:prstGeom prst="rect">
            <a:avLst/>
          </a:prstGeom>
          <a:noFill/>
        </p:spPr>
        <p:txBody>
          <a:bodyPr wrap="square" rtlCol="0">
            <a:spAutoFit/>
          </a:bodyPr>
          <a:lstStyle/>
          <a:p>
            <a:pPr algn="ctr"/>
            <a:r>
              <a:rPr lang="en-US" sz="1600" dirty="0"/>
              <a:t>Price-sensitive customers have a defection rate of 2.6 times that of other customers.</a:t>
            </a:r>
            <a:r>
              <a:rPr lang="en-US" sz="1600" baseline="30000" dirty="0"/>
              <a:t>1</a:t>
            </a:r>
          </a:p>
        </p:txBody>
      </p:sp>
      <p:sp>
        <p:nvSpPr>
          <p:cNvPr id="15" name="TextBox 14">
            <a:extLst>
              <a:ext uri="{FF2B5EF4-FFF2-40B4-BE49-F238E27FC236}">
                <a16:creationId xmlns:a16="http://schemas.microsoft.com/office/drawing/2014/main" id="{62142E45-DFAE-4A7E-B341-262865025AD0}"/>
              </a:ext>
            </a:extLst>
          </p:cNvPr>
          <p:cNvSpPr txBox="1"/>
          <p:nvPr/>
        </p:nvSpPr>
        <p:spPr>
          <a:xfrm>
            <a:off x="3669682" y="2960585"/>
            <a:ext cx="2228756" cy="1815882"/>
          </a:xfrm>
          <a:prstGeom prst="rect">
            <a:avLst/>
          </a:prstGeom>
          <a:noFill/>
        </p:spPr>
        <p:txBody>
          <a:bodyPr wrap="square" rtlCol="0">
            <a:spAutoFit/>
          </a:bodyPr>
          <a:lstStyle/>
          <a:p>
            <a:pPr algn="ctr"/>
            <a:r>
              <a:rPr lang="en-US" sz="1600" dirty="0"/>
              <a:t>Around 6m motor and home insurance policyholders are paying as much as £1.2bn more than they need due to “loyalty penality”</a:t>
            </a:r>
            <a:r>
              <a:rPr lang="en-US" sz="1600" baseline="30000" dirty="0"/>
              <a:t>2</a:t>
            </a:r>
          </a:p>
        </p:txBody>
      </p:sp>
      <p:sp>
        <p:nvSpPr>
          <p:cNvPr id="16" name="TextBox 15">
            <a:extLst>
              <a:ext uri="{FF2B5EF4-FFF2-40B4-BE49-F238E27FC236}">
                <a16:creationId xmlns:a16="http://schemas.microsoft.com/office/drawing/2014/main" id="{0C3BE6E7-1AF7-40FF-9694-A19321585956}"/>
              </a:ext>
            </a:extLst>
          </p:cNvPr>
          <p:cNvSpPr txBox="1"/>
          <p:nvPr/>
        </p:nvSpPr>
        <p:spPr>
          <a:xfrm>
            <a:off x="6370050" y="2997502"/>
            <a:ext cx="2100759" cy="1323439"/>
          </a:xfrm>
          <a:prstGeom prst="rect">
            <a:avLst/>
          </a:prstGeom>
          <a:noFill/>
        </p:spPr>
        <p:txBody>
          <a:bodyPr wrap="square" rtlCol="0">
            <a:spAutoFit/>
          </a:bodyPr>
          <a:lstStyle/>
          <a:p>
            <a:pPr lvl="0" algn="ctr"/>
            <a:r>
              <a:rPr lang="en-US" sz="1600" dirty="0"/>
              <a:t>Loyalty higher among consumers who value “peace of mind” over and above price alone.</a:t>
            </a:r>
            <a:r>
              <a:rPr lang="en-GB" sz="1600" baseline="30000" dirty="0"/>
              <a:t>3</a:t>
            </a:r>
            <a:endParaRPr lang="en-GB" sz="1600" baseline="30000" dirty="0">
              <a:effectLst/>
            </a:endParaRPr>
          </a:p>
        </p:txBody>
      </p:sp>
      <p:sp>
        <p:nvSpPr>
          <p:cNvPr id="17" name="TextBox 16">
            <a:extLst>
              <a:ext uri="{FF2B5EF4-FFF2-40B4-BE49-F238E27FC236}">
                <a16:creationId xmlns:a16="http://schemas.microsoft.com/office/drawing/2014/main" id="{C5FF1B55-3A34-46BD-B3F5-822FB06EDA7D}"/>
              </a:ext>
            </a:extLst>
          </p:cNvPr>
          <p:cNvSpPr txBox="1"/>
          <p:nvPr/>
        </p:nvSpPr>
        <p:spPr>
          <a:xfrm>
            <a:off x="9201727" y="2997897"/>
            <a:ext cx="1771631" cy="1815882"/>
          </a:xfrm>
          <a:prstGeom prst="rect">
            <a:avLst/>
          </a:prstGeom>
          <a:noFill/>
        </p:spPr>
        <p:txBody>
          <a:bodyPr wrap="square" rtlCol="0">
            <a:spAutoFit/>
          </a:bodyPr>
          <a:lstStyle/>
          <a:p>
            <a:pPr algn="ctr"/>
            <a:r>
              <a:rPr lang="en-US" sz="1600" dirty="0"/>
              <a:t>84% of consumers shop around at motor renewal and 53% stay with current insurer.</a:t>
            </a:r>
            <a:r>
              <a:rPr lang="en-US" sz="1600" baseline="30000" dirty="0"/>
              <a:t>4</a:t>
            </a:r>
            <a:endParaRPr lang="en-US" sz="1600" b="1" baseline="30000" dirty="0"/>
          </a:p>
        </p:txBody>
      </p:sp>
      <p:sp>
        <p:nvSpPr>
          <p:cNvPr id="18" name="TextBox 17">
            <a:extLst>
              <a:ext uri="{FF2B5EF4-FFF2-40B4-BE49-F238E27FC236}">
                <a16:creationId xmlns:a16="http://schemas.microsoft.com/office/drawing/2014/main" id="{E6D6695B-E3C0-4845-8FE5-545AFE44F9EA}"/>
              </a:ext>
            </a:extLst>
          </p:cNvPr>
          <p:cNvSpPr txBox="1"/>
          <p:nvPr/>
        </p:nvSpPr>
        <p:spPr>
          <a:xfrm>
            <a:off x="1183743" y="1781766"/>
            <a:ext cx="1749197" cy="461665"/>
          </a:xfrm>
          <a:prstGeom prst="rect">
            <a:avLst/>
          </a:prstGeom>
          <a:noFill/>
        </p:spPr>
        <p:txBody>
          <a:bodyPr wrap="none" rtlCol="0">
            <a:spAutoFit/>
          </a:bodyPr>
          <a:lstStyle/>
          <a:p>
            <a:r>
              <a:rPr lang="en-GB" sz="2400" dirty="0">
                <a:latin typeface="+mj-lt"/>
              </a:rPr>
              <a:t>ACQUISITION</a:t>
            </a:r>
          </a:p>
        </p:txBody>
      </p:sp>
      <p:sp>
        <p:nvSpPr>
          <p:cNvPr id="20" name="TextBox 19">
            <a:extLst>
              <a:ext uri="{FF2B5EF4-FFF2-40B4-BE49-F238E27FC236}">
                <a16:creationId xmlns:a16="http://schemas.microsoft.com/office/drawing/2014/main" id="{C6EECBF8-38EA-43EC-BA0A-F9986EE14539}"/>
              </a:ext>
            </a:extLst>
          </p:cNvPr>
          <p:cNvSpPr txBox="1"/>
          <p:nvPr/>
        </p:nvSpPr>
        <p:spPr>
          <a:xfrm>
            <a:off x="1024672" y="5391772"/>
            <a:ext cx="10096118" cy="646331"/>
          </a:xfrm>
          <a:prstGeom prst="rect">
            <a:avLst/>
          </a:prstGeom>
          <a:noFill/>
          <a:ln w="76200">
            <a:noFill/>
            <a:prstDash val="solid"/>
          </a:ln>
        </p:spPr>
        <p:txBody>
          <a:bodyPr wrap="square" rtlCol="0">
            <a:spAutoFit/>
          </a:bodyPr>
          <a:lstStyle/>
          <a:p>
            <a:pPr algn="ctr"/>
            <a:r>
              <a:rPr lang="en-GB" b="1" dirty="0">
                <a:solidFill>
                  <a:schemeClr val="accent1"/>
                </a:solidFill>
              </a:rPr>
              <a:t>Acquiring a new customer is anywhere from 5 to 25 times more expensive than retaining an existing one </a:t>
            </a:r>
          </a:p>
        </p:txBody>
      </p:sp>
      <p:sp>
        <p:nvSpPr>
          <p:cNvPr id="21" name="Rectangle 20">
            <a:extLst>
              <a:ext uri="{FF2B5EF4-FFF2-40B4-BE49-F238E27FC236}">
                <a16:creationId xmlns:a16="http://schemas.microsoft.com/office/drawing/2014/main" id="{AE6470F1-184B-40C1-B085-06C689233362}"/>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1A3C4934-C272-465F-ABF8-FA0B9DCB9A21}"/>
              </a:ext>
            </a:extLst>
          </p:cNvPr>
          <p:cNvSpPr txBox="1"/>
          <p:nvPr/>
        </p:nvSpPr>
        <p:spPr>
          <a:xfrm>
            <a:off x="418059" y="6093667"/>
            <a:ext cx="6894514" cy="784830"/>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Sources: </a:t>
            </a:r>
          </a:p>
          <a:p>
            <a:pPr marL="228600" indent="-228600">
              <a:buAutoNum type="arabicPeriod"/>
            </a:pPr>
            <a:r>
              <a:rPr lang="en-US" sz="900" dirty="0">
                <a:latin typeface="Arial" panose="020B0604020202020204" pitchFamily="34" charset="0"/>
                <a:cs typeface="Arial" panose="020B0604020202020204" pitchFamily="34" charset="0"/>
              </a:rPr>
              <a:t>Bain &amp; Company:  Customer Behaviour and Loyalty in Insurance 2016</a:t>
            </a:r>
          </a:p>
          <a:p>
            <a:pPr marL="228600" indent="-228600">
              <a:buAutoNum type="arabicPeriod"/>
            </a:pPr>
            <a:r>
              <a:rPr lang="en-US" sz="900" dirty="0">
                <a:latin typeface="Arial" panose="020B0604020202020204" pitchFamily="34" charset="0"/>
                <a:cs typeface="Arial" panose="020B0604020202020204" pitchFamily="34" charset="0"/>
              </a:rPr>
              <a:t>FCA, Oct 2019</a:t>
            </a:r>
          </a:p>
          <a:p>
            <a:pPr marL="228600" indent="-228600">
              <a:buAutoNum type="arabicPeriod"/>
            </a:pPr>
            <a:r>
              <a:rPr lang="en-US" sz="900" dirty="0">
                <a:latin typeface="Arial" panose="020B0604020202020204" pitchFamily="34" charset="0"/>
                <a:cs typeface="Arial" panose="020B0604020202020204" pitchFamily="34" charset="0"/>
              </a:rPr>
              <a:t>Bain &amp; Company.  Admiral Insurance insured more than 3m cars through family multi-policy in 2005 alone</a:t>
            </a:r>
          </a:p>
          <a:p>
            <a:pPr marL="228600" indent="-228600">
              <a:buAutoNum type="arabicPeriod"/>
            </a:pPr>
            <a:r>
              <a:rPr lang="en-US" sz="900" dirty="0">
                <a:latin typeface="Arial" panose="020B0604020202020204" pitchFamily="34" charset="0"/>
                <a:cs typeface="Arial" panose="020B0604020202020204" pitchFamily="34" charset="0"/>
              </a:rPr>
              <a:t>Consumer Intelligence:  Insurance Behaviour Tracker, 2019</a:t>
            </a:r>
          </a:p>
        </p:txBody>
      </p:sp>
      <p:sp>
        <p:nvSpPr>
          <p:cNvPr id="24" name="Rectangle 23">
            <a:extLst>
              <a:ext uri="{FF2B5EF4-FFF2-40B4-BE49-F238E27FC236}">
                <a16:creationId xmlns:a16="http://schemas.microsoft.com/office/drawing/2014/main" id="{A1B5ECD5-086E-40E3-874D-19D3A9046DF6}"/>
              </a:ext>
            </a:extLst>
          </p:cNvPr>
          <p:cNvSpPr/>
          <p:nvPr/>
        </p:nvSpPr>
        <p:spPr>
          <a:xfrm>
            <a:off x="6206416" y="1781766"/>
            <a:ext cx="2294859" cy="461665"/>
          </a:xfrm>
          <a:prstGeom prst="rect">
            <a:avLst/>
          </a:prstGeom>
        </p:spPr>
        <p:txBody>
          <a:bodyPr wrap="none">
            <a:spAutoFit/>
          </a:bodyPr>
          <a:lstStyle/>
          <a:p>
            <a:r>
              <a:rPr lang="en-GB" sz="2400" dirty="0">
                <a:latin typeface="+mj-lt"/>
              </a:rPr>
              <a:t>REPEAT BUSINESS</a:t>
            </a:r>
          </a:p>
        </p:txBody>
      </p:sp>
      <p:sp>
        <p:nvSpPr>
          <p:cNvPr id="25" name="Rectangle 24">
            <a:extLst>
              <a:ext uri="{FF2B5EF4-FFF2-40B4-BE49-F238E27FC236}">
                <a16:creationId xmlns:a16="http://schemas.microsoft.com/office/drawing/2014/main" id="{46643B5E-41A6-464D-ACD1-FB2B0A26618A}"/>
              </a:ext>
            </a:extLst>
          </p:cNvPr>
          <p:cNvSpPr/>
          <p:nvPr/>
        </p:nvSpPr>
        <p:spPr>
          <a:xfrm>
            <a:off x="9233508" y="1781766"/>
            <a:ext cx="1477456" cy="461665"/>
          </a:xfrm>
          <a:prstGeom prst="rect">
            <a:avLst/>
          </a:prstGeom>
        </p:spPr>
        <p:txBody>
          <a:bodyPr wrap="none">
            <a:spAutoFit/>
          </a:bodyPr>
          <a:lstStyle/>
          <a:p>
            <a:r>
              <a:rPr lang="en-GB" sz="2400" dirty="0">
                <a:latin typeface="+mj-lt"/>
              </a:rPr>
              <a:t>RETENTION</a:t>
            </a:r>
          </a:p>
        </p:txBody>
      </p:sp>
      <p:sp>
        <p:nvSpPr>
          <p:cNvPr id="27" name="TextBox 26">
            <a:extLst>
              <a:ext uri="{FF2B5EF4-FFF2-40B4-BE49-F238E27FC236}">
                <a16:creationId xmlns:a16="http://schemas.microsoft.com/office/drawing/2014/main" id="{2E25FF41-8ECA-48BC-8007-AC06019D3141}"/>
              </a:ext>
            </a:extLst>
          </p:cNvPr>
          <p:cNvSpPr txBox="1"/>
          <p:nvPr/>
        </p:nvSpPr>
        <p:spPr>
          <a:xfrm>
            <a:off x="4231743" y="1781766"/>
            <a:ext cx="913199" cy="461665"/>
          </a:xfrm>
          <a:prstGeom prst="rect">
            <a:avLst/>
          </a:prstGeom>
          <a:noFill/>
        </p:spPr>
        <p:txBody>
          <a:bodyPr wrap="none" rtlCol="0">
            <a:spAutoFit/>
          </a:bodyPr>
          <a:lstStyle/>
          <a:p>
            <a:r>
              <a:rPr lang="en-GB" sz="2400" dirty="0">
                <a:latin typeface="+mj-lt"/>
              </a:rPr>
              <a:t>VALUE</a:t>
            </a:r>
          </a:p>
        </p:txBody>
      </p:sp>
    </p:spTree>
    <p:extLst>
      <p:ext uri="{BB962C8B-B14F-4D97-AF65-F5344CB8AC3E}">
        <p14:creationId xmlns:p14="http://schemas.microsoft.com/office/powerpoint/2010/main" val="110290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23597-6BB3-43AA-96DD-3BFF1DECB22E}"/>
              </a:ext>
            </a:extLst>
          </p:cNvPr>
          <p:cNvSpPr txBox="1"/>
          <p:nvPr/>
        </p:nvSpPr>
        <p:spPr>
          <a:xfrm>
            <a:off x="96254" y="6545179"/>
            <a:ext cx="1468386" cy="312821"/>
          </a:xfrm>
          <a:prstGeom prst="rect">
            <a:avLst/>
          </a:prstGeom>
          <a:solidFill>
            <a:schemeClr val="bg1"/>
          </a:solidFill>
        </p:spPr>
        <p:txBody>
          <a:bodyPr wrap="square" rtlCol="0">
            <a:spAutoFit/>
          </a:bodyPr>
          <a:lstStyle/>
          <a:p>
            <a:endParaRPr lang="en-GB" dirty="0"/>
          </a:p>
        </p:txBody>
      </p:sp>
      <p:sp>
        <p:nvSpPr>
          <p:cNvPr id="2" name="Text Placeholder 1">
            <a:extLst>
              <a:ext uri="{FF2B5EF4-FFF2-40B4-BE49-F238E27FC236}">
                <a16:creationId xmlns:a16="http://schemas.microsoft.com/office/drawing/2014/main" id="{044A406D-0ADE-4ADB-ABF5-F272204FE278}"/>
              </a:ext>
            </a:extLst>
          </p:cNvPr>
          <p:cNvSpPr>
            <a:spLocks noGrp="1"/>
          </p:cNvSpPr>
          <p:nvPr>
            <p:ph type="body" sz="quarter" idx="10"/>
          </p:nvPr>
        </p:nvSpPr>
        <p:spPr/>
        <p:txBody>
          <a:bodyPr/>
          <a:lstStyle/>
          <a:p>
            <a:r>
              <a:rPr lang="en-GB" dirty="0"/>
              <a:t>Mail can be an important touchpoint at every point of the customer journey</a:t>
            </a:r>
          </a:p>
        </p:txBody>
      </p:sp>
    </p:spTree>
    <p:extLst>
      <p:ext uri="{BB962C8B-B14F-4D97-AF65-F5344CB8AC3E}">
        <p14:creationId xmlns:p14="http://schemas.microsoft.com/office/powerpoint/2010/main" val="489725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a:hlinkClick r:id="" action="ppaction://noaction"/>
            <a:extLst>
              <a:ext uri="{FF2B5EF4-FFF2-40B4-BE49-F238E27FC236}">
                <a16:creationId xmlns:a16="http://schemas.microsoft.com/office/drawing/2014/main" id="{4535AB3D-D4BC-4B8B-B048-4C0268682BF4}"/>
              </a:ext>
            </a:extLst>
          </p:cNvPr>
          <p:cNvSpPr txBox="1"/>
          <p:nvPr/>
        </p:nvSpPr>
        <p:spPr>
          <a:xfrm>
            <a:off x="2758267" y="1797043"/>
            <a:ext cx="1620822" cy="1338828"/>
          </a:xfrm>
          <a:prstGeom prst="rect">
            <a:avLst/>
          </a:prstGeom>
          <a:noFill/>
        </p:spPr>
        <p:txBody>
          <a:bodyPr wrap="square">
            <a:spAutoFit/>
          </a:bodyPr>
          <a:lstStyle/>
          <a:p>
            <a:pPr algn="ctr">
              <a:defRPr/>
            </a:pPr>
            <a:r>
              <a:rPr lang="en-GB" sz="1200" b="1" dirty="0">
                <a:solidFill>
                  <a:srgbClr val="009CDA"/>
                </a:solidFill>
                <a:latin typeface="Arial" panose="020B0604020202020204" pitchFamily="34" charset="0"/>
                <a:cs typeface="Arial" panose="020B0604020202020204" pitchFamily="34" charset="0"/>
              </a:rPr>
              <a:t>POLICY / WELCOME DOCUMENTS</a:t>
            </a:r>
          </a:p>
          <a:p>
            <a:pPr algn="ctr">
              <a:defRPr/>
            </a:pPr>
            <a:r>
              <a:rPr lang="en-GB" sz="900" dirty="0">
                <a:solidFill>
                  <a:srgbClr val="000000">
                    <a:lumMod val="85000"/>
                    <a:lumOff val="15000"/>
                  </a:srgbClr>
                </a:solidFill>
              </a:rPr>
              <a:t>How mail works to activate new customers and engage them in the right way right from the start</a:t>
            </a:r>
          </a:p>
          <a:p>
            <a:pPr algn="ctr">
              <a:defRPr/>
            </a:pPr>
            <a:endParaRPr lang="en-GB" sz="900" b="1" dirty="0">
              <a:solidFill>
                <a:srgbClr val="009CDA"/>
              </a:solidFill>
              <a:latin typeface="Arial"/>
            </a:endParaRPr>
          </a:p>
        </p:txBody>
      </p:sp>
      <p:pic>
        <p:nvPicPr>
          <p:cNvPr id="10" name="Picture 9">
            <a:extLst>
              <a:ext uri="{FF2B5EF4-FFF2-40B4-BE49-F238E27FC236}">
                <a16:creationId xmlns:a16="http://schemas.microsoft.com/office/drawing/2014/main" id="{36CA38FD-76DB-40E7-A8E3-55A2C69A8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6" name="Text Placeholder 16">
            <a:extLst>
              <a:ext uri="{FF2B5EF4-FFF2-40B4-BE49-F238E27FC236}">
                <a16:creationId xmlns:a16="http://schemas.microsoft.com/office/drawing/2014/main" id="{A7541E59-625C-41AF-823F-95D98C4F4578}"/>
              </a:ext>
            </a:extLst>
          </p:cNvPr>
          <p:cNvSpPr txBox="1">
            <a:spLocks/>
          </p:cNvSpPr>
          <p:nvPr/>
        </p:nvSpPr>
        <p:spPr>
          <a:xfrm>
            <a:off x="518400" y="414000"/>
            <a:ext cx="11154560" cy="564257"/>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How can you influence the journey</a:t>
            </a:r>
          </a:p>
        </p:txBody>
      </p:sp>
      <p:sp>
        <p:nvSpPr>
          <p:cNvPr id="2" name="Slide Number Placeholder 1">
            <a:extLst>
              <a:ext uri="{FF2B5EF4-FFF2-40B4-BE49-F238E27FC236}">
                <a16:creationId xmlns:a16="http://schemas.microsoft.com/office/drawing/2014/main" id="{68A52857-73CB-4ACE-B999-719AD5E1410A}"/>
              </a:ext>
            </a:extLst>
          </p:cNvPr>
          <p:cNvSpPr>
            <a:spLocks noGrp="1"/>
          </p:cNvSpPr>
          <p:nvPr>
            <p:ph type="sldNum" sz="quarter" idx="12"/>
          </p:nvPr>
        </p:nvSpPr>
        <p:spPr/>
        <p:txBody>
          <a:bodyPr lIns="0" tIns="0" rIns="0" bIns="0"/>
          <a:lstStyle/>
          <a:p>
            <a:pPr algn="r"/>
            <a:fld id="{887360FE-02F5-4392-9C12-7D03F05745BB}" type="slidenum">
              <a:rPr lang="en-GB" sz="1200" cap="all">
                <a:solidFill>
                  <a:schemeClr val="bg1">
                    <a:lumMod val="50000"/>
                  </a:schemeClr>
                </a:solidFill>
                <a:latin typeface="Arial" panose="020B0604020202020204" pitchFamily="34" charset="0"/>
              </a:rPr>
              <a:pPr algn="r"/>
              <a:t>8</a:t>
            </a:fld>
            <a:endParaRPr lang="en-GB" sz="1200" cap="all" dirty="0">
              <a:solidFill>
                <a:schemeClr val="bg1">
                  <a:lumMod val="50000"/>
                </a:schemeClr>
              </a:solidFill>
              <a:latin typeface="Arial" panose="020B0604020202020204" pitchFamily="34" charset="0"/>
            </a:endParaRPr>
          </a:p>
        </p:txBody>
      </p:sp>
      <p:sp>
        <p:nvSpPr>
          <p:cNvPr id="70" name="TextBox 69">
            <a:hlinkClick r:id="" action="ppaction://noaction"/>
            <a:extLst>
              <a:ext uri="{FF2B5EF4-FFF2-40B4-BE49-F238E27FC236}">
                <a16:creationId xmlns:a16="http://schemas.microsoft.com/office/drawing/2014/main" id="{56A4B6A6-5EED-4C1D-8053-9561EBBDA674}"/>
              </a:ext>
            </a:extLst>
          </p:cNvPr>
          <p:cNvSpPr txBox="1"/>
          <p:nvPr/>
        </p:nvSpPr>
        <p:spPr>
          <a:xfrm>
            <a:off x="5874865" y="1245282"/>
            <a:ext cx="2021242" cy="969496"/>
          </a:xfrm>
          <a:prstGeom prst="rect">
            <a:avLst/>
          </a:prstGeom>
          <a:noFill/>
        </p:spPr>
        <p:txBody>
          <a:bodyPr wrap="square">
            <a:spAutoFit/>
          </a:bodyPr>
          <a:lstStyle/>
          <a:p>
            <a:pPr algn="ctr">
              <a:defRPr/>
            </a:pPr>
            <a:r>
              <a:rPr lang="en-GB" sz="1200" b="1" dirty="0">
                <a:solidFill>
                  <a:srgbClr val="EEC216"/>
                </a:solidFill>
                <a:latin typeface="Arial"/>
              </a:rPr>
              <a:t>SEASONALITY</a:t>
            </a:r>
          </a:p>
          <a:p>
            <a:pPr algn="ctr">
              <a:defRPr/>
            </a:pPr>
            <a:r>
              <a:rPr lang="en-GB" sz="900" dirty="0">
                <a:latin typeface="Arial"/>
              </a:rPr>
              <a:t>Identify gap in policy holding. Opportunity to sell additional cover e.g. winter: hail, flood, ice. Winter sports. Or summer holiday travel, other   </a:t>
            </a:r>
          </a:p>
        </p:txBody>
      </p:sp>
      <p:sp>
        <p:nvSpPr>
          <p:cNvPr id="71" name="Freeform 5">
            <a:extLst>
              <a:ext uri="{FF2B5EF4-FFF2-40B4-BE49-F238E27FC236}">
                <a16:creationId xmlns:a16="http://schemas.microsoft.com/office/drawing/2014/main" id="{8DBB740F-D4B1-4FE3-AAA4-C89DB8E9C8DA}"/>
              </a:ext>
            </a:extLst>
          </p:cNvPr>
          <p:cNvSpPr/>
          <p:nvPr/>
        </p:nvSpPr>
        <p:spPr>
          <a:xfrm>
            <a:off x="4722957" y="3235461"/>
            <a:ext cx="1006695"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10F08F2B-A557-47C0-804B-431304A706FB}"/>
              </a:ext>
            </a:extLst>
          </p:cNvPr>
          <p:cNvSpPr/>
          <p:nvPr/>
        </p:nvSpPr>
        <p:spPr>
          <a:xfrm>
            <a:off x="5549514" y="3656390"/>
            <a:ext cx="180139" cy="717146"/>
          </a:xfrm>
          <a:prstGeom prst="rect">
            <a:avLst/>
          </a:pr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DDC1071A-176F-4932-97B0-45746D64727B}"/>
              </a:ext>
            </a:extLst>
          </p:cNvPr>
          <p:cNvSpPr/>
          <p:nvPr/>
        </p:nvSpPr>
        <p:spPr>
          <a:xfrm>
            <a:off x="4723402" y="3656390"/>
            <a:ext cx="180139" cy="717146"/>
          </a:xfrm>
          <a:prstGeom prst="rect">
            <a:avLst/>
          </a:pr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4" name="Freeform 8">
            <a:extLst>
              <a:ext uri="{FF2B5EF4-FFF2-40B4-BE49-F238E27FC236}">
                <a16:creationId xmlns:a16="http://schemas.microsoft.com/office/drawing/2014/main" id="{F9A2163A-DF80-45BA-9D48-D42F8D59D5C2}"/>
              </a:ext>
            </a:extLst>
          </p:cNvPr>
          <p:cNvSpPr/>
          <p:nvPr/>
        </p:nvSpPr>
        <p:spPr>
          <a:xfrm rot="10800000">
            <a:off x="5549514" y="4373535"/>
            <a:ext cx="1004527"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4FB935DD-3A62-4535-BCAA-B37E00368967}"/>
              </a:ext>
            </a:extLst>
          </p:cNvPr>
          <p:cNvSpPr/>
          <p:nvPr/>
        </p:nvSpPr>
        <p:spPr>
          <a:xfrm rot="10800000">
            <a:off x="5549514" y="4017173"/>
            <a:ext cx="180139" cy="356362"/>
          </a:xfrm>
          <a:prstGeom prst="rect">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90BB9951-2BDE-4DFB-8FB5-DA2649879ACE}"/>
              </a:ext>
            </a:extLst>
          </p:cNvPr>
          <p:cNvSpPr/>
          <p:nvPr/>
        </p:nvSpPr>
        <p:spPr>
          <a:xfrm rot="10800000">
            <a:off x="6370347" y="3972298"/>
            <a:ext cx="183694" cy="401237"/>
          </a:xfrm>
          <a:prstGeom prst="rect">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7" name="Freeform 11">
            <a:extLst>
              <a:ext uri="{FF2B5EF4-FFF2-40B4-BE49-F238E27FC236}">
                <a16:creationId xmlns:a16="http://schemas.microsoft.com/office/drawing/2014/main" id="{4D533FFA-D860-4BE9-BB16-00C835D07980}"/>
              </a:ext>
            </a:extLst>
          </p:cNvPr>
          <p:cNvSpPr/>
          <p:nvPr/>
        </p:nvSpPr>
        <p:spPr>
          <a:xfrm>
            <a:off x="6370349" y="2633604"/>
            <a:ext cx="1011527"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723D6F8C-05A1-4315-8059-61543D53358E}"/>
              </a:ext>
            </a:extLst>
          </p:cNvPr>
          <p:cNvSpPr/>
          <p:nvPr/>
        </p:nvSpPr>
        <p:spPr>
          <a:xfrm>
            <a:off x="7201736" y="3054534"/>
            <a:ext cx="180139" cy="332383"/>
          </a:xfrm>
          <a:prstGeom prst="rect">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A3533BE3-C22D-4F03-B8D7-F4C649AE840E}"/>
              </a:ext>
            </a:extLst>
          </p:cNvPr>
          <p:cNvSpPr/>
          <p:nvPr/>
        </p:nvSpPr>
        <p:spPr>
          <a:xfrm>
            <a:off x="6370347" y="3054534"/>
            <a:ext cx="185416" cy="917764"/>
          </a:xfrm>
          <a:prstGeom prst="rect">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0" name="Freeform 14">
            <a:extLst>
              <a:ext uri="{FF2B5EF4-FFF2-40B4-BE49-F238E27FC236}">
                <a16:creationId xmlns:a16="http://schemas.microsoft.com/office/drawing/2014/main" id="{E5B6D074-A2C7-4B0A-8E4E-B4ECE14F7751}"/>
              </a:ext>
            </a:extLst>
          </p:cNvPr>
          <p:cNvSpPr/>
          <p:nvPr/>
        </p:nvSpPr>
        <p:spPr>
          <a:xfrm rot="10800000">
            <a:off x="3884887" y="4950524"/>
            <a:ext cx="1018653"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B8517398-D0FA-443E-A537-F2F70A0B1E5C}"/>
              </a:ext>
            </a:extLst>
          </p:cNvPr>
          <p:cNvSpPr/>
          <p:nvPr/>
        </p:nvSpPr>
        <p:spPr>
          <a:xfrm rot="10800000">
            <a:off x="3884888" y="4794466"/>
            <a:ext cx="180139" cy="156057"/>
          </a:xfrm>
          <a:prstGeom prst="rect">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6489C3C5-B71B-4C81-8C77-4F6A0236BE66}"/>
              </a:ext>
            </a:extLst>
          </p:cNvPr>
          <p:cNvSpPr/>
          <p:nvPr/>
        </p:nvSpPr>
        <p:spPr>
          <a:xfrm rot="10800000">
            <a:off x="4731023" y="4373533"/>
            <a:ext cx="177624" cy="576987"/>
          </a:xfrm>
          <a:prstGeom prst="rect">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83" name="Group 82">
            <a:extLst>
              <a:ext uri="{FF2B5EF4-FFF2-40B4-BE49-F238E27FC236}">
                <a16:creationId xmlns:a16="http://schemas.microsoft.com/office/drawing/2014/main" id="{B70C2132-259E-46E0-A3F7-22A34C0194A6}"/>
              </a:ext>
            </a:extLst>
          </p:cNvPr>
          <p:cNvGrpSpPr/>
          <p:nvPr/>
        </p:nvGrpSpPr>
        <p:grpSpPr>
          <a:xfrm>
            <a:off x="3049802" y="3812447"/>
            <a:ext cx="1013377" cy="982016"/>
            <a:chOff x="3347713" y="2228334"/>
            <a:chExt cx="1354591" cy="1417380"/>
          </a:xfrm>
          <a:solidFill>
            <a:srgbClr val="E32119"/>
          </a:solidFill>
        </p:grpSpPr>
        <p:sp>
          <p:nvSpPr>
            <p:cNvPr id="84" name="Freeform 57">
              <a:extLst>
                <a:ext uri="{FF2B5EF4-FFF2-40B4-BE49-F238E27FC236}">
                  <a16:creationId xmlns:a16="http://schemas.microsoft.com/office/drawing/2014/main" id="{A2E16C5A-A5B4-47B9-A295-A2E886F14DB2}"/>
                </a:ext>
              </a:extLst>
            </p:cNvPr>
            <p:cNvSpPr/>
            <p:nvPr/>
          </p:nvSpPr>
          <p:spPr>
            <a:xfrm>
              <a:off x="3350185" y="2228334"/>
              <a:ext cx="1352119" cy="607543"/>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AB9D0C0A-1B0E-42E3-B010-461082AFE356}"/>
                </a:ext>
              </a:extLst>
            </p:cNvPr>
            <p:cNvSpPr/>
            <p:nvPr/>
          </p:nvSpPr>
          <p:spPr>
            <a:xfrm>
              <a:off x="4461510" y="2835877"/>
              <a:ext cx="240794" cy="80983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12067DA9-A100-4F03-BAA6-20880BA4EF16}"/>
                </a:ext>
              </a:extLst>
            </p:cNvPr>
            <p:cNvSpPr/>
            <p:nvPr/>
          </p:nvSpPr>
          <p:spPr>
            <a:xfrm>
              <a:off x="3347713" y="2835878"/>
              <a:ext cx="240794" cy="202296"/>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87" name="Group 86">
            <a:extLst>
              <a:ext uri="{FF2B5EF4-FFF2-40B4-BE49-F238E27FC236}">
                <a16:creationId xmlns:a16="http://schemas.microsoft.com/office/drawing/2014/main" id="{F23EB95E-C05F-4449-B26D-8C0A092D9A25}"/>
              </a:ext>
            </a:extLst>
          </p:cNvPr>
          <p:cNvGrpSpPr/>
          <p:nvPr/>
        </p:nvGrpSpPr>
        <p:grpSpPr>
          <a:xfrm>
            <a:off x="7201735" y="2921111"/>
            <a:ext cx="2291138" cy="1243097"/>
            <a:chOff x="6689102" y="1774623"/>
            <a:chExt cx="3062588" cy="1794208"/>
          </a:xfrm>
          <a:solidFill>
            <a:srgbClr val="524B41"/>
          </a:solidFill>
        </p:grpSpPr>
        <p:sp>
          <p:nvSpPr>
            <p:cNvPr id="88" name="Freeform 52">
              <a:extLst>
                <a:ext uri="{FF2B5EF4-FFF2-40B4-BE49-F238E27FC236}">
                  <a16:creationId xmlns:a16="http://schemas.microsoft.com/office/drawing/2014/main" id="{BA4C9B39-9D4E-4CFC-9903-2B01FDF0A1F3}"/>
                </a:ext>
              </a:extLst>
            </p:cNvPr>
            <p:cNvSpPr/>
            <p:nvPr/>
          </p:nvSpPr>
          <p:spPr>
            <a:xfrm rot="10800000">
              <a:off x="6689102" y="2961288"/>
              <a:ext cx="1352119" cy="607543"/>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D0F2781A-B76E-4E81-8CAF-E879963D5D44}"/>
                </a:ext>
              </a:extLst>
            </p:cNvPr>
            <p:cNvSpPr/>
            <p:nvPr/>
          </p:nvSpPr>
          <p:spPr>
            <a:xfrm rot="10800000">
              <a:off x="6689102" y="2446937"/>
              <a:ext cx="240794" cy="514350"/>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B5934B9D-B656-4D45-AA49-70CB8384AAE4}"/>
                </a:ext>
              </a:extLst>
            </p:cNvPr>
            <p:cNvSpPr/>
            <p:nvPr/>
          </p:nvSpPr>
          <p:spPr>
            <a:xfrm rot="10800000">
              <a:off x="7802899" y="2382167"/>
              <a:ext cx="240794" cy="579120"/>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1" name="Freeform 55">
              <a:extLst>
                <a:ext uri="{FF2B5EF4-FFF2-40B4-BE49-F238E27FC236}">
                  <a16:creationId xmlns:a16="http://schemas.microsoft.com/office/drawing/2014/main" id="{77883C3F-1614-4665-8E8B-D2358205B9B0}"/>
                </a:ext>
              </a:extLst>
            </p:cNvPr>
            <p:cNvSpPr/>
            <p:nvPr/>
          </p:nvSpPr>
          <p:spPr>
            <a:xfrm>
              <a:off x="7802899" y="1774623"/>
              <a:ext cx="676059" cy="607543"/>
            </a:xfrm>
            <a:custGeom>
              <a:avLst/>
              <a:gdLst>
                <a:gd name="connsiteX0" fmla="*/ 676059 w 676059"/>
                <a:gd name="connsiteY0" fmla="*/ 0 h 607543"/>
                <a:gd name="connsiteX1" fmla="*/ 676059 w 676059"/>
                <a:gd name="connsiteY1" fmla="*/ 240958 h 607543"/>
                <a:gd name="connsiteX2" fmla="*/ 597680 w 676059"/>
                <a:gd name="connsiteY2" fmla="*/ 247874 h 607543"/>
                <a:gd name="connsiteX3" fmla="*/ 242272 w 676059"/>
                <a:gd name="connsiteY3" fmla="*/ 594506 h 607543"/>
                <a:gd name="connsiteX4" fmla="*/ 240958 w 676059"/>
                <a:gd name="connsiteY4" fmla="*/ 607543 h 607543"/>
                <a:gd name="connsiteX5" fmla="*/ 0 w 676059"/>
                <a:gd name="connsiteY5" fmla="*/ 607543 h 607543"/>
                <a:gd name="connsiteX6" fmla="*/ 6209 w 676059"/>
                <a:gd name="connsiteY6" fmla="*/ 545943 h 607543"/>
                <a:gd name="connsiteX7" fmla="*/ 676059 w 676059"/>
                <a:gd name="connsiteY7"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59" h="607543">
                  <a:moveTo>
                    <a:pt x="676059" y="0"/>
                  </a:moveTo>
                  <a:lnTo>
                    <a:pt x="676059" y="240958"/>
                  </a:lnTo>
                  <a:lnTo>
                    <a:pt x="597680" y="247874"/>
                  </a:lnTo>
                  <a:cubicBezTo>
                    <a:pt x="419598" y="279684"/>
                    <a:pt x="278399" y="417957"/>
                    <a:pt x="242272" y="594506"/>
                  </a:cubicBezTo>
                  <a:lnTo>
                    <a:pt x="240958" y="607543"/>
                  </a:lnTo>
                  <a:lnTo>
                    <a:pt x="0" y="607543"/>
                  </a:lnTo>
                  <a:lnTo>
                    <a:pt x="6209" y="545943"/>
                  </a:lnTo>
                  <a:cubicBezTo>
                    <a:pt x="69966" y="234374"/>
                    <a:pt x="345642" y="0"/>
                    <a:pt x="676059" y="0"/>
                  </a:cubicBezTo>
                  <a:close/>
                </a:path>
              </a:pathLst>
            </a:cu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3945946D-E8D6-4ACC-8438-E6E8F99F6C87}"/>
                </a:ext>
              </a:extLst>
            </p:cNvPr>
            <p:cNvSpPr/>
            <p:nvPr/>
          </p:nvSpPr>
          <p:spPr>
            <a:xfrm>
              <a:off x="8441131" y="1774623"/>
              <a:ext cx="1310559" cy="244677"/>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93" name="Group 92">
            <a:extLst>
              <a:ext uri="{FF2B5EF4-FFF2-40B4-BE49-F238E27FC236}">
                <a16:creationId xmlns:a16="http://schemas.microsoft.com/office/drawing/2014/main" id="{5B076EFC-3BE9-4EFF-800F-F6DF8F89E9DB}"/>
              </a:ext>
            </a:extLst>
          </p:cNvPr>
          <p:cNvGrpSpPr/>
          <p:nvPr/>
        </p:nvGrpSpPr>
        <p:grpSpPr>
          <a:xfrm rot="10800000">
            <a:off x="1867411" y="4373536"/>
            <a:ext cx="1363106" cy="424171"/>
            <a:chOff x="957599" y="1843307"/>
            <a:chExt cx="1822080" cy="612221"/>
          </a:xfrm>
          <a:solidFill>
            <a:srgbClr val="E32119"/>
          </a:solidFill>
        </p:grpSpPr>
        <p:sp>
          <p:nvSpPr>
            <p:cNvPr id="94" name="Freeform 50">
              <a:extLst>
                <a:ext uri="{FF2B5EF4-FFF2-40B4-BE49-F238E27FC236}">
                  <a16:creationId xmlns:a16="http://schemas.microsoft.com/office/drawing/2014/main" id="{BB9F182F-F838-4BDB-B6E0-8BDBAFC44F58}"/>
                </a:ext>
              </a:extLst>
            </p:cNvPr>
            <p:cNvSpPr/>
            <p:nvPr/>
          </p:nvSpPr>
          <p:spPr>
            <a:xfrm>
              <a:off x="957599" y="1847985"/>
              <a:ext cx="676059" cy="607543"/>
            </a:xfrm>
            <a:custGeom>
              <a:avLst/>
              <a:gdLst>
                <a:gd name="connsiteX0" fmla="*/ 676059 w 676059"/>
                <a:gd name="connsiteY0" fmla="*/ 0 h 607543"/>
                <a:gd name="connsiteX1" fmla="*/ 676059 w 676059"/>
                <a:gd name="connsiteY1" fmla="*/ 240958 h 607543"/>
                <a:gd name="connsiteX2" fmla="*/ 597680 w 676059"/>
                <a:gd name="connsiteY2" fmla="*/ 247874 h 607543"/>
                <a:gd name="connsiteX3" fmla="*/ 242272 w 676059"/>
                <a:gd name="connsiteY3" fmla="*/ 594506 h 607543"/>
                <a:gd name="connsiteX4" fmla="*/ 240958 w 676059"/>
                <a:gd name="connsiteY4" fmla="*/ 607543 h 607543"/>
                <a:gd name="connsiteX5" fmla="*/ 0 w 676059"/>
                <a:gd name="connsiteY5" fmla="*/ 607543 h 607543"/>
                <a:gd name="connsiteX6" fmla="*/ 6209 w 676059"/>
                <a:gd name="connsiteY6" fmla="*/ 545943 h 607543"/>
                <a:gd name="connsiteX7" fmla="*/ 676059 w 676059"/>
                <a:gd name="connsiteY7"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59" h="607543">
                  <a:moveTo>
                    <a:pt x="676059" y="0"/>
                  </a:moveTo>
                  <a:lnTo>
                    <a:pt x="676059" y="240958"/>
                  </a:lnTo>
                  <a:lnTo>
                    <a:pt x="597680" y="247874"/>
                  </a:lnTo>
                  <a:cubicBezTo>
                    <a:pt x="419598" y="279684"/>
                    <a:pt x="278399" y="417957"/>
                    <a:pt x="242272" y="594506"/>
                  </a:cubicBezTo>
                  <a:lnTo>
                    <a:pt x="240958" y="607543"/>
                  </a:lnTo>
                  <a:lnTo>
                    <a:pt x="0" y="607543"/>
                  </a:lnTo>
                  <a:lnTo>
                    <a:pt x="6209" y="545943"/>
                  </a:lnTo>
                  <a:cubicBezTo>
                    <a:pt x="69966" y="234374"/>
                    <a:pt x="345642" y="0"/>
                    <a:pt x="676059"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5192BEA7-838D-43D0-BE30-4E35445CDB52}"/>
                </a:ext>
              </a:extLst>
            </p:cNvPr>
            <p:cNvSpPr/>
            <p:nvPr/>
          </p:nvSpPr>
          <p:spPr>
            <a:xfrm>
              <a:off x="1616470" y="1843307"/>
              <a:ext cx="1163209" cy="244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96" name="Oval 95">
            <a:extLst>
              <a:ext uri="{FF2B5EF4-FFF2-40B4-BE49-F238E27FC236}">
                <a16:creationId xmlns:a16="http://schemas.microsoft.com/office/drawing/2014/main" id="{A990B937-C023-469A-93E0-E528B1C3CB04}"/>
              </a:ext>
            </a:extLst>
          </p:cNvPr>
          <p:cNvSpPr/>
          <p:nvPr/>
        </p:nvSpPr>
        <p:spPr>
          <a:xfrm>
            <a:off x="4067073" y="4567615"/>
            <a:ext cx="662497" cy="613555"/>
          </a:xfrm>
          <a:prstGeom prst="ellipse">
            <a:avLst/>
          </a:prstGeom>
          <a:solidFill>
            <a:srgbClr val="FFFFFF"/>
          </a:solidFill>
          <a:ln w="25400" cap="flat" cmpd="sng" algn="ctr">
            <a:no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5A073B8F-ECBB-4217-BD9E-CE70290F593C}"/>
              </a:ext>
            </a:extLst>
          </p:cNvPr>
          <p:cNvSpPr/>
          <p:nvPr/>
        </p:nvSpPr>
        <p:spPr>
          <a:xfrm>
            <a:off x="5711595" y="3987090"/>
            <a:ext cx="662497" cy="613555"/>
          </a:xfrm>
          <a:prstGeom prst="ellipse">
            <a:avLst/>
          </a:prstGeom>
          <a:solidFill>
            <a:srgbClr val="FFFFFF"/>
          </a:solidFill>
          <a:ln w="25400" cap="flat" cmpd="sng" algn="ctr">
            <a:noFill/>
            <a:prstDash val="solid"/>
          </a:ln>
          <a:effectLst>
            <a:outerShdw blurRad="50800" dist="381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8" name="Oval 97">
            <a:extLst>
              <a:ext uri="{FF2B5EF4-FFF2-40B4-BE49-F238E27FC236}">
                <a16:creationId xmlns:a16="http://schemas.microsoft.com/office/drawing/2014/main" id="{79D04A2D-FBF4-4E4C-B035-AFFE0C46E33F}"/>
              </a:ext>
            </a:extLst>
          </p:cNvPr>
          <p:cNvSpPr/>
          <p:nvPr/>
        </p:nvSpPr>
        <p:spPr>
          <a:xfrm>
            <a:off x="6551063" y="2755153"/>
            <a:ext cx="662497" cy="613555"/>
          </a:xfrm>
          <a:prstGeom prst="ellipse">
            <a:avLst/>
          </a:prstGeom>
          <a:solidFill>
            <a:srgbClr val="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9" name="Oval 98">
            <a:extLst>
              <a:ext uri="{FF2B5EF4-FFF2-40B4-BE49-F238E27FC236}">
                <a16:creationId xmlns:a16="http://schemas.microsoft.com/office/drawing/2014/main" id="{1B942E45-5B73-45D1-8198-33D31B409DBB}"/>
              </a:ext>
            </a:extLst>
          </p:cNvPr>
          <p:cNvSpPr/>
          <p:nvPr/>
        </p:nvSpPr>
        <p:spPr>
          <a:xfrm>
            <a:off x="4897370" y="3379372"/>
            <a:ext cx="655938" cy="583776"/>
          </a:xfrm>
          <a:prstGeom prst="ellipse">
            <a:avLst/>
          </a:prstGeom>
          <a:solidFill>
            <a:srgbClr val="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05" name="Straight Connector 104">
            <a:extLst>
              <a:ext uri="{FF2B5EF4-FFF2-40B4-BE49-F238E27FC236}">
                <a16:creationId xmlns:a16="http://schemas.microsoft.com/office/drawing/2014/main" id="{34F21D9D-A06D-4150-8687-8F2BE128A868}"/>
              </a:ext>
            </a:extLst>
          </p:cNvPr>
          <p:cNvCxnSpPr>
            <a:cxnSpLocks/>
          </p:cNvCxnSpPr>
          <p:nvPr/>
        </p:nvCxnSpPr>
        <p:spPr>
          <a:xfrm flipH="1">
            <a:off x="1945227" y="4962999"/>
            <a:ext cx="1" cy="669617"/>
          </a:xfrm>
          <a:prstGeom prst="line">
            <a:avLst/>
          </a:prstGeom>
          <a:noFill/>
          <a:ln w="19050" cap="flat" cmpd="sng" algn="ctr">
            <a:solidFill>
              <a:srgbClr val="000000">
                <a:lumMod val="50000"/>
                <a:lumOff val="50000"/>
              </a:srgbClr>
            </a:solidFill>
            <a:prstDash val="solid"/>
          </a:ln>
          <a:effectLst/>
        </p:spPr>
      </p:cxnSp>
      <p:sp>
        <p:nvSpPr>
          <p:cNvPr id="106" name="Oval 105">
            <a:extLst>
              <a:ext uri="{FF2B5EF4-FFF2-40B4-BE49-F238E27FC236}">
                <a16:creationId xmlns:a16="http://schemas.microsoft.com/office/drawing/2014/main" id="{A6A73A12-6B2C-4FC6-AC6D-A0BAF63F720F}"/>
              </a:ext>
            </a:extLst>
          </p:cNvPr>
          <p:cNvSpPr/>
          <p:nvPr/>
        </p:nvSpPr>
        <p:spPr>
          <a:xfrm>
            <a:off x="1897555" y="5639552"/>
            <a:ext cx="102962" cy="95355"/>
          </a:xfrm>
          <a:prstGeom prst="ellipse">
            <a:avLst/>
          </a:prstGeom>
          <a:solidFill>
            <a:srgbClr val="E321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07" name="Straight Connector 106">
            <a:extLst>
              <a:ext uri="{FF2B5EF4-FFF2-40B4-BE49-F238E27FC236}">
                <a16:creationId xmlns:a16="http://schemas.microsoft.com/office/drawing/2014/main" id="{E25F80C6-4E94-4E14-A66B-CD89C4E10798}"/>
              </a:ext>
            </a:extLst>
          </p:cNvPr>
          <p:cNvCxnSpPr>
            <a:cxnSpLocks/>
          </p:cNvCxnSpPr>
          <p:nvPr/>
        </p:nvCxnSpPr>
        <p:spPr>
          <a:xfrm>
            <a:off x="4395128" y="5355404"/>
            <a:ext cx="3211" cy="388171"/>
          </a:xfrm>
          <a:prstGeom prst="line">
            <a:avLst/>
          </a:prstGeom>
          <a:noFill/>
          <a:ln w="19050" cap="flat" cmpd="sng" algn="ctr">
            <a:solidFill>
              <a:srgbClr val="000000">
                <a:lumMod val="50000"/>
                <a:lumOff val="50000"/>
              </a:srgbClr>
            </a:solidFill>
            <a:prstDash val="solid"/>
          </a:ln>
          <a:effectLst/>
        </p:spPr>
      </p:cxnSp>
      <p:sp>
        <p:nvSpPr>
          <p:cNvPr id="108" name="Oval 107">
            <a:extLst>
              <a:ext uri="{FF2B5EF4-FFF2-40B4-BE49-F238E27FC236}">
                <a16:creationId xmlns:a16="http://schemas.microsoft.com/office/drawing/2014/main" id="{5771C27D-9875-47F8-9DA5-9FD00FA562F0}"/>
              </a:ext>
            </a:extLst>
          </p:cNvPr>
          <p:cNvSpPr/>
          <p:nvPr/>
        </p:nvSpPr>
        <p:spPr>
          <a:xfrm>
            <a:off x="4350789" y="5749419"/>
            <a:ext cx="102962" cy="95355"/>
          </a:xfrm>
          <a:prstGeom prst="ellipse">
            <a:avLst/>
          </a:prstGeom>
          <a:solidFill>
            <a:srgbClr val="F39B5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09" name="TextBox 108">
            <a:hlinkClick r:id="" action="ppaction://noaction"/>
            <a:extLst>
              <a:ext uri="{FF2B5EF4-FFF2-40B4-BE49-F238E27FC236}">
                <a16:creationId xmlns:a16="http://schemas.microsoft.com/office/drawing/2014/main" id="{E93599B9-985C-4ACB-9A68-E3161D89914D}"/>
              </a:ext>
            </a:extLst>
          </p:cNvPr>
          <p:cNvSpPr txBox="1"/>
          <p:nvPr/>
        </p:nvSpPr>
        <p:spPr>
          <a:xfrm>
            <a:off x="3583830" y="5844312"/>
            <a:ext cx="1737199" cy="877163"/>
          </a:xfrm>
          <a:prstGeom prst="rect">
            <a:avLst/>
          </a:prstGeom>
          <a:noFill/>
        </p:spPr>
        <p:txBody>
          <a:bodyPr wrap="square">
            <a:spAutoFit/>
          </a:bodyPr>
          <a:lstStyle/>
          <a:p>
            <a:pPr algn="ctr">
              <a:defRPr/>
            </a:pPr>
            <a:r>
              <a:rPr lang="en-GB" sz="1200" b="1" dirty="0">
                <a:solidFill>
                  <a:srgbClr val="EF8214"/>
                </a:solidFill>
                <a:latin typeface="Arial"/>
              </a:rPr>
              <a:t>RETENTION / CROSS SELL / UP SELL</a:t>
            </a:r>
          </a:p>
          <a:p>
            <a:pPr algn="ctr">
              <a:defRPr/>
            </a:pPr>
            <a:r>
              <a:rPr lang="en-GB" sz="900" dirty="0">
                <a:latin typeface="Arial"/>
              </a:rPr>
              <a:t>Additional products: travel, home contents, buildings, car,  gadget, phone, other</a:t>
            </a:r>
          </a:p>
        </p:txBody>
      </p:sp>
      <p:sp>
        <p:nvSpPr>
          <p:cNvPr id="110" name="Oval 109">
            <a:extLst>
              <a:ext uri="{FF2B5EF4-FFF2-40B4-BE49-F238E27FC236}">
                <a16:creationId xmlns:a16="http://schemas.microsoft.com/office/drawing/2014/main" id="{6F28E690-6863-4E46-A0A1-06CB4043CCFF}"/>
              </a:ext>
            </a:extLst>
          </p:cNvPr>
          <p:cNvSpPr/>
          <p:nvPr/>
        </p:nvSpPr>
        <p:spPr>
          <a:xfrm>
            <a:off x="6004683" y="5440513"/>
            <a:ext cx="102962" cy="95355"/>
          </a:xfrm>
          <a:prstGeom prst="ellipse">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1" name="Straight Connector 110">
            <a:extLst>
              <a:ext uri="{FF2B5EF4-FFF2-40B4-BE49-F238E27FC236}">
                <a16:creationId xmlns:a16="http://schemas.microsoft.com/office/drawing/2014/main" id="{129183E5-3726-448B-8591-0D910C37DAB5}"/>
              </a:ext>
            </a:extLst>
          </p:cNvPr>
          <p:cNvCxnSpPr/>
          <p:nvPr/>
        </p:nvCxnSpPr>
        <p:spPr>
          <a:xfrm>
            <a:off x="6041233" y="4774429"/>
            <a:ext cx="0" cy="660268"/>
          </a:xfrm>
          <a:prstGeom prst="line">
            <a:avLst/>
          </a:prstGeom>
          <a:noFill/>
          <a:ln w="19050" cap="flat" cmpd="sng" algn="ctr">
            <a:solidFill>
              <a:srgbClr val="000000">
                <a:lumMod val="50000"/>
                <a:lumOff val="50000"/>
              </a:srgbClr>
            </a:solidFill>
            <a:prstDash val="solid"/>
          </a:ln>
          <a:effectLst/>
        </p:spPr>
      </p:cxnSp>
      <p:cxnSp>
        <p:nvCxnSpPr>
          <p:cNvPr id="112" name="Straight Connector 111">
            <a:extLst>
              <a:ext uri="{FF2B5EF4-FFF2-40B4-BE49-F238E27FC236}">
                <a16:creationId xmlns:a16="http://schemas.microsoft.com/office/drawing/2014/main" id="{33B26DC3-DC98-4431-A741-C227D8BB0D0B}"/>
              </a:ext>
            </a:extLst>
          </p:cNvPr>
          <p:cNvCxnSpPr/>
          <p:nvPr/>
        </p:nvCxnSpPr>
        <p:spPr>
          <a:xfrm>
            <a:off x="3559127" y="3072083"/>
            <a:ext cx="0" cy="743294"/>
          </a:xfrm>
          <a:prstGeom prst="line">
            <a:avLst/>
          </a:prstGeom>
          <a:noFill/>
          <a:ln w="19050" cap="flat" cmpd="sng" algn="ctr">
            <a:solidFill>
              <a:srgbClr val="000000">
                <a:lumMod val="50000"/>
                <a:lumOff val="50000"/>
              </a:srgbClr>
            </a:solidFill>
            <a:prstDash val="solid"/>
          </a:ln>
          <a:effectLst/>
        </p:spPr>
      </p:cxnSp>
      <p:sp>
        <p:nvSpPr>
          <p:cNvPr id="113" name="Oval 112">
            <a:extLst>
              <a:ext uri="{FF2B5EF4-FFF2-40B4-BE49-F238E27FC236}">
                <a16:creationId xmlns:a16="http://schemas.microsoft.com/office/drawing/2014/main" id="{C834AE20-B632-4C9E-BE73-2C715D927F3A}"/>
              </a:ext>
            </a:extLst>
          </p:cNvPr>
          <p:cNvSpPr/>
          <p:nvPr/>
        </p:nvSpPr>
        <p:spPr>
          <a:xfrm>
            <a:off x="3510656" y="2988352"/>
            <a:ext cx="102962" cy="95355"/>
          </a:xfrm>
          <a:prstGeom prst="ellipse">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15" name="Straight Connector 114">
            <a:extLst>
              <a:ext uri="{FF2B5EF4-FFF2-40B4-BE49-F238E27FC236}">
                <a16:creationId xmlns:a16="http://schemas.microsoft.com/office/drawing/2014/main" id="{71D052F6-C5B3-4604-95BF-1424E241EFBA}"/>
              </a:ext>
            </a:extLst>
          </p:cNvPr>
          <p:cNvCxnSpPr>
            <a:cxnSpLocks/>
          </p:cNvCxnSpPr>
          <p:nvPr/>
        </p:nvCxnSpPr>
        <p:spPr>
          <a:xfrm>
            <a:off x="5201139" y="2478378"/>
            <a:ext cx="0" cy="755061"/>
          </a:xfrm>
          <a:prstGeom prst="line">
            <a:avLst/>
          </a:prstGeom>
          <a:noFill/>
          <a:ln w="19050" cap="flat" cmpd="sng" algn="ctr">
            <a:solidFill>
              <a:srgbClr val="000000">
                <a:lumMod val="50000"/>
                <a:lumOff val="50000"/>
              </a:srgbClr>
            </a:solidFill>
            <a:prstDash val="solid"/>
          </a:ln>
          <a:effectLst/>
        </p:spPr>
      </p:cxnSp>
      <p:sp>
        <p:nvSpPr>
          <p:cNvPr id="116" name="Oval 115">
            <a:extLst>
              <a:ext uri="{FF2B5EF4-FFF2-40B4-BE49-F238E27FC236}">
                <a16:creationId xmlns:a16="http://schemas.microsoft.com/office/drawing/2014/main" id="{720D8560-5970-44A7-9B2B-0B9AC3ECE125}"/>
              </a:ext>
            </a:extLst>
          </p:cNvPr>
          <p:cNvSpPr/>
          <p:nvPr/>
        </p:nvSpPr>
        <p:spPr>
          <a:xfrm>
            <a:off x="5148553" y="2388212"/>
            <a:ext cx="102962" cy="95355"/>
          </a:xfrm>
          <a:prstGeom prst="ellipse">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17" name="TextBox 116">
            <a:hlinkClick r:id="" action="ppaction://noaction"/>
            <a:extLst>
              <a:ext uri="{FF2B5EF4-FFF2-40B4-BE49-F238E27FC236}">
                <a16:creationId xmlns:a16="http://schemas.microsoft.com/office/drawing/2014/main" id="{D3B3659A-63FB-4A8F-A843-7CB9D8D28BF3}"/>
              </a:ext>
            </a:extLst>
          </p:cNvPr>
          <p:cNvSpPr txBox="1"/>
          <p:nvPr/>
        </p:nvSpPr>
        <p:spPr>
          <a:xfrm>
            <a:off x="4379420" y="1847639"/>
            <a:ext cx="1687006" cy="553998"/>
          </a:xfrm>
          <a:prstGeom prst="rect">
            <a:avLst/>
          </a:prstGeom>
          <a:noFill/>
        </p:spPr>
        <p:txBody>
          <a:bodyPr wrap="square">
            <a:spAutoFit/>
          </a:bodyPr>
          <a:lstStyle/>
          <a:p>
            <a:pPr algn="ctr">
              <a:defRPr/>
            </a:pPr>
            <a:r>
              <a:rPr lang="en-GB" sz="1200" b="1" dirty="0">
                <a:solidFill>
                  <a:srgbClr val="508200"/>
                </a:solidFill>
                <a:latin typeface="Arial"/>
              </a:rPr>
              <a:t>CLAIM</a:t>
            </a:r>
          </a:p>
          <a:p>
            <a:pPr algn="ctr">
              <a:defRPr/>
            </a:pPr>
            <a:r>
              <a:rPr lang="en-GB" sz="900" dirty="0">
                <a:latin typeface="Arial"/>
              </a:rPr>
              <a:t>Settle a claim. Use opportunity to cross / up sell</a:t>
            </a:r>
          </a:p>
        </p:txBody>
      </p:sp>
      <p:cxnSp>
        <p:nvCxnSpPr>
          <p:cNvPr id="118" name="Straight Connector 117">
            <a:extLst>
              <a:ext uri="{FF2B5EF4-FFF2-40B4-BE49-F238E27FC236}">
                <a16:creationId xmlns:a16="http://schemas.microsoft.com/office/drawing/2014/main" id="{0F29C9A7-9FA9-43B0-BFD9-F46CE8D4CE04}"/>
              </a:ext>
            </a:extLst>
          </p:cNvPr>
          <p:cNvCxnSpPr/>
          <p:nvPr/>
        </p:nvCxnSpPr>
        <p:spPr>
          <a:xfrm>
            <a:off x="6876112" y="2242366"/>
            <a:ext cx="0" cy="413678"/>
          </a:xfrm>
          <a:prstGeom prst="line">
            <a:avLst/>
          </a:prstGeom>
          <a:noFill/>
          <a:ln w="19050" cap="flat" cmpd="sng" algn="ctr">
            <a:solidFill>
              <a:srgbClr val="000000">
                <a:lumMod val="50000"/>
                <a:lumOff val="50000"/>
              </a:srgbClr>
            </a:solidFill>
            <a:prstDash val="solid"/>
          </a:ln>
          <a:effectLst/>
        </p:spPr>
      </p:cxnSp>
      <p:sp>
        <p:nvSpPr>
          <p:cNvPr id="119" name="Oval 118">
            <a:extLst>
              <a:ext uri="{FF2B5EF4-FFF2-40B4-BE49-F238E27FC236}">
                <a16:creationId xmlns:a16="http://schemas.microsoft.com/office/drawing/2014/main" id="{3CED8AF6-BF93-4DF2-A47B-C2B5DA71DA5A}"/>
              </a:ext>
            </a:extLst>
          </p:cNvPr>
          <p:cNvSpPr/>
          <p:nvPr/>
        </p:nvSpPr>
        <p:spPr>
          <a:xfrm>
            <a:off x="6834141" y="2147364"/>
            <a:ext cx="102962" cy="95355"/>
          </a:xfrm>
          <a:prstGeom prst="ellipse">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121" name="Picture 6" descr="Image result for LOYALTY ICON">
            <a:hlinkClick r:id="" action="ppaction://noaction"/>
            <a:extLst>
              <a:ext uri="{FF2B5EF4-FFF2-40B4-BE49-F238E27FC236}">
                <a16:creationId xmlns:a16="http://schemas.microsoft.com/office/drawing/2014/main" id="{72443DCD-035A-46D1-B21A-C62950DD7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419" y="4635201"/>
            <a:ext cx="544632" cy="54463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hlinkClick r:id="" action="ppaction://noaction"/>
            <a:extLst>
              <a:ext uri="{FF2B5EF4-FFF2-40B4-BE49-F238E27FC236}">
                <a16:creationId xmlns:a16="http://schemas.microsoft.com/office/drawing/2014/main" id="{32AF1462-7B68-4903-8235-EB9B40246698}"/>
              </a:ext>
            </a:extLst>
          </p:cNvPr>
          <p:cNvSpPr txBox="1"/>
          <p:nvPr/>
        </p:nvSpPr>
        <p:spPr>
          <a:xfrm>
            <a:off x="1112217" y="5764905"/>
            <a:ext cx="1679934" cy="877163"/>
          </a:xfrm>
          <a:prstGeom prst="rect">
            <a:avLst/>
          </a:prstGeom>
          <a:noFill/>
        </p:spPr>
        <p:txBody>
          <a:bodyPr wrap="square">
            <a:spAutoFit/>
          </a:bodyPr>
          <a:lstStyle/>
          <a:p>
            <a:pPr algn="ctr">
              <a:defRPr/>
            </a:pPr>
            <a:r>
              <a:rPr lang="en-GB" sz="1200" b="1" dirty="0">
                <a:solidFill>
                  <a:srgbClr val="E20C18"/>
                </a:solidFill>
                <a:latin typeface="Arial" panose="020B0604020202020204" pitchFamily="34" charset="0"/>
                <a:cs typeface="Arial" panose="020B0604020202020204" pitchFamily="34" charset="0"/>
              </a:rPr>
              <a:t>ACQUISITION / CONSIDERATION</a:t>
            </a:r>
          </a:p>
          <a:p>
            <a:pPr algn="ctr">
              <a:defRPr/>
            </a:pPr>
            <a:r>
              <a:rPr lang="en-GB" sz="900" dirty="0">
                <a:solidFill>
                  <a:srgbClr val="000000">
                    <a:lumMod val="85000"/>
                    <a:lumOff val="15000"/>
                  </a:srgbClr>
                </a:solidFill>
              </a:rPr>
              <a:t>Using mail to drive acquisition and consideration</a:t>
            </a:r>
          </a:p>
          <a:p>
            <a:pPr algn="ctr">
              <a:defRPr/>
            </a:pPr>
            <a:endParaRPr lang="en-GB" sz="900" b="1" dirty="0">
              <a:solidFill>
                <a:srgbClr val="E20C18"/>
              </a:solidFill>
              <a:latin typeface="Arial"/>
            </a:endParaRPr>
          </a:p>
        </p:txBody>
      </p:sp>
      <p:sp>
        <p:nvSpPr>
          <p:cNvPr id="59" name="TextBox 58">
            <a:hlinkClick r:id="" action="ppaction://noaction"/>
            <a:extLst>
              <a:ext uri="{FF2B5EF4-FFF2-40B4-BE49-F238E27FC236}">
                <a16:creationId xmlns:a16="http://schemas.microsoft.com/office/drawing/2014/main" id="{714CA6C7-EE8F-4DB7-B5CB-2E47068AAD9F}"/>
              </a:ext>
            </a:extLst>
          </p:cNvPr>
          <p:cNvSpPr txBox="1"/>
          <p:nvPr/>
        </p:nvSpPr>
        <p:spPr>
          <a:xfrm>
            <a:off x="5225509" y="5488190"/>
            <a:ext cx="1687006" cy="1107996"/>
          </a:xfrm>
          <a:prstGeom prst="rect">
            <a:avLst/>
          </a:prstGeom>
          <a:noFill/>
        </p:spPr>
        <p:txBody>
          <a:bodyPr wrap="square">
            <a:spAutoFit/>
          </a:bodyPr>
          <a:lstStyle/>
          <a:p>
            <a:pPr algn="ctr">
              <a:defRPr/>
            </a:pPr>
            <a:r>
              <a:rPr lang="en-GB" sz="1200" b="1" dirty="0">
                <a:solidFill>
                  <a:srgbClr val="82CBD4"/>
                </a:solidFill>
                <a:latin typeface="Arial"/>
              </a:rPr>
              <a:t>REWARDS</a:t>
            </a:r>
          </a:p>
          <a:p>
            <a:pPr algn="ctr">
              <a:defRPr/>
            </a:pPr>
            <a:r>
              <a:rPr lang="en-GB" sz="900" dirty="0">
                <a:latin typeface="Arial"/>
              </a:rPr>
              <a:t>Rewards redeemable at retail or leisure outlets. Money off next product take up or at renewal</a:t>
            </a:r>
          </a:p>
          <a:p>
            <a:pPr algn="ctr">
              <a:defRPr/>
            </a:pPr>
            <a:endParaRPr lang="en-GB" sz="900" dirty="0">
              <a:latin typeface="Arial"/>
            </a:endParaRPr>
          </a:p>
          <a:p>
            <a:pPr algn="ctr">
              <a:defRPr/>
            </a:pPr>
            <a:endParaRPr lang="en-GB" sz="900" b="1" dirty="0">
              <a:solidFill>
                <a:srgbClr val="82CBD4"/>
              </a:solidFill>
              <a:latin typeface="Arial"/>
            </a:endParaRPr>
          </a:p>
        </p:txBody>
      </p:sp>
      <p:sp>
        <p:nvSpPr>
          <p:cNvPr id="100" name="Oval 99">
            <a:extLst>
              <a:ext uri="{FF2B5EF4-FFF2-40B4-BE49-F238E27FC236}">
                <a16:creationId xmlns:a16="http://schemas.microsoft.com/office/drawing/2014/main" id="{5002DAC8-DB57-4476-BC56-0FDEAB038208}"/>
              </a:ext>
            </a:extLst>
          </p:cNvPr>
          <p:cNvSpPr/>
          <p:nvPr/>
        </p:nvSpPr>
        <p:spPr>
          <a:xfrm>
            <a:off x="3229300" y="4000051"/>
            <a:ext cx="662497" cy="613555"/>
          </a:xfrm>
          <a:prstGeom prst="ellipse">
            <a:avLst/>
          </a:prstGeom>
          <a:solidFill>
            <a:srgbClr val="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5" name="Graphic 4" descr="Handshake">
            <a:hlinkClick r:id="" action="ppaction://noaction"/>
            <a:extLst>
              <a:ext uri="{FF2B5EF4-FFF2-40B4-BE49-F238E27FC236}">
                <a16:creationId xmlns:a16="http://schemas.microsoft.com/office/drawing/2014/main" id="{71DD044D-55F1-4630-BF63-3F025B1775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9945" y="4021949"/>
            <a:ext cx="567771" cy="567771"/>
          </a:xfrm>
          <a:prstGeom prst="rect">
            <a:avLst/>
          </a:prstGeom>
        </p:spPr>
      </p:pic>
      <p:sp>
        <p:nvSpPr>
          <p:cNvPr id="101" name="Oval 100">
            <a:extLst>
              <a:ext uri="{FF2B5EF4-FFF2-40B4-BE49-F238E27FC236}">
                <a16:creationId xmlns:a16="http://schemas.microsoft.com/office/drawing/2014/main" id="{6015176B-B726-4E5F-AEEC-FB7EE1D18E57}"/>
              </a:ext>
            </a:extLst>
          </p:cNvPr>
          <p:cNvSpPr/>
          <p:nvPr/>
        </p:nvSpPr>
        <p:spPr>
          <a:xfrm>
            <a:off x="1624611" y="4355585"/>
            <a:ext cx="662497" cy="613555"/>
          </a:xfrm>
          <a:prstGeom prst="ellipse">
            <a:avLst/>
          </a:prstGeom>
          <a:solidFill>
            <a:srgbClr val="FFFFFF"/>
          </a:solidFill>
          <a:ln w="25400" cap="flat" cmpd="sng" algn="ctr">
            <a:noFill/>
            <a:prstDash val="solid"/>
          </a:ln>
          <a:effectLst>
            <a:outerShdw blurRad="50800" dist="38100" dir="5400000" algn="t"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11" name="Graphic 10" descr="Shopping bag">
            <a:hlinkClick r:id="" action="ppaction://noaction"/>
            <a:extLst>
              <a:ext uri="{FF2B5EF4-FFF2-40B4-BE49-F238E27FC236}">
                <a16:creationId xmlns:a16="http://schemas.microsoft.com/office/drawing/2014/main" id="{EEAA11EE-BB04-4EE1-B7A6-B6B306D0DE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3242" y="4403223"/>
            <a:ext cx="469232" cy="469232"/>
          </a:xfrm>
          <a:prstGeom prst="rect">
            <a:avLst/>
          </a:prstGeom>
        </p:spPr>
      </p:pic>
      <p:pic>
        <p:nvPicPr>
          <p:cNvPr id="23" name="Graphic 22" descr="Champagne glasses">
            <a:hlinkClick r:id="" action="ppaction://noaction"/>
            <a:extLst>
              <a:ext uri="{FF2B5EF4-FFF2-40B4-BE49-F238E27FC236}">
                <a16:creationId xmlns:a16="http://schemas.microsoft.com/office/drawing/2014/main" id="{9AA62A09-0149-49C5-A34C-8FB0FFD952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8348" y="4035789"/>
            <a:ext cx="516155" cy="516155"/>
          </a:xfrm>
          <a:prstGeom prst="rect">
            <a:avLst/>
          </a:prstGeom>
        </p:spPr>
      </p:pic>
      <p:sp>
        <p:nvSpPr>
          <p:cNvPr id="103" name="Oval 102">
            <a:extLst>
              <a:ext uri="{FF2B5EF4-FFF2-40B4-BE49-F238E27FC236}">
                <a16:creationId xmlns:a16="http://schemas.microsoft.com/office/drawing/2014/main" id="{5A3874C9-A9A3-4AC6-8364-4E54BBC20450}"/>
              </a:ext>
            </a:extLst>
          </p:cNvPr>
          <p:cNvSpPr/>
          <p:nvPr/>
        </p:nvSpPr>
        <p:spPr>
          <a:xfrm>
            <a:off x="9161624" y="2693018"/>
            <a:ext cx="662497" cy="613555"/>
          </a:xfrm>
          <a:prstGeom prst="ellipse">
            <a:avLst/>
          </a:prstGeom>
          <a:solidFill>
            <a:srgbClr val="FFFFFF"/>
          </a:solidFill>
          <a:ln w="25400" cap="flat" cmpd="sng" algn="ctr">
            <a:noFill/>
            <a:prstDash val="solid"/>
          </a:ln>
          <a:effectLst>
            <a:outerShdw blurRad="50800" dist="38100" dir="5400000" algn="t"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12" name="Graphic 11" descr="Single gear">
            <a:hlinkClick r:id="" action="ppaction://noaction"/>
            <a:extLst>
              <a:ext uri="{FF2B5EF4-FFF2-40B4-BE49-F238E27FC236}">
                <a16:creationId xmlns:a16="http://schemas.microsoft.com/office/drawing/2014/main" id="{8CA0A1B4-18B6-4F52-84D4-FEB41BDED72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59292" y="2769215"/>
            <a:ext cx="469232" cy="469232"/>
          </a:xfrm>
          <a:prstGeom prst="rect">
            <a:avLst/>
          </a:prstGeom>
        </p:spPr>
      </p:pic>
      <p:cxnSp>
        <p:nvCxnSpPr>
          <p:cNvPr id="104" name="Straight Connector 103">
            <a:extLst>
              <a:ext uri="{FF2B5EF4-FFF2-40B4-BE49-F238E27FC236}">
                <a16:creationId xmlns:a16="http://schemas.microsoft.com/office/drawing/2014/main" id="{A0475F0A-FFC5-4072-8743-6FF8EE059611}"/>
              </a:ext>
            </a:extLst>
          </p:cNvPr>
          <p:cNvCxnSpPr/>
          <p:nvPr/>
        </p:nvCxnSpPr>
        <p:spPr>
          <a:xfrm>
            <a:off x="7704006" y="4139232"/>
            <a:ext cx="0" cy="605667"/>
          </a:xfrm>
          <a:prstGeom prst="line">
            <a:avLst/>
          </a:prstGeom>
          <a:noFill/>
          <a:ln w="19050" cap="flat" cmpd="sng" algn="ctr">
            <a:solidFill>
              <a:srgbClr val="000000">
                <a:lumMod val="50000"/>
                <a:lumOff val="50000"/>
              </a:srgbClr>
            </a:solidFill>
            <a:prstDash val="solid"/>
          </a:ln>
          <a:effectLst/>
        </p:spPr>
      </p:cxnSp>
      <p:sp>
        <p:nvSpPr>
          <p:cNvPr id="120" name="Oval 119">
            <a:extLst>
              <a:ext uri="{FF2B5EF4-FFF2-40B4-BE49-F238E27FC236}">
                <a16:creationId xmlns:a16="http://schemas.microsoft.com/office/drawing/2014/main" id="{06A981E0-7301-46D3-9CC6-8933F1A6D6B5}"/>
              </a:ext>
            </a:extLst>
          </p:cNvPr>
          <p:cNvSpPr/>
          <p:nvPr/>
        </p:nvSpPr>
        <p:spPr>
          <a:xfrm>
            <a:off x="7652525" y="4662027"/>
            <a:ext cx="102962" cy="95355"/>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22" name="TextBox 121">
            <a:hlinkClick r:id="" action="ppaction://noaction"/>
            <a:extLst>
              <a:ext uri="{FF2B5EF4-FFF2-40B4-BE49-F238E27FC236}">
                <a16:creationId xmlns:a16="http://schemas.microsoft.com/office/drawing/2014/main" id="{887C44A3-8A2A-41B3-8E39-901F3EBB46D7}"/>
              </a:ext>
            </a:extLst>
          </p:cNvPr>
          <p:cNvSpPr txBox="1"/>
          <p:nvPr/>
        </p:nvSpPr>
        <p:spPr>
          <a:xfrm>
            <a:off x="6779640" y="4748589"/>
            <a:ext cx="1951694" cy="1292662"/>
          </a:xfrm>
          <a:prstGeom prst="rect">
            <a:avLst/>
          </a:prstGeom>
          <a:noFill/>
        </p:spPr>
        <p:txBody>
          <a:bodyPr wrap="square">
            <a:spAutoFit/>
          </a:bodyPr>
          <a:lstStyle/>
          <a:p>
            <a:pPr algn="ctr">
              <a:defRPr/>
            </a:pPr>
            <a:r>
              <a:rPr lang="en-GB" sz="1200" b="1" dirty="0">
                <a:solidFill>
                  <a:schemeClr val="tx2"/>
                </a:solidFill>
                <a:latin typeface="Arial"/>
              </a:rPr>
              <a:t>TERMS &amp; CONDITIONS CHANGES</a:t>
            </a:r>
          </a:p>
          <a:p>
            <a:pPr algn="ctr">
              <a:defRPr/>
            </a:pPr>
            <a:r>
              <a:rPr lang="en-GB" sz="900" dirty="0">
                <a:latin typeface="Arial"/>
              </a:rPr>
              <a:t>Clear &amp; transparent to avoid disappointment with a claim. Use opportunity to sell in benefits of changes. Opportunity to cross / up sell</a:t>
            </a:r>
          </a:p>
          <a:p>
            <a:pPr algn="ctr">
              <a:defRPr/>
            </a:pPr>
            <a:endParaRPr lang="en-GB" sz="900" dirty="0">
              <a:solidFill>
                <a:schemeClr val="tx2"/>
              </a:solidFill>
              <a:latin typeface="Arial"/>
            </a:endParaRPr>
          </a:p>
        </p:txBody>
      </p:sp>
      <p:pic>
        <p:nvPicPr>
          <p:cNvPr id="4" name="Graphic 3" descr="Shopping basket">
            <a:extLst>
              <a:ext uri="{FF2B5EF4-FFF2-40B4-BE49-F238E27FC236}">
                <a16:creationId xmlns:a16="http://schemas.microsoft.com/office/drawing/2014/main" id="{5A89136C-8D23-40A5-A4BE-C7CF1756590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98845" y="3564590"/>
            <a:ext cx="452389" cy="352541"/>
          </a:xfrm>
          <a:prstGeom prst="rect">
            <a:avLst/>
          </a:prstGeom>
        </p:spPr>
      </p:pic>
      <p:pic>
        <p:nvPicPr>
          <p:cNvPr id="67" name="Graphic 66" descr="Shopping basket">
            <a:extLst>
              <a:ext uri="{FF2B5EF4-FFF2-40B4-BE49-F238E27FC236}">
                <a16:creationId xmlns:a16="http://schemas.microsoft.com/office/drawing/2014/main" id="{65D9EBCB-F749-48AC-A446-6272C6C96C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0390" y="3366614"/>
            <a:ext cx="352541" cy="352541"/>
          </a:xfrm>
          <a:prstGeom prst="rect">
            <a:avLst/>
          </a:prstGeom>
        </p:spPr>
      </p:pic>
      <p:pic>
        <p:nvPicPr>
          <p:cNvPr id="8" name="Graphic 7" descr="Plant">
            <a:extLst>
              <a:ext uri="{FF2B5EF4-FFF2-40B4-BE49-F238E27FC236}">
                <a16:creationId xmlns:a16="http://schemas.microsoft.com/office/drawing/2014/main" id="{28690F2F-3500-4F4C-9639-767D8BB842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59953" y="2827093"/>
            <a:ext cx="426575" cy="426575"/>
          </a:xfrm>
          <a:prstGeom prst="rect">
            <a:avLst/>
          </a:prstGeom>
        </p:spPr>
      </p:pic>
      <p:sp>
        <p:nvSpPr>
          <p:cNvPr id="102" name="Oval 101">
            <a:extLst>
              <a:ext uri="{FF2B5EF4-FFF2-40B4-BE49-F238E27FC236}">
                <a16:creationId xmlns:a16="http://schemas.microsoft.com/office/drawing/2014/main" id="{CF1AD9D3-20F2-4E48-A835-82A151C34655}"/>
              </a:ext>
            </a:extLst>
          </p:cNvPr>
          <p:cNvSpPr/>
          <p:nvPr/>
        </p:nvSpPr>
        <p:spPr>
          <a:xfrm>
            <a:off x="7400693" y="3387613"/>
            <a:ext cx="662497" cy="613555"/>
          </a:xfrm>
          <a:prstGeom prst="ellipse">
            <a:avLst/>
          </a:prstGeom>
          <a:solidFill>
            <a:srgbClr val="FFFFFF"/>
          </a:solidFill>
          <a:ln w="25400" cap="flat" cmpd="sng" algn="ctr">
            <a:noFill/>
            <a:prstDash val="solid"/>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29" name="Graphic 28" descr="Send">
            <a:hlinkClick r:id="" action="ppaction://noaction"/>
            <a:extLst>
              <a:ext uri="{FF2B5EF4-FFF2-40B4-BE49-F238E27FC236}">
                <a16:creationId xmlns:a16="http://schemas.microsoft.com/office/drawing/2014/main" id="{09FAADE6-E82B-4013-800B-4EE7A49AA5D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69390" y="3445926"/>
            <a:ext cx="469233" cy="469233"/>
          </a:xfrm>
          <a:prstGeom prst="rect">
            <a:avLst/>
          </a:prstGeom>
        </p:spPr>
      </p:pic>
      <p:cxnSp>
        <p:nvCxnSpPr>
          <p:cNvPr id="123" name="Straight Connector 122">
            <a:extLst>
              <a:ext uri="{FF2B5EF4-FFF2-40B4-BE49-F238E27FC236}">
                <a16:creationId xmlns:a16="http://schemas.microsoft.com/office/drawing/2014/main" id="{E96F0E54-E066-4BEF-81B8-5C4163FE0FB0}"/>
              </a:ext>
            </a:extLst>
          </p:cNvPr>
          <p:cNvCxnSpPr/>
          <p:nvPr/>
        </p:nvCxnSpPr>
        <p:spPr>
          <a:xfrm>
            <a:off x="9492873" y="2288012"/>
            <a:ext cx="0" cy="413678"/>
          </a:xfrm>
          <a:prstGeom prst="line">
            <a:avLst/>
          </a:prstGeom>
          <a:noFill/>
          <a:ln w="19050" cap="flat" cmpd="sng" algn="ctr">
            <a:solidFill>
              <a:srgbClr val="000000">
                <a:lumMod val="50000"/>
                <a:lumOff val="50000"/>
              </a:srgbClr>
            </a:solidFill>
            <a:prstDash val="solid"/>
          </a:ln>
          <a:effectLst/>
        </p:spPr>
      </p:cxnSp>
      <p:sp>
        <p:nvSpPr>
          <p:cNvPr id="124" name="Oval 123">
            <a:extLst>
              <a:ext uri="{FF2B5EF4-FFF2-40B4-BE49-F238E27FC236}">
                <a16:creationId xmlns:a16="http://schemas.microsoft.com/office/drawing/2014/main" id="{B16ACC03-9EE3-4D9F-BE8A-859F3F235A3C}"/>
              </a:ext>
            </a:extLst>
          </p:cNvPr>
          <p:cNvSpPr/>
          <p:nvPr/>
        </p:nvSpPr>
        <p:spPr>
          <a:xfrm>
            <a:off x="9439415" y="2224074"/>
            <a:ext cx="102962" cy="95355"/>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25" name="TextBox 124">
            <a:hlinkClick r:id="" action="ppaction://noaction"/>
            <a:extLst>
              <a:ext uri="{FF2B5EF4-FFF2-40B4-BE49-F238E27FC236}">
                <a16:creationId xmlns:a16="http://schemas.microsoft.com/office/drawing/2014/main" id="{4A86F83B-E475-42F0-98D8-C6DCFE207C7B}"/>
              </a:ext>
            </a:extLst>
          </p:cNvPr>
          <p:cNvSpPr txBox="1"/>
          <p:nvPr/>
        </p:nvSpPr>
        <p:spPr>
          <a:xfrm>
            <a:off x="8678000" y="1419232"/>
            <a:ext cx="1628660" cy="969496"/>
          </a:xfrm>
          <a:prstGeom prst="rect">
            <a:avLst/>
          </a:prstGeom>
          <a:noFill/>
        </p:spPr>
        <p:txBody>
          <a:bodyPr wrap="square">
            <a:spAutoFit/>
          </a:bodyPr>
          <a:lstStyle/>
          <a:p>
            <a:pPr algn="ctr">
              <a:defRPr/>
            </a:pPr>
            <a:r>
              <a:rPr lang="en-GB" sz="1200" b="1" dirty="0">
                <a:latin typeface="Arial"/>
              </a:rPr>
              <a:t>RENEWAL</a:t>
            </a:r>
          </a:p>
          <a:p>
            <a:pPr algn="ctr">
              <a:defRPr/>
            </a:pPr>
            <a:r>
              <a:rPr lang="en-GB" sz="900" dirty="0">
                <a:latin typeface="Arial"/>
              </a:rPr>
              <a:t>Provide quote with discount for loyalty. </a:t>
            </a:r>
          </a:p>
          <a:p>
            <a:pPr algn="ctr">
              <a:defRPr/>
            </a:pPr>
            <a:r>
              <a:rPr lang="en-GB" sz="900" dirty="0">
                <a:latin typeface="Arial"/>
              </a:rPr>
              <a:t>Use opportunity to reduce churn and / or win back </a:t>
            </a:r>
          </a:p>
        </p:txBody>
      </p:sp>
      <p:sp>
        <p:nvSpPr>
          <p:cNvPr id="126" name="Rectangle 125">
            <a:extLst>
              <a:ext uri="{FF2B5EF4-FFF2-40B4-BE49-F238E27FC236}">
                <a16:creationId xmlns:a16="http://schemas.microsoft.com/office/drawing/2014/main" id="{D7253DAB-632D-418D-B7ED-CC1754C5A252}"/>
              </a:ext>
            </a:extLst>
          </p:cNvPr>
          <p:cNvSpPr/>
          <p:nvPr/>
        </p:nvSpPr>
        <p:spPr>
          <a:xfrm>
            <a:off x="0" y="6623579"/>
            <a:ext cx="18818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83DE87DD-6EB7-4060-B7C3-05F3C7E8A1F7}"/>
              </a:ext>
            </a:extLst>
          </p:cNvPr>
          <p:cNvSpPr/>
          <p:nvPr/>
        </p:nvSpPr>
        <p:spPr>
          <a:xfrm>
            <a:off x="609600" y="3464515"/>
            <a:ext cx="10472056" cy="11089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Mail in the insurance sector has a role to play at many points of the potential customer journey to ensure you gain the trust and loyalty of your customers</a:t>
            </a:r>
          </a:p>
        </p:txBody>
      </p:sp>
    </p:spTree>
    <p:extLst>
      <p:ext uri="{BB962C8B-B14F-4D97-AF65-F5344CB8AC3E}">
        <p14:creationId xmlns:p14="http://schemas.microsoft.com/office/powerpoint/2010/main" val="34218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3A4B4B-F377-4463-AF28-9B890A49BEC3}"/>
              </a:ext>
            </a:extLst>
          </p:cNvPr>
          <p:cNvSpPr>
            <a:spLocks noGrp="1"/>
          </p:cNvSpPr>
          <p:nvPr>
            <p:ph type="body" sz="quarter" idx="10"/>
          </p:nvPr>
        </p:nvSpPr>
        <p:spPr/>
        <p:txBody>
          <a:bodyPr/>
          <a:lstStyle/>
          <a:p>
            <a:r>
              <a:rPr lang="en-GB" dirty="0"/>
              <a:t>How is gi mail currently performing?</a:t>
            </a:r>
          </a:p>
        </p:txBody>
      </p:sp>
      <p:sp>
        <p:nvSpPr>
          <p:cNvPr id="8" name="Rectangle 7">
            <a:extLst>
              <a:ext uri="{FF2B5EF4-FFF2-40B4-BE49-F238E27FC236}">
                <a16:creationId xmlns:a16="http://schemas.microsoft.com/office/drawing/2014/main" id="{0FA3F7DC-B0AF-4249-887F-60A718924127}"/>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76105592"/>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14 MarketReach PowerPoint Template" id="{BA1DF884-E77D-41AA-B0E9-F0A2D0349D88}" vid="{4CEB0D3D-8E4F-4605-811D-DD3A53270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181114 MarketReach PowerPoint Template</Template>
  <TotalTime>0</TotalTime>
  <Words>2766</Words>
  <Application>Microsoft Office PowerPoint</Application>
  <PresentationFormat>Widescreen</PresentationFormat>
  <Paragraphs>280</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Impact</vt:lpstr>
      <vt:lpstr>Wingdings</vt:lpstr>
      <vt:lpstr>Office Theme</vt:lpstr>
      <vt:lpstr>How mail can help you  build business </vt:lpstr>
      <vt:lpstr>PowerPoint Presentation</vt:lpstr>
      <vt:lpstr>What’s happening in the insurance industry</vt:lpstr>
      <vt:lpstr>what insurances do consumers hold?</vt:lpstr>
      <vt:lpstr>What are people looking for?</vt:lpstr>
      <vt:lpstr>LOYALTY A KEY BATTLE GROUND</vt:lpstr>
      <vt:lpstr>PowerPoint Presentation</vt:lpstr>
      <vt:lpstr>PowerPoint Presentation</vt:lpstr>
      <vt:lpstr>PowerPoint Presentation</vt:lpstr>
      <vt:lpstr>A SOURCE OF GOLD STANDARD DATA</vt:lpstr>
      <vt:lpstr>INSURERS INCLUDED IN THIS STUDY</vt:lpstr>
      <vt:lpstr>MOST GI MAIL IS FIRST DEALT WITH BY A WOMAN</vt:lpstr>
      <vt:lpstr>General insurance mail content</vt:lpstr>
      <vt:lpstr>Business &amp; Ad mail drive highest re-visits</vt:lpstr>
      <vt:lpstr>physical actions</vt:lpstr>
      <vt:lpstr>COMMERCIAL ACTIONS</vt:lpstr>
      <vt:lpstr>Mail content drives different frequency</vt:lpstr>
      <vt:lpstr>65% of gi mail is dealt with in first 7 days</vt:lpstr>
      <vt:lpstr>PowerPoint Presentation</vt:lpstr>
      <vt:lpstr>One call</vt:lpstr>
      <vt:lpstr>Churchill pack</vt:lpstr>
      <vt:lpstr>saga</vt:lpstr>
      <vt:lpstr>Homeserve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2018-12-04T16:08:57Z</dcterms:created>
  <dcterms:modified xsi:type="dcterms:W3CDTF">2020-06-03T16:17:18Z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sophie.grender@royalmail.com</vt:lpwstr>
  </property>
  <property fmtid="{D5CDD505-2E9C-101B-9397-08002B2CF9AE}" pid="5" name="MSIP_Label_980f36f3-41a5-4f45-a6a2-e224f336accd_SetDate">
    <vt:lpwstr>2019-10-15T09:14:34.6818574Z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