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21"/>
  </p:notesMasterIdLst>
  <p:handoutMasterIdLst>
    <p:handoutMasterId r:id="rId22"/>
  </p:handoutMasterIdLst>
  <p:sldIdLst>
    <p:sldId id="256" r:id="rId2"/>
    <p:sldId id="3755" r:id="rId3"/>
    <p:sldId id="3758" r:id="rId4"/>
    <p:sldId id="3740" r:id="rId5"/>
    <p:sldId id="3739" r:id="rId6"/>
    <p:sldId id="3741" r:id="rId7"/>
    <p:sldId id="3742" r:id="rId8"/>
    <p:sldId id="3743" r:id="rId9"/>
    <p:sldId id="3756" r:id="rId10"/>
    <p:sldId id="3759" r:id="rId11"/>
    <p:sldId id="3760" r:id="rId12"/>
    <p:sldId id="3761" r:id="rId13"/>
    <p:sldId id="3762" r:id="rId14"/>
    <p:sldId id="3757" r:id="rId15"/>
    <p:sldId id="741" r:id="rId16"/>
    <p:sldId id="3744" r:id="rId17"/>
    <p:sldId id="720" r:id="rId18"/>
    <p:sldId id="338" r:id="rId19"/>
    <p:sldId id="3726" r:id="rId20"/>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531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ACE4"/>
    <a:srgbClr val="E20C18"/>
    <a:srgbClr val="FDC304"/>
    <a:srgbClr val="82CBD4"/>
    <a:srgbClr val="95C121"/>
    <a:srgbClr val="EF7E05"/>
    <a:srgbClr val="E6E6E6"/>
    <a:srgbClr val="1D1E1C"/>
    <a:srgbClr val="FAA8AC"/>
    <a:srgbClr val="D3ED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5" autoAdjust="0"/>
    <p:restoredTop sz="75753" autoAdjust="0"/>
  </p:normalViewPr>
  <p:slideViewPr>
    <p:cSldViewPr snapToGrid="0">
      <p:cViewPr varScale="1">
        <p:scale>
          <a:sx n="47" d="100"/>
          <a:sy n="47" d="100"/>
        </p:scale>
        <p:origin x="1036" y="24"/>
      </p:cViewPr>
      <p:guideLst>
        <p:guide orient="horz" pos="1117"/>
        <p:guide pos="5314"/>
      </p:guideLst>
    </p:cSldViewPr>
  </p:slideViewPr>
  <p:notesTextViewPr>
    <p:cViewPr>
      <p:scale>
        <a:sx n="1" d="1"/>
        <a:sy n="1" d="1"/>
      </p:scale>
      <p:origin x="0" y="0"/>
    </p:cViewPr>
  </p:notesTextViewPr>
  <p:sorterViewPr>
    <p:cViewPr varScale="1">
      <p:scale>
        <a:sx n="100" d="100"/>
        <a:sy n="100" d="100"/>
      </p:scale>
      <p:origin x="0" y="-4752"/>
    </p:cViewPr>
  </p:sorterViewPr>
  <p:notesViewPr>
    <p:cSldViewPr snapToGrid="0" showGuides="1">
      <p:cViewPr>
        <p:scale>
          <a:sx n="100" d="100"/>
          <a:sy n="100" d="100"/>
        </p:scale>
        <p:origin x="840" y="-17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2010</c:v>
                </c:pt>
                <c:pt idx="1">
                  <c:v>2012</c:v>
                </c:pt>
                <c:pt idx="2">
                  <c:v>2014</c:v>
                </c:pt>
                <c:pt idx="3">
                  <c:v>2018</c:v>
                </c:pt>
                <c:pt idx="4">
                  <c:v>2020</c:v>
                </c:pt>
              </c:numCache>
            </c:numRef>
          </c:cat>
          <c:val>
            <c:numRef>
              <c:f>Sheet1!$B$2:$B$6</c:f>
              <c:numCache>
                <c:formatCode>General</c:formatCode>
                <c:ptCount val="5"/>
                <c:pt idx="0">
                  <c:v>7.5</c:v>
                </c:pt>
                <c:pt idx="1">
                  <c:v>8</c:v>
                </c:pt>
                <c:pt idx="2">
                  <c:v>8.5</c:v>
                </c:pt>
                <c:pt idx="3">
                  <c:v>10.1</c:v>
                </c:pt>
                <c:pt idx="4">
                  <c:v>11.4</c:v>
                </c:pt>
              </c:numCache>
            </c:numRef>
          </c:val>
          <c:extLst>
            <c:ext xmlns:c16="http://schemas.microsoft.com/office/drawing/2014/chart" uri="{C3380CC4-5D6E-409C-BE32-E72D297353CC}">
              <c16:uniqueId val="{00000000-81D5-4B56-AC5F-F4CA1F3CDD95}"/>
            </c:ext>
          </c:extLst>
        </c:ser>
        <c:dLbls>
          <c:showLegendKey val="0"/>
          <c:showVal val="0"/>
          <c:showCatName val="0"/>
          <c:showSerName val="0"/>
          <c:showPercent val="0"/>
          <c:showBubbleSize val="0"/>
        </c:dLbls>
        <c:gapWidth val="86"/>
        <c:overlap val="-27"/>
        <c:axId val="843282128"/>
        <c:axId val="843280160"/>
      </c:barChart>
      <c:catAx>
        <c:axId val="84328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3280160"/>
        <c:crosses val="autoZero"/>
        <c:auto val="1"/>
        <c:lblAlgn val="ctr"/>
        <c:lblOffset val="100"/>
        <c:noMultiLvlLbl val="0"/>
      </c:catAx>
      <c:valAx>
        <c:axId val="843280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328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Used Direct Mail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Short-term 1 to 6 months</c:v>
                </c:pt>
                <c:pt idx="1">
                  <c:v>Long-term over 6 months</c:v>
                </c:pt>
              </c:strCache>
            </c:strRef>
          </c:cat>
          <c:val>
            <c:numRef>
              <c:f>Sheet1!$B$2:$B$3</c:f>
              <c:numCache>
                <c:formatCode>0%</c:formatCode>
                <c:ptCount val="2"/>
                <c:pt idx="0">
                  <c:v>0.6</c:v>
                </c:pt>
                <c:pt idx="1">
                  <c:v>0.56999999999999995</c:v>
                </c:pt>
              </c:numCache>
            </c:numRef>
          </c:val>
          <c:extLst>
            <c:ext xmlns:c16="http://schemas.microsoft.com/office/drawing/2014/chart" uri="{C3380CC4-5D6E-409C-BE32-E72D297353CC}">
              <c16:uniqueId val="{00000000-0CDF-4859-A205-BB44A0BB0A75}"/>
            </c:ext>
          </c:extLst>
        </c:ser>
        <c:ser>
          <c:idx val="1"/>
          <c:order val="1"/>
          <c:tx>
            <c:strRef>
              <c:f>Sheet1!$C$1</c:f>
              <c:strCache>
                <c:ptCount val="1"/>
                <c:pt idx="0">
                  <c:v>No Direct Mail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Short-term 1 to 6 months</c:v>
                </c:pt>
                <c:pt idx="1">
                  <c:v>Long-term over 6 months</c:v>
                </c:pt>
              </c:strCache>
            </c:strRef>
          </c:cat>
          <c:val>
            <c:numRef>
              <c:f>Sheet1!$C$2:$C$3</c:f>
              <c:numCache>
                <c:formatCode>0%</c:formatCode>
                <c:ptCount val="2"/>
                <c:pt idx="0">
                  <c:v>0.35</c:v>
                </c:pt>
                <c:pt idx="1">
                  <c:v>0.48</c:v>
                </c:pt>
              </c:numCache>
            </c:numRef>
          </c:val>
          <c:extLst>
            <c:ext xmlns:c16="http://schemas.microsoft.com/office/drawing/2014/chart" uri="{C3380CC4-5D6E-409C-BE32-E72D297353CC}">
              <c16:uniqueId val="{00000001-0CDF-4859-A205-BB44A0BB0A75}"/>
            </c:ext>
          </c:extLst>
        </c:ser>
        <c:dLbls>
          <c:showLegendKey val="0"/>
          <c:showVal val="0"/>
          <c:showCatName val="0"/>
          <c:showSerName val="0"/>
          <c:showPercent val="0"/>
          <c:showBubbleSize val="0"/>
        </c:dLbls>
        <c:gapWidth val="120"/>
        <c:overlap val="-27"/>
        <c:axId val="1308422648"/>
        <c:axId val="1308419368"/>
      </c:barChart>
      <c:catAx>
        <c:axId val="1308422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8419368"/>
        <c:crosses val="autoZero"/>
        <c:auto val="1"/>
        <c:lblAlgn val="ctr"/>
        <c:lblOffset val="100"/>
        <c:noMultiLvlLbl val="0"/>
      </c:catAx>
      <c:valAx>
        <c:axId val="13084193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8422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26/04/2021</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26/04/2021</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a:t>
            </a:fld>
            <a:endParaRPr lang="en-GB" dirty="0"/>
          </a:p>
        </p:txBody>
      </p:sp>
    </p:spTree>
    <p:extLst>
      <p:ext uri="{BB962C8B-B14F-4D97-AF65-F5344CB8AC3E}">
        <p14:creationId xmlns:p14="http://schemas.microsoft.com/office/powerpoint/2010/main" val="4054809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758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34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may surprise you to know that mail is still the third largest media channel in the UK, overall – it is still a significant volume of advertising.</a:t>
            </a:r>
          </a:p>
          <a:p>
            <a:endParaRPr lang="en-GB" dirty="0"/>
          </a:p>
          <a:p>
            <a:r>
              <a:rPr lang="en-GB" dirty="0"/>
              <a:t>And its performance shows that it is engaged with and returned to again and again – with reach of 1.2 (meaning that every 100 mail packs sent another 20 people will see it) and frequency of 4.2, meaning that each pack is returned to over 4 times by an individual.  It gets cut through in ways other channels can’t.</a:t>
            </a:r>
          </a:p>
        </p:txBody>
      </p:sp>
      <p:sp>
        <p:nvSpPr>
          <p:cNvPr id="4" name="Slide Number Placeholder 3"/>
          <p:cNvSpPr>
            <a:spLocks noGrp="1"/>
          </p:cNvSpPr>
          <p:nvPr>
            <p:ph type="sldNum" sz="quarter" idx="5"/>
          </p:nvPr>
        </p:nvSpPr>
        <p:spPr/>
        <p:txBody>
          <a:bodyPr/>
          <a:lstStyle/>
          <a:p>
            <a:fld id="{DCC1A71F-ED3E-4A54-969C-A8BBEECB2EB9}" type="slidenum">
              <a:rPr lang="en-GB" smtClean="0"/>
              <a:t>4</a:t>
            </a:fld>
            <a:endParaRPr lang="en-GB" dirty="0"/>
          </a:p>
        </p:txBody>
      </p:sp>
    </p:spTree>
    <p:extLst>
      <p:ext uri="{BB962C8B-B14F-4D97-AF65-F5344CB8AC3E}">
        <p14:creationId xmlns:p14="http://schemas.microsoft.com/office/powerpoint/2010/main" val="366732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for media agencies or clients (who are increasingly taking media planning decisions in house) to make informed decisions about the channels they choose to build their brands they rely on industry standard data.</a:t>
            </a:r>
          </a:p>
          <a:p>
            <a:endParaRPr lang="en-GB" dirty="0"/>
          </a:p>
          <a:p>
            <a:r>
              <a:rPr lang="en-GB" dirty="0"/>
              <a:t>The three key building blocks are outlined in this slide – reach, frequency and circulation.</a:t>
            </a:r>
          </a:p>
          <a:p>
            <a:endParaRPr lang="en-GB" dirty="0"/>
          </a:p>
          <a:p>
            <a:r>
              <a:rPr lang="en-GB" dirty="0"/>
              <a:t>JICMAIL went live in 2017 and now has over 151,000 mail items within the data set.  The reach and frequency data has now become a core part of mail planning for many but it still lacks one vital element – circulation.</a:t>
            </a:r>
          </a:p>
          <a:p>
            <a:endParaRPr lang="en-GB" dirty="0"/>
          </a:p>
          <a:p>
            <a:r>
              <a:rPr lang="en-GB" dirty="0"/>
              <a:t>Data currently is available for mail and is estimated volumes, based on a panel of consumers who collect their mail and send it in retrospectively to Nielsen who then estimate a volume for mail.</a:t>
            </a:r>
          </a:p>
          <a:p>
            <a:endParaRPr lang="en-GB" dirty="0"/>
          </a:p>
          <a:p>
            <a:r>
              <a:rPr lang="en-GB" dirty="0"/>
              <a:t>All other channels have some form of circulation measurement which is added to a system and then shared with Neilsen, allowing planning to be based on accurate media purchasing by brand, sub brand, creative and to some extent targeting.</a:t>
            </a:r>
          </a:p>
        </p:txBody>
      </p:sp>
      <p:sp>
        <p:nvSpPr>
          <p:cNvPr id="4" name="Slide Number Placeholder 3"/>
          <p:cNvSpPr>
            <a:spLocks noGrp="1"/>
          </p:cNvSpPr>
          <p:nvPr>
            <p:ph type="sldNum" sz="quarter" idx="5"/>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20820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7</a:t>
            </a:fld>
            <a:endParaRPr lang="en-GB" dirty="0"/>
          </a:p>
        </p:txBody>
      </p:sp>
    </p:spTree>
    <p:extLst>
      <p:ext uri="{BB962C8B-B14F-4D97-AF65-F5344CB8AC3E}">
        <p14:creationId xmlns:p14="http://schemas.microsoft.com/office/powerpoint/2010/main" val="2197223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most influential marketers in the UK market is Mark Ritson.</a:t>
            </a:r>
          </a:p>
          <a:p>
            <a:endParaRPr lang="en-GB" dirty="0"/>
          </a:p>
          <a:p>
            <a:r>
              <a:rPr lang="en-GB" dirty="0"/>
              <a:t>He highlights the importance of share of voice in brand building, share of voice that we can’t currently see for mail as we don’t have circulation data.</a:t>
            </a:r>
          </a:p>
          <a:p>
            <a:endParaRPr lang="en-GB" dirty="0"/>
          </a:p>
          <a:p>
            <a:r>
              <a:rPr lang="en-GB" dirty="0"/>
              <a:t>If I currently make a significant spend in mail in the market I don’t have a reliable or accurate way of seeing if I am punching above or below my weight compared to key competitors.</a:t>
            </a:r>
          </a:p>
        </p:txBody>
      </p:sp>
      <p:sp>
        <p:nvSpPr>
          <p:cNvPr id="4" name="Slide Number Placeholder 3"/>
          <p:cNvSpPr>
            <a:spLocks noGrp="1"/>
          </p:cNvSpPr>
          <p:nvPr>
            <p:ph type="sldNum" sz="quarter" idx="5"/>
          </p:nvPr>
        </p:nvSpPr>
        <p:spPr/>
        <p:txBody>
          <a:bodyPr/>
          <a:lstStyle/>
          <a:p>
            <a:fld id="{DCC1A71F-ED3E-4A54-969C-A8BBEECB2EB9}" type="slidenum">
              <a:rPr lang="en-GB" smtClean="0"/>
              <a:t>10</a:t>
            </a:fld>
            <a:endParaRPr lang="en-GB" dirty="0"/>
          </a:p>
        </p:txBody>
      </p:sp>
    </p:spTree>
    <p:extLst>
      <p:ext uri="{BB962C8B-B14F-4D97-AF65-F5344CB8AC3E}">
        <p14:creationId xmlns:p14="http://schemas.microsoft.com/office/powerpoint/2010/main" val="96684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if brands want to grow it is common marketing practice to say that to grow market share you have to increase your share of voice.</a:t>
            </a:r>
          </a:p>
          <a:p>
            <a:endParaRPr lang="en-GB" dirty="0"/>
          </a:p>
          <a:p>
            <a:r>
              <a:rPr lang="en-GB" dirty="0"/>
              <a:t>Brands therefore looking to expand need to know what their competitors are spending in order to calculate this sort of investment with any accuracy.</a:t>
            </a:r>
          </a:p>
        </p:txBody>
      </p:sp>
      <p:sp>
        <p:nvSpPr>
          <p:cNvPr id="4" name="Slide Number Placeholder 3"/>
          <p:cNvSpPr>
            <a:spLocks noGrp="1"/>
          </p:cNvSpPr>
          <p:nvPr>
            <p:ph type="sldNum" sz="quarter" idx="5"/>
          </p:nvPr>
        </p:nvSpPr>
        <p:spPr/>
        <p:txBody>
          <a:bodyPr/>
          <a:lstStyle/>
          <a:p>
            <a:fld id="{DCC1A71F-ED3E-4A54-969C-A8BBEECB2EB9}" type="slidenum">
              <a:rPr lang="en-GB" smtClean="0"/>
              <a:t>11</a:t>
            </a:fld>
            <a:endParaRPr lang="en-GB" dirty="0"/>
          </a:p>
        </p:txBody>
      </p:sp>
    </p:spTree>
    <p:extLst>
      <p:ext uri="{BB962C8B-B14F-4D97-AF65-F5344CB8AC3E}">
        <p14:creationId xmlns:p14="http://schemas.microsoft.com/office/powerpoint/2010/main" val="11016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 main levers of profitability are affected by where brands are spending, the use of multi-channel campaigns.</a:t>
            </a:r>
          </a:p>
        </p:txBody>
      </p:sp>
      <p:sp>
        <p:nvSpPr>
          <p:cNvPr id="4" name="Slide Number Placeholder 3"/>
          <p:cNvSpPr>
            <a:spLocks noGrp="1"/>
          </p:cNvSpPr>
          <p:nvPr>
            <p:ph type="sldNum" sz="quarter" idx="5"/>
          </p:nvPr>
        </p:nvSpPr>
        <p:spPr/>
        <p:txBody>
          <a:bodyPr/>
          <a:lstStyle/>
          <a:p>
            <a:fld id="{DCC1A71F-ED3E-4A54-969C-A8BBEECB2EB9}" type="slidenum">
              <a:rPr lang="en-GB" smtClean="0"/>
              <a:t>12</a:t>
            </a:fld>
            <a:endParaRPr lang="en-GB" dirty="0"/>
          </a:p>
        </p:txBody>
      </p:sp>
    </p:spTree>
    <p:extLst>
      <p:ext uri="{BB962C8B-B14F-4D97-AF65-F5344CB8AC3E}">
        <p14:creationId xmlns:p14="http://schemas.microsoft.com/office/powerpoint/2010/main" val="4263272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take the data analysed by Peter Field and Les Binet using the awards entries submitted to the IPA Effectiveness awards (which takes place every 2 years and is considered the gold standard marketing awards for campaign effectiveness) campaigns which use mail are not only more effective in the short term but also in the longer term.</a:t>
            </a:r>
          </a:p>
        </p:txBody>
      </p:sp>
      <p:sp>
        <p:nvSpPr>
          <p:cNvPr id="4" name="Slide Number Placeholder 3"/>
          <p:cNvSpPr>
            <a:spLocks noGrp="1"/>
          </p:cNvSpPr>
          <p:nvPr>
            <p:ph type="sldNum" sz="quarter" idx="5"/>
          </p:nvPr>
        </p:nvSpPr>
        <p:spPr/>
        <p:txBody>
          <a:bodyPr/>
          <a:lstStyle/>
          <a:p>
            <a:fld id="{DCC1A71F-ED3E-4A54-969C-A8BBEECB2EB9}" type="slidenum">
              <a:rPr lang="en-GB" smtClean="0"/>
              <a:t>13</a:t>
            </a:fld>
            <a:endParaRPr lang="en-GB" dirty="0"/>
          </a:p>
        </p:txBody>
      </p:sp>
    </p:spTree>
    <p:extLst>
      <p:ext uri="{BB962C8B-B14F-4D97-AF65-F5344CB8AC3E}">
        <p14:creationId xmlns:p14="http://schemas.microsoft.com/office/powerpoint/2010/main" val="3435004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8872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pic>
        <p:nvPicPr>
          <p:cNvPr id="23" name="Picture 22">
            <a:extLst>
              <a:ext uri="{FF2B5EF4-FFF2-40B4-BE49-F238E27FC236}">
                <a16:creationId xmlns:a16="http://schemas.microsoft.com/office/drawing/2014/main" id="{E90458C6-54A9-4026-A106-3FEE6133B6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18" name="Rectangle 17">
            <a:extLst>
              <a:ext uri="{FF2B5EF4-FFF2-40B4-BE49-F238E27FC236}">
                <a16:creationId xmlns:a16="http://schemas.microsoft.com/office/drawing/2014/main" id="{BA163964-A286-412A-AB3E-9815BC0C0592}"/>
              </a:ext>
            </a:extLst>
          </p:cNvPr>
          <p:cNvSpPr/>
          <p:nvPr userDrawn="1"/>
        </p:nvSpPr>
        <p:spPr>
          <a:xfrm>
            <a:off x="0" y="6623579"/>
            <a:ext cx="1689904"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Rectangle 5">
            <a:extLst>
              <a:ext uri="{FF2B5EF4-FFF2-40B4-BE49-F238E27FC236}">
                <a16:creationId xmlns:a16="http://schemas.microsoft.com/office/drawing/2014/main" id="{A5F33A78-8AA3-47AD-B985-DBC8FC176569}"/>
              </a:ext>
            </a:extLst>
          </p:cNvPr>
          <p:cNvSpPr/>
          <p:nvPr userDrawn="1"/>
        </p:nvSpPr>
        <p:spPr>
          <a:xfrm>
            <a:off x="0" y="6623579"/>
            <a:ext cx="1689904"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02FC8185-3589-48CA-A9A3-79DD32EE4E4F}"/>
              </a:ext>
            </a:extLst>
          </p:cNvPr>
          <p:cNvSpPr/>
          <p:nvPr userDrawn="1"/>
        </p:nvSpPr>
        <p:spPr>
          <a:xfrm>
            <a:off x="0" y="6544019"/>
            <a:ext cx="1630496" cy="313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5" name="Rectangle 4">
            <a:extLst>
              <a:ext uri="{FF2B5EF4-FFF2-40B4-BE49-F238E27FC236}">
                <a16:creationId xmlns:a16="http://schemas.microsoft.com/office/drawing/2014/main" id="{8E435C65-810B-4D88-98B4-C06E02F77AF6}"/>
              </a:ext>
            </a:extLst>
          </p:cNvPr>
          <p:cNvSpPr/>
          <p:nvPr userDrawn="1"/>
        </p:nvSpPr>
        <p:spPr>
          <a:xfrm>
            <a:off x="0" y="6623579"/>
            <a:ext cx="1655180"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75FD2257-9FB9-4403-A0F4-066F0843D6C8}"/>
              </a:ext>
            </a:extLst>
          </p:cNvPr>
          <p:cNvSpPr/>
          <p:nvPr userDrawn="1"/>
        </p:nvSpPr>
        <p:spPr>
          <a:xfrm>
            <a:off x="0" y="6623579"/>
            <a:ext cx="1689904"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55C5423-B0BC-4B3A-8B1C-E8B29CF73B39}"/>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4" name="Title 1">
            <a:extLst>
              <a:ext uri="{FF2B5EF4-FFF2-40B4-BE49-F238E27FC236}">
                <a16:creationId xmlns:a16="http://schemas.microsoft.com/office/drawing/2014/main" id="{F2F46403-BEC3-4D6F-A69F-C9BBB4F3B744}"/>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5" name="Slide Number Placeholder 2">
            <a:extLst>
              <a:ext uri="{FF2B5EF4-FFF2-40B4-BE49-F238E27FC236}">
                <a16:creationId xmlns:a16="http://schemas.microsoft.com/office/drawing/2014/main" id="{4927F751-04E0-47BC-AF64-AA7D969C6505}"/>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6" name="Text Placeholder 8">
            <a:extLst>
              <a:ext uri="{FF2B5EF4-FFF2-40B4-BE49-F238E27FC236}">
                <a16:creationId xmlns:a16="http://schemas.microsoft.com/office/drawing/2014/main" id="{6B77C39F-A6E2-4B64-963D-DF8705760F0A}"/>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7" name="Text Placeholder 8">
            <a:extLst>
              <a:ext uri="{FF2B5EF4-FFF2-40B4-BE49-F238E27FC236}">
                <a16:creationId xmlns:a16="http://schemas.microsoft.com/office/drawing/2014/main" id="{20456F29-ED44-41AD-BA45-68586BA070F0}"/>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37B374C-4DE5-4B68-ABCC-646D992BEB2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9" name="Text Placeholder 5">
            <a:extLst>
              <a:ext uri="{FF2B5EF4-FFF2-40B4-BE49-F238E27FC236}">
                <a16:creationId xmlns:a16="http://schemas.microsoft.com/office/drawing/2014/main" id="{2AFCE49E-7DA3-4BD5-AD87-2074ECFDE98A}"/>
              </a:ext>
            </a:extLst>
          </p:cNvPr>
          <p:cNvSpPr>
            <a:spLocks noGrp="1"/>
          </p:cNvSpPr>
          <p:nvPr>
            <p:ph type="body" sz="quarter" idx="16" hasCustomPrompt="1"/>
          </p:nvPr>
        </p:nvSpPr>
        <p:spPr>
          <a:xfrm>
            <a:off x="486000" y="3758400"/>
            <a:ext cx="4701319" cy="1053086"/>
          </a:xfrm>
          <a:prstGeom prst="rect">
            <a:avLst/>
          </a:prstGeom>
        </p:spPr>
        <p:txBody>
          <a:bodyPr lIns="0" tIns="0" rIns="0" bIns="0"/>
          <a:lstStyle>
            <a:lvl1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1pPr>
            <a:lvl2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2pPr>
            <a:lvl3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3pPr>
            <a:lvl4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4pPr>
            <a:lvl5pPr marL="0" indent="0" algn="l" defTabSz="914400" rtl="0" eaLnBrk="1" latinLnBrk="0" hangingPunct="1">
              <a:lnSpc>
                <a:spcPts val="4400"/>
              </a:lnSpc>
              <a:spcBef>
                <a:spcPct val="0"/>
              </a:spcBef>
              <a:buNone/>
              <a:defRPr lang="en-GB" sz="4800" kern="1200" cap="all" spc="-100" baseline="0" dirty="0">
                <a:solidFill>
                  <a:schemeClr val="tx1"/>
                </a:solidFill>
                <a:latin typeface="Impact" panose="020B0806030902050204" pitchFamily="34" charset="0"/>
                <a:ea typeface="+mj-ea"/>
                <a:cs typeface="+mj-cs"/>
              </a:defRPr>
            </a:lvl5pPr>
          </a:lstStyle>
          <a:p>
            <a:pPr lvl="0"/>
            <a:r>
              <a:rPr lang="en-US" dirty="0"/>
              <a:t>SLIDE SPLIT INTO QUADRANTS</a:t>
            </a:r>
            <a:endParaRPr lang="en-GB" dirty="0"/>
          </a:p>
        </p:txBody>
      </p:sp>
    </p:spTree>
    <p:extLst>
      <p:ext uri="{BB962C8B-B14F-4D97-AF65-F5344CB8AC3E}">
        <p14:creationId xmlns:p14="http://schemas.microsoft.com/office/powerpoint/2010/main" val="2896338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A20BFCFE-3BA8-4E54-B1C2-D1FCF4BD9AF8}"/>
              </a:ext>
            </a:extLst>
          </p:cNvPr>
          <p:cNvSpPr/>
          <p:nvPr userDrawn="1"/>
        </p:nvSpPr>
        <p:spPr>
          <a:xfrm>
            <a:off x="0" y="6526530"/>
            <a:ext cx="1668780" cy="331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8" name="Rectangle 7">
            <a:extLst>
              <a:ext uri="{FF2B5EF4-FFF2-40B4-BE49-F238E27FC236}">
                <a16:creationId xmlns:a16="http://schemas.microsoft.com/office/drawing/2014/main" id="{F4B4AE04-842C-463F-89FA-379787B9406D}"/>
              </a:ext>
            </a:extLst>
          </p:cNvPr>
          <p:cNvSpPr/>
          <p:nvPr userDrawn="1"/>
        </p:nvSpPr>
        <p:spPr>
          <a:xfrm>
            <a:off x="0" y="6623579"/>
            <a:ext cx="1689904"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7C132C05-0CEA-49C2-95BF-71AFDAC84281}"/>
              </a:ext>
            </a:extLst>
          </p:cNvPr>
          <p:cNvSpPr/>
          <p:nvPr userDrawn="1"/>
        </p:nvSpPr>
        <p:spPr>
          <a:xfrm>
            <a:off x="0" y="6623579"/>
            <a:ext cx="1689904"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BrandScience, 2014. ^^Royal Mail MarketReach, 2018.</a:t>
            </a:r>
          </a:p>
        </p:txBody>
      </p:sp>
      <p:sp>
        <p:nvSpPr>
          <p:cNvPr id="29" name="Rectangle 28">
            <a:extLst>
              <a:ext uri="{FF2B5EF4-FFF2-40B4-BE49-F238E27FC236}">
                <a16:creationId xmlns:a16="http://schemas.microsoft.com/office/drawing/2014/main" id="{8386AD44-817D-4575-8B47-5473EC6852FE}"/>
              </a:ext>
            </a:extLst>
          </p:cNvPr>
          <p:cNvSpPr/>
          <p:nvPr userDrawn="1"/>
        </p:nvSpPr>
        <p:spPr>
          <a:xfrm>
            <a:off x="0" y="6623579"/>
            <a:ext cx="1689904"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9"/>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10"/>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1"/>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2"/>
          <a:stretch>
            <a:fillRect/>
          </a:stretch>
        </p:blipFill>
        <p:spPr>
          <a:xfrm>
            <a:off x="476855" y="3941284"/>
            <a:ext cx="432854" cy="432854"/>
          </a:xfrm>
          <a:prstGeom prst="rect">
            <a:avLst/>
          </a:prstGeom>
        </p:spPr>
      </p:pic>
      <p:sp>
        <p:nvSpPr>
          <p:cNvPr id="25" name="Title 1">
            <a:extLst>
              <a:ext uri="{FF2B5EF4-FFF2-40B4-BE49-F238E27FC236}">
                <a16:creationId xmlns:a16="http://schemas.microsoft.com/office/drawing/2014/main" id="{08D666F5-F054-40F8-9C2B-7B5C3BEF5696}"/>
              </a:ext>
            </a:extLst>
          </p:cNvPr>
          <p:cNvSpPr txBox="1">
            <a:spLocks/>
          </p:cNvSpPr>
          <p:nvPr userDrawn="1"/>
        </p:nvSpPr>
        <p:spPr>
          <a:xfrm>
            <a:off x="503584" y="418115"/>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Thank you</a:t>
            </a:r>
            <a:endParaRPr lang="en-GB" dirty="0"/>
          </a:p>
        </p:txBody>
      </p:sp>
      <p:sp>
        <p:nvSpPr>
          <p:cNvPr id="24" name="Rectangle 23">
            <a:extLst>
              <a:ext uri="{FF2B5EF4-FFF2-40B4-BE49-F238E27FC236}">
                <a16:creationId xmlns:a16="http://schemas.microsoft.com/office/drawing/2014/main" id="{3EB6E432-4B8A-4AD2-802B-0AC14C3F15E8}"/>
              </a:ext>
            </a:extLst>
          </p:cNvPr>
          <p:cNvSpPr/>
          <p:nvPr userDrawn="1"/>
        </p:nvSpPr>
        <p:spPr>
          <a:xfrm>
            <a:off x="0" y="6623579"/>
            <a:ext cx="1689904"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1030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24" name="Title 1">
            <a:extLst>
              <a:ext uri="{FF2B5EF4-FFF2-40B4-BE49-F238E27FC236}">
                <a16:creationId xmlns:a16="http://schemas.microsoft.com/office/drawing/2014/main" id="{61952DFC-9961-4BF0-9782-D4986BBEA4F8}"/>
              </a:ext>
            </a:extLst>
          </p:cNvPr>
          <p:cNvSpPr txBox="1">
            <a:spLocks/>
          </p:cNvSpPr>
          <p:nvPr userDrawn="1"/>
        </p:nvSpPr>
        <p:spPr>
          <a:xfrm>
            <a:off x="503584" y="418115"/>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Thank you</a:t>
            </a:r>
            <a:endParaRPr lang="en-GB" dirty="0"/>
          </a:p>
        </p:txBody>
      </p:sp>
      <p:sp>
        <p:nvSpPr>
          <p:cNvPr id="25" name="Rectangle 24">
            <a:extLst>
              <a:ext uri="{FF2B5EF4-FFF2-40B4-BE49-F238E27FC236}">
                <a16:creationId xmlns:a16="http://schemas.microsoft.com/office/drawing/2014/main" id="{95E468EC-DEEC-4DC1-83B8-BAA6778E710E}"/>
              </a:ext>
            </a:extLst>
          </p:cNvPr>
          <p:cNvSpPr/>
          <p:nvPr userDrawn="1"/>
        </p:nvSpPr>
        <p:spPr>
          <a:xfrm>
            <a:off x="0" y="6623579"/>
            <a:ext cx="1689904"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25169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297FA01E-24AC-49D4-8C41-C51389DC6FF8}"/>
              </a:ext>
            </a:extLst>
          </p:cNvPr>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609600" y="274638"/>
            <a:ext cx="10972800" cy="706090"/>
          </a:xfrm>
          <a:noFill/>
          <a:ln>
            <a:noFill/>
          </a:ln>
        </p:spPr>
        <p:txBody>
          <a:bodyPr>
            <a:normAutofit/>
          </a:bodyPr>
          <a:lstStyle>
            <a:lvl1pPr algn="l">
              <a:defRPr sz="3200">
                <a:solidFill>
                  <a:srgbClr val="FF0000"/>
                </a:solidFill>
              </a:defRPr>
            </a:lvl1pPr>
          </a:lstStyle>
          <a:p>
            <a:r>
              <a:rPr lang="en-US" dirty="0"/>
              <a:t>Click to edit Master title style</a:t>
            </a:r>
            <a:endParaRPr lang="fr-F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cxnSp>
        <p:nvCxnSpPr>
          <p:cNvPr id="8" name="Straight Connector 7"/>
          <p:cNvCxnSpPr/>
          <p:nvPr/>
        </p:nvCxnSpPr>
        <p:spPr>
          <a:xfrm>
            <a:off x="609600" y="1052736"/>
            <a:ext cx="10972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508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60F6AFF2-4B6A-4FDB-A2D6-737F532C61B8}"/>
              </a:ext>
            </a:extLst>
          </p:cNvPr>
          <p:cNvSpPr/>
          <p:nvPr userDrawn="1"/>
        </p:nvSpPr>
        <p:spPr>
          <a:xfrm>
            <a:off x="0" y="6623579"/>
            <a:ext cx="1689904"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CE289950-1510-4923-A225-F47ACE2DCBC1}"/>
              </a:ext>
            </a:extLst>
          </p:cNvPr>
          <p:cNvSpPr/>
          <p:nvPr userDrawn="1"/>
        </p:nvSpPr>
        <p:spPr>
          <a:xfrm>
            <a:off x="0" y="6623579"/>
            <a:ext cx="1689904"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185CF108-9AD7-453B-8791-13ED570864BA}"/>
              </a:ext>
            </a:extLst>
          </p:cNvPr>
          <p:cNvSpPr/>
          <p:nvPr userDrawn="1"/>
        </p:nvSpPr>
        <p:spPr>
          <a:xfrm>
            <a:off x="0" y="6623579"/>
            <a:ext cx="1689904"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3A1300ED-6FE7-4248-85A7-9A3F97220F7F}"/>
              </a:ext>
            </a:extLst>
          </p:cNvPr>
          <p:cNvSpPr/>
          <p:nvPr userDrawn="1"/>
        </p:nvSpPr>
        <p:spPr>
          <a:xfrm>
            <a:off x="0" y="6623579"/>
            <a:ext cx="1689904"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
        <p:nvSpPr>
          <p:cNvPr id="3"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1BBF6794-B152-4CFB-AD50-835F2435163F}"/>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21"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 id="2147483719" r:id="rId33"/>
    <p:sldLayoutId id="2147483735"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notesSlide" Target="../notesSlides/notesSlide9.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10.xml"/><Relationship Id="rId5" Type="http://schemas.openxmlformats.org/officeDocument/2006/relationships/tags" Target="../tags/tag45.xml"/><Relationship Id="rId4" Type="http://schemas.openxmlformats.org/officeDocument/2006/relationships/tags" Target="../tags/tag44.xml"/></Relationships>
</file>

<file path=ppt/slides/_rels/slide1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Layout" Target="../slideLayouts/slideLayout10.xml"/><Relationship Id="rId4" Type="http://schemas.openxmlformats.org/officeDocument/2006/relationships/tags" Target="../tags/tag49.xml"/></Relationships>
</file>

<file path=ppt/slides/_rels/slide17.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notesSlide" Target="../notesSlides/notesSlide10.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tags" Target="../tags/tag64.xml"/><Relationship Id="rId10" Type="http://schemas.openxmlformats.org/officeDocument/2006/relationships/tags" Target="../tags/tag59.xml"/><Relationship Id="rId19" Type="http://schemas.openxmlformats.org/officeDocument/2006/relationships/slideLayout" Target="../slideLayouts/slideLayout10.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68.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 Type="http://schemas.openxmlformats.org/officeDocument/2006/relationships/tags" Target="../tags/tag6.xml"/><Relationship Id="rId21" Type="http://schemas.openxmlformats.org/officeDocument/2006/relationships/tags" Target="../tags/tag24.xml"/><Relationship Id="rId34" Type="http://schemas.openxmlformats.org/officeDocument/2006/relationships/image" Target="../media/image30.png"/><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notesSlide" Target="../notesSlides/notesSlide4.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slideLayout" Target="../slideLayouts/slideLayout10.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37.xml"/><Relationship Id="rId7" Type="http://schemas.openxmlformats.org/officeDocument/2006/relationships/slideLayout" Target="../slideLayouts/slideLayout10.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CAD6-FDF3-4A45-8C34-72A6798C3043}"/>
              </a:ext>
            </a:extLst>
          </p:cNvPr>
          <p:cNvSpPr>
            <a:spLocks noGrp="1"/>
          </p:cNvSpPr>
          <p:nvPr>
            <p:ph type="ctrTitle"/>
          </p:nvPr>
        </p:nvSpPr>
        <p:spPr/>
        <p:txBody>
          <a:bodyPr/>
          <a:lstStyle/>
          <a:p>
            <a:r>
              <a:rPr lang="en-GB" dirty="0"/>
              <a:t>The importance</a:t>
            </a:r>
            <a:br>
              <a:rPr lang="en-GB" dirty="0"/>
            </a:br>
            <a:r>
              <a:rPr lang="en-GB" dirty="0"/>
              <a:t>of having</a:t>
            </a:r>
            <a:br>
              <a:rPr lang="en-GB" dirty="0"/>
            </a:br>
            <a:r>
              <a:rPr lang="en-GB" dirty="0"/>
              <a:t>circulation data</a:t>
            </a:r>
            <a:br>
              <a:rPr lang="en-GB" dirty="0"/>
            </a:br>
            <a:r>
              <a:rPr lang="en-GB" dirty="0"/>
              <a:t>for mail</a:t>
            </a:r>
          </a:p>
        </p:txBody>
      </p:sp>
      <p:sp>
        <p:nvSpPr>
          <p:cNvPr id="3" name="Subtitle 2">
            <a:extLst>
              <a:ext uri="{FF2B5EF4-FFF2-40B4-BE49-F238E27FC236}">
                <a16:creationId xmlns:a16="http://schemas.microsoft.com/office/drawing/2014/main" id="{56FD6863-F01C-4721-8110-2AE8CDBEFE30}"/>
              </a:ext>
            </a:extLst>
          </p:cNvPr>
          <p:cNvSpPr>
            <a:spLocks noGrp="1"/>
          </p:cNvSpPr>
          <p:nvPr>
            <p:ph type="subTitle" idx="1"/>
          </p:nvPr>
        </p:nvSpPr>
        <p:spPr>
          <a:xfrm>
            <a:off x="486000" y="3276571"/>
            <a:ext cx="11140874" cy="264956"/>
          </a:xfrm>
        </p:spPr>
        <p:txBody>
          <a:bodyPr>
            <a:normAutofit fontScale="92500" lnSpcReduction="20000"/>
          </a:bodyPr>
          <a:lstStyle/>
          <a:p>
            <a:r>
              <a:rPr lang="en-GB" dirty="0"/>
              <a:t>Making mail planning better for the future</a:t>
            </a:r>
          </a:p>
        </p:txBody>
      </p:sp>
      <p:sp>
        <p:nvSpPr>
          <p:cNvPr id="4" name="Text Placeholder 3">
            <a:extLst>
              <a:ext uri="{FF2B5EF4-FFF2-40B4-BE49-F238E27FC236}">
                <a16:creationId xmlns:a16="http://schemas.microsoft.com/office/drawing/2014/main" id="{84891FA5-C922-437B-B4BB-F3B23982B75D}"/>
              </a:ext>
            </a:extLst>
          </p:cNvPr>
          <p:cNvSpPr>
            <a:spLocks noGrp="1"/>
          </p:cNvSpPr>
          <p:nvPr>
            <p:ph type="body" sz="quarter" idx="10"/>
          </p:nvPr>
        </p:nvSpPr>
        <p:spPr/>
        <p:txBody>
          <a:bodyPr>
            <a:normAutofit fontScale="92500" lnSpcReduction="10000"/>
          </a:bodyPr>
          <a:lstStyle/>
          <a:p>
            <a:r>
              <a:rPr lang="en-GB" dirty="0"/>
              <a:t>April 2021</a:t>
            </a:r>
          </a:p>
        </p:txBody>
      </p:sp>
    </p:spTree>
    <p:extLst>
      <p:ext uri="{BB962C8B-B14F-4D97-AF65-F5344CB8AC3E}">
        <p14:creationId xmlns:p14="http://schemas.microsoft.com/office/powerpoint/2010/main" val="1757500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2446-6F40-48BA-ABDE-8CD6DF24071C}"/>
              </a:ext>
            </a:extLst>
          </p:cNvPr>
          <p:cNvSpPr>
            <a:spLocks noGrp="1"/>
          </p:cNvSpPr>
          <p:nvPr>
            <p:ph type="title"/>
          </p:nvPr>
        </p:nvSpPr>
        <p:spPr/>
        <p:txBody>
          <a:bodyPr/>
          <a:lstStyle/>
          <a:p>
            <a:r>
              <a:rPr lang="en-GB" dirty="0"/>
              <a:t>The importance of share of voice</a:t>
            </a:r>
          </a:p>
        </p:txBody>
      </p:sp>
      <p:sp>
        <p:nvSpPr>
          <p:cNvPr id="3" name="Slide Number Placeholder 2">
            <a:extLst>
              <a:ext uri="{FF2B5EF4-FFF2-40B4-BE49-F238E27FC236}">
                <a16:creationId xmlns:a16="http://schemas.microsoft.com/office/drawing/2014/main" id="{51F1D6EB-2E92-4291-A40C-D7AC17F09C37}"/>
              </a:ext>
            </a:extLst>
          </p:cNvPr>
          <p:cNvSpPr>
            <a:spLocks noGrp="1"/>
          </p:cNvSpPr>
          <p:nvPr>
            <p:ph type="sldNum" sz="quarter" idx="10"/>
          </p:nvPr>
        </p:nvSpPr>
        <p:spPr/>
        <p:txBody>
          <a:bodyPr/>
          <a:lstStyle/>
          <a:p>
            <a:fld id="{887360FE-02F5-4392-9C12-7D03F05745BB}" type="slidenum">
              <a:rPr lang="en-GB" smtClean="0"/>
              <a:pPr/>
              <a:t>10</a:t>
            </a:fld>
            <a:endParaRPr lang="en-GB" dirty="0"/>
          </a:p>
        </p:txBody>
      </p:sp>
      <p:sp>
        <p:nvSpPr>
          <p:cNvPr id="4" name="Text Placeholder 3">
            <a:extLst>
              <a:ext uri="{FF2B5EF4-FFF2-40B4-BE49-F238E27FC236}">
                <a16:creationId xmlns:a16="http://schemas.microsoft.com/office/drawing/2014/main" id="{4E383CB8-FAC9-4219-80E9-0706EF6FBF02}"/>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D135CDBE-AEB0-4064-80A4-68E1DAA9BABB}"/>
              </a:ext>
            </a:extLst>
          </p:cNvPr>
          <p:cNvSpPr>
            <a:spLocks noGrp="1"/>
          </p:cNvSpPr>
          <p:nvPr>
            <p:ph type="body" sz="quarter" idx="12"/>
          </p:nvPr>
        </p:nvSpPr>
        <p:spPr>
          <a:xfrm>
            <a:off x="8598090" y="1800000"/>
            <a:ext cx="3074869" cy="4644000"/>
          </a:xfrm>
        </p:spPr>
        <p:txBody>
          <a:bodyPr/>
          <a:lstStyle/>
          <a:p>
            <a:pPr marL="0" indent="0" algn="ctr">
              <a:buNone/>
            </a:pPr>
            <a:r>
              <a:rPr lang="en-GB" b="1" dirty="0">
                <a:solidFill>
                  <a:schemeClr val="accent6">
                    <a:lumMod val="75000"/>
                  </a:schemeClr>
                </a:solidFill>
              </a:rPr>
              <a:t>Market share and share of voice</a:t>
            </a:r>
          </a:p>
          <a:p>
            <a:pPr marL="355600" indent="-355600"/>
            <a:r>
              <a:rPr lang="en-GB" dirty="0"/>
              <a:t>Mark Ritson explains that market share and share of voice are directly correlated for brands – ie the business with 25% share of voice in media will have 25% of market share</a:t>
            </a:r>
          </a:p>
          <a:p>
            <a:pPr marL="355600" indent="-355600"/>
            <a:r>
              <a:rPr lang="en-GB" dirty="0"/>
              <a:t>Mail currently has no accurate share of voice measurement</a:t>
            </a:r>
          </a:p>
        </p:txBody>
      </p:sp>
      <p:pic>
        <p:nvPicPr>
          <p:cNvPr id="6" name="Picture 5">
            <a:extLst>
              <a:ext uri="{FF2B5EF4-FFF2-40B4-BE49-F238E27FC236}">
                <a16:creationId xmlns:a16="http://schemas.microsoft.com/office/drawing/2014/main" id="{4DFAC7D4-3A0E-452D-904E-119E504EA103}"/>
              </a:ext>
            </a:extLst>
          </p:cNvPr>
          <p:cNvPicPr>
            <a:picLocks noChangeAspect="1"/>
          </p:cNvPicPr>
          <p:nvPr/>
        </p:nvPicPr>
        <p:blipFill rotWithShape="1">
          <a:blip r:embed="rId3"/>
          <a:srcRect l="7389" t="25304" r="41791" b="24260"/>
          <a:stretch/>
        </p:blipFill>
        <p:spPr>
          <a:xfrm>
            <a:off x="486000" y="1799999"/>
            <a:ext cx="8002907" cy="4467507"/>
          </a:xfrm>
          <a:prstGeom prst="rect">
            <a:avLst/>
          </a:prstGeom>
        </p:spPr>
      </p:pic>
      <p:sp>
        <p:nvSpPr>
          <p:cNvPr id="8" name="TextBox 7">
            <a:extLst>
              <a:ext uri="{FF2B5EF4-FFF2-40B4-BE49-F238E27FC236}">
                <a16:creationId xmlns:a16="http://schemas.microsoft.com/office/drawing/2014/main" id="{C3F290FE-20F0-41D8-BD1D-F41F00D627D2}"/>
              </a:ext>
            </a:extLst>
          </p:cNvPr>
          <p:cNvSpPr txBox="1"/>
          <p:nvPr/>
        </p:nvSpPr>
        <p:spPr>
          <a:xfrm>
            <a:off x="450374" y="6432510"/>
            <a:ext cx="9274527" cy="307777"/>
          </a:xfrm>
          <a:prstGeom prst="rect">
            <a:avLst/>
          </a:prstGeom>
          <a:noFill/>
        </p:spPr>
        <p:txBody>
          <a:bodyPr wrap="none" rtlCol="0">
            <a:spAutoFit/>
          </a:bodyPr>
          <a:lstStyle/>
          <a:p>
            <a:r>
              <a:rPr lang="en-GB" sz="1400" dirty="0">
                <a:solidFill>
                  <a:schemeClr val="accent1"/>
                </a:solidFill>
              </a:rPr>
              <a:t>Watch the video in full.  Mark </a:t>
            </a:r>
            <a:r>
              <a:rPr lang="en-GB" sz="1400" dirty="0" err="1">
                <a:solidFill>
                  <a:schemeClr val="accent1"/>
                </a:solidFill>
              </a:rPr>
              <a:t>Ritson</a:t>
            </a:r>
            <a:r>
              <a:rPr lang="en-GB" sz="1400" dirty="0">
                <a:solidFill>
                  <a:schemeClr val="accent1"/>
                </a:solidFill>
              </a:rPr>
              <a:t> on how Lidl grew their SOV:  https://www.youtube.com/watch?v=bb-6PCbsdyc</a:t>
            </a:r>
          </a:p>
        </p:txBody>
      </p:sp>
    </p:spTree>
    <p:extLst>
      <p:ext uri="{BB962C8B-B14F-4D97-AF65-F5344CB8AC3E}">
        <p14:creationId xmlns:p14="http://schemas.microsoft.com/office/powerpoint/2010/main" val="1982921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E71069-A895-4F4F-95CA-CBFE45C9F97E}"/>
              </a:ext>
            </a:extLst>
          </p:cNvPr>
          <p:cNvPicPr>
            <a:picLocks noChangeAspect="1"/>
          </p:cNvPicPr>
          <p:nvPr/>
        </p:nvPicPr>
        <p:blipFill rotWithShape="1">
          <a:blip r:embed="rId3"/>
          <a:srcRect l="7314" t="25352" r="41641" b="23390"/>
          <a:stretch/>
        </p:blipFill>
        <p:spPr>
          <a:xfrm>
            <a:off x="486000" y="1773238"/>
            <a:ext cx="8057499" cy="4551363"/>
          </a:xfrm>
          <a:prstGeom prst="rect">
            <a:avLst/>
          </a:prstGeom>
        </p:spPr>
      </p:pic>
      <p:sp>
        <p:nvSpPr>
          <p:cNvPr id="2" name="Title 1">
            <a:extLst>
              <a:ext uri="{FF2B5EF4-FFF2-40B4-BE49-F238E27FC236}">
                <a16:creationId xmlns:a16="http://schemas.microsoft.com/office/drawing/2014/main" id="{E1947705-3C13-48E0-918B-EBB68E408BCF}"/>
              </a:ext>
            </a:extLst>
          </p:cNvPr>
          <p:cNvSpPr>
            <a:spLocks noGrp="1"/>
          </p:cNvSpPr>
          <p:nvPr>
            <p:ph type="title"/>
          </p:nvPr>
        </p:nvSpPr>
        <p:spPr/>
        <p:txBody>
          <a:bodyPr/>
          <a:lstStyle/>
          <a:p>
            <a:r>
              <a:rPr lang="en-GB" dirty="0"/>
              <a:t>To change your sov you need to adjust your spending</a:t>
            </a:r>
          </a:p>
        </p:txBody>
      </p:sp>
      <p:sp>
        <p:nvSpPr>
          <p:cNvPr id="3" name="Slide Number Placeholder 2">
            <a:extLst>
              <a:ext uri="{FF2B5EF4-FFF2-40B4-BE49-F238E27FC236}">
                <a16:creationId xmlns:a16="http://schemas.microsoft.com/office/drawing/2014/main" id="{EEC240D0-2C0C-4130-8332-4E76E83EE8A7}"/>
              </a:ext>
            </a:extLst>
          </p:cNvPr>
          <p:cNvSpPr>
            <a:spLocks noGrp="1"/>
          </p:cNvSpPr>
          <p:nvPr>
            <p:ph type="sldNum" sz="quarter" idx="10"/>
          </p:nvPr>
        </p:nvSpPr>
        <p:spPr/>
        <p:txBody>
          <a:bodyPr/>
          <a:lstStyle/>
          <a:p>
            <a:fld id="{887360FE-02F5-4392-9C12-7D03F05745BB}" type="slidenum">
              <a:rPr lang="en-GB" smtClean="0"/>
              <a:pPr/>
              <a:t>11</a:t>
            </a:fld>
            <a:endParaRPr lang="en-GB" dirty="0"/>
          </a:p>
        </p:txBody>
      </p:sp>
      <p:sp>
        <p:nvSpPr>
          <p:cNvPr id="4" name="Text Placeholder 3">
            <a:extLst>
              <a:ext uri="{FF2B5EF4-FFF2-40B4-BE49-F238E27FC236}">
                <a16:creationId xmlns:a16="http://schemas.microsoft.com/office/drawing/2014/main" id="{8A217A1D-CE0D-411E-937B-54A0749B5BD5}"/>
              </a:ext>
            </a:extLst>
          </p:cNvPr>
          <p:cNvSpPr>
            <a:spLocks noGrp="1"/>
          </p:cNvSpPr>
          <p:nvPr>
            <p:ph type="body" sz="quarter" idx="11"/>
          </p:nvPr>
        </p:nvSpPr>
        <p:spPr/>
        <p:txBody>
          <a:bodyPr/>
          <a:lstStyle/>
          <a:p>
            <a:endParaRPr lang="en-GB" dirty="0"/>
          </a:p>
        </p:txBody>
      </p:sp>
      <p:sp>
        <p:nvSpPr>
          <p:cNvPr id="7" name="Text Placeholder 4">
            <a:extLst>
              <a:ext uri="{FF2B5EF4-FFF2-40B4-BE49-F238E27FC236}">
                <a16:creationId xmlns:a16="http://schemas.microsoft.com/office/drawing/2014/main" id="{E4390DAF-20DB-44E2-93F2-1C1EBD9AF1A7}"/>
              </a:ext>
            </a:extLst>
          </p:cNvPr>
          <p:cNvSpPr>
            <a:spLocks noGrp="1"/>
          </p:cNvSpPr>
          <p:nvPr>
            <p:ph type="body" sz="quarter" idx="12"/>
          </p:nvPr>
        </p:nvSpPr>
        <p:spPr>
          <a:xfrm>
            <a:off x="8543500" y="1800000"/>
            <a:ext cx="3129460" cy="4644000"/>
          </a:xfrm>
        </p:spPr>
        <p:txBody>
          <a:bodyPr/>
          <a:lstStyle/>
          <a:p>
            <a:pPr marL="0" indent="0" algn="ctr">
              <a:buNone/>
            </a:pPr>
            <a:r>
              <a:rPr lang="en-GB" b="1" dirty="0">
                <a:solidFill>
                  <a:schemeClr val="accent6">
                    <a:lumMod val="75000"/>
                  </a:schemeClr>
                </a:solidFill>
              </a:rPr>
              <a:t>Brand growth aligned to buying SOV</a:t>
            </a:r>
          </a:p>
          <a:p>
            <a:pPr marL="355600" indent="-355600"/>
            <a:r>
              <a:rPr lang="en-GB" dirty="0"/>
              <a:t>If you want to grow your market share you have to spend more to achieve an increase ie increase your SOV</a:t>
            </a:r>
          </a:p>
          <a:p>
            <a:pPr marL="355600" indent="-355600"/>
            <a:r>
              <a:rPr lang="en-GB" dirty="0"/>
              <a:t>With mail, there’s no way of calculating how much more your volume will need to increase to achieve this growth</a:t>
            </a:r>
          </a:p>
        </p:txBody>
      </p:sp>
      <p:sp>
        <p:nvSpPr>
          <p:cNvPr id="9" name="TextBox 8">
            <a:extLst>
              <a:ext uri="{FF2B5EF4-FFF2-40B4-BE49-F238E27FC236}">
                <a16:creationId xmlns:a16="http://schemas.microsoft.com/office/drawing/2014/main" id="{CA5010A7-75D7-459B-AC10-7689818D4451}"/>
              </a:ext>
            </a:extLst>
          </p:cNvPr>
          <p:cNvSpPr txBox="1"/>
          <p:nvPr/>
        </p:nvSpPr>
        <p:spPr>
          <a:xfrm>
            <a:off x="450374" y="6432510"/>
            <a:ext cx="9274527" cy="307777"/>
          </a:xfrm>
          <a:prstGeom prst="rect">
            <a:avLst/>
          </a:prstGeom>
          <a:noFill/>
        </p:spPr>
        <p:txBody>
          <a:bodyPr wrap="none" rtlCol="0">
            <a:spAutoFit/>
          </a:bodyPr>
          <a:lstStyle/>
          <a:p>
            <a:r>
              <a:rPr lang="en-GB" sz="1400" dirty="0">
                <a:solidFill>
                  <a:schemeClr val="accent1"/>
                </a:solidFill>
              </a:rPr>
              <a:t>Watch the video in full.  Mark </a:t>
            </a:r>
            <a:r>
              <a:rPr lang="en-GB" sz="1400" dirty="0" err="1">
                <a:solidFill>
                  <a:schemeClr val="accent1"/>
                </a:solidFill>
              </a:rPr>
              <a:t>Ritson</a:t>
            </a:r>
            <a:r>
              <a:rPr lang="en-GB" sz="1400" dirty="0">
                <a:solidFill>
                  <a:schemeClr val="accent1"/>
                </a:solidFill>
              </a:rPr>
              <a:t> on how Lidl grew their SOV:  https://www.youtube.com/watch?v=bb-6PCbsdyc</a:t>
            </a:r>
          </a:p>
        </p:txBody>
      </p:sp>
    </p:spTree>
    <p:extLst>
      <p:ext uri="{BB962C8B-B14F-4D97-AF65-F5344CB8AC3E}">
        <p14:creationId xmlns:p14="http://schemas.microsoft.com/office/powerpoint/2010/main" val="3327107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D11A-FEF1-4B2F-BE9F-8DEA787A0EE5}"/>
              </a:ext>
            </a:extLst>
          </p:cNvPr>
          <p:cNvSpPr>
            <a:spLocks noGrp="1"/>
          </p:cNvSpPr>
          <p:nvPr>
            <p:ph type="title"/>
          </p:nvPr>
        </p:nvSpPr>
        <p:spPr/>
        <p:txBody>
          <a:bodyPr/>
          <a:lstStyle/>
          <a:p>
            <a:r>
              <a:rPr lang="en-GB" dirty="0"/>
              <a:t>Without mail circulation</a:t>
            </a:r>
          </a:p>
        </p:txBody>
      </p:sp>
      <p:sp>
        <p:nvSpPr>
          <p:cNvPr id="3" name="Slide Number Placeholder 2">
            <a:extLst>
              <a:ext uri="{FF2B5EF4-FFF2-40B4-BE49-F238E27FC236}">
                <a16:creationId xmlns:a16="http://schemas.microsoft.com/office/drawing/2014/main" id="{68240596-F1D6-408E-9D1F-ECA2EFA3A82A}"/>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4" name="Text Placeholder 3">
            <a:extLst>
              <a:ext uri="{FF2B5EF4-FFF2-40B4-BE49-F238E27FC236}">
                <a16:creationId xmlns:a16="http://schemas.microsoft.com/office/drawing/2014/main" id="{0880DC52-5740-4E18-83C4-A2DAA9399975}"/>
              </a:ext>
            </a:extLst>
          </p:cNvPr>
          <p:cNvSpPr>
            <a:spLocks noGrp="1"/>
          </p:cNvSpPr>
          <p:nvPr>
            <p:ph type="body" sz="quarter" idx="11"/>
          </p:nvPr>
        </p:nvSpPr>
        <p:spPr/>
        <p:txBody>
          <a:bodyPr/>
          <a:lstStyle/>
          <a:p>
            <a:r>
              <a:rPr lang="en-GB" dirty="0"/>
              <a:t>some of the main levers of profitability can’t be leveraged</a:t>
            </a:r>
          </a:p>
        </p:txBody>
      </p:sp>
      <p:pic>
        <p:nvPicPr>
          <p:cNvPr id="6" name="Picture 5">
            <a:extLst>
              <a:ext uri="{FF2B5EF4-FFF2-40B4-BE49-F238E27FC236}">
                <a16:creationId xmlns:a16="http://schemas.microsoft.com/office/drawing/2014/main" id="{EA247B5F-3F40-4873-A597-17A2380B305A}"/>
              </a:ext>
            </a:extLst>
          </p:cNvPr>
          <p:cNvPicPr>
            <a:picLocks noChangeAspect="1"/>
          </p:cNvPicPr>
          <p:nvPr/>
        </p:nvPicPr>
        <p:blipFill rotWithShape="1">
          <a:blip r:embed="rId3"/>
          <a:srcRect l="7530" t="25857" r="42209" b="23980"/>
          <a:stretch/>
        </p:blipFill>
        <p:spPr>
          <a:xfrm>
            <a:off x="368490" y="1773238"/>
            <a:ext cx="8067485" cy="4529133"/>
          </a:xfrm>
          <a:prstGeom prst="rect">
            <a:avLst/>
          </a:prstGeom>
        </p:spPr>
      </p:pic>
      <p:sp>
        <p:nvSpPr>
          <p:cNvPr id="7" name="Text Placeholder 4">
            <a:extLst>
              <a:ext uri="{FF2B5EF4-FFF2-40B4-BE49-F238E27FC236}">
                <a16:creationId xmlns:a16="http://schemas.microsoft.com/office/drawing/2014/main" id="{EC2A84AD-8554-403F-9F14-9ABA89E0FE1A}"/>
              </a:ext>
            </a:extLst>
          </p:cNvPr>
          <p:cNvSpPr>
            <a:spLocks noGrp="1"/>
          </p:cNvSpPr>
          <p:nvPr>
            <p:ph type="body" sz="quarter" idx="12"/>
          </p:nvPr>
        </p:nvSpPr>
        <p:spPr>
          <a:xfrm>
            <a:off x="8543500" y="1800000"/>
            <a:ext cx="3129460" cy="4644000"/>
          </a:xfrm>
        </p:spPr>
        <p:txBody>
          <a:bodyPr/>
          <a:lstStyle/>
          <a:p>
            <a:pPr marL="355600" indent="-355600"/>
            <a:r>
              <a:rPr lang="en-GB" dirty="0"/>
              <a:t>Brand size really matters, it’s the thing that will drive advertising profitability by 18 times, followed by creative execution</a:t>
            </a:r>
          </a:p>
          <a:p>
            <a:pPr marL="355600" indent="-355600"/>
            <a:r>
              <a:rPr lang="en-GB" dirty="0"/>
              <a:t>But geographic budget setting and multi-channel campaigns have a big impact too and add to that the laydown of spend over time</a:t>
            </a:r>
          </a:p>
          <a:p>
            <a:pPr marL="355600" indent="-355600"/>
            <a:r>
              <a:rPr lang="en-GB" dirty="0"/>
              <a:t>None of which can be applied to mail as a channel without circulation</a:t>
            </a:r>
          </a:p>
        </p:txBody>
      </p:sp>
      <p:sp>
        <p:nvSpPr>
          <p:cNvPr id="8" name="TextBox 7">
            <a:extLst>
              <a:ext uri="{FF2B5EF4-FFF2-40B4-BE49-F238E27FC236}">
                <a16:creationId xmlns:a16="http://schemas.microsoft.com/office/drawing/2014/main" id="{8B8BCD90-928B-43AA-BBAE-6712976553C2}"/>
              </a:ext>
            </a:extLst>
          </p:cNvPr>
          <p:cNvSpPr txBox="1"/>
          <p:nvPr/>
        </p:nvSpPr>
        <p:spPr>
          <a:xfrm>
            <a:off x="450374" y="6432510"/>
            <a:ext cx="9274527" cy="307777"/>
          </a:xfrm>
          <a:prstGeom prst="rect">
            <a:avLst/>
          </a:prstGeom>
          <a:noFill/>
        </p:spPr>
        <p:txBody>
          <a:bodyPr wrap="none" rtlCol="0">
            <a:spAutoFit/>
          </a:bodyPr>
          <a:lstStyle/>
          <a:p>
            <a:r>
              <a:rPr lang="en-GB" sz="1400" dirty="0">
                <a:solidFill>
                  <a:schemeClr val="accent1"/>
                </a:solidFill>
              </a:rPr>
              <a:t>Watch the video in full.  Mark </a:t>
            </a:r>
            <a:r>
              <a:rPr lang="en-GB" sz="1400" dirty="0" err="1">
                <a:solidFill>
                  <a:schemeClr val="accent1"/>
                </a:solidFill>
              </a:rPr>
              <a:t>Ritson</a:t>
            </a:r>
            <a:r>
              <a:rPr lang="en-GB" sz="1400" dirty="0">
                <a:solidFill>
                  <a:schemeClr val="accent1"/>
                </a:solidFill>
              </a:rPr>
              <a:t> on how Lidl grew their SOV:  https://www.youtube.com/watch?v=bb-6PCbsdyc</a:t>
            </a:r>
          </a:p>
        </p:txBody>
      </p:sp>
    </p:spTree>
    <p:extLst>
      <p:ext uri="{BB962C8B-B14F-4D97-AF65-F5344CB8AC3E}">
        <p14:creationId xmlns:p14="http://schemas.microsoft.com/office/powerpoint/2010/main" val="86478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Placeholder 13">
            <a:extLst>
              <a:ext uri="{FF2B5EF4-FFF2-40B4-BE49-F238E27FC236}">
                <a16:creationId xmlns:a16="http://schemas.microsoft.com/office/drawing/2014/main" id="{9BC3C26D-6353-4B2A-8CBF-D89C97C45555}"/>
              </a:ext>
            </a:extLst>
          </p:cNvPr>
          <p:cNvGraphicFramePr>
            <a:graphicFrameLocks noGrp="1"/>
          </p:cNvGraphicFramePr>
          <p:nvPr>
            <p:ph type="chart" sz="quarter" idx="14"/>
            <p:extLst>
              <p:ext uri="{D42A27DB-BD31-4B8C-83A1-F6EECF244321}">
                <p14:modId xmlns:p14="http://schemas.microsoft.com/office/powerpoint/2010/main" val="1728024889"/>
              </p:ext>
            </p:extLst>
          </p:nvPr>
        </p:nvGraphicFramePr>
        <p:xfrm>
          <a:off x="1323834" y="1800225"/>
          <a:ext cx="7219666"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a:extLst>
              <a:ext uri="{FF2B5EF4-FFF2-40B4-BE49-F238E27FC236}">
                <a16:creationId xmlns:a16="http://schemas.microsoft.com/office/drawing/2014/main" id="{2ACE0FED-CA41-49D1-8C9B-C32E6BEDD244}"/>
              </a:ext>
            </a:extLst>
          </p:cNvPr>
          <p:cNvSpPr>
            <a:spLocks noGrp="1"/>
          </p:cNvSpPr>
          <p:nvPr>
            <p:ph type="title"/>
          </p:nvPr>
        </p:nvSpPr>
        <p:spPr/>
        <p:txBody>
          <a:bodyPr/>
          <a:lstStyle/>
          <a:p>
            <a:r>
              <a:rPr lang="en-GB" dirty="0"/>
              <a:t>And mail has the ability to transform a campaign when included in the mix</a:t>
            </a:r>
          </a:p>
        </p:txBody>
      </p:sp>
      <p:sp>
        <p:nvSpPr>
          <p:cNvPr id="3" name="Slide Number Placeholder 2">
            <a:extLst>
              <a:ext uri="{FF2B5EF4-FFF2-40B4-BE49-F238E27FC236}">
                <a16:creationId xmlns:a16="http://schemas.microsoft.com/office/drawing/2014/main" id="{1E9F8B88-156F-4257-90A7-5AF56CE0BAC4}"/>
              </a:ext>
            </a:extLst>
          </p:cNvPr>
          <p:cNvSpPr>
            <a:spLocks noGrp="1"/>
          </p:cNvSpPr>
          <p:nvPr>
            <p:ph type="sldNum" sz="quarter" idx="10"/>
          </p:nvPr>
        </p:nvSpPr>
        <p:spPr/>
        <p:txBody>
          <a:bodyPr/>
          <a:lstStyle/>
          <a:p>
            <a:fld id="{887360FE-02F5-4392-9C12-7D03F05745BB}" type="slidenum">
              <a:rPr lang="en-GB" smtClean="0"/>
              <a:pPr/>
              <a:t>13</a:t>
            </a:fld>
            <a:endParaRPr lang="en-GB" dirty="0"/>
          </a:p>
        </p:txBody>
      </p:sp>
      <p:sp>
        <p:nvSpPr>
          <p:cNvPr id="10" name="Text Placeholder 9">
            <a:extLst>
              <a:ext uri="{FF2B5EF4-FFF2-40B4-BE49-F238E27FC236}">
                <a16:creationId xmlns:a16="http://schemas.microsoft.com/office/drawing/2014/main" id="{2A6A0413-F86E-4EBC-9A77-7B1397EA2A1C}"/>
              </a:ext>
            </a:extLst>
          </p:cNvPr>
          <p:cNvSpPr>
            <a:spLocks noGrp="1"/>
          </p:cNvSpPr>
          <p:nvPr>
            <p:ph type="body" sz="quarter" idx="11"/>
          </p:nvPr>
        </p:nvSpPr>
        <p:spPr/>
        <p:txBody>
          <a:bodyPr/>
          <a:lstStyle/>
          <a:p>
            <a:endParaRPr lang="en-GB" dirty="0"/>
          </a:p>
        </p:txBody>
      </p:sp>
      <p:sp>
        <p:nvSpPr>
          <p:cNvPr id="15" name="TextBox 14">
            <a:extLst>
              <a:ext uri="{FF2B5EF4-FFF2-40B4-BE49-F238E27FC236}">
                <a16:creationId xmlns:a16="http://schemas.microsoft.com/office/drawing/2014/main" id="{C72E16D9-6109-404C-AB89-8F9F786272DC}"/>
              </a:ext>
            </a:extLst>
          </p:cNvPr>
          <p:cNvSpPr txBox="1"/>
          <p:nvPr/>
        </p:nvSpPr>
        <p:spPr>
          <a:xfrm rot="16200000">
            <a:off x="-1121632" y="3850634"/>
            <a:ext cx="4200189" cy="400110"/>
          </a:xfrm>
          <a:prstGeom prst="rect">
            <a:avLst/>
          </a:prstGeom>
          <a:noFill/>
        </p:spPr>
        <p:txBody>
          <a:bodyPr wrap="none" rtlCol="0">
            <a:spAutoFit/>
          </a:bodyPr>
          <a:lstStyle/>
          <a:p>
            <a:r>
              <a:rPr lang="en-GB" sz="2000" dirty="0">
                <a:solidFill>
                  <a:schemeClr val="tx2"/>
                </a:solidFill>
              </a:rPr>
              <a:t>% reporting very large sales growth</a:t>
            </a:r>
          </a:p>
        </p:txBody>
      </p:sp>
      <p:sp>
        <p:nvSpPr>
          <p:cNvPr id="16" name="TextBox 15">
            <a:extLst>
              <a:ext uri="{FF2B5EF4-FFF2-40B4-BE49-F238E27FC236}">
                <a16:creationId xmlns:a16="http://schemas.microsoft.com/office/drawing/2014/main" id="{A3EFA22D-3404-4E54-A89D-EA383BFD8922}"/>
              </a:ext>
            </a:extLst>
          </p:cNvPr>
          <p:cNvSpPr txBox="1"/>
          <p:nvPr/>
        </p:nvSpPr>
        <p:spPr>
          <a:xfrm>
            <a:off x="4490114" y="6243945"/>
            <a:ext cx="2351926" cy="400110"/>
          </a:xfrm>
          <a:prstGeom prst="rect">
            <a:avLst/>
          </a:prstGeom>
          <a:noFill/>
        </p:spPr>
        <p:txBody>
          <a:bodyPr wrap="none" rtlCol="0">
            <a:spAutoFit/>
          </a:bodyPr>
          <a:lstStyle/>
          <a:p>
            <a:r>
              <a:rPr lang="en-GB" sz="2000" dirty="0">
                <a:solidFill>
                  <a:schemeClr val="tx2"/>
                </a:solidFill>
              </a:rPr>
              <a:t>Campaign duration</a:t>
            </a:r>
          </a:p>
        </p:txBody>
      </p:sp>
      <p:sp>
        <p:nvSpPr>
          <p:cNvPr id="17" name="Text Placeholder 4">
            <a:extLst>
              <a:ext uri="{FF2B5EF4-FFF2-40B4-BE49-F238E27FC236}">
                <a16:creationId xmlns:a16="http://schemas.microsoft.com/office/drawing/2014/main" id="{88475B59-4D45-43CF-87CC-DB0A0F68B8C7}"/>
              </a:ext>
            </a:extLst>
          </p:cNvPr>
          <p:cNvSpPr txBox="1">
            <a:spLocks/>
          </p:cNvSpPr>
          <p:nvPr/>
        </p:nvSpPr>
        <p:spPr>
          <a:xfrm>
            <a:off x="8543500" y="2468744"/>
            <a:ext cx="3129460" cy="4644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500"/>
              </a:spcAft>
              <a:buClr>
                <a:schemeClr val="bg1">
                  <a:lumMod val="50000"/>
                </a:schemeClr>
              </a:buClr>
              <a:buSzPct val="120000"/>
              <a:buNone/>
            </a:pPr>
            <a:r>
              <a:rPr lang="en-GB" sz="2000" dirty="0">
                <a:solidFill>
                  <a:srgbClr val="000000"/>
                </a:solidFill>
                <a:latin typeface="Arial" panose="020B0604020202020204" pitchFamily="34" charset="0"/>
                <a:cs typeface="Arial" panose="020B0604020202020204" pitchFamily="34" charset="0"/>
              </a:rPr>
              <a:t>Peter Field and Les Binet have shown that campaigns featured in the IPA Effectiveness databank were more likely to be successful if mail was part of the media channel choices both in the short-term and long-term</a:t>
            </a:r>
          </a:p>
        </p:txBody>
      </p:sp>
    </p:spTree>
    <p:extLst>
      <p:ext uri="{BB962C8B-B14F-4D97-AF65-F5344CB8AC3E}">
        <p14:creationId xmlns:p14="http://schemas.microsoft.com/office/powerpoint/2010/main" val="400558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AC833A-1642-405B-80AC-77D80A41E676}"/>
              </a:ext>
            </a:extLst>
          </p:cNvPr>
          <p:cNvSpPr>
            <a:spLocks noGrp="1"/>
          </p:cNvSpPr>
          <p:nvPr>
            <p:ph type="body" sz="quarter" idx="10"/>
          </p:nvPr>
        </p:nvSpPr>
        <p:spPr/>
        <p:txBody>
          <a:bodyPr/>
          <a:lstStyle/>
          <a:p>
            <a:r>
              <a:rPr lang="en-GB" dirty="0"/>
              <a:t>What  is the </a:t>
            </a:r>
            <a:r>
              <a:rPr lang="en-GB"/>
              <a:t>benefit to your </a:t>
            </a:r>
            <a:r>
              <a:rPr lang="en-GB" dirty="0"/>
              <a:t>business</a:t>
            </a:r>
          </a:p>
        </p:txBody>
      </p:sp>
      <p:sp>
        <p:nvSpPr>
          <p:cNvPr id="3" name="Slide Number Placeholder 2">
            <a:extLst>
              <a:ext uri="{FF2B5EF4-FFF2-40B4-BE49-F238E27FC236}">
                <a16:creationId xmlns:a16="http://schemas.microsoft.com/office/drawing/2014/main" id="{DCBF5B30-A5BA-4BEF-ACFC-650943298A9C}"/>
              </a:ext>
            </a:extLst>
          </p:cNvPr>
          <p:cNvSpPr>
            <a:spLocks noGrp="1"/>
          </p:cNvSpPr>
          <p:nvPr>
            <p:ph type="sldNum" sz="quarter" idx="4294967295"/>
          </p:nvPr>
        </p:nvSpPr>
        <p:spPr>
          <a:xfrm>
            <a:off x="11766550" y="6443663"/>
            <a:ext cx="425450" cy="179387"/>
          </a:xfrm>
          <a:prstGeom prst="rect">
            <a:avLst/>
          </a:prstGeom>
        </p:spPr>
        <p:txBody>
          <a:bodyPr/>
          <a:lstStyle/>
          <a:p>
            <a:fld id="{887360FE-02F5-4392-9C12-7D03F05745BB}" type="slidenum">
              <a:rPr lang="en-GB" smtClean="0"/>
              <a:pPr/>
              <a:t>14</a:t>
            </a:fld>
            <a:endParaRPr lang="en-GB" dirty="0"/>
          </a:p>
        </p:txBody>
      </p:sp>
    </p:spTree>
    <p:extLst>
      <p:ext uri="{BB962C8B-B14F-4D97-AF65-F5344CB8AC3E}">
        <p14:creationId xmlns:p14="http://schemas.microsoft.com/office/powerpoint/2010/main" val="421808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7040" y="1835969"/>
            <a:ext cx="6755641" cy="1045282"/>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1813" marR="0" lvl="0" algn="l" defTabSz="914400" rtl="0" eaLnBrk="1" fontAlgn="auto" latinLnBrk="0" hangingPunct="1">
              <a:lnSpc>
                <a:spcPct val="100000"/>
              </a:lnSpc>
              <a:spcBef>
                <a:spcPts val="0"/>
              </a:spcBef>
              <a:spcAft>
                <a:spcPts val="0"/>
              </a:spcAft>
              <a:buClrTx/>
              <a:buSzTx/>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If my competitors are spending £1m on TV, what do I need to spend to gain the same share of voice or greater share of voice</a:t>
            </a:r>
          </a:p>
        </p:txBody>
      </p:sp>
      <p:sp>
        <p:nvSpPr>
          <p:cNvPr id="11" name="Rectangle 10"/>
          <p:cNvSpPr/>
          <p:nvPr/>
        </p:nvSpPr>
        <p:spPr>
          <a:xfrm>
            <a:off x="719958" y="1835967"/>
            <a:ext cx="1177082" cy="1045282"/>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0" cap="none" spc="0" normalizeH="0" baseline="0" noProof="0" dirty="0">
              <a:ln>
                <a:noFill/>
              </a:ln>
              <a:solidFill>
                <a:srgbClr val="464646"/>
              </a:solidFill>
              <a:effectLst/>
              <a:uLnTx/>
              <a:uFillTx/>
              <a:latin typeface="Arial" panose="020B0604020202020204" pitchFamily="34" charset="0"/>
              <a:cs typeface="Arial" panose="020B0604020202020204" pitchFamily="34" charset="0"/>
            </a:endParaRPr>
          </a:p>
        </p:txBody>
      </p:sp>
      <p:sp>
        <p:nvSpPr>
          <p:cNvPr id="7" name="Isosceles Triangle 6"/>
          <p:cNvSpPr>
            <a:spLocks noChangeAspect="1"/>
          </p:cNvSpPr>
          <p:nvPr/>
        </p:nvSpPr>
        <p:spPr>
          <a:xfrm rot="5400000">
            <a:off x="1880124" y="2211642"/>
            <a:ext cx="340957" cy="293930"/>
          </a:xfrm>
          <a:prstGeom prst="triangl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719958" y="3036810"/>
            <a:ext cx="1177082" cy="1045284"/>
          </a:xfrm>
          <a:prstGeom prst="rect">
            <a:avLst/>
          </a:prstGeom>
          <a:solidFill>
            <a:schemeClr val="accent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0" cap="none" spc="0" normalizeH="0" baseline="0" noProof="0" dirty="0">
              <a:ln>
                <a:noFill/>
              </a:ln>
              <a:solidFill>
                <a:srgbClr val="464646"/>
              </a:solidFill>
              <a:effectLst/>
              <a:uLnTx/>
              <a:uFillTx/>
              <a:latin typeface="Arial" panose="020B0604020202020204" pitchFamily="34" charset="0"/>
              <a:cs typeface="Arial" panose="020B0604020202020204" pitchFamily="34" charset="0"/>
            </a:endParaRPr>
          </a:p>
        </p:txBody>
      </p:sp>
      <p:sp>
        <p:nvSpPr>
          <p:cNvPr id="42" name="Rectangle 41"/>
          <p:cNvSpPr/>
          <p:nvPr/>
        </p:nvSpPr>
        <p:spPr>
          <a:xfrm>
            <a:off x="1897040" y="3036810"/>
            <a:ext cx="6755641" cy="10452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1813" marR="0" lvl="0" algn="l" defTabSz="914400" rtl="0" eaLnBrk="1" fontAlgn="auto" latinLnBrk="0" hangingPunct="1">
              <a:lnSpc>
                <a:spcPct val="100000"/>
              </a:lnSpc>
              <a:spcBef>
                <a:spcPts val="0"/>
              </a:spcBef>
              <a:spcAft>
                <a:spcPts val="0"/>
              </a:spcAft>
              <a:buClrTx/>
              <a:buSzTx/>
              <a:tabLst/>
              <a:defRPr/>
            </a:pPr>
            <a:r>
              <a:rPr lang="en-GB" kern="0" dirty="0">
                <a:solidFill>
                  <a:prstClr val="black"/>
                </a:solidFill>
                <a:latin typeface="Arial" panose="020B0604020202020204" pitchFamily="34" charset="0"/>
                <a:cs typeface="Arial" panose="020B0604020202020204" pitchFamily="34" charset="0"/>
              </a:rPr>
              <a:t>If my competitors campaign is weighted towards different geographic areas where should I be spending to make my budget go much further</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Isosceles Triangle 39"/>
          <p:cNvSpPr>
            <a:spLocks noChangeAspect="1"/>
          </p:cNvSpPr>
          <p:nvPr/>
        </p:nvSpPr>
        <p:spPr>
          <a:xfrm rot="5400000">
            <a:off x="1880124" y="3412485"/>
            <a:ext cx="340958" cy="293930"/>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5" name="Rectangle 14"/>
          <p:cNvSpPr/>
          <p:nvPr/>
        </p:nvSpPr>
        <p:spPr>
          <a:xfrm>
            <a:off x="719958" y="4264947"/>
            <a:ext cx="1177082" cy="1045284"/>
          </a:xfrm>
          <a:prstGeom prst="rect">
            <a:avLst/>
          </a:prstGeom>
          <a:solidFill>
            <a:schemeClr val="accent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0" cap="none" spc="0" normalizeH="0" baseline="0" noProof="0" dirty="0">
              <a:ln>
                <a:noFill/>
              </a:ln>
              <a:solidFill>
                <a:srgbClr val="464646"/>
              </a:solidFill>
              <a:effectLst/>
              <a:uLnTx/>
              <a:uFillTx/>
              <a:latin typeface="Arial" panose="020B0604020202020204" pitchFamily="34" charset="0"/>
              <a:cs typeface="Arial" panose="020B0604020202020204" pitchFamily="34" charset="0"/>
            </a:endParaRPr>
          </a:p>
        </p:txBody>
      </p:sp>
      <p:sp>
        <p:nvSpPr>
          <p:cNvPr id="43" name="Rectangle 42"/>
          <p:cNvSpPr/>
          <p:nvPr/>
        </p:nvSpPr>
        <p:spPr>
          <a:xfrm>
            <a:off x="1897040" y="4251299"/>
            <a:ext cx="6755641" cy="10452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1813" marR="0" lvl="0" algn="l" defTabSz="914400" rtl="0" eaLnBrk="1" fontAlgn="auto" latinLnBrk="0" hangingPunct="1">
              <a:lnSpc>
                <a:spcPct val="100000"/>
              </a:lnSpc>
              <a:spcBef>
                <a:spcPts val="0"/>
              </a:spcBef>
              <a:spcAft>
                <a:spcPts val="0"/>
              </a:spcAft>
              <a:buClrTx/>
              <a:buSzTx/>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Do my competitors have audiences they are focused on and can I differentiate my spend by reaching a core audience which is more relevant for my brand</a:t>
            </a:r>
          </a:p>
        </p:txBody>
      </p:sp>
      <p:sp>
        <p:nvSpPr>
          <p:cNvPr id="45" name="Isosceles Triangle 44"/>
          <p:cNvSpPr>
            <a:spLocks noChangeAspect="1"/>
          </p:cNvSpPr>
          <p:nvPr/>
        </p:nvSpPr>
        <p:spPr>
          <a:xfrm rot="5400000">
            <a:off x="1880124" y="4664699"/>
            <a:ext cx="340958" cy="293930"/>
          </a:xfrm>
          <a:prstGeom prst="triangl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4" name="Rectangle 43"/>
          <p:cNvSpPr/>
          <p:nvPr/>
        </p:nvSpPr>
        <p:spPr>
          <a:xfrm>
            <a:off x="719958" y="5479438"/>
            <a:ext cx="1177082" cy="1045284"/>
          </a:xfrm>
          <a:prstGeom prst="rect">
            <a:avLst/>
          </a:prstGeom>
          <a:solidFill>
            <a:schemeClr val="accent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0" cap="none" spc="0" normalizeH="0" baseline="0" noProof="0" dirty="0">
              <a:ln>
                <a:noFill/>
              </a:ln>
              <a:solidFill>
                <a:srgbClr val="464646"/>
              </a:solidFill>
              <a:effectLst/>
              <a:uLnTx/>
              <a:uFillTx/>
              <a:latin typeface="Arial" panose="020B0604020202020204" pitchFamily="34" charset="0"/>
              <a:cs typeface="Arial" panose="020B0604020202020204" pitchFamily="34" charset="0"/>
            </a:endParaRPr>
          </a:p>
        </p:txBody>
      </p:sp>
      <p:sp>
        <p:nvSpPr>
          <p:cNvPr id="46" name="Rectangle 45"/>
          <p:cNvSpPr/>
          <p:nvPr/>
        </p:nvSpPr>
        <p:spPr>
          <a:xfrm>
            <a:off x="1897040" y="5479438"/>
            <a:ext cx="6755641" cy="10452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1813" marR="0" lvl="0" algn="l" defTabSz="914400" rtl="0" eaLnBrk="1" fontAlgn="auto" latinLnBrk="0" hangingPunct="1">
              <a:lnSpc>
                <a:spcPct val="100000"/>
              </a:lnSpc>
              <a:spcBef>
                <a:spcPts val="0"/>
              </a:spcBef>
              <a:spcAft>
                <a:spcPts val="0"/>
              </a:spcAft>
              <a:buClrTx/>
              <a:buSzTx/>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Can I differentiate my creative message to get me stand out in the market place and give me a competitive advantage</a:t>
            </a:r>
          </a:p>
        </p:txBody>
      </p:sp>
      <p:sp>
        <p:nvSpPr>
          <p:cNvPr id="47" name="Isosceles Triangle 46"/>
          <p:cNvSpPr>
            <a:spLocks noChangeAspect="1"/>
          </p:cNvSpPr>
          <p:nvPr/>
        </p:nvSpPr>
        <p:spPr>
          <a:xfrm rot="5400000">
            <a:off x="1880124" y="5855115"/>
            <a:ext cx="340958" cy="293930"/>
          </a:xfrm>
          <a:prstGeom prst="triangl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1" name="Title 1"/>
          <p:cNvSpPr>
            <a:spLocks noGrp="1"/>
          </p:cNvSpPr>
          <p:nvPr>
            <p:ph type="title"/>
          </p:nvPr>
        </p:nvSpPr>
        <p:spPr/>
        <p:txBody>
          <a:bodyPr vert="horz" lIns="91440" tIns="45720" rIns="91440" bIns="45720" rtlCol="0" anchor="ctr">
            <a:normAutofit fontScale="90000"/>
          </a:bodyPr>
          <a:lstStyle/>
          <a:p>
            <a:r>
              <a:rPr lang="en-GB" dirty="0"/>
              <a:t>What can I do competitively with circulation data?</a:t>
            </a:r>
            <a:endParaRPr lang="en-GB" b="1" dirty="0">
              <a:solidFill>
                <a:srgbClr val="FF0000"/>
              </a:solidFill>
              <a:latin typeface="+mn-lt"/>
            </a:endParaRPr>
          </a:p>
        </p:txBody>
      </p:sp>
      <p:sp>
        <p:nvSpPr>
          <p:cNvPr id="17" name="POWER_USER_ID_ICONS_Target2" descr="{&quot;Key&quot;:&quot;POWER_USER_SHAPE_ICON&quot;,&quot;Value&quot;:&quot;POWER_USER_SHAPE_ICON_STYLE_1&quot;}"/>
          <p:cNvSpPr>
            <a:spLocks noChangeAspect="1" noEditPoints="1"/>
          </p:cNvSpPr>
          <p:nvPr>
            <p:custDataLst>
              <p:tags r:id="rId2"/>
            </p:custDataLst>
          </p:nvPr>
        </p:nvSpPr>
        <p:spPr bwMode="auto">
          <a:xfrm>
            <a:off x="808751" y="4444308"/>
            <a:ext cx="868236" cy="631969"/>
          </a:xfrm>
          <a:custGeom>
            <a:avLst/>
            <a:gdLst>
              <a:gd name="T0" fmla="*/ 297 w 980"/>
              <a:gd name="T1" fmla="*/ 214 h 713"/>
              <a:gd name="T2" fmla="*/ 620 w 980"/>
              <a:gd name="T3" fmla="*/ 51 h 713"/>
              <a:gd name="T4" fmla="*/ 620 w 980"/>
              <a:gd name="T5" fmla="*/ 663 h 713"/>
              <a:gd name="T6" fmla="*/ 329 w 980"/>
              <a:gd name="T7" fmla="*/ 260 h 713"/>
              <a:gd name="T8" fmla="*/ 267 w 980"/>
              <a:gd name="T9" fmla="*/ 356 h 713"/>
              <a:gd name="T10" fmla="*/ 980 w 980"/>
              <a:gd name="T11" fmla="*/ 356 h 713"/>
              <a:gd name="T12" fmla="*/ 22 w 980"/>
              <a:gd name="T13" fmla="*/ 76 h 713"/>
              <a:gd name="T14" fmla="*/ 0 w 980"/>
              <a:gd name="T15" fmla="*/ 142 h 713"/>
              <a:gd name="T16" fmla="*/ 94 w 980"/>
              <a:gd name="T17" fmla="*/ 164 h 713"/>
              <a:gd name="T18" fmla="*/ 593 w 980"/>
              <a:gd name="T19" fmla="*/ 357 h 713"/>
              <a:gd name="T20" fmla="*/ 587 w 980"/>
              <a:gd name="T21" fmla="*/ 394 h 713"/>
              <a:gd name="T22" fmla="*/ 617 w 980"/>
              <a:gd name="T23" fmla="*/ 291 h 713"/>
              <a:gd name="T24" fmla="*/ 603 w 980"/>
              <a:gd name="T25" fmla="*/ 334 h 713"/>
              <a:gd name="T26" fmla="*/ 107 w 980"/>
              <a:gd name="T27" fmla="*/ 142 h 713"/>
              <a:gd name="T28" fmla="*/ 22 w 980"/>
              <a:gd name="T29" fmla="*/ 76 h 713"/>
              <a:gd name="T30" fmla="*/ 379 w 980"/>
              <a:gd name="T31" fmla="*/ 246 h 713"/>
              <a:gd name="T32" fmla="*/ 620 w 980"/>
              <a:gd name="T33" fmla="*/ 144 h 713"/>
              <a:gd name="T34" fmla="*/ 620 w 980"/>
              <a:gd name="T35" fmla="*/ 569 h 713"/>
              <a:gd name="T36" fmla="*/ 417 w 980"/>
              <a:gd name="T37" fmla="*/ 291 h 713"/>
              <a:gd name="T38" fmla="*/ 355 w 980"/>
              <a:gd name="T39" fmla="*/ 356 h 713"/>
              <a:gd name="T40" fmla="*/ 885 w 980"/>
              <a:gd name="T41" fmla="*/ 356 h 713"/>
              <a:gd name="T42" fmla="*/ 620 w 980"/>
              <a:gd name="T43" fmla="*/ 181 h 713"/>
              <a:gd name="T44" fmla="*/ 512 w 980"/>
              <a:gd name="T45" fmla="*/ 298 h 713"/>
              <a:gd name="T46" fmla="*/ 743 w 980"/>
              <a:gd name="T47" fmla="*/ 356 h 713"/>
              <a:gd name="T48" fmla="*/ 497 w 980"/>
              <a:gd name="T49" fmla="*/ 356 h 713"/>
              <a:gd name="T50" fmla="*/ 452 w 980"/>
              <a:gd name="T51" fmla="*/ 305 h 713"/>
              <a:gd name="T52" fmla="*/ 620 w 980"/>
              <a:gd name="T53" fmla="*/ 532 h 713"/>
              <a:gd name="T54" fmla="*/ 620 w 980"/>
              <a:gd name="T55" fmla="*/ 181 h 713"/>
              <a:gd name="T56" fmla="*/ 548 w 980"/>
              <a:gd name="T57" fmla="*/ 310 h 713"/>
              <a:gd name="T58" fmla="*/ 615 w 980"/>
              <a:gd name="T59" fmla="*/ 287 h 713"/>
              <a:gd name="T60" fmla="*/ 618 w 980"/>
              <a:gd name="T61" fmla="*/ 286 h 713"/>
              <a:gd name="T62" fmla="*/ 663 w 980"/>
              <a:gd name="T63" fmla="*/ 357 h 713"/>
              <a:gd name="T64" fmla="*/ 585 w 980"/>
              <a:gd name="T65" fmla="*/ 399 h 713"/>
              <a:gd name="T66" fmla="*/ 583 w 980"/>
              <a:gd name="T67" fmla="*/ 397 h 713"/>
              <a:gd name="T68" fmla="*/ 537 w 980"/>
              <a:gd name="T69" fmla="*/ 338 h 713"/>
              <a:gd name="T70" fmla="*/ 620 w 980"/>
              <a:gd name="T71" fmla="*/ 442 h 713"/>
              <a:gd name="T72" fmla="*/ 620 w 980"/>
              <a:gd name="T73" fmla="*/ 27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0" h="713">
                <a:moveTo>
                  <a:pt x="624" y="0"/>
                </a:moveTo>
                <a:cubicBezTo>
                  <a:pt x="478" y="0"/>
                  <a:pt x="352" y="88"/>
                  <a:pt x="297" y="214"/>
                </a:cubicBezTo>
                <a:lnTo>
                  <a:pt x="341" y="231"/>
                </a:lnTo>
                <a:cubicBezTo>
                  <a:pt x="389" y="125"/>
                  <a:pt x="496" y="51"/>
                  <a:pt x="620" y="51"/>
                </a:cubicBezTo>
                <a:cubicBezTo>
                  <a:pt x="788" y="51"/>
                  <a:pt x="926" y="188"/>
                  <a:pt x="926" y="356"/>
                </a:cubicBezTo>
                <a:cubicBezTo>
                  <a:pt x="926" y="525"/>
                  <a:pt x="788" y="663"/>
                  <a:pt x="620" y="663"/>
                </a:cubicBezTo>
                <a:cubicBezTo>
                  <a:pt x="451" y="663"/>
                  <a:pt x="314" y="525"/>
                  <a:pt x="314" y="356"/>
                </a:cubicBezTo>
                <a:cubicBezTo>
                  <a:pt x="314" y="322"/>
                  <a:pt x="318" y="291"/>
                  <a:pt x="329" y="260"/>
                </a:cubicBezTo>
                <a:lnTo>
                  <a:pt x="286" y="243"/>
                </a:lnTo>
                <a:cubicBezTo>
                  <a:pt x="273" y="279"/>
                  <a:pt x="267" y="316"/>
                  <a:pt x="267" y="356"/>
                </a:cubicBezTo>
                <a:cubicBezTo>
                  <a:pt x="267" y="553"/>
                  <a:pt x="427" y="713"/>
                  <a:pt x="624" y="713"/>
                </a:cubicBezTo>
                <a:cubicBezTo>
                  <a:pt x="821" y="713"/>
                  <a:pt x="980" y="553"/>
                  <a:pt x="980" y="356"/>
                </a:cubicBezTo>
                <a:cubicBezTo>
                  <a:pt x="980" y="160"/>
                  <a:pt x="821" y="0"/>
                  <a:pt x="624" y="0"/>
                </a:cubicBezTo>
                <a:close/>
                <a:moveTo>
                  <a:pt x="22" y="76"/>
                </a:moveTo>
                <a:cubicBezTo>
                  <a:pt x="56" y="114"/>
                  <a:pt x="60" y="134"/>
                  <a:pt x="60" y="134"/>
                </a:cubicBezTo>
                <a:cubicBezTo>
                  <a:pt x="60" y="134"/>
                  <a:pt x="48" y="140"/>
                  <a:pt x="0" y="142"/>
                </a:cubicBezTo>
                <a:cubicBezTo>
                  <a:pt x="0" y="142"/>
                  <a:pt x="50" y="172"/>
                  <a:pt x="77" y="172"/>
                </a:cubicBezTo>
                <a:cubicBezTo>
                  <a:pt x="83" y="172"/>
                  <a:pt x="94" y="164"/>
                  <a:pt x="94" y="164"/>
                </a:cubicBezTo>
                <a:lnTo>
                  <a:pt x="591" y="356"/>
                </a:lnTo>
                <a:lnTo>
                  <a:pt x="593" y="357"/>
                </a:lnTo>
                <a:lnTo>
                  <a:pt x="598" y="359"/>
                </a:lnTo>
                <a:lnTo>
                  <a:pt x="587" y="394"/>
                </a:lnTo>
                <a:lnTo>
                  <a:pt x="658" y="356"/>
                </a:lnTo>
                <a:lnTo>
                  <a:pt x="617" y="291"/>
                </a:lnTo>
                <a:lnTo>
                  <a:pt x="603" y="333"/>
                </a:lnTo>
                <a:lnTo>
                  <a:pt x="603" y="334"/>
                </a:lnTo>
                <a:cubicBezTo>
                  <a:pt x="601" y="334"/>
                  <a:pt x="602" y="334"/>
                  <a:pt x="602" y="334"/>
                </a:cubicBezTo>
                <a:lnTo>
                  <a:pt x="107" y="142"/>
                </a:lnTo>
                <a:cubicBezTo>
                  <a:pt x="107" y="142"/>
                  <a:pt x="101" y="121"/>
                  <a:pt x="93" y="113"/>
                </a:cubicBezTo>
                <a:cubicBezTo>
                  <a:pt x="75" y="94"/>
                  <a:pt x="22" y="76"/>
                  <a:pt x="22" y="76"/>
                </a:cubicBezTo>
                <a:close/>
                <a:moveTo>
                  <a:pt x="620" y="92"/>
                </a:moveTo>
                <a:cubicBezTo>
                  <a:pt x="513" y="92"/>
                  <a:pt x="421" y="155"/>
                  <a:pt x="379" y="246"/>
                </a:cubicBezTo>
                <a:lnTo>
                  <a:pt x="428" y="265"/>
                </a:lnTo>
                <a:cubicBezTo>
                  <a:pt x="462" y="194"/>
                  <a:pt x="535" y="144"/>
                  <a:pt x="620" y="144"/>
                </a:cubicBezTo>
                <a:cubicBezTo>
                  <a:pt x="737" y="144"/>
                  <a:pt x="832" y="239"/>
                  <a:pt x="832" y="356"/>
                </a:cubicBezTo>
                <a:cubicBezTo>
                  <a:pt x="832" y="474"/>
                  <a:pt x="737" y="569"/>
                  <a:pt x="620" y="569"/>
                </a:cubicBezTo>
                <a:cubicBezTo>
                  <a:pt x="503" y="569"/>
                  <a:pt x="407" y="474"/>
                  <a:pt x="407" y="356"/>
                </a:cubicBezTo>
                <a:cubicBezTo>
                  <a:pt x="407" y="333"/>
                  <a:pt x="410" y="312"/>
                  <a:pt x="417" y="291"/>
                </a:cubicBezTo>
                <a:lnTo>
                  <a:pt x="369" y="273"/>
                </a:lnTo>
                <a:cubicBezTo>
                  <a:pt x="360" y="300"/>
                  <a:pt x="355" y="327"/>
                  <a:pt x="355" y="356"/>
                </a:cubicBezTo>
                <a:cubicBezTo>
                  <a:pt x="355" y="503"/>
                  <a:pt x="474" y="621"/>
                  <a:pt x="620" y="621"/>
                </a:cubicBezTo>
                <a:cubicBezTo>
                  <a:pt x="766" y="621"/>
                  <a:pt x="885" y="503"/>
                  <a:pt x="885" y="356"/>
                </a:cubicBezTo>
                <a:cubicBezTo>
                  <a:pt x="885" y="210"/>
                  <a:pt x="766" y="92"/>
                  <a:pt x="620" y="92"/>
                </a:cubicBezTo>
                <a:close/>
                <a:moveTo>
                  <a:pt x="620" y="181"/>
                </a:moveTo>
                <a:cubicBezTo>
                  <a:pt x="551" y="181"/>
                  <a:pt x="492" y="221"/>
                  <a:pt x="463" y="278"/>
                </a:cubicBezTo>
                <a:lnTo>
                  <a:pt x="512" y="298"/>
                </a:lnTo>
                <a:cubicBezTo>
                  <a:pt x="533" y="260"/>
                  <a:pt x="573" y="234"/>
                  <a:pt x="620" y="234"/>
                </a:cubicBezTo>
                <a:cubicBezTo>
                  <a:pt x="687" y="234"/>
                  <a:pt x="743" y="289"/>
                  <a:pt x="743" y="356"/>
                </a:cubicBezTo>
                <a:cubicBezTo>
                  <a:pt x="743" y="424"/>
                  <a:pt x="687" y="479"/>
                  <a:pt x="620" y="479"/>
                </a:cubicBezTo>
                <a:cubicBezTo>
                  <a:pt x="552" y="479"/>
                  <a:pt x="497" y="424"/>
                  <a:pt x="497" y="356"/>
                </a:cubicBezTo>
                <a:cubicBezTo>
                  <a:pt x="497" y="345"/>
                  <a:pt x="498" y="335"/>
                  <a:pt x="501" y="324"/>
                </a:cubicBezTo>
                <a:lnTo>
                  <a:pt x="452" y="305"/>
                </a:lnTo>
                <a:cubicBezTo>
                  <a:pt x="447" y="322"/>
                  <a:pt x="444" y="338"/>
                  <a:pt x="444" y="356"/>
                </a:cubicBezTo>
                <a:cubicBezTo>
                  <a:pt x="444" y="453"/>
                  <a:pt x="523" y="532"/>
                  <a:pt x="620" y="532"/>
                </a:cubicBezTo>
                <a:cubicBezTo>
                  <a:pt x="716" y="532"/>
                  <a:pt x="795" y="453"/>
                  <a:pt x="795" y="356"/>
                </a:cubicBezTo>
                <a:cubicBezTo>
                  <a:pt x="795" y="260"/>
                  <a:pt x="716" y="181"/>
                  <a:pt x="620" y="181"/>
                </a:cubicBezTo>
                <a:close/>
                <a:moveTo>
                  <a:pt x="620" y="271"/>
                </a:moveTo>
                <a:cubicBezTo>
                  <a:pt x="590" y="271"/>
                  <a:pt x="564" y="287"/>
                  <a:pt x="548" y="310"/>
                </a:cubicBezTo>
                <a:lnTo>
                  <a:pt x="600" y="330"/>
                </a:lnTo>
                <a:lnTo>
                  <a:pt x="615" y="287"/>
                </a:lnTo>
                <a:lnTo>
                  <a:pt x="616" y="283"/>
                </a:lnTo>
                <a:lnTo>
                  <a:pt x="618" y="286"/>
                </a:lnTo>
                <a:lnTo>
                  <a:pt x="662" y="356"/>
                </a:lnTo>
                <a:lnTo>
                  <a:pt x="663" y="357"/>
                </a:lnTo>
                <a:lnTo>
                  <a:pt x="662" y="358"/>
                </a:lnTo>
                <a:lnTo>
                  <a:pt x="585" y="399"/>
                </a:lnTo>
                <a:lnTo>
                  <a:pt x="581" y="401"/>
                </a:lnTo>
                <a:lnTo>
                  <a:pt x="583" y="397"/>
                </a:lnTo>
                <a:lnTo>
                  <a:pt x="594" y="360"/>
                </a:lnTo>
                <a:lnTo>
                  <a:pt x="537" y="338"/>
                </a:lnTo>
                <a:cubicBezTo>
                  <a:pt x="535" y="344"/>
                  <a:pt x="535" y="350"/>
                  <a:pt x="535" y="356"/>
                </a:cubicBezTo>
                <a:cubicBezTo>
                  <a:pt x="535" y="403"/>
                  <a:pt x="573" y="442"/>
                  <a:pt x="620" y="442"/>
                </a:cubicBezTo>
                <a:cubicBezTo>
                  <a:pt x="667" y="442"/>
                  <a:pt x="705" y="403"/>
                  <a:pt x="705" y="356"/>
                </a:cubicBezTo>
                <a:cubicBezTo>
                  <a:pt x="705" y="309"/>
                  <a:pt x="667" y="271"/>
                  <a:pt x="620" y="2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0000"/>
              </a:solidFill>
              <a:effectLst/>
              <a:uLnTx/>
              <a:uFillTx/>
              <a:latin typeface="Calibri"/>
              <a:ea typeface="+mn-ea"/>
              <a:cs typeface="+mn-cs"/>
            </a:endParaRPr>
          </a:p>
        </p:txBody>
      </p:sp>
      <p:grpSp>
        <p:nvGrpSpPr>
          <p:cNvPr id="18" name="POWER_USER_ID_ICONS_Book_shelf" descr="{&quot;Key&quot;:&quot;POWER_USER_SHAPE_ICON&quot;,&quot;Value&quot;:&quot;POWER_USER_SHAPE_ICON_STYLE_1&quot;}"/>
          <p:cNvGrpSpPr>
            <a:grpSpLocks noChangeAspect="1"/>
          </p:cNvGrpSpPr>
          <p:nvPr>
            <p:custDataLst>
              <p:tags r:id="rId3"/>
            </p:custDataLst>
          </p:nvPr>
        </p:nvGrpSpPr>
        <p:grpSpPr bwMode="auto">
          <a:xfrm>
            <a:off x="960947" y="5671223"/>
            <a:ext cx="703783" cy="634415"/>
            <a:chOff x="2478" y="863"/>
            <a:chExt cx="2648" cy="2387"/>
          </a:xfrm>
          <a:solidFill>
            <a:schemeClr val="bg1"/>
          </a:solidFill>
        </p:grpSpPr>
        <p:sp>
          <p:nvSpPr>
            <p:cNvPr id="19" name="Rectangle 115"/>
            <p:cNvSpPr>
              <a:spLocks noChangeArrowheads="1"/>
            </p:cNvSpPr>
            <p:nvPr/>
          </p:nvSpPr>
          <p:spPr bwMode="auto">
            <a:xfrm>
              <a:off x="4264" y="2653"/>
              <a:ext cx="528" cy="1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0000"/>
                </a:solidFill>
                <a:effectLst/>
                <a:uLnTx/>
                <a:uFillTx/>
                <a:latin typeface="Calibri"/>
                <a:ea typeface="+mn-ea"/>
                <a:cs typeface="+mn-cs"/>
              </a:endParaRPr>
            </a:p>
          </p:txBody>
        </p:sp>
        <p:sp>
          <p:nvSpPr>
            <p:cNvPr id="20" name="Freeform 116"/>
            <p:cNvSpPr>
              <a:spLocks/>
            </p:cNvSpPr>
            <p:nvPr/>
          </p:nvSpPr>
          <p:spPr bwMode="auto">
            <a:xfrm>
              <a:off x="3470" y="863"/>
              <a:ext cx="663" cy="199"/>
            </a:xfrm>
            <a:custGeom>
              <a:avLst/>
              <a:gdLst>
                <a:gd name="T0" fmla="*/ 167 w 167"/>
                <a:gd name="T1" fmla="*/ 33 h 50"/>
                <a:gd name="T2" fmla="*/ 133 w 167"/>
                <a:gd name="T3" fmla="*/ 0 h 50"/>
                <a:gd name="T4" fmla="*/ 33 w 167"/>
                <a:gd name="T5" fmla="*/ 0 h 50"/>
                <a:gd name="T6" fmla="*/ 0 w 167"/>
                <a:gd name="T7" fmla="*/ 33 h 50"/>
                <a:gd name="T8" fmla="*/ 0 w 167"/>
                <a:gd name="T9" fmla="*/ 50 h 50"/>
                <a:gd name="T10" fmla="*/ 167 w 167"/>
                <a:gd name="T11" fmla="*/ 50 h 50"/>
                <a:gd name="T12" fmla="*/ 167 w 167"/>
                <a:gd name="T13" fmla="*/ 33 h 50"/>
              </a:gdLst>
              <a:ahLst/>
              <a:cxnLst>
                <a:cxn ang="0">
                  <a:pos x="T0" y="T1"/>
                </a:cxn>
                <a:cxn ang="0">
                  <a:pos x="T2" y="T3"/>
                </a:cxn>
                <a:cxn ang="0">
                  <a:pos x="T4" y="T5"/>
                </a:cxn>
                <a:cxn ang="0">
                  <a:pos x="T6" y="T7"/>
                </a:cxn>
                <a:cxn ang="0">
                  <a:pos x="T8" y="T9"/>
                </a:cxn>
                <a:cxn ang="0">
                  <a:pos x="T10" y="T11"/>
                </a:cxn>
                <a:cxn ang="0">
                  <a:pos x="T12" y="T13"/>
                </a:cxn>
              </a:cxnLst>
              <a:rect l="0" t="0" r="r" b="b"/>
              <a:pathLst>
                <a:path w="167" h="50">
                  <a:moveTo>
                    <a:pt x="167" y="33"/>
                  </a:moveTo>
                  <a:cubicBezTo>
                    <a:pt x="167" y="15"/>
                    <a:pt x="152" y="0"/>
                    <a:pt x="133" y="0"/>
                  </a:cubicBezTo>
                  <a:lnTo>
                    <a:pt x="33" y="0"/>
                  </a:lnTo>
                  <a:cubicBezTo>
                    <a:pt x="15" y="0"/>
                    <a:pt x="0" y="15"/>
                    <a:pt x="0" y="33"/>
                  </a:cubicBezTo>
                  <a:lnTo>
                    <a:pt x="0" y="50"/>
                  </a:lnTo>
                  <a:lnTo>
                    <a:pt x="167" y="50"/>
                  </a:lnTo>
                  <a:lnTo>
                    <a:pt x="167"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0000"/>
                </a:solidFill>
                <a:effectLst/>
                <a:uLnTx/>
                <a:uFillTx/>
                <a:latin typeface="Calibri"/>
                <a:ea typeface="+mn-ea"/>
                <a:cs typeface="+mn-cs"/>
              </a:endParaRPr>
            </a:p>
          </p:txBody>
        </p:sp>
        <p:sp>
          <p:nvSpPr>
            <p:cNvPr id="21" name="Rectangle 117"/>
            <p:cNvSpPr>
              <a:spLocks noChangeArrowheads="1"/>
            </p:cNvSpPr>
            <p:nvPr/>
          </p:nvSpPr>
          <p:spPr bwMode="auto">
            <a:xfrm>
              <a:off x="3470" y="1261"/>
              <a:ext cx="663" cy="119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0000"/>
                </a:solidFill>
                <a:effectLst/>
                <a:uLnTx/>
                <a:uFillTx/>
                <a:latin typeface="Calibri"/>
                <a:ea typeface="+mn-ea"/>
                <a:cs typeface="+mn-cs"/>
              </a:endParaRPr>
            </a:p>
          </p:txBody>
        </p:sp>
        <p:sp>
          <p:nvSpPr>
            <p:cNvPr id="22" name="Freeform 118"/>
            <p:cNvSpPr>
              <a:spLocks/>
            </p:cNvSpPr>
            <p:nvPr/>
          </p:nvSpPr>
          <p:spPr bwMode="auto">
            <a:xfrm>
              <a:off x="4264" y="1126"/>
              <a:ext cx="528" cy="198"/>
            </a:xfrm>
            <a:custGeom>
              <a:avLst/>
              <a:gdLst>
                <a:gd name="T0" fmla="*/ 133 w 133"/>
                <a:gd name="T1" fmla="*/ 34 h 50"/>
                <a:gd name="T2" fmla="*/ 100 w 133"/>
                <a:gd name="T3" fmla="*/ 0 h 50"/>
                <a:gd name="T4" fmla="*/ 33 w 133"/>
                <a:gd name="T5" fmla="*/ 0 h 50"/>
                <a:gd name="T6" fmla="*/ 0 w 133"/>
                <a:gd name="T7" fmla="*/ 34 h 50"/>
                <a:gd name="T8" fmla="*/ 0 w 133"/>
                <a:gd name="T9" fmla="*/ 50 h 50"/>
                <a:gd name="T10" fmla="*/ 133 w 133"/>
                <a:gd name="T11" fmla="*/ 50 h 50"/>
                <a:gd name="T12" fmla="*/ 133 w 133"/>
                <a:gd name="T13" fmla="*/ 34 h 50"/>
              </a:gdLst>
              <a:ahLst/>
              <a:cxnLst>
                <a:cxn ang="0">
                  <a:pos x="T0" y="T1"/>
                </a:cxn>
                <a:cxn ang="0">
                  <a:pos x="T2" y="T3"/>
                </a:cxn>
                <a:cxn ang="0">
                  <a:pos x="T4" y="T5"/>
                </a:cxn>
                <a:cxn ang="0">
                  <a:pos x="T6" y="T7"/>
                </a:cxn>
                <a:cxn ang="0">
                  <a:pos x="T8" y="T9"/>
                </a:cxn>
                <a:cxn ang="0">
                  <a:pos x="T10" y="T11"/>
                </a:cxn>
                <a:cxn ang="0">
                  <a:pos x="T12" y="T13"/>
                </a:cxn>
              </a:cxnLst>
              <a:rect l="0" t="0" r="r" b="b"/>
              <a:pathLst>
                <a:path w="133" h="50">
                  <a:moveTo>
                    <a:pt x="133" y="34"/>
                  </a:moveTo>
                  <a:cubicBezTo>
                    <a:pt x="133" y="15"/>
                    <a:pt x="118" y="0"/>
                    <a:pt x="100" y="0"/>
                  </a:cubicBezTo>
                  <a:lnTo>
                    <a:pt x="33" y="0"/>
                  </a:lnTo>
                  <a:cubicBezTo>
                    <a:pt x="15" y="0"/>
                    <a:pt x="0" y="15"/>
                    <a:pt x="0" y="34"/>
                  </a:cubicBezTo>
                  <a:lnTo>
                    <a:pt x="0" y="50"/>
                  </a:lnTo>
                  <a:lnTo>
                    <a:pt x="133" y="50"/>
                  </a:lnTo>
                  <a:lnTo>
                    <a:pt x="133"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0000"/>
                </a:solidFill>
                <a:effectLst/>
                <a:uLnTx/>
                <a:uFillTx/>
                <a:latin typeface="Calibri"/>
                <a:ea typeface="+mn-ea"/>
                <a:cs typeface="+mn-cs"/>
              </a:endParaRPr>
            </a:p>
          </p:txBody>
        </p:sp>
        <p:sp>
          <p:nvSpPr>
            <p:cNvPr id="23" name="Rectangle 119"/>
            <p:cNvSpPr>
              <a:spLocks noChangeArrowheads="1"/>
            </p:cNvSpPr>
            <p:nvPr/>
          </p:nvSpPr>
          <p:spPr bwMode="auto">
            <a:xfrm>
              <a:off x="4264" y="1523"/>
              <a:ext cx="528" cy="931"/>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0000"/>
                </a:solidFill>
                <a:effectLst/>
                <a:uLnTx/>
                <a:uFillTx/>
                <a:latin typeface="Calibri"/>
                <a:ea typeface="+mn-ea"/>
                <a:cs typeface="+mn-cs"/>
              </a:endParaRPr>
            </a:p>
          </p:txBody>
        </p:sp>
        <p:sp>
          <p:nvSpPr>
            <p:cNvPr id="24" name="Rectangle 120"/>
            <p:cNvSpPr>
              <a:spLocks noChangeArrowheads="1"/>
            </p:cNvSpPr>
            <p:nvPr/>
          </p:nvSpPr>
          <p:spPr bwMode="auto">
            <a:xfrm>
              <a:off x="3470" y="2653"/>
              <a:ext cx="663" cy="1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0000"/>
                </a:solidFill>
                <a:effectLst/>
                <a:uLnTx/>
                <a:uFillTx/>
                <a:latin typeface="Calibri"/>
                <a:ea typeface="+mn-ea"/>
                <a:cs typeface="+mn-cs"/>
              </a:endParaRPr>
            </a:p>
          </p:txBody>
        </p:sp>
        <p:sp>
          <p:nvSpPr>
            <p:cNvPr id="25" name="Freeform 121"/>
            <p:cNvSpPr>
              <a:spLocks/>
            </p:cNvSpPr>
            <p:nvPr/>
          </p:nvSpPr>
          <p:spPr bwMode="auto">
            <a:xfrm>
              <a:off x="2807" y="1392"/>
              <a:ext cx="532" cy="199"/>
            </a:xfrm>
            <a:custGeom>
              <a:avLst/>
              <a:gdLst>
                <a:gd name="T0" fmla="*/ 134 w 134"/>
                <a:gd name="T1" fmla="*/ 33 h 50"/>
                <a:gd name="T2" fmla="*/ 100 w 134"/>
                <a:gd name="T3" fmla="*/ 0 h 50"/>
                <a:gd name="T4" fmla="*/ 34 w 134"/>
                <a:gd name="T5" fmla="*/ 0 h 50"/>
                <a:gd name="T6" fmla="*/ 0 w 134"/>
                <a:gd name="T7" fmla="*/ 33 h 50"/>
                <a:gd name="T8" fmla="*/ 0 w 134"/>
                <a:gd name="T9" fmla="*/ 50 h 50"/>
                <a:gd name="T10" fmla="*/ 134 w 134"/>
                <a:gd name="T11" fmla="*/ 50 h 50"/>
                <a:gd name="T12" fmla="*/ 134 w 134"/>
                <a:gd name="T13" fmla="*/ 33 h 50"/>
              </a:gdLst>
              <a:ahLst/>
              <a:cxnLst>
                <a:cxn ang="0">
                  <a:pos x="T0" y="T1"/>
                </a:cxn>
                <a:cxn ang="0">
                  <a:pos x="T2" y="T3"/>
                </a:cxn>
                <a:cxn ang="0">
                  <a:pos x="T4" y="T5"/>
                </a:cxn>
                <a:cxn ang="0">
                  <a:pos x="T6" y="T7"/>
                </a:cxn>
                <a:cxn ang="0">
                  <a:pos x="T8" y="T9"/>
                </a:cxn>
                <a:cxn ang="0">
                  <a:pos x="T10" y="T11"/>
                </a:cxn>
                <a:cxn ang="0">
                  <a:pos x="T12" y="T13"/>
                </a:cxn>
              </a:cxnLst>
              <a:rect l="0" t="0" r="r" b="b"/>
              <a:pathLst>
                <a:path w="134" h="50">
                  <a:moveTo>
                    <a:pt x="134" y="33"/>
                  </a:moveTo>
                  <a:cubicBezTo>
                    <a:pt x="134" y="15"/>
                    <a:pt x="119" y="0"/>
                    <a:pt x="100" y="0"/>
                  </a:cubicBezTo>
                  <a:lnTo>
                    <a:pt x="34" y="0"/>
                  </a:lnTo>
                  <a:cubicBezTo>
                    <a:pt x="15" y="0"/>
                    <a:pt x="0" y="15"/>
                    <a:pt x="0" y="33"/>
                  </a:cubicBezTo>
                  <a:lnTo>
                    <a:pt x="0" y="50"/>
                  </a:lnTo>
                  <a:lnTo>
                    <a:pt x="134" y="50"/>
                  </a:lnTo>
                  <a:lnTo>
                    <a:pt x="134"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0000"/>
                </a:solidFill>
                <a:effectLst/>
                <a:uLnTx/>
                <a:uFillTx/>
                <a:latin typeface="Calibri"/>
                <a:ea typeface="+mn-ea"/>
                <a:cs typeface="+mn-cs"/>
              </a:endParaRPr>
            </a:p>
          </p:txBody>
        </p:sp>
        <p:sp>
          <p:nvSpPr>
            <p:cNvPr id="26" name="Freeform 122"/>
            <p:cNvSpPr>
              <a:spLocks/>
            </p:cNvSpPr>
            <p:nvPr/>
          </p:nvSpPr>
          <p:spPr bwMode="auto">
            <a:xfrm>
              <a:off x="2478" y="2983"/>
              <a:ext cx="2648" cy="267"/>
            </a:xfrm>
            <a:custGeom>
              <a:avLst/>
              <a:gdLst>
                <a:gd name="T0" fmla="*/ 33 w 667"/>
                <a:gd name="T1" fmla="*/ 67 h 67"/>
                <a:gd name="T2" fmla="*/ 633 w 667"/>
                <a:gd name="T3" fmla="*/ 67 h 67"/>
                <a:gd name="T4" fmla="*/ 667 w 667"/>
                <a:gd name="T5" fmla="*/ 33 h 67"/>
                <a:gd name="T6" fmla="*/ 633 w 667"/>
                <a:gd name="T7" fmla="*/ 0 h 67"/>
                <a:gd name="T8" fmla="*/ 617 w 667"/>
                <a:gd name="T9" fmla="*/ 0 h 67"/>
                <a:gd name="T10" fmla="*/ 450 w 667"/>
                <a:gd name="T11" fmla="*/ 0 h 67"/>
                <a:gd name="T12" fmla="*/ 417 w 667"/>
                <a:gd name="T13" fmla="*/ 0 h 67"/>
                <a:gd name="T14" fmla="*/ 250 w 667"/>
                <a:gd name="T15" fmla="*/ 0 h 67"/>
                <a:gd name="T16" fmla="*/ 217 w 667"/>
                <a:gd name="T17" fmla="*/ 0 h 67"/>
                <a:gd name="T18" fmla="*/ 50 w 667"/>
                <a:gd name="T19" fmla="*/ 0 h 67"/>
                <a:gd name="T20" fmla="*/ 33 w 667"/>
                <a:gd name="T21" fmla="*/ 0 h 67"/>
                <a:gd name="T22" fmla="*/ 0 w 667"/>
                <a:gd name="T23" fmla="*/ 33 h 67"/>
                <a:gd name="T24" fmla="*/ 33 w 667"/>
                <a:gd name="T2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67">
                  <a:moveTo>
                    <a:pt x="33" y="67"/>
                  </a:moveTo>
                  <a:lnTo>
                    <a:pt x="633" y="67"/>
                  </a:lnTo>
                  <a:cubicBezTo>
                    <a:pt x="652" y="67"/>
                    <a:pt x="667" y="52"/>
                    <a:pt x="667" y="33"/>
                  </a:cubicBezTo>
                  <a:cubicBezTo>
                    <a:pt x="667" y="15"/>
                    <a:pt x="652" y="0"/>
                    <a:pt x="633" y="0"/>
                  </a:cubicBezTo>
                  <a:lnTo>
                    <a:pt x="617" y="0"/>
                  </a:lnTo>
                  <a:lnTo>
                    <a:pt x="450" y="0"/>
                  </a:lnTo>
                  <a:lnTo>
                    <a:pt x="417" y="0"/>
                  </a:lnTo>
                  <a:lnTo>
                    <a:pt x="250" y="0"/>
                  </a:lnTo>
                  <a:lnTo>
                    <a:pt x="217" y="0"/>
                  </a:lnTo>
                  <a:lnTo>
                    <a:pt x="50" y="0"/>
                  </a:lnTo>
                  <a:lnTo>
                    <a:pt x="33" y="0"/>
                  </a:lnTo>
                  <a:cubicBezTo>
                    <a:pt x="15" y="0"/>
                    <a:pt x="0" y="15"/>
                    <a:pt x="0" y="33"/>
                  </a:cubicBezTo>
                  <a:cubicBezTo>
                    <a:pt x="0" y="52"/>
                    <a:pt x="15" y="67"/>
                    <a:pt x="33"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0000"/>
                </a:solidFill>
                <a:effectLst/>
                <a:uLnTx/>
                <a:uFillTx/>
                <a:latin typeface="Calibri"/>
                <a:ea typeface="+mn-ea"/>
                <a:cs typeface="+mn-cs"/>
              </a:endParaRPr>
            </a:p>
          </p:txBody>
        </p:sp>
        <p:sp>
          <p:nvSpPr>
            <p:cNvPr id="27" name="Rectangle 123"/>
            <p:cNvSpPr>
              <a:spLocks noChangeArrowheads="1"/>
            </p:cNvSpPr>
            <p:nvPr/>
          </p:nvSpPr>
          <p:spPr bwMode="auto">
            <a:xfrm>
              <a:off x="2807" y="1790"/>
              <a:ext cx="532" cy="66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0000"/>
                </a:solidFill>
                <a:effectLst/>
                <a:uLnTx/>
                <a:uFillTx/>
                <a:latin typeface="Calibri"/>
                <a:ea typeface="+mn-ea"/>
                <a:cs typeface="+mn-cs"/>
              </a:endParaRPr>
            </a:p>
          </p:txBody>
        </p:sp>
        <p:sp>
          <p:nvSpPr>
            <p:cNvPr id="28" name="Rectangle 124"/>
            <p:cNvSpPr>
              <a:spLocks noChangeArrowheads="1"/>
            </p:cNvSpPr>
            <p:nvPr/>
          </p:nvSpPr>
          <p:spPr bwMode="auto">
            <a:xfrm>
              <a:off x="2807" y="2653"/>
              <a:ext cx="532" cy="1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0000"/>
                </a:solidFill>
                <a:effectLst/>
                <a:uLnTx/>
                <a:uFillTx/>
                <a:latin typeface="Calibri"/>
                <a:ea typeface="+mn-ea"/>
                <a:cs typeface="+mn-cs"/>
              </a:endParaRPr>
            </a:p>
          </p:txBody>
        </p:sp>
      </p:grpSp>
      <p:grpSp>
        <p:nvGrpSpPr>
          <p:cNvPr id="39" name="Capital" descr="{&quot;Key&quot;:&quot;POWER_USER_SHAPE_ICON&quot;,&quot;Value&quot;:&quot;POWER_USER_SHAPE_ICON_STYLE_1&quot;}">
            <a:extLst>
              <a:ext uri="{FF2B5EF4-FFF2-40B4-BE49-F238E27FC236}">
                <a16:creationId xmlns:a16="http://schemas.microsoft.com/office/drawing/2014/main" id="{1CD03B3A-557F-4E71-B821-777BA35E24B2}"/>
              </a:ext>
            </a:extLst>
          </p:cNvPr>
          <p:cNvGrpSpPr>
            <a:grpSpLocks noChangeAspect="1"/>
          </p:cNvGrpSpPr>
          <p:nvPr>
            <p:custDataLst>
              <p:tags r:id="rId4"/>
            </p:custDataLst>
          </p:nvPr>
        </p:nvGrpSpPr>
        <p:grpSpPr>
          <a:xfrm>
            <a:off x="843102" y="1979694"/>
            <a:ext cx="908717" cy="794897"/>
            <a:chOff x="4003675" y="3676650"/>
            <a:chExt cx="785813" cy="687388"/>
          </a:xfrm>
          <a:solidFill>
            <a:schemeClr val="bg1"/>
          </a:solidFill>
        </p:grpSpPr>
        <p:sp>
          <p:nvSpPr>
            <p:cNvPr id="48" name="Freeform 166">
              <a:extLst>
                <a:ext uri="{FF2B5EF4-FFF2-40B4-BE49-F238E27FC236}">
                  <a16:creationId xmlns:a16="http://schemas.microsoft.com/office/drawing/2014/main" id="{F2FF08E5-E888-4085-AD73-CDC4DB352274}"/>
                </a:ext>
              </a:extLst>
            </p:cNvPr>
            <p:cNvSpPr>
              <a:spLocks/>
            </p:cNvSpPr>
            <p:nvPr/>
          </p:nvSpPr>
          <p:spPr bwMode="auto">
            <a:xfrm>
              <a:off x="4221163" y="4122738"/>
              <a:ext cx="36513" cy="26988"/>
            </a:xfrm>
            <a:custGeom>
              <a:avLst/>
              <a:gdLst>
                <a:gd name="T0" fmla="*/ 42 w 47"/>
                <a:gd name="T1" fmla="*/ 6 h 34"/>
                <a:gd name="T2" fmla="*/ 39 w 47"/>
                <a:gd name="T3" fmla="*/ 4 h 34"/>
                <a:gd name="T4" fmla="*/ 35 w 47"/>
                <a:gd name="T5" fmla="*/ 2 h 34"/>
                <a:gd name="T6" fmla="*/ 31 w 47"/>
                <a:gd name="T7" fmla="*/ 1 h 34"/>
                <a:gd name="T8" fmla="*/ 27 w 47"/>
                <a:gd name="T9" fmla="*/ 0 h 34"/>
                <a:gd name="T10" fmla="*/ 23 w 47"/>
                <a:gd name="T11" fmla="*/ 0 h 34"/>
                <a:gd name="T12" fmla="*/ 18 w 47"/>
                <a:gd name="T13" fmla="*/ 1 h 34"/>
                <a:gd name="T14" fmla="*/ 14 w 47"/>
                <a:gd name="T15" fmla="*/ 2 h 34"/>
                <a:gd name="T16" fmla="*/ 10 w 47"/>
                <a:gd name="T17" fmla="*/ 4 h 34"/>
                <a:gd name="T18" fmla="*/ 4 w 47"/>
                <a:gd name="T19" fmla="*/ 10 h 34"/>
                <a:gd name="T20" fmla="*/ 1 w 47"/>
                <a:gd name="T21" fmla="*/ 16 h 34"/>
                <a:gd name="T22" fmla="*/ 1 w 47"/>
                <a:gd name="T23" fmla="*/ 22 h 34"/>
                <a:gd name="T24" fmla="*/ 5 w 47"/>
                <a:gd name="T25" fmla="*/ 28 h 34"/>
                <a:gd name="T26" fmla="*/ 8 w 47"/>
                <a:gd name="T27" fmla="*/ 31 h 34"/>
                <a:gd name="T28" fmla="*/ 12 w 47"/>
                <a:gd name="T29" fmla="*/ 32 h 34"/>
                <a:gd name="T30" fmla="*/ 16 w 47"/>
                <a:gd name="T31" fmla="*/ 33 h 34"/>
                <a:gd name="T32" fmla="*/ 20 w 47"/>
                <a:gd name="T33" fmla="*/ 34 h 34"/>
                <a:gd name="T34" fmla="*/ 25 w 47"/>
                <a:gd name="T35" fmla="*/ 34 h 34"/>
                <a:gd name="T36" fmla="*/ 29 w 47"/>
                <a:gd name="T37" fmla="*/ 33 h 34"/>
                <a:gd name="T38" fmla="*/ 33 w 47"/>
                <a:gd name="T39" fmla="*/ 32 h 34"/>
                <a:gd name="T40" fmla="*/ 37 w 47"/>
                <a:gd name="T41" fmla="*/ 30 h 34"/>
                <a:gd name="T42" fmla="*/ 43 w 47"/>
                <a:gd name="T43" fmla="*/ 25 h 34"/>
                <a:gd name="T44" fmla="*/ 46 w 47"/>
                <a:gd name="T45" fmla="*/ 18 h 34"/>
                <a:gd name="T46" fmla="*/ 46 w 47"/>
                <a:gd name="T47" fmla="*/ 12 h 34"/>
                <a:gd name="T48" fmla="*/ 42 w 47"/>
                <a:gd name="T49"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34">
                  <a:moveTo>
                    <a:pt x="42" y="6"/>
                  </a:moveTo>
                  <a:cubicBezTo>
                    <a:pt x="41" y="5"/>
                    <a:pt x="40" y="4"/>
                    <a:pt x="39" y="4"/>
                  </a:cubicBezTo>
                  <a:cubicBezTo>
                    <a:pt x="38" y="3"/>
                    <a:pt x="36" y="3"/>
                    <a:pt x="35" y="2"/>
                  </a:cubicBezTo>
                  <a:cubicBezTo>
                    <a:pt x="34" y="2"/>
                    <a:pt x="33" y="1"/>
                    <a:pt x="31" y="1"/>
                  </a:cubicBezTo>
                  <a:cubicBezTo>
                    <a:pt x="30" y="1"/>
                    <a:pt x="28" y="0"/>
                    <a:pt x="27" y="0"/>
                  </a:cubicBezTo>
                  <a:cubicBezTo>
                    <a:pt x="25" y="0"/>
                    <a:pt x="24" y="0"/>
                    <a:pt x="23" y="0"/>
                  </a:cubicBezTo>
                  <a:cubicBezTo>
                    <a:pt x="21" y="1"/>
                    <a:pt x="20" y="1"/>
                    <a:pt x="18" y="1"/>
                  </a:cubicBezTo>
                  <a:cubicBezTo>
                    <a:pt x="17" y="1"/>
                    <a:pt x="15" y="2"/>
                    <a:pt x="14" y="2"/>
                  </a:cubicBezTo>
                  <a:cubicBezTo>
                    <a:pt x="12" y="3"/>
                    <a:pt x="11" y="4"/>
                    <a:pt x="10" y="4"/>
                  </a:cubicBezTo>
                  <a:cubicBezTo>
                    <a:pt x="7" y="6"/>
                    <a:pt x="5" y="8"/>
                    <a:pt x="4" y="10"/>
                  </a:cubicBezTo>
                  <a:cubicBezTo>
                    <a:pt x="2" y="12"/>
                    <a:pt x="1" y="14"/>
                    <a:pt x="1" y="16"/>
                  </a:cubicBezTo>
                  <a:cubicBezTo>
                    <a:pt x="0" y="18"/>
                    <a:pt x="0" y="20"/>
                    <a:pt x="1" y="22"/>
                  </a:cubicBezTo>
                  <a:cubicBezTo>
                    <a:pt x="2" y="24"/>
                    <a:pt x="3" y="27"/>
                    <a:pt x="5" y="28"/>
                  </a:cubicBezTo>
                  <a:cubicBezTo>
                    <a:pt x="6" y="29"/>
                    <a:pt x="7" y="30"/>
                    <a:pt x="8" y="31"/>
                  </a:cubicBezTo>
                  <a:cubicBezTo>
                    <a:pt x="9" y="31"/>
                    <a:pt x="11" y="32"/>
                    <a:pt x="12" y="32"/>
                  </a:cubicBezTo>
                  <a:cubicBezTo>
                    <a:pt x="13" y="33"/>
                    <a:pt x="15" y="33"/>
                    <a:pt x="16" y="33"/>
                  </a:cubicBezTo>
                  <a:cubicBezTo>
                    <a:pt x="17" y="34"/>
                    <a:pt x="19" y="34"/>
                    <a:pt x="20" y="34"/>
                  </a:cubicBezTo>
                  <a:cubicBezTo>
                    <a:pt x="22" y="34"/>
                    <a:pt x="23" y="34"/>
                    <a:pt x="25" y="34"/>
                  </a:cubicBezTo>
                  <a:cubicBezTo>
                    <a:pt x="26" y="34"/>
                    <a:pt x="28" y="34"/>
                    <a:pt x="29" y="33"/>
                  </a:cubicBezTo>
                  <a:cubicBezTo>
                    <a:pt x="30" y="33"/>
                    <a:pt x="32" y="32"/>
                    <a:pt x="33" y="32"/>
                  </a:cubicBezTo>
                  <a:cubicBezTo>
                    <a:pt x="35" y="31"/>
                    <a:pt x="36" y="31"/>
                    <a:pt x="37" y="30"/>
                  </a:cubicBezTo>
                  <a:cubicBezTo>
                    <a:pt x="40" y="28"/>
                    <a:pt x="42" y="27"/>
                    <a:pt x="43" y="25"/>
                  </a:cubicBezTo>
                  <a:cubicBezTo>
                    <a:pt x="45" y="23"/>
                    <a:pt x="46" y="20"/>
                    <a:pt x="46" y="18"/>
                  </a:cubicBezTo>
                  <a:cubicBezTo>
                    <a:pt x="47" y="16"/>
                    <a:pt x="47" y="14"/>
                    <a:pt x="46" y="12"/>
                  </a:cubicBezTo>
                  <a:cubicBezTo>
                    <a:pt x="45" y="10"/>
                    <a:pt x="44" y="8"/>
                    <a:pt x="42"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167">
              <a:extLst>
                <a:ext uri="{FF2B5EF4-FFF2-40B4-BE49-F238E27FC236}">
                  <a16:creationId xmlns:a16="http://schemas.microsoft.com/office/drawing/2014/main" id="{FEAC8580-CE33-4CCB-94EB-FCD2A88FEBB9}"/>
                </a:ext>
              </a:extLst>
            </p:cNvPr>
            <p:cNvSpPr>
              <a:spLocks/>
            </p:cNvSpPr>
            <p:nvPr/>
          </p:nvSpPr>
          <p:spPr bwMode="auto">
            <a:xfrm>
              <a:off x="4073525" y="3986213"/>
              <a:ext cx="34925" cy="25400"/>
            </a:xfrm>
            <a:custGeom>
              <a:avLst/>
              <a:gdLst>
                <a:gd name="T0" fmla="*/ 41 w 45"/>
                <a:gd name="T1" fmla="*/ 6 h 32"/>
                <a:gd name="T2" fmla="*/ 38 w 45"/>
                <a:gd name="T3" fmla="*/ 3 h 32"/>
                <a:gd name="T4" fmla="*/ 34 w 45"/>
                <a:gd name="T5" fmla="*/ 2 h 32"/>
                <a:gd name="T6" fmla="*/ 31 w 45"/>
                <a:gd name="T7" fmla="*/ 1 h 32"/>
                <a:gd name="T8" fmla="*/ 26 w 45"/>
                <a:gd name="T9" fmla="*/ 0 h 32"/>
                <a:gd name="T10" fmla="*/ 22 w 45"/>
                <a:gd name="T11" fmla="*/ 0 h 32"/>
                <a:gd name="T12" fmla="*/ 18 w 45"/>
                <a:gd name="T13" fmla="*/ 1 h 32"/>
                <a:gd name="T14" fmla="*/ 14 w 45"/>
                <a:gd name="T15" fmla="*/ 2 h 32"/>
                <a:gd name="T16" fmla="*/ 10 w 45"/>
                <a:gd name="T17" fmla="*/ 4 h 32"/>
                <a:gd name="T18" fmla="*/ 4 w 45"/>
                <a:gd name="T19" fmla="*/ 9 h 32"/>
                <a:gd name="T20" fmla="*/ 1 w 45"/>
                <a:gd name="T21" fmla="*/ 15 h 32"/>
                <a:gd name="T22" fmla="*/ 1 w 45"/>
                <a:gd name="T23" fmla="*/ 21 h 32"/>
                <a:gd name="T24" fmla="*/ 4 w 45"/>
                <a:gd name="T25" fmla="*/ 27 h 32"/>
                <a:gd name="T26" fmla="*/ 7 w 45"/>
                <a:gd name="T27" fmla="*/ 29 h 32"/>
                <a:gd name="T28" fmla="*/ 11 w 45"/>
                <a:gd name="T29" fmla="*/ 31 h 32"/>
                <a:gd name="T30" fmla="*/ 15 w 45"/>
                <a:gd name="T31" fmla="*/ 32 h 32"/>
                <a:gd name="T32" fmla="*/ 19 w 45"/>
                <a:gd name="T33" fmla="*/ 32 h 32"/>
                <a:gd name="T34" fmla="*/ 23 w 45"/>
                <a:gd name="T35" fmla="*/ 32 h 32"/>
                <a:gd name="T36" fmla="*/ 28 w 45"/>
                <a:gd name="T37" fmla="*/ 31 h 32"/>
                <a:gd name="T38" fmla="*/ 32 w 45"/>
                <a:gd name="T39" fmla="*/ 30 h 32"/>
                <a:gd name="T40" fmla="*/ 36 w 45"/>
                <a:gd name="T41" fmla="*/ 28 h 32"/>
                <a:gd name="T42" fmla="*/ 42 w 45"/>
                <a:gd name="T43" fmla="*/ 23 h 32"/>
                <a:gd name="T44" fmla="*/ 45 w 45"/>
                <a:gd name="T45" fmla="*/ 17 h 32"/>
                <a:gd name="T46" fmla="*/ 45 w 45"/>
                <a:gd name="T47" fmla="*/ 11 h 32"/>
                <a:gd name="T48" fmla="*/ 41 w 45"/>
                <a:gd name="T4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2">
                  <a:moveTo>
                    <a:pt x="41" y="6"/>
                  </a:moveTo>
                  <a:cubicBezTo>
                    <a:pt x="40" y="5"/>
                    <a:pt x="39" y="4"/>
                    <a:pt x="38" y="3"/>
                  </a:cubicBezTo>
                  <a:cubicBezTo>
                    <a:pt x="37" y="3"/>
                    <a:pt x="36" y="2"/>
                    <a:pt x="34" y="2"/>
                  </a:cubicBezTo>
                  <a:cubicBezTo>
                    <a:pt x="33" y="1"/>
                    <a:pt x="32" y="1"/>
                    <a:pt x="31" y="1"/>
                  </a:cubicBezTo>
                  <a:cubicBezTo>
                    <a:pt x="29" y="0"/>
                    <a:pt x="28" y="0"/>
                    <a:pt x="26" y="0"/>
                  </a:cubicBezTo>
                  <a:cubicBezTo>
                    <a:pt x="25" y="0"/>
                    <a:pt x="23" y="0"/>
                    <a:pt x="22" y="0"/>
                  </a:cubicBezTo>
                  <a:cubicBezTo>
                    <a:pt x="21" y="0"/>
                    <a:pt x="19" y="1"/>
                    <a:pt x="18" y="1"/>
                  </a:cubicBezTo>
                  <a:cubicBezTo>
                    <a:pt x="16" y="1"/>
                    <a:pt x="15" y="2"/>
                    <a:pt x="14" y="2"/>
                  </a:cubicBezTo>
                  <a:cubicBezTo>
                    <a:pt x="12" y="3"/>
                    <a:pt x="11" y="3"/>
                    <a:pt x="10" y="4"/>
                  </a:cubicBezTo>
                  <a:cubicBezTo>
                    <a:pt x="7" y="5"/>
                    <a:pt x="5" y="7"/>
                    <a:pt x="4" y="9"/>
                  </a:cubicBezTo>
                  <a:cubicBezTo>
                    <a:pt x="2" y="11"/>
                    <a:pt x="1" y="13"/>
                    <a:pt x="1" y="15"/>
                  </a:cubicBezTo>
                  <a:cubicBezTo>
                    <a:pt x="0" y="17"/>
                    <a:pt x="0" y="19"/>
                    <a:pt x="1" y="21"/>
                  </a:cubicBezTo>
                  <a:cubicBezTo>
                    <a:pt x="1" y="23"/>
                    <a:pt x="3" y="25"/>
                    <a:pt x="4" y="27"/>
                  </a:cubicBezTo>
                  <a:cubicBezTo>
                    <a:pt x="5" y="28"/>
                    <a:pt x="6" y="28"/>
                    <a:pt x="7" y="29"/>
                  </a:cubicBezTo>
                  <a:cubicBezTo>
                    <a:pt x="8" y="30"/>
                    <a:pt x="10" y="30"/>
                    <a:pt x="11" y="31"/>
                  </a:cubicBezTo>
                  <a:cubicBezTo>
                    <a:pt x="12" y="31"/>
                    <a:pt x="13" y="31"/>
                    <a:pt x="15" y="32"/>
                  </a:cubicBezTo>
                  <a:cubicBezTo>
                    <a:pt x="16" y="32"/>
                    <a:pt x="18" y="32"/>
                    <a:pt x="19" y="32"/>
                  </a:cubicBezTo>
                  <a:cubicBezTo>
                    <a:pt x="20" y="32"/>
                    <a:pt x="22" y="32"/>
                    <a:pt x="23" y="32"/>
                  </a:cubicBezTo>
                  <a:cubicBezTo>
                    <a:pt x="25" y="32"/>
                    <a:pt x="26" y="32"/>
                    <a:pt x="28" y="31"/>
                  </a:cubicBezTo>
                  <a:cubicBezTo>
                    <a:pt x="29" y="31"/>
                    <a:pt x="31" y="31"/>
                    <a:pt x="32" y="30"/>
                  </a:cubicBezTo>
                  <a:cubicBezTo>
                    <a:pt x="33" y="30"/>
                    <a:pt x="35" y="29"/>
                    <a:pt x="36" y="28"/>
                  </a:cubicBezTo>
                  <a:cubicBezTo>
                    <a:pt x="38" y="27"/>
                    <a:pt x="40" y="25"/>
                    <a:pt x="42" y="23"/>
                  </a:cubicBezTo>
                  <a:cubicBezTo>
                    <a:pt x="43" y="21"/>
                    <a:pt x="44" y="19"/>
                    <a:pt x="45" y="17"/>
                  </a:cubicBezTo>
                  <a:cubicBezTo>
                    <a:pt x="45" y="15"/>
                    <a:pt x="45" y="13"/>
                    <a:pt x="45" y="11"/>
                  </a:cubicBezTo>
                  <a:cubicBezTo>
                    <a:pt x="44" y="9"/>
                    <a:pt x="43" y="7"/>
                    <a:pt x="41"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169">
              <a:extLst>
                <a:ext uri="{FF2B5EF4-FFF2-40B4-BE49-F238E27FC236}">
                  <a16:creationId xmlns:a16="http://schemas.microsoft.com/office/drawing/2014/main" id="{ACD111FF-5107-4A32-8F4D-0CFEFDCF9BD5}"/>
                </a:ext>
              </a:extLst>
            </p:cNvPr>
            <p:cNvSpPr>
              <a:spLocks/>
            </p:cNvSpPr>
            <p:nvPr/>
          </p:nvSpPr>
          <p:spPr bwMode="auto">
            <a:xfrm>
              <a:off x="4532313" y="3722688"/>
              <a:ext cx="33338" cy="22225"/>
            </a:xfrm>
            <a:custGeom>
              <a:avLst/>
              <a:gdLst>
                <a:gd name="T0" fmla="*/ 5 w 43"/>
                <a:gd name="T1" fmla="*/ 24 h 29"/>
                <a:gd name="T2" fmla="*/ 8 w 43"/>
                <a:gd name="T3" fmla="*/ 26 h 29"/>
                <a:gd name="T4" fmla="*/ 11 w 43"/>
                <a:gd name="T5" fmla="*/ 28 h 29"/>
                <a:gd name="T6" fmla="*/ 15 w 43"/>
                <a:gd name="T7" fmla="*/ 29 h 29"/>
                <a:gd name="T8" fmla="*/ 19 w 43"/>
                <a:gd name="T9" fmla="*/ 29 h 29"/>
                <a:gd name="T10" fmla="*/ 23 w 43"/>
                <a:gd name="T11" fmla="*/ 29 h 29"/>
                <a:gd name="T12" fmla="*/ 27 w 43"/>
                <a:gd name="T13" fmla="*/ 28 h 29"/>
                <a:gd name="T14" fmla="*/ 31 w 43"/>
                <a:gd name="T15" fmla="*/ 27 h 29"/>
                <a:gd name="T16" fmla="*/ 35 w 43"/>
                <a:gd name="T17" fmla="*/ 25 h 29"/>
                <a:gd name="T18" fmla="*/ 40 w 43"/>
                <a:gd name="T19" fmla="*/ 21 h 29"/>
                <a:gd name="T20" fmla="*/ 43 w 43"/>
                <a:gd name="T21" fmla="*/ 15 h 29"/>
                <a:gd name="T22" fmla="*/ 42 w 43"/>
                <a:gd name="T23" fmla="*/ 10 h 29"/>
                <a:gd name="T24" fmla="*/ 38 w 43"/>
                <a:gd name="T25" fmla="*/ 5 h 29"/>
                <a:gd name="T26" fmla="*/ 35 w 43"/>
                <a:gd name="T27" fmla="*/ 3 h 29"/>
                <a:gd name="T28" fmla="*/ 32 w 43"/>
                <a:gd name="T29" fmla="*/ 1 h 29"/>
                <a:gd name="T30" fmla="*/ 28 w 43"/>
                <a:gd name="T31" fmla="*/ 0 h 29"/>
                <a:gd name="T32" fmla="*/ 24 w 43"/>
                <a:gd name="T33" fmla="*/ 0 h 29"/>
                <a:gd name="T34" fmla="*/ 19 w 43"/>
                <a:gd name="T35" fmla="*/ 0 h 29"/>
                <a:gd name="T36" fmla="*/ 15 w 43"/>
                <a:gd name="T37" fmla="*/ 0 h 29"/>
                <a:gd name="T38" fmla="*/ 11 w 43"/>
                <a:gd name="T39" fmla="*/ 2 h 29"/>
                <a:gd name="T40" fmla="*/ 8 w 43"/>
                <a:gd name="T41" fmla="*/ 3 h 29"/>
                <a:gd name="T42" fmla="*/ 2 w 43"/>
                <a:gd name="T43" fmla="*/ 8 h 29"/>
                <a:gd name="T44" fmla="*/ 0 w 43"/>
                <a:gd name="T45" fmla="*/ 14 h 29"/>
                <a:gd name="T46" fmla="*/ 1 w 43"/>
                <a:gd name="T47" fmla="*/ 19 h 29"/>
                <a:gd name="T48" fmla="*/ 5 w 43"/>
                <a:gd name="T4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29">
                  <a:moveTo>
                    <a:pt x="5" y="24"/>
                  </a:moveTo>
                  <a:cubicBezTo>
                    <a:pt x="5" y="25"/>
                    <a:pt x="6" y="26"/>
                    <a:pt x="8" y="26"/>
                  </a:cubicBezTo>
                  <a:cubicBezTo>
                    <a:pt x="9" y="27"/>
                    <a:pt x="10" y="27"/>
                    <a:pt x="11" y="28"/>
                  </a:cubicBezTo>
                  <a:cubicBezTo>
                    <a:pt x="12" y="28"/>
                    <a:pt x="14" y="28"/>
                    <a:pt x="15" y="29"/>
                  </a:cubicBezTo>
                  <a:cubicBezTo>
                    <a:pt x="16" y="29"/>
                    <a:pt x="18" y="29"/>
                    <a:pt x="19" y="29"/>
                  </a:cubicBezTo>
                  <a:cubicBezTo>
                    <a:pt x="20" y="29"/>
                    <a:pt x="22" y="29"/>
                    <a:pt x="23" y="29"/>
                  </a:cubicBezTo>
                  <a:cubicBezTo>
                    <a:pt x="25" y="29"/>
                    <a:pt x="26" y="29"/>
                    <a:pt x="27" y="28"/>
                  </a:cubicBezTo>
                  <a:cubicBezTo>
                    <a:pt x="29" y="28"/>
                    <a:pt x="30" y="28"/>
                    <a:pt x="31" y="27"/>
                  </a:cubicBezTo>
                  <a:cubicBezTo>
                    <a:pt x="33" y="27"/>
                    <a:pt x="34" y="26"/>
                    <a:pt x="35" y="25"/>
                  </a:cubicBezTo>
                  <a:cubicBezTo>
                    <a:pt x="37" y="24"/>
                    <a:pt x="39" y="23"/>
                    <a:pt x="40" y="21"/>
                  </a:cubicBezTo>
                  <a:cubicBezTo>
                    <a:pt x="42" y="19"/>
                    <a:pt x="42" y="17"/>
                    <a:pt x="43" y="15"/>
                  </a:cubicBezTo>
                  <a:cubicBezTo>
                    <a:pt x="43" y="13"/>
                    <a:pt x="43" y="12"/>
                    <a:pt x="42" y="10"/>
                  </a:cubicBezTo>
                  <a:cubicBezTo>
                    <a:pt x="41" y="8"/>
                    <a:pt x="40" y="6"/>
                    <a:pt x="38" y="5"/>
                  </a:cubicBezTo>
                  <a:cubicBezTo>
                    <a:pt x="37" y="4"/>
                    <a:pt x="36" y="3"/>
                    <a:pt x="35" y="3"/>
                  </a:cubicBezTo>
                  <a:cubicBezTo>
                    <a:pt x="34" y="2"/>
                    <a:pt x="33" y="2"/>
                    <a:pt x="32" y="1"/>
                  </a:cubicBezTo>
                  <a:cubicBezTo>
                    <a:pt x="30" y="1"/>
                    <a:pt x="29" y="0"/>
                    <a:pt x="28" y="0"/>
                  </a:cubicBezTo>
                  <a:cubicBezTo>
                    <a:pt x="26" y="0"/>
                    <a:pt x="25" y="0"/>
                    <a:pt x="24" y="0"/>
                  </a:cubicBezTo>
                  <a:cubicBezTo>
                    <a:pt x="22" y="0"/>
                    <a:pt x="21" y="0"/>
                    <a:pt x="19" y="0"/>
                  </a:cubicBezTo>
                  <a:cubicBezTo>
                    <a:pt x="18" y="0"/>
                    <a:pt x="17" y="0"/>
                    <a:pt x="15" y="0"/>
                  </a:cubicBezTo>
                  <a:cubicBezTo>
                    <a:pt x="14" y="1"/>
                    <a:pt x="13" y="1"/>
                    <a:pt x="11" y="2"/>
                  </a:cubicBezTo>
                  <a:cubicBezTo>
                    <a:pt x="10" y="2"/>
                    <a:pt x="9" y="3"/>
                    <a:pt x="8" y="3"/>
                  </a:cubicBezTo>
                  <a:cubicBezTo>
                    <a:pt x="5" y="5"/>
                    <a:pt x="4" y="6"/>
                    <a:pt x="2" y="8"/>
                  </a:cubicBezTo>
                  <a:cubicBezTo>
                    <a:pt x="1" y="10"/>
                    <a:pt x="0" y="12"/>
                    <a:pt x="0" y="14"/>
                  </a:cubicBezTo>
                  <a:cubicBezTo>
                    <a:pt x="0" y="15"/>
                    <a:pt x="0" y="17"/>
                    <a:pt x="1" y="19"/>
                  </a:cubicBezTo>
                  <a:cubicBezTo>
                    <a:pt x="1" y="21"/>
                    <a:pt x="3" y="23"/>
                    <a:pt x="5"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170">
              <a:extLst>
                <a:ext uri="{FF2B5EF4-FFF2-40B4-BE49-F238E27FC236}">
                  <a16:creationId xmlns:a16="http://schemas.microsoft.com/office/drawing/2014/main" id="{050BC526-ECD3-4F3D-A485-B9B331E60C7E}"/>
                </a:ext>
              </a:extLst>
            </p:cNvPr>
            <p:cNvSpPr>
              <a:spLocks noEditPoints="1"/>
            </p:cNvSpPr>
            <p:nvPr/>
          </p:nvSpPr>
          <p:spPr bwMode="auto">
            <a:xfrm>
              <a:off x="4003675" y="3676650"/>
              <a:ext cx="785813" cy="687388"/>
            </a:xfrm>
            <a:custGeom>
              <a:avLst/>
              <a:gdLst>
                <a:gd name="T0" fmla="*/ 591 w 1031"/>
                <a:gd name="T1" fmla="*/ 699 h 902"/>
                <a:gd name="T2" fmla="*/ 307 w 1031"/>
                <a:gd name="T3" fmla="*/ 255 h 902"/>
                <a:gd name="T4" fmla="*/ 752 w 1031"/>
                <a:gd name="T5" fmla="*/ 396 h 902"/>
                <a:gd name="T6" fmla="*/ 368 w 1031"/>
                <a:gd name="T7" fmla="*/ 437 h 902"/>
                <a:gd name="T8" fmla="*/ 312 w 1031"/>
                <a:gd name="T9" fmla="*/ 434 h 902"/>
                <a:gd name="T10" fmla="*/ 368 w 1031"/>
                <a:gd name="T11" fmla="*/ 437 h 902"/>
                <a:gd name="T12" fmla="*/ 292 w 1031"/>
                <a:gd name="T13" fmla="*/ 275 h 902"/>
                <a:gd name="T14" fmla="*/ 175 w 1031"/>
                <a:gd name="T15" fmla="*/ 388 h 902"/>
                <a:gd name="T16" fmla="*/ 189 w 1031"/>
                <a:gd name="T17" fmla="*/ 427 h 902"/>
                <a:gd name="T18" fmla="*/ 158 w 1031"/>
                <a:gd name="T19" fmla="*/ 464 h 902"/>
                <a:gd name="T20" fmla="*/ 276 w 1031"/>
                <a:gd name="T21" fmla="*/ 554 h 902"/>
                <a:gd name="T22" fmla="*/ 305 w 1031"/>
                <a:gd name="T23" fmla="*/ 548 h 902"/>
                <a:gd name="T24" fmla="*/ 334 w 1031"/>
                <a:gd name="T25" fmla="*/ 549 h 902"/>
                <a:gd name="T26" fmla="*/ 359 w 1031"/>
                <a:gd name="T27" fmla="*/ 559 h 902"/>
                <a:gd name="T28" fmla="*/ 526 w 1031"/>
                <a:gd name="T29" fmla="*/ 473 h 902"/>
                <a:gd name="T30" fmla="*/ 297 w 1031"/>
                <a:gd name="T31" fmla="*/ 659 h 902"/>
                <a:gd name="T32" fmla="*/ 665 w 1031"/>
                <a:gd name="T33" fmla="*/ 227 h 902"/>
                <a:gd name="T34" fmla="*/ 720 w 1031"/>
                <a:gd name="T35" fmla="*/ 229 h 902"/>
                <a:gd name="T36" fmla="*/ 665 w 1031"/>
                <a:gd name="T37" fmla="*/ 227 h 902"/>
                <a:gd name="T38" fmla="*/ 989 w 1031"/>
                <a:gd name="T39" fmla="*/ 243 h 902"/>
                <a:gd name="T40" fmla="*/ 733 w 1031"/>
                <a:gd name="T41" fmla="*/ 349 h 902"/>
                <a:gd name="T42" fmla="*/ 845 w 1031"/>
                <a:gd name="T43" fmla="*/ 256 h 902"/>
                <a:gd name="T44" fmla="*/ 850 w 1031"/>
                <a:gd name="T45" fmla="*/ 217 h 902"/>
                <a:gd name="T46" fmla="*/ 760 w 1031"/>
                <a:gd name="T47" fmla="*/ 112 h 902"/>
                <a:gd name="T48" fmla="*/ 734 w 1031"/>
                <a:gd name="T49" fmla="*/ 122 h 902"/>
                <a:gd name="T50" fmla="*/ 707 w 1031"/>
                <a:gd name="T51" fmla="*/ 125 h 902"/>
                <a:gd name="T52" fmla="*/ 680 w 1031"/>
                <a:gd name="T53" fmla="*/ 120 h 902"/>
                <a:gd name="T54" fmla="*/ 658 w 1031"/>
                <a:gd name="T55" fmla="*/ 108 h 902"/>
                <a:gd name="T56" fmla="*/ 496 w 1031"/>
                <a:gd name="T57" fmla="*/ 158 h 902"/>
                <a:gd name="T58" fmla="*/ 777 w 1031"/>
                <a:gd name="T59" fmla="*/ 398 h 902"/>
                <a:gd name="T60" fmla="*/ 726 w 1031"/>
                <a:gd name="T61" fmla="*/ 0 h 902"/>
                <a:gd name="T62" fmla="*/ 467 w 1031"/>
                <a:gd name="T63" fmla="*/ 134 h 902"/>
                <a:gd name="T64" fmla="*/ 274 w 1031"/>
                <a:gd name="T65" fmla="*/ 260 h 902"/>
                <a:gd name="T66" fmla="*/ 290 w 1031"/>
                <a:gd name="T67" fmla="*/ 692 h 902"/>
                <a:gd name="T68" fmla="*/ 566 w 1031"/>
                <a:gd name="T69" fmla="*/ 565 h 902"/>
                <a:gd name="T70" fmla="*/ 0 w 1031"/>
                <a:gd name="T71" fmla="*/ 449 h 902"/>
                <a:gd name="T72" fmla="*/ 290 w 1031"/>
                <a:gd name="T73" fmla="*/ 762 h 902"/>
                <a:gd name="T74" fmla="*/ 566 w 1031"/>
                <a:gd name="T75" fmla="*/ 634 h 902"/>
                <a:gd name="T76" fmla="*/ 0 w 1031"/>
                <a:gd name="T77" fmla="*/ 519 h 902"/>
                <a:gd name="T78" fmla="*/ 290 w 1031"/>
                <a:gd name="T79" fmla="*/ 832 h 902"/>
                <a:gd name="T80" fmla="*/ 566 w 1031"/>
                <a:gd name="T81" fmla="*/ 702 h 902"/>
                <a:gd name="T82" fmla="*/ 0 w 1031"/>
                <a:gd name="T83" fmla="*/ 589 h 902"/>
                <a:gd name="T84" fmla="*/ 290 w 1031"/>
                <a:gd name="T85" fmla="*/ 902 h 902"/>
                <a:gd name="T86" fmla="*/ 566 w 1031"/>
                <a:gd name="T87" fmla="*/ 744 h 902"/>
                <a:gd name="T88" fmla="*/ 777 w 1031"/>
                <a:gd name="T89" fmla="*/ 597 h 902"/>
                <a:gd name="T90" fmla="*/ 1031 w 1031"/>
                <a:gd name="T91" fmla="*/ 416 h 902"/>
                <a:gd name="T92" fmla="*/ 777 w 1031"/>
                <a:gd name="T93" fmla="*/ 530 h 902"/>
                <a:gd name="T94" fmla="*/ 1031 w 1031"/>
                <a:gd name="T95" fmla="*/ 351 h 902"/>
                <a:gd name="T96" fmla="*/ 777 w 1031"/>
                <a:gd name="T97" fmla="*/ 462 h 902"/>
                <a:gd name="T98" fmla="*/ 1031 w 1031"/>
                <a:gd name="T99" fmla="*/ 283 h 902"/>
                <a:gd name="T100" fmla="*/ 777 w 1031"/>
                <a:gd name="T101" fmla="*/ 398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1" h="902">
                  <a:moveTo>
                    <a:pt x="752" y="598"/>
                  </a:moveTo>
                  <a:lnTo>
                    <a:pt x="591" y="699"/>
                  </a:lnTo>
                  <a:lnTo>
                    <a:pt x="591" y="496"/>
                  </a:lnTo>
                  <a:lnTo>
                    <a:pt x="307" y="255"/>
                  </a:lnTo>
                  <a:lnTo>
                    <a:pt x="464" y="165"/>
                  </a:lnTo>
                  <a:lnTo>
                    <a:pt x="752" y="396"/>
                  </a:lnTo>
                  <a:lnTo>
                    <a:pt x="752" y="598"/>
                  </a:lnTo>
                  <a:close/>
                  <a:moveTo>
                    <a:pt x="368" y="437"/>
                  </a:moveTo>
                  <a:lnTo>
                    <a:pt x="336" y="456"/>
                  </a:lnTo>
                  <a:lnTo>
                    <a:pt x="312" y="434"/>
                  </a:lnTo>
                  <a:lnTo>
                    <a:pt x="344" y="415"/>
                  </a:lnTo>
                  <a:lnTo>
                    <a:pt x="368" y="437"/>
                  </a:lnTo>
                  <a:close/>
                  <a:moveTo>
                    <a:pt x="42" y="419"/>
                  </a:moveTo>
                  <a:lnTo>
                    <a:pt x="292" y="275"/>
                  </a:lnTo>
                  <a:lnTo>
                    <a:pt x="324" y="302"/>
                  </a:lnTo>
                  <a:lnTo>
                    <a:pt x="175" y="388"/>
                  </a:lnTo>
                  <a:cubicBezTo>
                    <a:pt x="181" y="394"/>
                    <a:pt x="185" y="400"/>
                    <a:pt x="188" y="406"/>
                  </a:cubicBezTo>
                  <a:cubicBezTo>
                    <a:pt x="190" y="413"/>
                    <a:pt x="190" y="420"/>
                    <a:pt x="189" y="427"/>
                  </a:cubicBezTo>
                  <a:cubicBezTo>
                    <a:pt x="187" y="434"/>
                    <a:pt x="184" y="440"/>
                    <a:pt x="179" y="447"/>
                  </a:cubicBezTo>
                  <a:cubicBezTo>
                    <a:pt x="174" y="453"/>
                    <a:pt x="167" y="459"/>
                    <a:pt x="158" y="464"/>
                  </a:cubicBezTo>
                  <a:lnTo>
                    <a:pt x="263" y="561"/>
                  </a:lnTo>
                  <a:cubicBezTo>
                    <a:pt x="267" y="558"/>
                    <a:pt x="272" y="556"/>
                    <a:pt x="276" y="554"/>
                  </a:cubicBezTo>
                  <a:cubicBezTo>
                    <a:pt x="281" y="553"/>
                    <a:pt x="286" y="551"/>
                    <a:pt x="290" y="550"/>
                  </a:cubicBezTo>
                  <a:cubicBezTo>
                    <a:pt x="295" y="549"/>
                    <a:pt x="300" y="548"/>
                    <a:pt x="305" y="548"/>
                  </a:cubicBezTo>
                  <a:cubicBezTo>
                    <a:pt x="310" y="547"/>
                    <a:pt x="315" y="547"/>
                    <a:pt x="320" y="547"/>
                  </a:cubicBezTo>
                  <a:cubicBezTo>
                    <a:pt x="324" y="548"/>
                    <a:pt x="329" y="548"/>
                    <a:pt x="334" y="549"/>
                  </a:cubicBezTo>
                  <a:cubicBezTo>
                    <a:pt x="338" y="550"/>
                    <a:pt x="343" y="551"/>
                    <a:pt x="347" y="553"/>
                  </a:cubicBezTo>
                  <a:cubicBezTo>
                    <a:pt x="351" y="555"/>
                    <a:pt x="356" y="556"/>
                    <a:pt x="359" y="559"/>
                  </a:cubicBezTo>
                  <a:cubicBezTo>
                    <a:pt x="363" y="561"/>
                    <a:pt x="367" y="564"/>
                    <a:pt x="370" y="566"/>
                  </a:cubicBezTo>
                  <a:lnTo>
                    <a:pt x="526" y="473"/>
                  </a:lnTo>
                  <a:lnTo>
                    <a:pt x="559" y="501"/>
                  </a:lnTo>
                  <a:lnTo>
                    <a:pt x="297" y="659"/>
                  </a:lnTo>
                  <a:lnTo>
                    <a:pt x="42" y="419"/>
                  </a:lnTo>
                  <a:close/>
                  <a:moveTo>
                    <a:pt x="665" y="227"/>
                  </a:moveTo>
                  <a:lnTo>
                    <a:pt x="695" y="209"/>
                  </a:lnTo>
                  <a:lnTo>
                    <a:pt x="720" y="229"/>
                  </a:lnTo>
                  <a:lnTo>
                    <a:pt x="689" y="247"/>
                  </a:lnTo>
                  <a:lnTo>
                    <a:pt x="665" y="227"/>
                  </a:lnTo>
                  <a:close/>
                  <a:moveTo>
                    <a:pt x="722" y="27"/>
                  </a:moveTo>
                  <a:lnTo>
                    <a:pt x="989" y="243"/>
                  </a:lnTo>
                  <a:lnTo>
                    <a:pt x="767" y="376"/>
                  </a:lnTo>
                  <a:lnTo>
                    <a:pt x="733" y="349"/>
                  </a:lnTo>
                  <a:lnTo>
                    <a:pt x="859" y="273"/>
                  </a:lnTo>
                  <a:cubicBezTo>
                    <a:pt x="852" y="268"/>
                    <a:pt x="847" y="262"/>
                    <a:pt x="845" y="256"/>
                  </a:cubicBezTo>
                  <a:cubicBezTo>
                    <a:pt x="842" y="249"/>
                    <a:pt x="841" y="243"/>
                    <a:pt x="842" y="236"/>
                  </a:cubicBezTo>
                  <a:cubicBezTo>
                    <a:pt x="843" y="229"/>
                    <a:pt x="845" y="223"/>
                    <a:pt x="850" y="217"/>
                  </a:cubicBezTo>
                  <a:cubicBezTo>
                    <a:pt x="854" y="211"/>
                    <a:pt x="860" y="205"/>
                    <a:pt x="868" y="201"/>
                  </a:cubicBezTo>
                  <a:lnTo>
                    <a:pt x="760" y="112"/>
                  </a:lnTo>
                  <a:cubicBezTo>
                    <a:pt x="756" y="115"/>
                    <a:pt x="752" y="117"/>
                    <a:pt x="747" y="118"/>
                  </a:cubicBezTo>
                  <a:cubicBezTo>
                    <a:pt x="743" y="120"/>
                    <a:pt x="739" y="121"/>
                    <a:pt x="734" y="122"/>
                  </a:cubicBezTo>
                  <a:cubicBezTo>
                    <a:pt x="730" y="123"/>
                    <a:pt x="725" y="124"/>
                    <a:pt x="720" y="124"/>
                  </a:cubicBezTo>
                  <a:cubicBezTo>
                    <a:pt x="716" y="125"/>
                    <a:pt x="711" y="125"/>
                    <a:pt x="707" y="125"/>
                  </a:cubicBezTo>
                  <a:cubicBezTo>
                    <a:pt x="702" y="124"/>
                    <a:pt x="697" y="124"/>
                    <a:pt x="693" y="123"/>
                  </a:cubicBezTo>
                  <a:cubicBezTo>
                    <a:pt x="689" y="122"/>
                    <a:pt x="684" y="121"/>
                    <a:pt x="680" y="120"/>
                  </a:cubicBezTo>
                  <a:cubicBezTo>
                    <a:pt x="676" y="118"/>
                    <a:pt x="672" y="117"/>
                    <a:pt x="668" y="115"/>
                  </a:cubicBezTo>
                  <a:cubicBezTo>
                    <a:pt x="665" y="113"/>
                    <a:pt x="661" y="111"/>
                    <a:pt x="658" y="108"/>
                  </a:cubicBezTo>
                  <a:lnTo>
                    <a:pt x="528" y="184"/>
                  </a:lnTo>
                  <a:lnTo>
                    <a:pt x="496" y="158"/>
                  </a:lnTo>
                  <a:lnTo>
                    <a:pt x="722" y="27"/>
                  </a:lnTo>
                  <a:close/>
                  <a:moveTo>
                    <a:pt x="777" y="398"/>
                  </a:moveTo>
                  <a:lnTo>
                    <a:pt x="1031" y="244"/>
                  </a:lnTo>
                  <a:lnTo>
                    <a:pt x="726" y="0"/>
                  </a:lnTo>
                  <a:lnTo>
                    <a:pt x="477" y="143"/>
                  </a:lnTo>
                  <a:lnTo>
                    <a:pt x="467" y="134"/>
                  </a:lnTo>
                  <a:lnTo>
                    <a:pt x="264" y="251"/>
                  </a:lnTo>
                  <a:lnTo>
                    <a:pt x="274" y="260"/>
                  </a:lnTo>
                  <a:lnTo>
                    <a:pt x="0" y="417"/>
                  </a:lnTo>
                  <a:lnTo>
                    <a:pt x="290" y="692"/>
                  </a:lnTo>
                  <a:lnTo>
                    <a:pt x="566" y="525"/>
                  </a:lnTo>
                  <a:lnTo>
                    <a:pt x="566" y="565"/>
                  </a:lnTo>
                  <a:lnTo>
                    <a:pt x="290" y="732"/>
                  </a:lnTo>
                  <a:lnTo>
                    <a:pt x="0" y="449"/>
                  </a:lnTo>
                  <a:lnTo>
                    <a:pt x="0" y="482"/>
                  </a:lnTo>
                  <a:lnTo>
                    <a:pt x="290" y="762"/>
                  </a:lnTo>
                  <a:lnTo>
                    <a:pt x="566" y="592"/>
                  </a:lnTo>
                  <a:lnTo>
                    <a:pt x="566" y="634"/>
                  </a:lnTo>
                  <a:lnTo>
                    <a:pt x="290" y="802"/>
                  </a:lnTo>
                  <a:lnTo>
                    <a:pt x="0" y="519"/>
                  </a:lnTo>
                  <a:lnTo>
                    <a:pt x="0" y="550"/>
                  </a:lnTo>
                  <a:lnTo>
                    <a:pt x="290" y="832"/>
                  </a:lnTo>
                  <a:lnTo>
                    <a:pt x="566" y="661"/>
                  </a:lnTo>
                  <a:lnTo>
                    <a:pt x="566" y="702"/>
                  </a:lnTo>
                  <a:lnTo>
                    <a:pt x="290" y="872"/>
                  </a:lnTo>
                  <a:lnTo>
                    <a:pt x="0" y="589"/>
                  </a:lnTo>
                  <a:lnTo>
                    <a:pt x="0" y="620"/>
                  </a:lnTo>
                  <a:lnTo>
                    <a:pt x="290" y="902"/>
                  </a:lnTo>
                  <a:lnTo>
                    <a:pt x="566" y="729"/>
                  </a:lnTo>
                  <a:lnTo>
                    <a:pt x="566" y="744"/>
                  </a:lnTo>
                  <a:lnTo>
                    <a:pt x="777" y="611"/>
                  </a:lnTo>
                  <a:lnTo>
                    <a:pt x="777" y="597"/>
                  </a:lnTo>
                  <a:lnTo>
                    <a:pt x="1031" y="438"/>
                  </a:lnTo>
                  <a:lnTo>
                    <a:pt x="1031" y="416"/>
                  </a:lnTo>
                  <a:lnTo>
                    <a:pt x="777" y="572"/>
                  </a:lnTo>
                  <a:lnTo>
                    <a:pt x="777" y="530"/>
                  </a:lnTo>
                  <a:lnTo>
                    <a:pt x="1031" y="373"/>
                  </a:lnTo>
                  <a:lnTo>
                    <a:pt x="1031" y="351"/>
                  </a:lnTo>
                  <a:lnTo>
                    <a:pt x="777" y="505"/>
                  </a:lnTo>
                  <a:lnTo>
                    <a:pt x="777" y="462"/>
                  </a:lnTo>
                  <a:lnTo>
                    <a:pt x="1031" y="305"/>
                  </a:lnTo>
                  <a:lnTo>
                    <a:pt x="1031" y="283"/>
                  </a:lnTo>
                  <a:lnTo>
                    <a:pt x="777" y="437"/>
                  </a:lnTo>
                  <a:lnTo>
                    <a:pt x="777" y="39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 name="Position" descr="{&quot;Key&quot;:&quot;POWER_USER_SHAPE_ICON&quot;,&quot;Value&quot;:&quot;POWER_USER_SHAPE_ICON_STYLE_1&quot;}">
            <a:extLst>
              <a:ext uri="{FF2B5EF4-FFF2-40B4-BE49-F238E27FC236}">
                <a16:creationId xmlns:a16="http://schemas.microsoft.com/office/drawing/2014/main" id="{38E81202-2599-4988-89AB-9E5C9C6A393E}"/>
              </a:ext>
            </a:extLst>
          </p:cNvPr>
          <p:cNvGrpSpPr>
            <a:grpSpLocks noChangeAspect="1"/>
          </p:cNvGrpSpPr>
          <p:nvPr>
            <p:custDataLst>
              <p:tags r:id="rId5"/>
            </p:custDataLst>
          </p:nvPr>
        </p:nvGrpSpPr>
        <p:grpSpPr>
          <a:xfrm>
            <a:off x="1014541" y="3250658"/>
            <a:ext cx="576043" cy="656940"/>
            <a:chOff x="16057812" y="3429000"/>
            <a:chExt cx="655638" cy="747713"/>
          </a:xfrm>
          <a:solidFill>
            <a:schemeClr val="bg1"/>
          </a:solidFill>
        </p:grpSpPr>
        <p:sp>
          <p:nvSpPr>
            <p:cNvPr id="53" name="Freeform 1285">
              <a:extLst>
                <a:ext uri="{FF2B5EF4-FFF2-40B4-BE49-F238E27FC236}">
                  <a16:creationId xmlns:a16="http://schemas.microsoft.com/office/drawing/2014/main" id="{13F5E11B-6CBC-48E8-B32B-4B1BEE1C824F}"/>
                </a:ext>
              </a:extLst>
            </p:cNvPr>
            <p:cNvSpPr>
              <a:spLocks noEditPoints="1"/>
            </p:cNvSpPr>
            <p:nvPr/>
          </p:nvSpPr>
          <p:spPr bwMode="auto">
            <a:xfrm>
              <a:off x="16291175" y="3560763"/>
              <a:ext cx="190500" cy="190500"/>
            </a:xfrm>
            <a:custGeom>
              <a:avLst/>
              <a:gdLst>
                <a:gd name="T0" fmla="*/ 318 w 318"/>
                <a:gd name="T1" fmla="*/ 159 h 318"/>
                <a:gd name="T2" fmla="*/ 159 w 318"/>
                <a:gd name="T3" fmla="*/ 0 h 318"/>
                <a:gd name="T4" fmla="*/ 0 w 318"/>
                <a:gd name="T5" fmla="*/ 159 h 318"/>
                <a:gd name="T6" fmla="*/ 159 w 318"/>
                <a:gd name="T7" fmla="*/ 318 h 318"/>
                <a:gd name="T8" fmla="*/ 318 w 318"/>
                <a:gd name="T9" fmla="*/ 159 h 318"/>
                <a:gd name="T10" fmla="*/ 98 w 318"/>
                <a:gd name="T11" fmla="*/ 159 h 318"/>
                <a:gd name="T12" fmla="*/ 159 w 318"/>
                <a:gd name="T13" fmla="*/ 98 h 318"/>
                <a:gd name="T14" fmla="*/ 220 w 318"/>
                <a:gd name="T15" fmla="*/ 159 h 318"/>
                <a:gd name="T16" fmla="*/ 159 w 318"/>
                <a:gd name="T17" fmla="*/ 220 h 318"/>
                <a:gd name="T18" fmla="*/ 98 w 318"/>
                <a:gd name="T19" fmla="*/ 1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318" y="159"/>
                  </a:moveTo>
                  <a:cubicBezTo>
                    <a:pt x="318" y="71"/>
                    <a:pt x="247" y="0"/>
                    <a:pt x="159" y="0"/>
                  </a:cubicBezTo>
                  <a:cubicBezTo>
                    <a:pt x="71" y="0"/>
                    <a:pt x="0" y="71"/>
                    <a:pt x="0" y="159"/>
                  </a:cubicBezTo>
                  <a:cubicBezTo>
                    <a:pt x="0" y="247"/>
                    <a:pt x="71" y="318"/>
                    <a:pt x="159" y="318"/>
                  </a:cubicBezTo>
                  <a:cubicBezTo>
                    <a:pt x="247" y="318"/>
                    <a:pt x="318" y="247"/>
                    <a:pt x="318" y="159"/>
                  </a:cubicBezTo>
                  <a:close/>
                  <a:moveTo>
                    <a:pt x="98" y="159"/>
                  </a:moveTo>
                  <a:cubicBezTo>
                    <a:pt x="98" y="125"/>
                    <a:pt x="125" y="98"/>
                    <a:pt x="159" y="98"/>
                  </a:cubicBezTo>
                  <a:cubicBezTo>
                    <a:pt x="193" y="98"/>
                    <a:pt x="220" y="125"/>
                    <a:pt x="220" y="159"/>
                  </a:cubicBezTo>
                  <a:cubicBezTo>
                    <a:pt x="220" y="193"/>
                    <a:pt x="193" y="220"/>
                    <a:pt x="159" y="220"/>
                  </a:cubicBezTo>
                  <a:cubicBezTo>
                    <a:pt x="125" y="220"/>
                    <a:pt x="98" y="193"/>
                    <a:pt x="98" y="1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1286">
              <a:extLst>
                <a:ext uri="{FF2B5EF4-FFF2-40B4-BE49-F238E27FC236}">
                  <a16:creationId xmlns:a16="http://schemas.microsoft.com/office/drawing/2014/main" id="{F961DB20-0363-4DF4-AEBA-21BFD4DE08D4}"/>
                </a:ext>
              </a:extLst>
            </p:cNvPr>
            <p:cNvSpPr>
              <a:spLocks noEditPoints="1"/>
            </p:cNvSpPr>
            <p:nvPr/>
          </p:nvSpPr>
          <p:spPr bwMode="auto">
            <a:xfrm>
              <a:off x="16057812" y="3429000"/>
              <a:ext cx="655638" cy="747713"/>
            </a:xfrm>
            <a:custGeom>
              <a:avLst/>
              <a:gdLst>
                <a:gd name="T0" fmla="*/ 1080 w 1100"/>
                <a:gd name="T1" fmla="*/ 1206 h 1250"/>
                <a:gd name="T2" fmla="*/ 645 w 1100"/>
                <a:gd name="T3" fmla="*/ 1103 h 1250"/>
                <a:gd name="T4" fmla="*/ 1080 w 1100"/>
                <a:gd name="T5" fmla="*/ 999 h 1250"/>
                <a:gd name="T6" fmla="*/ 1097 w 1100"/>
                <a:gd name="T7" fmla="*/ 972 h 1250"/>
                <a:gd name="T8" fmla="*/ 1070 w 1100"/>
                <a:gd name="T9" fmla="*/ 956 h 1250"/>
                <a:gd name="T10" fmla="*/ 616 w 1100"/>
                <a:gd name="T11" fmla="*/ 1064 h 1250"/>
                <a:gd name="T12" fmla="*/ 929 w 1100"/>
                <a:gd name="T13" fmla="*/ 372 h 1250"/>
                <a:gd name="T14" fmla="*/ 550 w 1100"/>
                <a:gd name="T15" fmla="*/ 0 h 1250"/>
                <a:gd name="T16" fmla="*/ 171 w 1100"/>
                <a:gd name="T17" fmla="*/ 372 h 1250"/>
                <a:gd name="T18" fmla="*/ 484 w 1100"/>
                <a:gd name="T19" fmla="*/ 1064 h 1250"/>
                <a:gd name="T20" fmla="*/ 30 w 1100"/>
                <a:gd name="T21" fmla="*/ 956 h 1250"/>
                <a:gd name="T22" fmla="*/ 3 w 1100"/>
                <a:gd name="T23" fmla="*/ 972 h 1250"/>
                <a:gd name="T24" fmla="*/ 19 w 1100"/>
                <a:gd name="T25" fmla="*/ 999 h 1250"/>
                <a:gd name="T26" fmla="*/ 455 w 1100"/>
                <a:gd name="T27" fmla="*/ 1103 h 1250"/>
                <a:gd name="T28" fmla="*/ 19 w 1100"/>
                <a:gd name="T29" fmla="*/ 1206 h 1250"/>
                <a:gd name="T30" fmla="*/ 3 w 1100"/>
                <a:gd name="T31" fmla="*/ 1233 h 1250"/>
                <a:gd name="T32" fmla="*/ 25 w 1100"/>
                <a:gd name="T33" fmla="*/ 1250 h 1250"/>
                <a:gd name="T34" fmla="*/ 30 w 1100"/>
                <a:gd name="T35" fmla="*/ 1249 h 1250"/>
                <a:gd name="T36" fmla="*/ 495 w 1100"/>
                <a:gd name="T37" fmla="*/ 1139 h 1250"/>
                <a:gd name="T38" fmla="*/ 550 w 1100"/>
                <a:gd name="T39" fmla="*/ 1174 h 1250"/>
                <a:gd name="T40" fmla="*/ 605 w 1100"/>
                <a:gd name="T41" fmla="*/ 1139 h 1250"/>
                <a:gd name="T42" fmla="*/ 1070 w 1100"/>
                <a:gd name="T43" fmla="*/ 1249 h 1250"/>
                <a:gd name="T44" fmla="*/ 1075 w 1100"/>
                <a:gd name="T45" fmla="*/ 1250 h 1250"/>
                <a:gd name="T46" fmla="*/ 1097 w 1100"/>
                <a:gd name="T47" fmla="*/ 1233 h 1250"/>
                <a:gd name="T48" fmla="*/ 1080 w 1100"/>
                <a:gd name="T49" fmla="*/ 1206 h 1250"/>
                <a:gd name="T50" fmla="*/ 293 w 1100"/>
                <a:gd name="T51" fmla="*/ 379 h 1250"/>
                <a:gd name="T52" fmla="*/ 550 w 1100"/>
                <a:gd name="T53" fmla="*/ 122 h 1250"/>
                <a:gd name="T54" fmla="*/ 807 w 1100"/>
                <a:gd name="T55" fmla="*/ 379 h 1250"/>
                <a:gd name="T56" fmla="*/ 550 w 1100"/>
                <a:gd name="T57" fmla="*/ 636 h 1250"/>
                <a:gd name="T58" fmla="*/ 293 w 1100"/>
                <a:gd name="T59" fmla="*/ 379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0" h="1250">
                  <a:moveTo>
                    <a:pt x="1080" y="1206"/>
                  </a:moveTo>
                  <a:lnTo>
                    <a:pt x="645" y="1103"/>
                  </a:lnTo>
                  <a:lnTo>
                    <a:pt x="1080" y="999"/>
                  </a:lnTo>
                  <a:cubicBezTo>
                    <a:pt x="1092" y="996"/>
                    <a:pt x="1100" y="984"/>
                    <a:pt x="1097" y="972"/>
                  </a:cubicBezTo>
                  <a:cubicBezTo>
                    <a:pt x="1094" y="960"/>
                    <a:pt x="1082" y="953"/>
                    <a:pt x="1070" y="956"/>
                  </a:cubicBezTo>
                  <a:lnTo>
                    <a:pt x="616" y="1064"/>
                  </a:lnTo>
                  <a:cubicBezTo>
                    <a:pt x="662" y="797"/>
                    <a:pt x="929" y="611"/>
                    <a:pt x="929" y="372"/>
                  </a:cubicBezTo>
                  <a:cubicBezTo>
                    <a:pt x="929" y="167"/>
                    <a:pt x="759" y="0"/>
                    <a:pt x="550" y="0"/>
                  </a:cubicBezTo>
                  <a:cubicBezTo>
                    <a:pt x="341" y="0"/>
                    <a:pt x="171" y="167"/>
                    <a:pt x="171" y="372"/>
                  </a:cubicBezTo>
                  <a:cubicBezTo>
                    <a:pt x="171" y="611"/>
                    <a:pt x="439" y="797"/>
                    <a:pt x="484" y="1064"/>
                  </a:cubicBezTo>
                  <a:lnTo>
                    <a:pt x="30" y="956"/>
                  </a:lnTo>
                  <a:cubicBezTo>
                    <a:pt x="18" y="953"/>
                    <a:pt x="6" y="960"/>
                    <a:pt x="3" y="972"/>
                  </a:cubicBezTo>
                  <a:cubicBezTo>
                    <a:pt x="0" y="984"/>
                    <a:pt x="8" y="996"/>
                    <a:pt x="19" y="999"/>
                  </a:cubicBezTo>
                  <a:lnTo>
                    <a:pt x="455" y="1103"/>
                  </a:lnTo>
                  <a:lnTo>
                    <a:pt x="19" y="1206"/>
                  </a:lnTo>
                  <a:cubicBezTo>
                    <a:pt x="8" y="1209"/>
                    <a:pt x="0" y="1221"/>
                    <a:pt x="3" y="1233"/>
                  </a:cubicBezTo>
                  <a:cubicBezTo>
                    <a:pt x="6" y="1243"/>
                    <a:pt x="15" y="1250"/>
                    <a:pt x="25" y="1250"/>
                  </a:cubicBezTo>
                  <a:cubicBezTo>
                    <a:pt x="26" y="1250"/>
                    <a:pt x="28" y="1250"/>
                    <a:pt x="30" y="1249"/>
                  </a:cubicBezTo>
                  <a:lnTo>
                    <a:pt x="495" y="1139"/>
                  </a:lnTo>
                  <a:cubicBezTo>
                    <a:pt x="504" y="1159"/>
                    <a:pt x="525" y="1174"/>
                    <a:pt x="550" y="1174"/>
                  </a:cubicBezTo>
                  <a:cubicBezTo>
                    <a:pt x="575" y="1174"/>
                    <a:pt x="596" y="1159"/>
                    <a:pt x="605" y="1139"/>
                  </a:cubicBezTo>
                  <a:lnTo>
                    <a:pt x="1070" y="1249"/>
                  </a:lnTo>
                  <a:cubicBezTo>
                    <a:pt x="1072" y="1250"/>
                    <a:pt x="1074" y="1250"/>
                    <a:pt x="1075" y="1250"/>
                  </a:cubicBezTo>
                  <a:cubicBezTo>
                    <a:pt x="1085" y="1250"/>
                    <a:pt x="1094" y="1243"/>
                    <a:pt x="1097" y="1233"/>
                  </a:cubicBezTo>
                  <a:cubicBezTo>
                    <a:pt x="1100" y="1221"/>
                    <a:pt x="1092" y="1209"/>
                    <a:pt x="1080" y="1206"/>
                  </a:cubicBezTo>
                  <a:close/>
                  <a:moveTo>
                    <a:pt x="293" y="379"/>
                  </a:moveTo>
                  <a:cubicBezTo>
                    <a:pt x="293" y="237"/>
                    <a:pt x="408" y="122"/>
                    <a:pt x="550" y="122"/>
                  </a:cubicBezTo>
                  <a:cubicBezTo>
                    <a:pt x="692" y="122"/>
                    <a:pt x="807" y="237"/>
                    <a:pt x="807" y="379"/>
                  </a:cubicBezTo>
                  <a:cubicBezTo>
                    <a:pt x="807" y="521"/>
                    <a:pt x="692" y="636"/>
                    <a:pt x="550" y="636"/>
                  </a:cubicBezTo>
                  <a:cubicBezTo>
                    <a:pt x="408" y="636"/>
                    <a:pt x="293" y="521"/>
                    <a:pt x="293" y="37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 name="Rectangle 9">
            <a:extLst>
              <a:ext uri="{FF2B5EF4-FFF2-40B4-BE49-F238E27FC236}">
                <a16:creationId xmlns:a16="http://schemas.microsoft.com/office/drawing/2014/main" id="{A2888CF5-4F1A-44F8-B4BA-9B0CF613F039}"/>
              </a:ext>
            </a:extLst>
          </p:cNvPr>
          <p:cNvSpPr/>
          <p:nvPr/>
        </p:nvSpPr>
        <p:spPr>
          <a:xfrm>
            <a:off x="8921925" y="1853953"/>
            <a:ext cx="2720475" cy="46887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If you are aware of your customers spend, relative to others, it can help you make a case for changing budget allocation, targeting and creative recommendations for mail</a:t>
            </a:r>
          </a:p>
        </p:txBody>
      </p:sp>
    </p:spTree>
    <p:custDataLst>
      <p:tags r:id="rId1"/>
    </p:custDataLst>
    <p:extLst>
      <p:ext uri="{BB962C8B-B14F-4D97-AF65-F5344CB8AC3E}">
        <p14:creationId xmlns:p14="http://schemas.microsoft.com/office/powerpoint/2010/main" val="254249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E4A1-635D-4263-9DD9-77FD39953DF7}"/>
              </a:ext>
            </a:extLst>
          </p:cNvPr>
          <p:cNvSpPr>
            <a:spLocks noGrp="1"/>
          </p:cNvSpPr>
          <p:nvPr>
            <p:ph type="title"/>
          </p:nvPr>
        </p:nvSpPr>
        <p:spPr/>
        <p:txBody>
          <a:bodyPr/>
          <a:lstStyle/>
          <a:p>
            <a:r>
              <a:rPr lang="en-GB" dirty="0"/>
              <a:t>Without circulation</a:t>
            </a:r>
          </a:p>
        </p:txBody>
      </p:sp>
      <p:sp>
        <p:nvSpPr>
          <p:cNvPr id="3" name="Slide Number Placeholder 2">
            <a:extLst>
              <a:ext uri="{FF2B5EF4-FFF2-40B4-BE49-F238E27FC236}">
                <a16:creationId xmlns:a16="http://schemas.microsoft.com/office/drawing/2014/main" id="{AECDE7CC-153E-4ABE-AC1D-6CCF3B77C85B}"/>
              </a:ext>
            </a:extLst>
          </p:cNvPr>
          <p:cNvSpPr>
            <a:spLocks noGrp="1"/>
          </p:cNvSpPr>
          <p:nvPr>
            <p:ph type="sldNum" sz="quarter" idx="10"/>
          </p:nvPr>
        </p:nvSpPr>
        <p:spPr/>
        <p:txBody>
          <a:bodyPr/>
          <a:lstStyle/>
          <a:p>
            <a:fld id="{887360FE-02F5-4392-9C12-7D03F05745BB}" type="slidenum">
              <a:rPr lang="en-GB" smtClean="0"/>
              <a:pPr/>
              <a:t>16</a:t>
            </a:fld>
            <a:endParaRPr lang="en-GB" dirty="0"/>
          </a:p>
        </p:txBody>
      </p:sp>
      <p:sp>
        <p:nvSpPr>
          <p:cNvPr id="4" name="Text Placeholder 3">
            <a:extLst>
              <a:ext uri="{FF2B5EF4-FFF2-40B4-BE49-F238E27FC236}">
                <a16:creationId xmlns:a16="http://schemas.microsoft.com/office/drawing/2014/main" id="{81A64FC8-C65C-4E05-B1D5-D85FA8BBC097}"/>
              </a:ext>
            </a:extLst>
          </p:cNvPr>
          <p:cNvSpPr>
            <a:spLocks noGrp="1"/>
          </p:cNvSpPr>
          <p:nvPr>
            <p:ph type="body" sz="quarter" idx="11"/>
          </p:nvPr>
        </p:nvSpPr>
        <p:spPr/>
        <p:txBody>
          <a:bodyPr/>
          <a:lstStyle/>
          <a:p>
            <a:endParaRPr lang="en-GB" dirty="0"/>
          </a:p>
        </p:txBody>
      </p:sp>
      <p:sp>
        <p:nvSpPr>
          <p:cNvPr id="7" name="Rectangle 6">
            <a:extLst>
              <a:ext uri="{FF2B5EF4-FFF2-40B4-BE49-F238E27FC236}">
                <a16:creationId xmlns:a16="http://schemas.microsoft.com/office/drawing/2014/main" id="{A429E104-C1E2-41AE-9454-999E8CFCF3EF}"/>
              </a:ext>
            </a:extLst>
          </p:cNvPr>
          <p:cNvSpPr/>
          <p:nvPr/>
        </p:nvSpPr>
        <p:spPr>
          <a:xfrm>
            <a:off x="1760562" y="1835969"/>
            <a:ext cx="6755641" cy="1045282"/>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1813" marR="0" lvl="0" algn="l" defTabSz="914400" rtl="0" eaLnBrk="1" fontAlgn="auto" latinLnBrk="0" hangingPunct="1">
              <a:lnSpc>
                <a:spcPct val="100000"/>
              </a:lnSpc>
              <a:spcBef>
                <a:spcPts val="0"/>
              </a:spcBef>
              <a:spcAft>
                <a:spcPts val="0"/>
              </a:spcAft>
              <a:buClrTx/>
              <a:buSzTx/>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 only have approximate mail circulation numbers – I cannot accurately see what my competitors are doing</a:t>
            </a:r>
          </a:p>
        </p:txBody>
      </p:sp>
      <p:sp>
        <p:nvSpPr>
          <p:cNvPr id="8" name="Rectangle 7">
            <a:extLst>
              <a:ext uri="{FF2B5EF4-FFF2-40B4-BE49-F238E27FC236}">
                <a16:creationId xmlns:a16="http://schemas.microsoft.com/office/drawing/2014/main" id="{3E3AB681-0887-4644-B665-AADAA61844F9}"/>
              </a:ext>
            </a:extLst>
          </p:cNvPr>
          <p:cNvSpPr/>
          <p:nvPr/>
        </p:nvSpPr>
        <p:spPr>
          <a:xfrm>
            <a:off x="583480" y="1835967"/>
            <a:ext cx="1177082" cy="1045282"/>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0" cap="none" spc="0" normalizeH="0" baseline="0" noProof="0" dirty="0">
              <a:ln>
                <a:noFill/>
              </a:ln>
              <a:solidFill>
                <a:srgbClr val="464646"/>
              </a:solidFill>
              <a:effectLst/>
              <a:uLnTx/>
              <a:uFillTx/>
              <a:latin typeface="Arial" panose="020B0604020202020204" pitchFamily="34" charset="0"/>
              <a:cs typeface="Arial" panose="020B0604020202020204" pitchFamily="34" charset="0"/>
            </a:endParaRPr>
          </a:p>
        </p:txBody>
      </p:sp>
      <p:sp>
        <p:nvSpPr>
          <p:cNvPr id="9" name="Isosceles Triangle 8">
            <a:extLst>
              <a:ext uri="{FF2B5EF4-FFF2-40B4-BE49-F238E27FC236}">
                <a16:creationId xmlns:a16="http://schemas.microsoft.com/office/drawing/2014/main" id="{E007B9E5-2996-4017-97E2-9B128F05997D}"/>
              </a:ext>
            </a:extLst>
          </p:cNvPr>
          <p:cNvSpPr>
            <a:spLocks noChangeAspect="1"/>
          </p:cNvSpPr>
          <p:nvPr/>
        </p:nvSpPr>
        <p:spPr>
          <a:xfrm rot="5400000">
            <a:off x="1743646" y="2211642"/>
            <a:ext cx="340957" cy="293930"/>
          </a:xfrm>
          <a:prstGeom prst="triangl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E75C7F6-1389-41E9-A555-D5FB21A950FE}"/>
              </a:ext>
            </a:extLst>
          </p:cNvPr>
          <p:cNvSpPr/>
          <p:nvPr/>
        </p:nvSpPr>
        <p:spPr>
          <a:xfrm>
            <a:off x="583480" y="3036810"/>
            <a:ext cx="1177082" cy="1045284"/>
          </a:xfrm>
          <a:prstGeom prst="rect">
            <a:avLst/>
          </a:prstGeom>
          <a:solidFill>
            <a:schemeClr val="accent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0" cap="none" spc="0" normalizeH="0" baseline="0" noProof="0" dirty="0">
              <a:ln>
                <a:noFill/>
              </a:ln>
              <a:solidFill>
                <a:srgbClr val="464646"/>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3338E61-55D0-46C5-B43A-B4611F0DDDC2}"/>
              </a:ext>
            </a:extLst>
          </p:cNvPr>
          <p:cNvSpPr/>
          <p:nvPr/>
        </p:nvSpPr>
        <p:spPr>
          <a:xfrm>
            <a:off x="1760562" y="3036810"/>
            <a:ext cx="6755641" cy="10452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1813" marR="0" lvl="0" algn="l" defTabSz="914400" rtl="0" eaLnBrk="1" fontAlgn="auto" latinLnBrk="0" hangingPunct="1">
              <a:lnSpc>
                <a:spcPct val="100000"/>
              </a:lnSpc>
              <a:spcBef>
                <a:spcPts val="0"/>
              </a:spcBef>
              <a:spcAft>
                <a:spcPts val="0"/>
              </a:spcAft>
              <a:buClrTx/>
              <a:buSzTx/>
              <a:tabLst/>
              <a:defRPr/>
            </a:pPr>
            <a:r>
              <a:rPr lang="en-GB" kern="0" dirty="0">
                <a:solidFill>
                  <a:prstClr val="black"/>
                </a:solidFill>
                <a:latin typeface="Arial" panose="020B0604020202020204" pitchFamily="34" charset="0"/>
                <a:cs typeface="Arial" panose="020B0604020202020204" pitchFamily="34" charset="0"/>
              </a:rPr>
              <a:t>I only have approximate spend – I don’t know what my competitors are spending</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Isosceles Triangle 11">
            <a:extLst>
              <a:ext uri="{FF2B5EF4-FFF2-40B4-BE49-F238E27FC236}">
                <a16:creationId xmlns:a16="http://schemas.microsoft.com/office/drawing/2014/main" id="{E6ECCDC8-CF66-4DCF-A84E-14C92E5E3CDE}"/>
              </a:ext>
            </a:extLst>
          </p:cNvPr>
          <p:cNvSpPr>
            <a:spLocks noChangeAspect="1"/>
          </p:cNvSpPr>
          <p:nvPr/>
        </p:nvSpPr>
        <p:spPr>
          <a:xfrm rot="5400000">
            <a:off x="1743646" y="3412485"/>
            <a:ext cx="340958" cy="293930"/>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1C5F3C1-00DD-4877-B0DF-2C84B9753C47}"/>
              </a:ext>
            </a:extLst>
          </p:cNvPr>
          <p:cNvSpPr/>
          <p:nvPr/>
        </p:nvSpPr>
        <p:spPr>
          <a:xfrm>
            <a:off x="583480" y="4264947"/>
            <a:ext cx="1177082" cy="1045284"/>
          </a:xfrm>
          <a:prstGeom prst="rect">
            <a:avLst/>
          </a:prstGeom>
          <a:solidFill>
            <a:schemeClr val="accent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0" cap="none" spc="0" normalizeH="0" baseline="0" noProof="0" dirty="0">
              <a:ln>
                <a:noFill/>
              </a:ln>
              <a:solidFill>
                <a:srgbClr val="464646"/>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DFDC121-BB30-4F5B-A142-F8376E1173AD}"/>
              </a:ext>
            </a:extLst>
          </p:cNvPr>
          <p:cNvSpPr/>
          <p:nvPr/>
        </p:nvSpPr>
        <p:spPr>
          <a:xfrm>
            <a:off x="1760562" y="4251299"/>
            <a:ext cx="6755641" cy="10452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1813" marR="0" lvl="0" algn="l" defTabSz="914400" rtl="0" eaLnBrk="1" fontAlgn="auto" latinLnBrk="0" hangingPunct="1">
              <a:lnSpc>
                <a:spcPct val="100000"/>
              </a:lnSpc>
              <a:spcBef>
                <a:spcPts val="0"/>
              </a:spcBef>
              <a:spcAft>
                <a:spcPts val="0"/>
              </a:spcAft>
              <a:buClrTx/>
              <a:buSzTx/>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 have no geographical data currently about where my competitors are spending</a:t>
            </a:r>
          </a:p>
        </p:txBody>
      </p:sp>
      <p:sp>
        <p:nvSpPr>
          <p:cNvPr id="15" name="Isosceles Triangle 14">
            <a:extLst>
              <a:ext uri="{FF2B5EF4-FFF2-40B4-BE49-F238E27FC236}">
                <a16:creationId xmlns:a16="http://schemas.microsoft.com/office/drawing/2014/main" id="{2EB362BE-B724-4565-BBFD-76DCAD7E0B94}"/>
              </a:ext>
            </a:extLst>
          </p:cNvPr>
          <p:cNvSpPr>
            <a:spLocks noChangeAspect="1"/>
          </p:cNvSpPr>
          <p:nvPr/>
        </p:nvSpPr>
        <p:spPr>
          <a:xfrm rot="5400000">
            <a:off x="1743646" y="4664699"/>
            <a:ext cx="340958" cy="293930"/>
          </a:xfrm>
          <a:prstGeom prst="triangl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65998FE-44A4-4443-81BF-80B682BFE88C}"/>
              </a:ext>
            </a:extLst>
          </p:cNvPr>
          <p:cNvSpPr/>
          <p:nvPr/>
        </p:nvSpPr>
        <p:spPr>
          <a:xfrm>
            <a:off x="583480" y="5479438"/>
            <a:ext cx="1177082" cy="1045284"/>
          </a:xfrm>
          <a:prstGeom prst="rect">
            <a:avLst/>
          </a:prstGeom>
          <a:solidFill>
            <a:schemeClr val="accent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0" cap="none" spc="0" normalizeH="0" baseline="0" noProof="0" dirty="0">
              <a:ln>
                <a:noFill/>
              </a:ln>
              <a:solidFill>
                <a:srgbClr val="464646"/>
              </a:solidFill>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C97EED10-CB7C-4AD8-A346-18D72B676D19}"/>
              </a:ext>
            </a:extLst>
          </p:cNvPr>
          <p:cNvSpPr/>
          <p:nvPr/>
        </p:nvSpPr>
        <p:spPr>
          <a:xfrm>
            <a:off x="1760562" y="5479438"/>
            <a:ext cx="6755641" cy="10452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1813" marR="0" lvl="0" algn="l" defTabSz="914400" rtl="0" eaLnBrk="1" fontAlgn="auto" latinLnBrk="0" hangingPunct="1">
              <a:lnSpc>
                <a:spcPct val="100000"/>
              </a:lnSpc>
              <a:spcBef>
                <a:spcPts val="0"/>
              </a:spcBef>
              <a:spcAft>
                <a:spcPts val="0"/>
              </a:spcAft>
              <a:buClrTx/>
              <a:buSzTx/>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 have limited availability of the creative messages my competitors are using – using mainly logic or guesswork</a:t>
            </a:r>
          </a:p>
        </p:txBody>
      </p:sp>
      <p:sp>
        <p:nvSpPr>
          <p:cNvPr id="18" name="Isosceles Triangle 17">
            <a:extLst>
              <a:ext uri="{FF2B5EF4-FFF2-40B4-BE49-F238E27FC236}">
                <a16:creationId xmlns:a16="http://schemas.microsoft.com/office/drawing/2014/main" id="{9D49FAB2-3038-4FFD-AE8D-C21BBCD98541}"/>
              </a:ext>
            </a:extLst>
          </p:cNvPr>
          <p:cNvSpPr>
            <a:spLocks noChangeAspect="1"/>
          </p:cNvSpPr>
          <p:nvPr/>
        </p:nvSpPr>
        <p:spPr>
          <a:xfrm rot="5400000">
            <a:off x="1743646" y="5855115"/>
            <a:ext cx="340958" cy="293930"/>
          </a:xfrm>
          <a:prstGeom prst="triangl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39" name="Checkbox" descr="{&quot;Key&quot;:&quot;POWER_USER_SHAPE_ICON&quot;,&quot;Value&quot;:&quot;POWER_USER_SHAPE_ICON_STYLE_1&quot;}">
            <a:extLst>
              <a:ext uri="{FF2B5EF4-FFF2-40B4-BE49-F238E27FC236}">
                <a16:creationId xmlns:a16="http://schemas.microsoft.com/office/drawing/2014/main" id="{EDBC6C22-A3EA-4103-821E-FB2897A9A8A7}"/>
              </a:ext>
            </a:extLst>
          </p:cNvPr>
          <p:cNvGrpSpPr>
            <a:grpSpLocks noChangeAspect="1"/>
          </p:cNvGrpSpPr>
          <p:nvPr>
            <p:custDataLst>
              <p:tags r:id="rId1"/>
            </p:custDataLst>
          </p:nvPr>
        </p:nvGrpSpPr>
        <p:grpSpPr bwMode="auto">
          <a:xfrm>
            <a:off x="896918" y="2113678"/>
            <a:ext cx="550206" cy="542925"/>
            <a:chOff x="1126" y="3138"/>
            <a:chExt cx="2418" cy="2386"/>
          </a:xfrm>
          <a:solidFill>
            <a:schemeClr val="bg1"/>
          </a:solidFill>
        </p:grpSpPr>
        <p:sp>
          <p:nvSpPr>
            <p:cNvPr id="40" name="Freeform 340">
              <a:extLst>
                <a:ext uri="{FF2B5EF4-FFF2-40B4-BE49-F238E27FC236}">
                  <a16:creationId xmlns:a16="http://schemas.microsoft.com/office/drawing/2014/main" id="{E88E77A3-EDB2-474F-9EBC-00D74F696DF4}"/>
                </a:ext>
              </a:extLst>
            </p:cNvPr>
            <p:cNvSpPr>
              <a:spLocks/>
            </p:cNvSpPr>
            <p:nvPr/>
          </p:nvSpPr>
          <p:spPr bwMode="auto">
            <a:xfrm>
              <a:off x="3064" y="3691"/>
              <a:ext cx="266" cy="1109"/>
            </a:xfrm>
            <a:custGeom>
              <a:avLst/>
              <a:gdLst>
                <a:gd name="T0" fmla="*/ 0 w 67"/>
                <a:gd name="T1" fmla="*/ 200 h 279"/>
                <a:gd name="T2" fmla="*/ 67 w 67"/>
                <a:gd name="T3" fmla="*/ 279 h 279"/>
                <a:gd name="T4" fmla="*/ 67 w 67"/>
                <a:gd name="T5" fmla="*/ 10 h 279"/>
                <a:gd name="T6" fmla="*/ 66 w 67"/>
                <a:gd name="T7" fmla="*/ 0 h 279"/>
                <a:gd name="T8" fmla="*/ 0 w 67"/>
                <a:gd name="T9" fmla="*/ 70 h 279"/>
                <a:gd name="T10" fmla="*/ 0 w 67"/>
                <a:gd name="T11" fmla="*/ 200 h 279"/>
              </a:gdLst>
              <a:ahLst/>
              <a:cxnLst>
                <a:cxn ang="0">
                  <a:pos x="T0" y="T1"/>
                </a:cxn>
                <a:cxn ang="0">
                  <a:pos x="T2" y="T3"/>
                </a:cxn>
                <a:cxn ang="0">
                  <a:pos x="T4" y="T5"/>
                </a:cxn>
                <a:cxn ang="0">
                  <a:pos x="T6" y="T7"/>
                </a:cxn>
                <a:cxn ang="0">
                  <a:pos x="T8" y="T9"/>
                </a:cxn>
                <a:cxn ang="0">
                  <a:pos x="T10" y="T11"/>
                </a:cxn>
              </a:cxnLst>
              <a:rect l="0" t="0" r="r" b="b"/>
              <a:pathLst>
                <a:path w="67" h="279">
                  <a:moveTo>
                    <a:pt x="0" y="200"/>
                  </a:moveTo>
                  <a:cubicBezTo>
                    <a:pt x="23" y="226"/>
                    <a:pt x="46" y="252"/>
                    <a:pt x="67" y="279"/>
                  </a:cubicBezTo>
                  <a:lnTo>
                    <a:pt x="67" y="10"/>
                  </a:lnTo>
                  <a:cubicBezTo>
                    <a:pt x="67" y="7"/>
                    <a:pt x="66" y="3"/>
                    <a:pt x="66" y="0"/>
                  </a:cubicBezTo>
                  <a:cubicBezTo>
                    <a:pt x="45" y="22"/>
                    <a:pt x="23" y="45"/>
                    <a:pt x="0" y="70"/>
                  </a:cubicBezTo>
                  <a:lnTo>
                    <a:pt x="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341">
              <a:extLst>
                <a:ext uri="{FF2B5EF4-FFF2-40B4-BE49-F238E27FC236}">
                  <a16:creationId xmlns:a16="http://schemas.microsoft.com/office/drawing/2014/main" id="{BE60FFC1-7410-44E4-975A-1C087DED965B}"/>
                </a:ext>
              </a:extLst>
            </p:cNvPr>
            <p:cNvSpPr>
              <a:spLocks/>
            </p:cNvSpPr>
            <p:nvPr/>
          </p:nvSpPr>
          <p:spPr bwMode="auto">
            <a:xfrm>
              <a:off x="1126" y="3138"/>
              <a:ext cx="2418" cy="2386"/>
            </a:xfrm>
            <a:custGeom>
              <a:avLst/>
              <a:gdLst>
                <a:gd name="T0" fmla="*/ 380 w 609"/>
                <a:gd name="T1" fmla="*/ 278 h 600"/>
                <a:gd name="T2" fmla="*/ 585 w 609"/>
                <a:gd name="T3" fmla="*/ 57 h 600"/>
                <a:gd name="T4" fmla="*/ 584 w 609"/>
                <a:gd name="T5" fmla="*/ 10 h 600"/>
                <a:gd name="T6" fmla="*/ 561 w 609"/>
                <a:gd name="T7" fmla="*/ 0 h 600"/>
                <a:gd name="T8" fmla="*/ 537 w 609"/>
                <a:gd name="T9" fmla="*/ 11 h 600"/>
                <a:gd name="T10" fmla="*/ 330 w 609"/>
                <a:gd name="T11" fmla="*/ 234 h 600"/>
                <a:gd name="T12" fmla="*/ 53 w 609"/>
                <a:gd name="T13" fmla="*/ 46 h 600"/>
                <a:gd name="T14" fmla="*/ 38 w 609"/>
                <a:gd name="T15" fmla="*/ 43 h 600"/>
                <a:gd name="T16" fmla="*/ 8 w 609"/>
                <a:gd name="T17" fmla="*/ 62 h 600"/>
                <a:gd name="T18" fmla="*/ 24 w 609"/>
                <a:gd name="T19" fmla="*/ 106 h 600"/>
                <a:gd name="T20" fmla="*/ 285 w 609"/>
                <a:gd name="T21" fmla="*/ 284 h 600"/>
                <a:gd name="T22" fmla="*/ 56 w 609"/>
                <a:gd name="T23" fmla="*/ 545 h 600"/>
                <a:gd name="T24" fmla="*/ 60 w 609"/>
                <a:gd name="T25" fmla="*/ 592 h 600"/>
                <a:gd name="T26" fmla="*/ 82 w 609"/>
                <a:gd name="T27" fmla="*/ 600 h 600"/>
                <a:gd name="T28" fmla="*/ 107 w 609"/>
                <a:gd name="T29" fmla="*/ 588 h 600"/>
                <a:gd name="T30" fmla="*/ 335 w 609"/>
                <a:gd name="T31" fmla="*/ 328 h 600"/>
                <a:gd name="T32" fmla="*/ 543 w 609"/>
                <a:gd name="T33" fmla="*/ 574 h 600"/>
                <a:gd name="T34" fmla="*/ 571 w 609"/>
                <a:gd name="T35" fmla="*/ 589 h 600"/>
                <a:gd name="T36" fmla="*/ 589 w 609"/>
                <a:gd name="T37" fmla="*/ 584 h 600"/>
                <a:gd name="T38" fmla="*/ 599 w 609"/>
                <a:gd name="T39" fmla="*/ 538 h 600"/>
                <a:gd name="T40" fmla="*/ 380 w 609"/>
                <a:gd name="T41" fmla="*/ 27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9" h="600">
                  <a:moveTo>
                    <a:pt x="380" y="278"/>
                  </a:moveTo>
                  <a:cubicBezTo>
                    <a:pt x="447" y="204"/>
                    <a:pt x="518" y="126"/>
                    <a:pt x="585" y="57"/>
                  </a:cubicBezTo>
                  <a:cubicBezTo>
                    <a:pt x="598" y="44"/>
                    <a:pt x="597" y="22"/>
                    <a:pt x="584" y="10"/>
                  </a:cubicBezTo>
                  <a:cubicBezTo>
                    <a:pt x="578" y="4"/>
                    <a:pt x="569" y="0"/>
                    <a:pt x="561" y="0"/>
                  </a:cubicBezTo>
                  <a:cubicBezTo>
                    <a:pt x="552" y="0"/>
                    <a:pt x="544" y="4"/>
                    <a:pt x="537" y="11"/>
                  </a:cubicBezTo>
                  <a:cubicBezTo>
                    <a:pt x="470" y="81"/>
                    <a:pt x="398" y="159"/>
                    <a:pt x="330" y="234"/>
                  </a:cubicBezTo>
                  <a:cubicBezTo>
                    <a:pt x="187" y="112"/>
                    <a:pt x="61" y="50"/>
                    <a:pt x="53" y="46"/>
                  </a:cubicBezTo>
                  <a:cubicBezTo>
                    <a:pt x="48" y="44"/>
                    <a:pt x="43" y="43"/>
                    <a:pt x="38" y="43"/>
                  </a:cubicBezTo>
                  <a:cubicBezTo>
                    <a:pt x="26" y="43"/>
                    <a:pt x="14" y="50"/>
                    <a:pt x="8" y="62"/>
                  </a:cubicBezTo>
                  <a:cubicBezTo>
                    <a:pt x="0" y="78"/>
                    <a:pt x="7" y="98"/>
                    <a:pt x="24" y="106"/>
                  </a:cubicBezTo>
                  <a:cubicBezTo>
                    <a:pt x="26" y="107"/>
                    <a:pt x="147" y="167"/>
                    <a:pt x="285" y="284"/>
                  </a:cubicBezTo>
                  <a:cubicBezTo>
                    <a:pt x="158" y="426"/>
                    <a:pt x="58" y="543"/>
                    <a:pt x="56" y="545"/>
                  </a:cubicBezTo>
                  <a:cubicBezTo>
                    <a:pt x="44" y="559"/>
                    <a:pt x="46" y="580"/>
                    <a:pt x="60" y="592"/>
                  </a:cubicBezTo>
                  <a:cubicBezTo>
                    <a:pt x="66" y="597"/>
                    <a:pt x="74" y="600"/>
                    <a:pt x="82" y="600"/>
                  </a:cubicBezTo>
                  <a:cubicBezTo>
                    <a:pt x="91" y="600"/>
                    <a:pt x="100" y="596"/>
                    <a:pt x="107" y="588"/>
                  </a:cubicBezTo>
                  <a:cubicBezTo>
                    <a:pt x="109" y="587"/>
                    <a:pt x="209" y="470"/>
                    <a:pt x="335" y="328"/>
                  </a:cubicBezTo>
                  <a:cubicBezTo>
                    <a:pt x="408" y="395"/>
                    <a:pt x="481" y="477"/>
                    <a:pt x="543" y="574"/>
                  </a:cubicBezTo>
                  <a:cubicBezTo>
                    <a:pt x="550" y="584"/>
                    <a:pt x="560" y="589"/>
                    <a:pt x="571" y="589"/>
                  </a:cubicBezTo>
                  <a:cubicBezTo>
                    <a:pt x="577" y="589"/>
                    <a:pt x="584" y="587"/>
                    <a:pt x="589" y="584"/>
                  </a:cubicBezTo>
                  <a:cubicBezTo>
                    <a:pt x="605" y="574"/>
                    <a:pt x="609" y="553"/>
                    <a:pt x="599" y="538"/>
                  </a:cubicBezTo>
                  <a:cubicBezTo>
                    <a:pt x="534" y="435"/>
                    <a:pt x="456" y="348"/>
                    <a:pt x="380" y="27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342">
              <a:extLst>
                <a:ext uri="{FF2B5EF4-FFF2-40B4-BE49-F238E27FC236}">
                  <a16:creationId xmlns:a16="http://schemas.microsoft.com/office/drawing/2014/main" id="{FADE910C-3445-440D-9E6C-803ECE7E143A}"/>
                </a:ext>
              </a:extLst>
            </p:cNvPr>
            <p:cNvSpPr>
              <a:spLocks/>
            </p:cNvSpPr>
            <p:nvPr/>
          </p:nvSpPr>
          <p:spPr bwMode="auto">
            <a:xfrm>
              <a:off x="1849" y="3468"/>
              <a:ext cx="956" cy="262"/>
            </a:xfrm>
            <a:custGeom>
              <a:avLst/>
              <a:gdLst>
                <a:gd name="T0" fmla="*/ 180 w 241"/>
                <a:gd name="T1" fmla="*/ 66 h 66"/>
                <a:gd name="T2" fmla="*/ 241 w 241"/>
                <a:gd name="T3" fmla="*/ 0 h 66"/>
                <a:gd name="T4" fmla="*/ 0 w 241"/>
                <a:gd name="T5" fmla="*/ 0 h 66"/>
                <a:gd name="T6" fmla="*/ 96 w 241"/>
                <a:gd name="T7" fmla="*/ 66 h 66"/>
                <a:gd name="T8" fmla="*/ 180 w 241"/>
                <a:gd name="T9" fmla="*/ 66 h 66"/>
              </a:gdLst>
              <a:ahLst/>
              <a:cxnLst>
                <a:cxn ang="0">
                  <a:pos x="T0" y="T1"/>
                </a:cxn>
                <a:cxn ang="0">
                  <a:pos x="T2" y="T3"/>
                </a:cxn>
                <a:cxn ang="0">
                  <a:pos x="T4" y="T5"/>
                </a:cxn>
                <a:cxn ang="0">
                  <a:pos x="T6" y="T7"/>
                </a:cxn>
                <a:cxn ang="0">
                  <a:pos x="T8" y="T9"/>
                </a:cxn>
              </a:cxnLst>
              <a:rect l="0" t="0" r="r" b="b"/>
              <a:pathLst>
                <a:path w="241" h="66">
                  <a:moveTo>
                    <a:pt x="180" y="66"/>
                  </a:moveTo>
                  <a:cubicBezTo>
                    <a:pt x="201" y="43"/>
                    <a:pt x="222" y="21"/>
                    <a:pt x="241" y="0"/>
                  </a:cubicBezTo>
                  <a:lnTo>
                    <a:pt x="0" y="0"/>
                  </a:lnTo>
                  <a:cubicBezTo>
                    <a:pt x="29" y="18"/>
                    <a:pt x="61" y="40"/>
                    <a:pt x="96" y="66"/>
                  </a:cubicBezTo>
                  <a:lnTo>
                    <a:pt x="180" y="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343">
              <a:extLst>
                <a:ext uri="{FF2B5EF4-FFF2-40B4-BE49-F238E27FC236}">
                  <a16:creationId xmlns:a16="http://schemas.microsoft.com/office/drawing/2014/main" id="{48BFF976-3D38-42C6-B71C-2283EC0B497A}"/>
                </a:ext>
              </a:extLst>
            </p:cNvPr>
            <p:cNvSpPr>
              <a:spLocks/>
            </p:cNvSpPr>
            <p:nvPr/>
          </p:nvSpPr>
          <p:spPr bwMode="auto">
            <a:xfrm>
              <a:off x="1860" y="5059"/>
              <a:ext cx="1200" cy="262"/>
            </a:xfrm>
            <a:custGeom>
              <a:avLst/>
              <a:gdLst>
                <a:gd name="T0" fmla="*/ 58 w 302"/>
                <a:gd name="T1" fmla="*/ 0 h 66"/>
                <a:gd name="T2" fmla="*/ 0 w 302"/>
                <a:gd name="T3" fmla="*/ 66 h 66"/>
                <a:gd name="T4" fmla="*/ 302 w 302"/>
                <a:gd name="T5" fmla="*/ 66 h 66"/>
                <a:gd name="T6" fmla="*/ 251 w 302"/>
                <a:gd name="T7" fmla="*/ 0 h 66"/>
                <a:gd name="T8" fmla="*/ 58 w 302"/>
                <a:gd name="T9" fmla="*/ 0 h 66"/>
              </a:gdLst>
              <a:ahLst/>
              <a:cxnLst>
                <a:cxn ang="0">
                  <a:pos x="T0" y="T1"/>
                </a:cxn>
                <a:cxn ang="0">
                  <a:pos x="T2" y="T3"/>
                </a:cxn>
                <a:cxn ang="0">
                  <a:pos x="T4" y="T5"/>
                </a:cxn>
                <a:cxn ang="0">
                  <a:pos x="T6" y="T7"/>
                </a:cxn>
                <a:cxn ang="0">
                  <a:pos x="T8" y="T9"/>
                </a:cxn>
              </a:cxnLst>
              <a:rect l="0" t="0" r="r" b="b"/>
              <a:pathLst>
                <a:path w="302" h="66">
                  <a:moveTo>
                    <a:pt x="58" y="0"/>
                  </a:moveTo>
                  <a:cubicBezTo>
                    <a:pt x="36" y="25"/>
                    <a:pt x="16" y="47"/>
                    <a:pt x="0" y="66"/>
                  </a:cubicBezTo>
                  <a:lnTo>
                    <a:pt x="302" y="66"/>
                  </a:lnTo>
                  <a:cubicBezTo>
                    <a:pt x="286" y="44"/>
                    <a:pt x="269" y="22"/>
                    <a:pt x="251"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344">
              <a:extLst>
                <a:ext uri="{FF2B5EF4-FFF2-40B4-BE49-F238E27FC236}">
                  <a16:creationId xmlns:a16="http://schemas.microsoft.com/office/drawing/2014/main" id="{D8667C4E-B250-4197-88F3-6BCB1AFF8A06}"/>
                </a:ext>
              </a:extLst>
            </p:cNvPr>
            <p:cNvSpPr>
              <a:spLocks/>
            </p:cNvSpPr>
            <p:nvPr/>
          </p:nvSpPr>
          <p:spPr bwMode="auto">
            <a:xfrm>
              <a:off x="1475" y="3858"/>
              <a:ext cx="266" cy="1097"/>
            </a:xfrm>
            <a:custGeom>
              <a:avLst/>
              <a:gdLst>
                <a:gd name="T0" fmla="*/ 0 w 67"/>
                <a:gd name="T1" fmla="*/ 0 h 276"/>
                <a:gd name="T2" fmla="*/ 0 w 67"/>
                <a:gd name="T3" fmla="*/ 276 h 276"/>
                <a:gd name="T4" fmla="*/ 67 w 67"/>
                <a:gd name="T5" fmla="*/ 200 h 276"/>
                <a:gd name="T6" fmla="*/ 67 w 67"/>
                <a:gd name="T7" fmla="*/ 44 h 276"/>
                <a:gd name="T8" fmla="*/ 0 w 67"/>
                <a:gd name="T9" fmla="*/ 0 h 276"/>
              </a:gdLst>
              <a:ahLst/>
              <a:cxnLst>
                <a:cxn ang="0">
                  <a:pos x="T0" y="T1"/>
                </a:cxn>
                <a:cxn ang="0">
                  <a:pos x="T2" y="T3"/>
                </a:cxn>
                <a:cxn ang="0">
                  <a:pos x="T4" y="T5"/>
                </a:cxn>
                <a:cxn ang="0">
                  <a:pos x="T6" y="T7"/>
                </a:cxn>
                <a:cxn ang="0">
                  <a:pos x="T8" y="T9"/>
                </a:cxn>
              </a:cxnLst>
              <a:rect l="0" t="0" r="r" b="b"/>
              <a:pathLst>
                <a:path w="67" h="276">
                  <a:moveTo>
                    <a:pt x="0" y="0"/>
                  </a:moveTo>
                  <a:lnTo>
                    <a:pt x="0" y="276"/>
                  </a:lnTo>
                  <a:cubicBezTo>
                    <a:pt x="19" y="255"/>
                    <a:pt x="41" y="229"/>
                    <a:pt x="67" y="200"/>
                  </a:cubicBezTo>
                  <a:lnTo>
                    <a:pt x="67" y="44"/>
                  </a:lnTo>
                  <a:cubicBezTo>
                    <a:pt x="42" y="27"/>
                    <a:pt x="20" y="12"/>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5" name="Checkbox" descr="{&quot;Key&quot;:&quot;POWER_USER_SHAPE_ICON&quot;,&quot;Value&quot;:&quot;POWER_USER_SHAPE_ICON_STYLE_1&quot;}">
            <a:extLst>
              <a:ext uri="{FF2B5EF4-FFF2-40B4-BE49-F238E27FC236}">
                <a16:creationId xmlns:a16="http://schemas.microsoft.com/office/drawing/2014/main" id="{775AB2DA-6822-44D9-AE51-0A673F19A228}"/>
              </a:ext>
            </a:extLst>
          </p:cNvPr>
          <p:cNvGrpSpPr>
            <a:grpSpLocks noChangeAspect="1"/>
          </p:cNvGrpSpPr>
          <p:nvPr>
            <p:custDataLst>
              <p:tags r:id="rId2"/>
            </p:custDataLst>
          </p:nvPr>
        </p:nvGrpSpPr>
        <p:grpSpPr bwMode="auto">
          <a:xfrm>
            <a:off x="885542" y="3289666"/>
            <a:ext cx="550206" cy="542925"/>
            <a:chOff x="1126" y="3138"/>
            <a:chExt cx="2418" cy="2386"/>
          </a:xfrm>
          <a:solidFill>
            <a:schemeClr val="bg1"/>
          </a:solidFill>
        </p:grpSpPr>
        <p:sp>
          <p:nvSpPr>
            <p:cNvPr id="46" name="Freeform 340">
              <a:extLst>
                <a:ext uri="{FF2B5EF4-FFF2-40B4-BE49-F238E27FC236}">
                  <a16:creationId xmlns:a16="http://schemas.microsoft.com/office/drawing/2014/main" id="{ECA02D33-4537-4348-B668-249DA710BC8F}"/>
                </a:ext>
              </a:extLst>
            </p:cNvPr>
            <p:cNvSpPr>
              <a:spLocks/>
            </p:cNvSpPr>
            <p:nvPr/>
          </p:nvSpPr>
          <p:spPr bwMode="auto">
            <a:xfrm>
              <a:off x="3064" y="3691"/>
              <a:ext cx="266" cy="1109"/>
            </a:xfrm>
            <a:custGeom>
              <a:avLst/>
              <a:gdLst>
                <a:gd name="T0" fmla="*/ 0 w 67"/>
                <a:gd name="T1" fmla="*/ 200 h 279"/>
                <a:gd name="T2" fmla="*/ 67 w 67"/>
                <a:gd name="T3" fmla="*/ 279 h 279"/>
                <a:gd name="T4" fmla="*/ 67 w 67"/>
                <a:gd name="T5" fmla="*/ 10 h 279"/>
                <a:gd name="T6" fmla="*/ 66 w 67"/>
                <a:gd name="T7" fmla="*/ 0 h 279"/>
                <a:gd name="T8" fmla="*/ 0 w 67"/>
                <a:gd name="T9" fmla="*/ 70 h 279"/>
                <a:gd name="T10" fmla="*/ 0 w 67"/>
                <a:gd name="T11" fmla="*/ 200 h 279"/>
              </a:gdLst>
              <a:ahLst/>
              <a:cxnLst>
                <a:cxn ang="0">
                  <a:pos x="T0" y="T1"/>
                </a:cxn>
                <a:cxn ang="0">
                  <a:pos x="T2" y="T3"/>
                </a:cxn>
                <a:cxn ang="0">
                  <a:pos x="T4" y="T5"/>
                </a:cxn>
                <a:cxn ang="0">
                  <a:pos x="T6" y="T7"/>
                </a:cxn>
                <a:cxn ang="0">
                  <a:pos x="T8" y="T9"/>
                </a:cxn>
                <a:cxn ang="0">
                  <a:pos x="T10" y="T11"/>
                </a:cxn>
              </a:cxnLst>
              <a:rect l="0" t="0" r="r" b="b"/>
              <a:pathLst>
                <a:path w="67" h="279">
                  <a:moveTo>
                    <a:pt x="0" y="200"/>
                  </a:moveTo>
                  <a:cubicBezTo>
                    <a:pt x="23" y="226"/>
                    <a:pt x="46" y="252"/>
                    <a:pt x="67" y="279"/>
                  </a:cubicBezTo>
                  <a:lnTo>
                    <a:pt x="67" y="10"/>
                  </a:lnTo>
                  <a:cubicBezTo>
                    <a:pt x="67" y="7"/>
                    <a:pt x="66" y="3"/>
                    <a:pt x="66" y="0"/>
                  </a:cubicBezTo>
                  <a:cubicBezTo>
                    <a:pt x="45" y="22"/>
                    <a:pt x="23" y="45"/>
                    <a:pt x="0" y="70"/>
                  </a:cubicBezTo>
                  <a:lnTo>
                    <a:pt x="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341">
              <a:extLst>
                <a:ext uri="{FF2B5EF4-FFF2-40B4-BE49-F238E27FC236}">
                  <a16:creationId xmlns:a16="http://schemas.microsoft.com/office/drawing/2014/main" id="{3601A708-6C9C-4826-BCC4-803623864BD1}"/>
                </a:ext>
              </a:extLst>
            </p:cNvPr>
            <p:cNvSpPr>
              <a:spLocks/>
            </p:cNvSpPr>
            <p:nvPr/>
          </p:nvSpPr>
          <p:spPr bwMode="auto">
            <a:xfrm>
              <a:off x="1126" y="3138"/>
              <a:ext cx="2418" cy="2386"/>
            </a:xfrm>
            <a:custGeom>
              <a:avLst/>
              <a:gdLst>
                <a:gd name="T0" fmla="*/ 380 w 609"/>
                <a:gd name="T1" fmla="*/ 278 h 600"/>
                <a:gd name="T2" fmla="*/ 585 w 609"/>
                <a:gd name="T3" fmla="*/ 57 h 600"/>
                <a:gd name="T4" fmla="*/ 584 w 609"/>
                <a:gd name="T5" fmla="*/ 10 h 600"/>
                <a:gd name="T6" fmla="*/ 561 w 609"/>
                <a:gd name="T7" fmla="*/ 0 h 600"/>
                <a:gd name="T8" fmla="*/ 537 w 609"/>
                <a:gd name="T9" fmla="*/ 11 h 600"/>
                <a:gd name="T10" fmla="*/ 330 w 609"/>
                <a:gd name="T11" fmla="*/ 234 h 600"/>
                <a:gd name="T12" fmla="*/ 53 w 609"/>
                <a:gd name="T13" fmla="*/ 46 h 600"/>
                <a:gd name="T14" fmla="*/ 38 w 609"/>
                <a:gd name="T15" fmla="*/ 43 h 600"/>
                <a:gd name="T16" fmla="*/ 8 w 609"/>
                <a:gd name="T17" fmla="*/ 62 h 600"/>
                <a:gd name="T18" fmla="*/ 24 w 609"/>
                <a:gd name="T19" fmla="*/ 106 h 600"/>
                <a:gd name="T20" fmla="*/ 285 w 609"/>
                <a:gd name="T21" fmla="*/ 284 h 600"/>
                <a:gd name="T22" fmla="*/ 56 w 609"/>
                <a:gd name="T23" fmla="*/ 545 h 600"/>
                <a:gd name="T24" fmla="*/ 60 w 609"/>
                <a:gd name="T25" fmla="*/ 592 h 600"/>
                <a:gd name="T26" fmla="*/ 82 w 609"/>
                <a:gd name="T27" fmla="*/ 600 h 600"/>
                <a:gd name="T28" fmla="*/ 107 w 609"/>
                <a:gd name="T29" fmla="*/ 588 h 600"/>
                <a:gd name="T30" fmla="*/ 335 w 609"/>
                <a:gd name="T31" fmla="*/ 328 h 600"/>
                <a:gd name="T32" fmla="*/ 543 w 609"/>
                <a:gd name="T33" fmla="*/ 574 h 600"/>
                <a:gd name="T34" fmla="*/ 571 w 609"/>
                <a:gd name="T35" fmla="*/ 589 h 600"/>
                <a:gd name="T36" fmla="*/ 589 w 609"/>
                <a:gd name="T37" fmla="*/ 584 h 600"/>
                <a:gd name="T38" fmla="*/ 599 w 609"/>
                <a:gd name="T39" fmla="*/ 538 h 600"/>
                <a:gd name="T40" fmla="*/ 380 w 609"/>
                <a:gd name="T41" fmla="*/ 27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9" h="600">
                  <a:moveTo>
                    <a:pt x="380" y="278"/>
                  </a:moveTo>
                  <a:cubicBezTo>
                    <a:pt x="447" y="204"/>
                    <a:pt x="518" y="126"/>
                    <a:pt x="585" y="57"/>
                  </a:cubicBezTo>
                  <a:cubicBezTo>
                    <a:pt x="598" y="44"/>
                    <a:pt x="597" y="22"/>
                    <a:pt x="584" y="10"/>
                  </a:cubicBezTo>
                  <a:cubicBezTo>
                    <a:pt x="578" y="4"/>
                    <a:pt x="569" y="0"/>
                    <a:pt x="561" y="0"/>
                  </a:cubicBezTo>
                  <a:cubicBezTo>
                    <a:pt x="552" y="0"/>
                    <a:pt x="544" y="4"/>
                    <a:pt x="537" y="11"/>
                  </a:cubicBezTo>
                  <a:cubicBezTo>
                    <a:pt x="470" y="81"/>
                    <a:pt x="398" y="159"/>
                    <a:pt x="330" y="234"/>
                  </a:cubicBezTo>
                  <a:cubicBezTo>
                    <a:pt x="187" y="112"/>
                    <a:pt x="61" y="50"/>
                    <a:pt x="53" y="46"/>
                  </a:cubicBezTo>
                  <a:cubicBezTo>
                    <a:pt x="48" y="44"/>
                    <a:pt x="43" y="43"/>
                    <a:pt x="38" y="43"/>
                  </a:cubicBezTo>
                  <a:cubicBezTo>
                    <a:pt x="26" y="43"/>
                    <a:pt x="14" y="50"/>
                    <a:pt x="8" y="62"/>
                  </a:cubicBezTo>
                  <a:cubicBezTo>
                    <a:pt x="0" y="78"/>
                    <a:pt x="7" y="98"/>
                    <a:pt x="24" y="106"/>
                  </a:cubicBezTo>
                  <a:cubicBezTo>
                    <a:pt x="26" y="107"/>
                    <a:pt x="147" y="167"/>
                    <a:pt x="285" y="284"/>
                  </a:cubicBezTo>
                  <a:cubicBezTo>
                    <a:pt x="158" y="426"/>
                    <a:pt x="58" y="543"/>
                    <a:pt x="56" y="545"/>
                  </a:cubicBezTo>
                  <a:cubicBezTo>
                    <a:pt x="44" y="559"/>
                    <a:pt x="46" y="580"/>
                    <a:pt x="60" y="592"/>
                  </a:cubicBezTo>
                  <a:cubicBezTo>
                    <a:pt x="66" y="597"/>
                    <a:pt x="74" y="600"/>
                    <a:pt x="82" y="600"/>
                  </a:cubicBezTo>
                  <a:cubicBezTo>
                    <a:pt x="91" y="600"/>
                    <a:pt x="100" y="596"/>
                    <a:pt x="107" y="588"/>
                  </a:cubicBezTo>
                  <a:cubicBezTo>
                    <a:pt x="109" y="587"/>
                    <a:pt x="209" y="470"/>
                    <a:pt x="335" y="328"/>
                  </a:cubicBezTo>
                  <a:cubicBezTo>
                    <a:pt x="408" y="395"/>
                    <a:pt x="481" y="477"/>
                    <a:pt x="543" y="574"/>
                  </a:cubicBezTo>
                  <a:cubicBezTo>
                    <a:pt x="550" y="584"/>
                    <a:pt x="560" y="589"/>
                    <a:pt x="571" y="589"/>
                  </a:cubicBezTo>
                  <a:cubicBezTo>
                    <a:pt x="577" y="589"/>
                    <a:pt x="584" y="587"/>
                    <a:pt x="589" y="584"/>
                  </a:cubicBezTo>
                  <a:cubicBezTo>
                    <a:pt x="605" y="574"/>
                    <a:pt x="609" y="553"/>
                    <a:pt x="599" y="538"/>
                  </a:cubicBezTo>
                  <a:cubicBezTo>
                    <a:pt x="534" y="435"/>
                    <a:pt x="456" y="348"/>
                    <a:pt x="380" y="27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342">
              <a:extLst>
                <a:ext uri="{FF2B5EF4-FFF2-40B4-BE49-F238E27FC236}">
                  <a16:creationId xmlns:a16="http://schemas.microsoft.com/office/drawing/2014/main" id="{1AAC5C93-D1DA-48B0-84AB-698E4656232C}"/>
                </a:ext>
              </a:extLst>
            </p:cNvPr>
            <p:cNvSpPr>
              <a:spLocks/>
            </p:cNvSpPr>
            <p:nvPr/>
          </p:nvSpPr>
          <p:spPr bwMode="auto">
            <a:xfrm>
              <a:off x="1849" y="3468"/>
              <a:ext cx="956" cy="262"/>
            </a:xfrm>
            <a:custGeom>
              <a:avLst/>
              <a:gdLst>
                <a:gd name="T0" fmla="*/ 180 w 241"/>
                <a:gd name="T1" fmla="*/ 66 h 66"/>
                <a:gd name="T2" fmla="*/ 241 w 241"/>
                <a:gd name="T3" fmla="*/ 0 h 66"/>
                <a:gd name="T4" fmla="*/ 0 w 241"/>
                <a:gd name="T5" fmla="*/ 0 h 66"/>
                <a:gd name="T6" fmla="*/ 96 w 241"/>
                <a:gd name="T7" fmla="*/ 66 h 66"/>
                <a:gd name="T8" fmla="*/ 180 w 241"/>
                <a:gd name="T9" fmla="*/ 66 h 66"/>
              </a:gdLst>
              <a:ahLst/>
              <a:cxnLst>
                <a:cxn ang="0">
                  <a:pos x="T0" y="T1"/>
                </a:cxn>
                <a:cxn ang="0">
                  <a:pos x="T2" y="T3"/>
                </a:cxn>
                <a:cxn ang="0">
                  <a:pos x="T4" y="T5"/>
                </a:cxn>
                <a:cxn ang="0">
                  <a:pos x="T6" y="T7"/>
                </a:cxn>
                <a:cxn ang="0">
                  <a:pos x="T8" y="T9"/>
                </a:cxn>
              </a:cxnLst>
              <a:rect l="0" t="0" r="r" b="b"/>
              <a:pathLst>
                <a:path w="241" h="66">
                  <a:moveTo>
                    <a:pt x="180" y="66"/>
                  </a:moveTo>
                  <a:cubicBezTo>
                    <a:pt x="201" y="43"/>
                    <a:pt x="222" y="21"/>
                    <a:pt x="241" y="0"/>
                  </a:cubicBezTo>
                  <a:lnTo>
                    <a:pt x="0" y="0"/>
                  </a:lnTo>
                  <a:cubicBezTo>
                    <a:pt x="29" y="18"/>
                    <a:pt x="61" y="40"/>
                    <a:pt x="96" y="66"/>
                  </a:cubicBezTo>
                  <a:lnTo>
                    <a:pt x="180" y="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343">
              <a:extLst>
                <a:ext uri="{FF2B5EF4-FFF2-40B4-BE49-F238E27FC236}">
                  <a16:creationId xmlns:a16="http://schemas.microsoft.com/office/drawing/2014/main" id="{5EE2C5C9-7885-4DE9-82B7-48147397BB26}"/>
                </a:ext>
              </a:extLst>
            </p:cNvPr>
            <p:cNvSpPr>
              <a:spLocks/>
            </p:cNvSpPr>
            <p:nvPr/>
          </p:nvSpPr>
          <p:spPr bwMode="auto">
            <a:xfrm>
              <a:off x="1860" y="5059"/>
              <a:ext cx="1200" cy="262"/>
            </a:xfrm>
            <a:custGeom>
              <a:avLst/>
              <a:gdLst>
                <a:gd name="T0" fmla="*/ 58 w 302"/>
                <a:gd name="T1" fmla="*/ 0 h 66"/>
                <a:gd name="T2" fmla="*/ 0 w 302"/>
                <a:gd name="T3" fmla="*/ 66 h 66"/>
                <a:gd name="T4" fmla="*/ 302 w 302"/>
                <a:gd name="T5" fmla="*/ 66 h 66"/>
                <a:gd name="T6" fmla="*/ 251 w 302"/>
                <a:gd name="T7" fmla="*/ 0 h 66"/>
                <a:gd name="T8" fmla="*/ 58 w 302"/>
                <a:gd name="T9" fmla="*/ 0 h 66"/>
              </a:gdLst>
              <a:ahLst/>
              <a:cxnLst>
                <a:cxn ang="0">
                  <a:pos x="T0" y="T1"/>
                </a:cxn>
                <a:cxn ang="0">
                  <a:pos x="T2" y="T3"/>
                </a:cxn>
                <a:cxn ang="0">
                  <a:pos x="T4" y="T5"/>
                </a:cxn>
                <a:cxn ang="0">
                  <a:pos x="T6" y="T7"/>
                </a:cxn>
                <a:cxn ang="0">
                  <a:pos x="T8" y="T9"/>
                </a:cxn>
              </a:cxnLst>
              <a:rect l="0" t="0" r="r" b="b"/>
              <a:pathLst>
                <a:path w="302" h="66">
                  <a:moveTo>
                    <a:pt x="58" y="0"/>
                  </a:moveTo>
                  <a:cubicBezTo>
                    <a:pt x="36" y="25"/>
                    <a:pt x="16" y="47"/>
                    <a:pt x="0" y="66"/>
                  </a:cubicBezTo>
                  <a:lnTo>
                    <a:pt x="302" y="66"/>
                  </a:lnTo>
                  <a:cubicBezTo>
                    <a:pt x="286" y="44"/>
                    <a:pt x="269" y="22"/>
                    <a:pt x="251"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344">
              <a:extLst>
                <a:ext uri="{FF2B5EF4-FFF2-40B4-BE49-F238E27FC236}">
                  <a16:creationId xmlns:a16="http://schemas.microsoft.com/office/drawing/2014/main" id="{23F8CD8C-2DFC-4899-A25E-5E4B33D3ECA8}"/>
                </a:ext>
              </a:extLst>
            </p:cNvPr>
            <p:cNvSpPr>
              <a:spLocks/>
            </p:cNvSpPr>
            <p:nvPr/>
          </p:nvSpPr>
          <p:spPr bwMode="auto">
            <a:xfrm>
              <a:off x="1475" y="3858"/>
              <a:ext cx="266" cy="1097"/>
            </a:xfrm>
            <a:custGeom>
              <a:avLst/>
              <a:gdLst>
                <a:gd name="T0" fmla="*/ 0 w 67"/>
                <a:gd name="T1" fmla="*/ 0 h 276"/>
                <a:gd name="T2" fmla="*/ 0 w 67"/>
                <a:gd name="T3" fmla="*/ 276 h 276"/>
                <a:gd name="T4" fmla="*/ 67 w 67"/>
                <a:gd name="T5" fmla="*/ 200 h 276"/>
                <a:gd name="T6" fmla="*/ 67 w 67"/>
                <a:gd name="T7" fmla="*/ 44 h 276"/>
                <a:gd name="T8" fmla="*/ 0 w 67"/>
                <a:gd name="T9" fmla="*/ 0 h 276"/>
              </a:gdLst>
              <a:ahLst/>
              <a:cxnLst>
                <a:cxn ang="0">
                  <a:pos x="T0" y="T1"/>
                </a:cxn>
                <a:cxn ang="0">
                  <a:pos x="T2" y="T3"/>
                </a:cxn>
                <a:cxn ang="0">
                  <a:pos x="T4" y="T5"/>
                </a:cxn>
                <a:cxn ang="0">
                  <a:pos x="T6" y="T7"/>
                </a:cxn>
                <a:cxn ang="0">
                  <a:pos x="T8" y="T9"/>
                </a:cxn>
              </a:cxnLst>
              <a:rect l="0" t="0" r="r" b="b"/>
              <a:pathLst>
                <a:path w="67" h="276">
                  <a:moveTo>
                    <a:pt x="0" y="0"/>
                  </a:moveTo>
                  <a:lnTo>
                    <a:pt x="0" y="276"/>
                  </a:lnTo>
                  <a:cubicBezTo>
                    <a:pt x="19" y="255"/>
                    <a:pt x="41" y="229"/>
                    <a:pt x="67" y="200"/>
                  </a:cubicBezTo>
                  <a:lnTo>
                    <a:pt x="67" y="44"/>
                  </a:lnTo>
                  <a:cubicBezTo>
                    <a:pt x="42" y="27"/>
                    <a:pt x="20" y="12"/>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Checkbox" descr="{&quot;Key&quot;:&quot;POWER_USER_SHAPE_ICON&quot;,&quot;Value&quot;:&quot;POWER_USER_SHAPE_ICON_STYLE_1&quot;}">
            <a:extLst>
              <a:ext uri="{FF2B5EF4-FFF2-40B4-BE49-F238E27FC236}">
                <a16:creationId xmlns:a16="http://schemas.microsoft.com/office/drawing/2014/main" id="{16703796-5880-4DFA-A3DA-0A43F6B3664F}"/>
              </a:ext>
            </a:extLst>
          </p:cNvPr>
          <p:cNvGrpSpPr>
            <a:grpSpLocks noChangeAspect="1"/>
          </p:cNvGrpSpPr>
          <p:nvPr>
            <p:custDataLst>
              <p:tags r:id="rId3"/>
            </p:custDataLst>
          </p:nvPr>
        </p:nvGrpSpPr>
        <p:grpSpPr bwMode="auto">
          <a:xfrm>
            <a:off x="901462" y="4506594"/>
            <a:ext cx="550206" cy="542925"/>
            <a:chOff x="1126" y="3138"/>
            <a:chExt cx="2418" cy="2386"/>
          </a:xfrm>
          <a:solidFill>
            <a:schemeClr val="bg1"/>
          </a:solidFill>
        </p:grpSpPr>
        <p:sp>
          <p:nvSpPr>
            <p:cNvPr id="52" name="Freeform 340">
              <a:extLst>
                <a:ext uri="{FF2B5EF4-FFF2-40B4-BE49-F238E27FC236}">
                  <a16:creationId xmlns:a16="http://schemas.microsoft.com/office/drawing/2014/main" id="{39D73764-2F36-498B-A855-1034253B1228}"/>
                </a:ext>
              </a:extLst>
            </p:cNvPr>
            <p:cNvSpPr>
              <a:spLocks/>
            </p:cNvSpPr>
            <p:nvPr/>
          </p:nvSpPr>
          <p:spPr bwMode="auto">
            <a:xfrm>
              <a:off x="3064" y="3691"/>
              <a:ext cx="266" cy="1109"/>
            </a:xfrm>
            <a:custGeom>
              <a:avLst/>
              <a:gdLst>
                <a:gd name="T0" fmla="*/ 0 w 67"/>
                <a:gd name="T1" fmla="*/ 200 h 279"/>
                <a:gd name="T2" fmla="*/ 67 w 67"/>
                <a:gd name="T3" fmla="*/ 279 h 279"/>
                <a:gd name="T4" fmla="*/ 67 w 67"/>
                <a:gd name="T5" fmla="*/ 10 h 279"/>
                <a:gd name="T6" fmla="*/ 66 w 67"/>
                <a:gd name="T7" fmla="*/ 0 h 279"/>
                <a:gd name="T8" fmla="*/ 0 w 67"/>
                <a:gd name="T9" fmla="*/ 70 h 279"/>
                <a:gd name="T10" fmla="*/ 0 w 67"/>
                <a:gd name="T11" fmla="*/ 200 h 279"/>
              </a:gdLst>
              <a:ahLst/>
              <a:cxnLst>
                <a:cxn ang="0">
                  <a:pos x="T0" y="T1"/>
                </a:cxn>
                <a:cxn ang="0">
                  <a:pos x="T2" y="T3"/>
                </a:cxn>
                <a:cxn ang="0">
                  <a:pos x="T4" y="T5"/>
                </a:cxn>
                <a:cxn ang="0">
                  <a:pos x="T6" y="T7"/>
                </a:cxn>
                <a:cxn ang="0">
                  <a:pos x="T8" y="T9"/>
                </a:cxn>
                <a:cxn ang="0">
                  <a:pos x="T10" y="T11"/>
                </a:cxn>
              </a:cxnLst>
              <a:rect l="0" t="0" r="r" b="b"/>
              <a:pathLst>
                <a:path w="67" h="279">
                  <a:moveTo>
                    <a:pt x="0" y="200"/>
                  </a:moveTo>
                  <a:cubicBezTo>
                    <a:pt x="23" y="226"/>
                    <a:pt x="46" y="252"/>
                    <a:pt x="67" y="279"/>
                  </a:cubicBezTo>
                  <a:lnTo>
                    <a:pt x="67" y="10"/>
                  </a:lnTo>
                  <a:cubicBezTo>
                    <a:pt x="67" y="7"/>
                    <a:pt x="66" y="3"/>
                    <a:pt x="66" y="0"/>
                  </a:cubicBezTo>
                  <a:cubicBezTo>
                    <a:pt x="45" y="22"/>
                    <a:pt x="23" y="45"/>
                    <a:pt x="0" y="70"/>
                  </a:cubicBezTo>
                  <a:lnTo>
                    <a:pt x="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341">
              <a:extLst>
                <a:ext uri="{FF2B5EF4-FFF2-40B4-BE49-F238E27FC236}">
                  <a16:creationId xmlns:a16="http://schemas.microsoft.com/office/drawing/2014/main" id="{558D9553-CA52-4406-A1E9-C88E23C9BDB4}"/>
                </a:ext>
              </a:extLst>
            </p:cNvPr>
            <p:cNvSpPr>
              <a:spLocks/>
            </p:cNvSpPr>
            <p:nvPr/>
          </p:nvSpPr>
          <p:spPr bwMode="auto">
            <a:xfrm>
              <a:off x="1126" y="3138"/>
              <a:ext cx="2418" cy="2386"/>
            </a:xfrm>
            <a:custGeom>
              <a:avLst/>
              <a:gdLst>
                <a:gd name="T0" fmla="*/ 380 w 609"/>
                <a:gd name="T1" fmla="*/ 278 h 600"/>
                <a:gd name="T2" fmla="*/ 585 w 609"/>
                <a:gd name="T3" fmla="*/ 57 h 600"/>
                <a:gd name="T4" fmla="*/ 584 w 609"/>
                <a:gd name="T5" fmla="*/ 10 h 600"/>
                <a:gd name="T6" fmla="*/ 561 w 609"/>
                <a:gd name="T7" fmla="*/ 0 h 600"/>
                <a:gd name="T8" fmla="*/ 537 w 609"/>
                <a:gd name="T9" fmla="*/ 11 h 600"/>
                <a:gd name="T10" fmla="*/ 330 w 609"/>
                <a:gd name="T11" fmla="*/ 234 h 600"/>
                <a:gd name="T12" fmla="*/ 53 w 609"/>
                <a:gd name="T13" fmla="*/ 46 h 600"/>
                <a:gd name="T14" fmla="*/ 38 w 609"/>
                <a:gd name="T15" fmla="*/ 43 h 600"/>
                <a:gd name="T16" fmla="*/ 8 w 609"/>
                <a:gd name="T17" fmla="*/ 62 h 600"/>
                <a:gd name="T18" fmla="*/ 24 w 609"/>
                <a:gd name="T19" fmla="*/ 106 h 600"/>
                <a:gd name="T20" fmla="*/ 285 w 609"/>
                <a:gd name="T21" fmla="*/ 284 h 600"/>
                <a:gd name="T22" fmla="*/ 56 w 609"/>
                <a:gd name="T23" fmla="*/ 545 h 600"/>
                <a:gd name="T24" fmla="*/ 60 w 609"/>
                <a:gd name="T25" fmla="*/ 592 h 600"/>
                <a:gd name="T26" fmla="*/ 82 w 609"/>
                <a:gd name="T27" fmla="*/ 600 h 600"/>
                <a:gd name="T28" fmla="*/ 107 w 609"/>
                <a:gd name="T29" fmla="*/ 588 h 600"/>
                <a:gd name="T30" fmla="*/ 335 w 609"/>
                <a:gd name="T31" fmla="*/ 328 h 600"/>
                <a:gd name="T32" fmla="*/ 543 w 609"/>
                <a:gd name="T33" fmla="*/ 574 h 600"/>
                <a:gd name="T34" fmla="*/ 571 w 609"/>
                <a:gd name="T35" fmla="*/ 589 h 600"/>
                <a:gd name="T36" fmla="*/ 589 w 609"/>
                <a:gd name="T37" fmla="*/ 584 h 600"/>
                <a:gd name="T38" fmla="*/ 599 w 609"/>
                <a:gd name="T39" fmla="*/ 538 h 600"/>
                <a:gd name="T40" fmla="*/ 380 w 609"/>
                <a:gd name="T41" fmla="*/ 27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9" h="600">
                  <a:moveTo>
                    <a:pt x="380" y="278"/>
                  </a:moveTo>
                  <a:cubicBezTo>
                    <a:pt x="447" y="204"/>
                    <a:pt x="518" y="126"/>
                    <a:pt x="585" y="57"/>
                  </a:cubicBezTo>
                  <a:cubicBezTo>
                    <a:pt x="598" y="44"/>
                    <a:pt x="597" y="22"/>
                    <a:pt x="584" y="10"/>
                  </a:cubicBezTo>
                  <a:cubicBezTo>
                    <a:pt x="578" y="4"/>
                    <a:pt x="569" y="0"/>
                    <a:pt x="561" y="0"/>
                  </a:cubicBezTo>
                  <a:cubicBezTo>
                    <a:pt x="552" y="0"/>
                    <a:pt x="544" y="4"/>
                    <a:pt x="537" y="11"/>
                  </a:cubicBezTo>
                  <a:cubicBezTo>
                    <a:pt x="470" y="81"/>
                    <a:pt x="398" y="159"/>
                    <a:pt x="330" y="234"/>
                  </a:cubicBezTo>
                  <a:cubicBezTo>
                    <a:pt x="187" y="112"/>
                    <a:pt x="61" y="50"/>
                    <a:pt x="53" y="46"/>
                  </a:cubicBezTo>
                  <a:cubicBezTo>
                    <a:pt x="48" y="44"/>
                    <a:pt x="43" y="43"/>
                    <a:pt x="38" y="43"/>
                  </a:cubicBezTo>
                  <a:cubicBezTo>
                    <a:pt x="26" y="43"/>
                    <a:pt x="14" y="50"/>
                    <a:pt x="8" y="62"/>
                  </a:cubicBezTo>
                  <a:cubicBezTo>
                    <a:pt x="0" y="78"/>
                    <a:pt x="7" y="98"/>
                    <a:pt x="24" y="106"/>
                  </a:cubicBezTo>
                  <a:cubicBezTo>
                    <a:pt x="26" y="107"/>
                    <a:pt x="147" y="167"/>
                    <a:pt x="285" y="284"/>
                  </a:cubicBezTo>
                  <a:cubicBezTo>
                    <a:pt x="158" y="426"/>
                    <a:pt x="58" y="543"/>
                    <a:pt x="56" y="545"/>
                  </a:cubicBezTo>
                  <a:cubicBezTo>
                    <a:pt x="44" y="559"/>
                    <a:pt x="46" y="580"/>
                    <a:pt x="60" y="592"/>
                  </a:cubicBezTo>
                  <a:cubicBezTo>
                    <a:pt x="66" y="597"/>
                    <a:pt x="74" y="600"/>
                    <a:pt x="82" y="600"/>
                  </a:cubicBezTo>
                  <a:cubicBezTo>
                    <a:pt x="91" y="600"/>
                    <a:pt x="100" y="596"/>
                    <a:pt x="107" y="588"/>
                  </a:cubicBezTo>
                  <a:cubicBezTo>
                    <a:pt x="109" y="587"/>
                    <a:pt x="209" y="470"/>
                    <a:pt x="335" y="328"/>
                  </a:cubicBezTo>
                  <a:cubicBezTo>
                    <a:pt x="408" y="395"/>
                    <a:pt x="481" y="477"/>
                    <a:pt x="543" y="574"/>
                  </a:cubicBezTo>
                  <a:cubicBezTo>
                    <a:pt x="550" y="584"/>
                    <a:pt x="560" y="589"/>
                    <a:pt x="571" y="589"/>
                  </a:cubicBezTo>
                  <a:cubicBezTo>
                    <a:pt x="577" y="589"/>
                    <a:pt x="584" y="587"/>
                    <a:pt x="589" y="584"/>
                  </a:cubicBezTo>
                  <a:cubicBezTo>
                    <a:pt x="605" y="574"/>
                    <a:pt x="609" y="553"/>
                    <a:pt x="599" y="538"/>
                  </a:cubicBezTo>
                  <a:cubicBezTo>
                    <a:pt x="534" y="435"/>
                    <a:pt x="456" y="348"/>
                    <a:pt x="380" y="27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342">
              <a:extLst>
                <a:ext uri="{FF2B5EF4-FFF2-40B4-BE49-F238E27FC236}">
                  <a16:creationId xmlns:a16="http://schemas.microsoft.com/office/drawing/2014/main" id="{091D773B-EDC6-4D71-B7C5-20C83A2E16A7}"/>
                </a:ext>
              </a:extLst>
            </p:cNvPr>
            <p:cNvSpPr>
              <a:spLocks/>
            </p:cNvSpPr>
            <p:nvPr/>
          </p:nvSpPr>
          <p:spPr bwMode="auto">
            <a:xfrm>
              <a:off x="1849" y="3468"/>
              <a:ext cx="956" cy="262"/>
            </a:xfrm>
            <a:custGeom>
              <a:avLst/>
              <a:gdLst>
                <a:gd name="T0" fmla="*/ 180 w 241"/>
                <a:gd name="T1" fmla="*/ 66 h 66"/>
                <a:gd name="T2" fmla="*/ 241 w 241"/>
                <a:gd name="T3" fmla="*/ 0 h 66"/>
                <a:gd name="T4" fmla="*/ 0 w 241"/>
                <a:gd name="T5" fmla="*/ 0 h 66"/>
                <a:gd name="T6" fmla="*/ 96 w 241"/>
                <a:gd name="T7" fmla="*/ 66 h 66"/>
                <a:gd name="T8" fmla="*/ 180 w 241"/>
                <a:gd name="T9" fmla="*/ 66 h 66"/>
              </a:gdLst>
              <a:ahLst/>
              <a:cxnLst>
                <a:cxn ang="0">
                  <a:pos x="T0" y="T1"/>
                </a:cxn>
                <a:cxn ang="0">
                  <a:pos x="T2" y="T3"/>
                </a:cxn>
                <a:cxn ang="0">
                  <a:pos x="T4" y="T5"/>
                </a:cxn>
                <a:cxn ang="0">
                  <a:pos x="T6" y="T7"/>
                </a:cxn>
                <a:cxn ang="0">
                  <a:pos x="T8" y="T9"/>
                </a:cxn>
              </a:cxnLst>
              <a:rect l="0" t="0" r="r" b="b"/>
              <a:pathLst>
                <a:path w="241" h="66">
                  <a:moveTo>
                    <a:pt x="180" y="66"/>
                  </a:moveTo>
                  <a:cubicBezTo>
                    <a:pt x="201" y="43"/>
                    <a:pt x="222" y="21"/>
                    <a:pt x="241" y="0"/>
                  </a:cubicBezTo>
                  <a:lnTo>
                    <a:pt x="0" y="0"/>
                  </a:lnTo>
                  <a:cubicBezTo>
                    <a:pt x="29" y="18"/>
                    <a:pt x="61" y="40"/>
                    <a:pt x="96" y="66"/>
                  </a:cubicBezTo>
                  <a:lnTo>
                    <a:pt x="180" y="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343">
              <a:extLst>
                <a:ext uri="{FF2B5EF4-FFF2-40B4-BE49-F238E27FC236}">
                  <a16:creationId xmlns:a16="http://schemas.microsoft.com/office/drawing/2014/main" id="{FD8CD68E-6890-454D-B48A-73AD67BF4EF0}"/>
                </a:ext>
              </a:extLst>
            </p:cNvPr>
            <p:cNvSpPr>
              <a:spLocks/>
            </p:cNvSpPr>
            <p:nvPr/>
          </p:nvSpPr>
          <p:spPr bwMode="auto">
            <a:xfrm>
              <a:off x="1860" y="5059"/>
              <a:ext cx="1200" cy="262"/>
            </a:xfrm>
            <a:custGeom>
              <a:avLst/>
              <a:gdLst>
                <a:gd name="T0" fmla="*/ 58 w 302"/>
                <a:gd name="T1" fmla="*/ 0 h 66"/>
                <a:gd name="T2" fmla="*/ 0 w 302"/>
                <a:gd name="T3" fmla="*/ 66 h 66"/>
                <a:gd name="T4" fmla="*/ 302 w 302"/>
                <a:gd name="T5" fmla="*/ 66 h 66"/>
                <a:gd name="T6" fmla="*/ 251 w 302"/>
                <a:gd name="T7" fmla="*/ 0 h 66"/>
                <a:gd name="T8" fmla="*/ 58 w 302"/>
                <a:gd name="T9" fmla="*/ 0 h 66"/>
              </a:gdLst>
              <a:ahLst/>
              <a:cxnLst>
                <a:cxn ang="0">
                  <a:pos x="T0" y="T1"/>
                </a:cxn>
                <a:cxn ang="0">
                  <a:pos x="T2" y="T3"/>
                </a:cxn>
                <a:cxn ang="0">
                  <a:pos x="T4" y="T5"/>
                </a:cxn>
                <a:cxn ang="0">
                  <a:pos x="T6" y="T7"/>
                </a:cxn>
                <a:cxn ang="0">
                  <a:pos x="T8" y="T9"/>
                </a:cxn>
              </a:cxnLst>
              <a:rect l="0" t="0" r="r" b="b"/>
              <a:pathLst>
                <a:path w="302" h="66">
                  <a:moveTo>
                    <a:pt x="58" y="0"/>
                  </a:moveTo>
                  <a:cubicBezTo>
                    <a:pt x="36" y="25"/>
                    <a:pt x="16" y="47"/>
                    <a:pt x="0" y="66"/>
                  </a:cubicBezTo>
                  <a:lnTo>
                    <a:pt x="302" y="66"/>
                  </a:lnTo>
                  <a:cubicBezTo>
                    <a:pt x="286" y="44"/>
                    <a:pt x="269" y="22"/>
                    <a:pt x="251"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344">
              <a:extLst>
                <a:ext uri="{FF2B5EF4-FFF2-40B4-BE49-F238E27FC236}">
                  <a16:creationId xmlns:a16="http://schemas.microsoft.com/office/drawing/2014/main" id="{4E1B8A88-2264-4698-849A-9B0513E6B800}"/>
                </a:ext>
              </a:extLst>
            </p:cNvPr>
            <p:cNvSpPr>
              <a:spLocks/>
            </p:cNvSpPr>
            <p:nvPr/>
          </p:nvSpPr>
          <p:spPr bwMode="auto">
            <a:xfrm>
              <a:off x="1475" y="3858"/>
              <a:ext cx="266" cy="1097"/>
            </a:xfrm>
            <a:custGeom>
              <a:avLst/>
              <a:gdLst>
                <a:gd name="T0" fmla="*/ 0 w 67"/>
                <a:gd name="T1" fmla="*/ 0 h 276"/>
                <a:gd name="T2" fmla="*/ 0 w 67"/>
                <a:gd name="T3" fmla="*/ 276 h 276"/>
                <a:gd name="T4" fmla="*/ 67 w 67"/>
                <a:gd name="T5" fmla="*/ 200 h 276"/>
                <a:gd name="T6" fmla="*/ 67 w 67"/>
                <a:gd name="T7" fmla="*/ 44 h 276"/>
                <a:gd name="T8" fmla="*/ 0 w 67"/>
                <a:gd name="T9" fmla="*/ 0 h 276"/>
              </a:gdLst>
              <a:ahLst/>
              <a:cxnLst>
                <a:cxn ang="0">
                  <a:pos x="T0" y="T1"/>
                </a:cxn>
                <a:cxn ang="0">
                  <a:pos x="T2" y="T3"/>
                </a:cxn>
                <a:cxn ang="0">
                  <a:pos x="T4" y="T5"/>
                </a:cxn>
                <a:cxn ang="0">
                  <a:pos x="T6" y="T7"/>
                </a:cxn>
                <a:cxn ang="0">
                  <a:pos x="T8" y="T9"/>
                </a:cxn>
              </a:cxnLst>
              <a:rect l="0" t="0" r="r" b="b"/>
              <a:pathLst>
                <a:path w="67" h="276">
                  <a:moveTo>
                    <a:pt x="0" y="0"/>
                  </a:moveTo>
                  <a:lnTo>
                    <a:pt x="0" y="276"/>
                  </a:lnTo>
                  <a:cubicBezTo>
                    <a:pt x="19" y="255"/>
                    <a:pt x="41" y="229"/>
                    <a:pt x="67" y="200"/>
                  </a:cubicBezTo>
                  <a:lnTo>
                    <a:pt x="67" y="44"/>
                  </a:lnTo>
                  <a:cubicBezTo>
                    <a:pt x="42" y="27"/>
                    <a:pt x="20" y="12"/>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7" name="Checkbox" descr="{&quot;Key&quot;:&quot;POWER_USER_SHAPE_ICON&quot;,&quot;Value&quot;:&quot;POWER_USER_SHAPE_ICON_STYLE_1&quot;}">
            <a:extLst>
              <a:ext uri="{FF2B5EF4-FFF2-40B4-BE49-F238E27FC236}">
                <a16:creationId xmlns:a16="http://schemas.microsoft.com/office/drawing/2014/main" id="{B9723762-5946-4242-A7D8-39CA55512B51}"/>
              </a:ext>
            </a:extLst>
          </p:cNvPr>
          <p:cNvGrpSpPr>
            <a:grpSpLocks noChangeAspect="1"/>
          </p:cNvGrpSpPr>
          <p:nvPr>
            <p:custDataLst>
              <p:tags r:id="rId4"/>
            </p:custDataLst>
          </p:nvPr>
        </p:nvGrpSpPr>
        <p:grpSpPr bwMode="auto">
          <a:xfrm>
            <a:off x="890087" y="5668932"/>
            <a:ext cx="550206" cy="542925"/>
            <a:chOff x="1126" y="3138"/>
            <a:chExt cx="2418" cy="2386"/>
          </a:xfrm>
          <a:solidFill>
            <a:schemeClr val="bg1"/>
          </a:solidFill>
        </p:grpSpPr>
        <p:sp>
          <p:nvSpPr>
            <p:cNvPr id="58" name="Freeform 340">
              <a:extLst>
                <a:ext uri="{FF2B5EF4-FFF2-40B4-BE49-F238E27FC236}">
                  <a16:creationId xmlns:a16="http://schemas.microsoft.com/office/drawing/2014/main" id="{21DFDCBD-10C1-4A41-B5DB-0BBBB1A6F50D}"/>
                </a:ext>
              </a:extLst>
            </p:cNvPr>
            <p:cNvSpPr>
              <a:spLocks/>
            </p:cNvSpPr>
            <p:nvPr/>
          </p:nvSpPr>
          <p:spPr bwMode="auto">
            <a:xfrm>
              <a:off x="3064" y="3691"/>
              <a:ext cx="266" cy="1109"/>
            </a:xfrm>
            <a:custGeom>
              <a:avLst/>
              <a:gdLst>
                <a:gd name="T0" fmla="*/ 0 w 67"/>
                <a:gd name="T1" fmla="*/ 200 h 279"/>
                <a:gd name="T2" fmla="*/ 67 w 67"/>
                <a:gd name="T3" fmla="*/ 279 h 279"/>
                <a:gd name="T4" fmla="*/ 67 w 67"/>
                <a:gd name="T5" fmla="*/ 10 h 279"/>
                <a:gd name="T6" fmla="*/ 66 w 67"/>
                <a:gd name="T7" fmla="*/ 0 h 279"/>
                <a:gd name="T8" fmla="*/ 0 w 67"/>
                <a:gd name="T9" fmla="*/ 70 h 279"/>
                <a:gd name="T10" fmla="*/ 0 w 67"/>
                <a:gd name="T11" fmla="*/ 200 h 279"/>
              </a:gdLst>
              <a:ahLst/>
              <a:cxnLst>
                <a:cxn ang="0">
                  <a:pos x="T0" y="T1"/>
                </a:cxn>
                <a:cxn ang="0">
                  <a:pos x="T2" y="T3"/>
                </a:cxn>
                <a:cxn ang="0">
                  <a:pos x="T4" y="T5"/>
                </a:cxn>
                <a:cxn ang="0">
                  <a:pos x="T6" y="T7"/>
                </a:cxn>
                <a:cxn ang="0">
                  <a:pos x="T8" y="T9"/>
                </a:cxn>
                <a:cxn ang="0">
                  <a:pos x="T10" y="T11"/>
                </a:cxn>
              </a:cxnLst>
              <a:rect l="0" t="0" r="r" b="b"/>
              <a:pathLst>
                <a:path w="67" h="279">
                  <a:moveTo>
                    <a:pt x="0" y="200"/>
                  </a:moveTo>
                  <a:cubicBezTo>
                    <a:pt x="23" y="226"/>
                    <a:pt x="46" y="252"/>
                    <a:pt x="67" y="279"/>
                  </a:cubicBezTo>
                  <a:lnTo>
                    <a:pt x="67" y="10"/>
                  </a:lnTo>
                  <a:cubicBezTo>
                    <a:pt x="67" y="7"/>
                    <a:pt x="66" y="3"/>
                    <a:pt x="66" y="0"/>
                  </a:cubicBezTo>
                  <a:cubicBezTo>
                    <a:pt x="45" y="22"/>
                    <a:pt x="23" y="45"/>
                    <a:pt x="0" y="70"/>
                  </a:cubicBezTo>
                  <a:lnTo>
                    <a:pt x="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341">
              <a:extLst>
                <a:ext uri="{FF2B5EF4-FFF2-40B4-BE49-F238E27FC236}">
                  <a16:creationId xmlns:a16="http://schemas.microsoft.com/office/drawing/2014/main" id="{D5484E48-C574-4BFA-A5A0-BB4BEC4992E8}"/>
                </a:ext>
              </a:extLst>
            </p:cNvPr>
            <p:cNvSpPr>
              <a:spLocks/>
            </p:cNvSpPr>
            <p:nvPr/>
          </p:nvSpPr>
          <p:spPr bwMode="auto">
            <a:xfrm>
              <a:off x="1126" y="3138"/>
              <a:ext cx="2418" cy="2386"/>
            </a:xfrm>
            <a:custGeom>
              <a:avLst/>
              <a:gdLst>
                <a:gd name="T0" fmla="*/ 380 w 609"/>
                <a:gd name="T1" fmla="*/ 278 h 600"/>
                <a:gd name="T2" fmla="*/ 585 w 609"/>
                <a:gd name="T3" fmla="*/ 57 h 600"/>
                <a:gd name="T4" fmla="*/ 584 w 609"/>
                <a:gd name="T5" fmla="*/ 10 h 600"/>
                <a:gd name="T6" fmla="*/ 561 w 609"/>
                <a:gd name="T7" fmla="*/ 0 h 600"/>
                <a:gd name="T8" fmla="*/ 537 w 609"/>
                <a:gd name="T9" fmla="*/ 11 h 600"/>
                <a:gd name="T10" fmla="*/ 330 w 609"/>
                <a:gd name="T11" fmla="*/ 234 h 600"/>
                <a:gd name="T12" fmla="*/ 53 w 609"/>
                <a:gd name="T13" fmla="*/ 46 h 600"/>
                <a:gd name="T14" fmla="*/ 38 w 609"/>
                <a:gd name="T15" fmla="*/ 43 h 600"/>
                <a:gd name="T16" fmla="*/ 8 w 609"/>
                <a:gd name="T17" fmla="*/ 62 h 600"/>
                <a:gd name="T18" fmla="*/ 24 w 609"/>
                <a:gd name="T19" fmla="*/ 106 h 600"/>
                <a:gd name="T20" fmla="*/ 285 w 609"/>
                <a:gd name="T21" fmla="*/ 284 h 600"/>
                <a:gd name="T22" fmla="*/ 56 w 609"/>
                <a:gd name="T23" fmla="*/ 545 h 600"/>
                <a:gd name="T24" fmla="*/ 60 w 609"/>
                <a:gd name="T25" fmla="*/ 592 h 600"/>
                <a:gd name="T26" fmla="*/ 82 w 609"/>
                <a:gd name="T27" fmla="*/ 600 h 600"/>
                <a:gd name="T28" fmla="*/ 107 w 609"/>
                <a:gd name="T29" fmla="*/ 588 h 600"/>
                <a:gd name="T30" fmla="*/ 335 w 609"/>
                <a:gd name="T31" fmla="*/ 328 h 600"/>
                <a:gd name="T32" fmla="*/ 543 w 609"/>
                <a:gd name="T33" fmla="*/ 574 h 600"/>
                <a:gd name="T34" fmla="*/ 571 w 609"/>
                <a:gd name="T35" fmla="*/ 589 h 600"/>
                <a:gd name="T36" fmla="*/ 589 w 609"/>
                <a:gd name="T37" fmla="*/ 584 h 600"/>
                <a:gd name="T38" fmla="*/ 599 w 609"/>
                <a:gd name="T39" fmla="*/ 538 h 600"/>
                <a:gd name="T40" fmla="*/ 380 w 609"/>
                <a:gd name="T41" fmla="*/ 27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9" h="600">
                  <a:moveTo>
                    <a:pt x="380" y="278"/>
                  </a:moveTo>
                  <a:cubicBezTo>
                    <a:pt x="447" y="204"/>
                    <a:pt x="518" y="126"/>
                    <a:pt x="585" y="57"/>
                  </a:cubicBezTo>
                  <a:cubicBezTo>
                    <a:pt x="598" y="44"/>
                    <a:pt x="597" y="22"/>
                    <a:pt x="584" y="10"/>
                  </a:cubicBezTo>
                  <a:cubicBezTo>
                    <a:pt x="578" y="4"/>
                    <a:pt x="569" y="0"/>
                    <a:pt x="561" y="0"/>
                  </a:cubicBezTo>
                  <a:cubicBezTo>
                    <a:pt x="552" y="0"/>
                    <a:pt x="544" y="4"/>
                    <a:pt x="537" y="11"/>
                  </a:cubicBezTo>
                  <a:cubicBezTo>
                    <a:pt x="470" y="81"/>
                    <a:pt x="398" y="159"/>
                    <a:pt x="330" y="234"/>
                  </a:cubicBezTo>
                  <a:cubicBezTo>
                    <a:pt x="187" y="112"/>
                    <a:pt x="61" y="50"/>
                    <a:pt x="53" y="46"/>
                  </a:cubicBezTo>
                  <a:cubicBezTo>
                    <a:pt x="48" y="44"/>
                    <a:pt x="43" y="43"/>
                    <a:pt x="38" y="43"/>
                  </a:cubicBezTo>
                  <a:cubicBezTo>
                    <a:pt x="26" y="43"/>
                    <a:pt x="14" y="50"/>
                    <a:pt x="8" y="62"/>
                  </a:cubicBezTo>
                  <a:cubicBezTo>
                    <a:pt x="0" y="78"/>
                    <a:pt x="7" y="98"/>
                    <a:pt x="24" y="106"/>
                  </a:cubicBezTo>
                  <a:cubicBezTo>
                    <a:pt x="26" y="107"/>
                    <a:pt x="147" y="167"/>
                    <a:pt x="285" y="284"/>
                  </a:cubicBezTo>
                  <a:cubicBezTo>
                    <a:pt x="158" y="426"/>
                    <a:pt x="58" y="543"/>
                    <a:pt x="56" y="545"/>
                  </a:cubicBezTo>
                  <a:cubicBezTo>
                    <a:pt x="44" y="559"/>
                    <a:pt x="46" y="580"/>
                    <a:pt x="60" y="592"/>
                  </a:cubicBezTo>
                  <a:cubicBezTo>
                    <a:pt x="66" y="597"/>
                    <a:pt x="74" y="600"/>
                    <a:pt x="82" y="600"/>
                  </a:cubicBezTo>
                  <a:cubicBezTo>
                    <a:pt x="91" y="600"/>
                    <a:pt x="100" y="596"/>
                    <a:pt x="107" y="588"/>
                  </a:cubicBezTo>
                  <a:cubicBezTo>
                    <a:pt x="109" y="587"/>
                    <a:pt x="209" y="470"/>
                    <a:pt x="335" y="328"/>
                  </a:cubicBezTo>
                  <a:cubicBezTo>
                    <a:pt x="408" y="395"/>
                    <a:pt x="481" y="477"/>
                    <a:pt x="543" y="574"/>
                  </a:cubicBezTo>
                  <a:cubicBezTo>
                    <a:pt x="550" y="584"/>
                    <a:pt x="560" y="589"/>
                    <a:pt x="571" y="589"/>
                  </a:cubicBezTo>
                  <a:cubicBezTo>
                    <a:pt x="577" y="589"/>
                    <a:pt x="584" y="587"/>
                    <a:pt x="589" y="584"/>
                  </a:cubicBezTo>
                  <a:cubicBezTo>
                    <a:pt x="605" y="574"/>
                    <a:pt x="609" y="553"/>
                    <a:pt x="599" y="538"/>
                  </a:cubicBezTo>
                  <a:cubicBezTo>
                    <a:pt x="534" y="435"/>
                    <a:pt x="456" y="348"/>
                    <a:pt x="380" y="27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Freeform 342">
              <a:extLst>
                <a:ext uri="{FF2B5EF4-FFF2-40B4-BE49-F238E27FC236}">
                  <a16:creationId xmlns:a16="http://schemas.microsoft.com/office/drawing/2014/main" id="{EAED6D2C-5025-4C92-A45E-6874648D8004}"/>
                </a:ext>
              </a:extLst>
            </p:cNvPr>
            <p:cNvSpPr>
              <a:spLocks/>
            </p:cNvSpPr>
            <p:nvPr/>
          </p:nvSpPr>
          <p:spPr bwMode="auto">
            <a:xfrm>
              <a:off x="1849" y="3468"/>
              <a:ext cx="956" cy="262"/>
            </a:xfrm>
            <a:custGeom>
              <a:avLst/>
              <a:gdLst>
                <a:gd name="T0" fmla="*/ 180 w 241"/>
                <a:gd name="T1" fmla="*/ 66 h 66"/>
                <a:gd name="T2" fmla="*/ 241 w 241"/>
                <a:gd name="T3" fmla="*/ 0 h 66"/>
                <a:gd name="T4" fmla="*/ 0 w 241"/>
                <a:gd name="T5" fmla="*/ 0 h 66"/>
                <a:gd name="T6" fmla="*/ 96 w 241"/>
                <a:gd name="T7" fmla="*/ 66 h 66"/>
                <a:gd name="T8" fmla="*/ 180 w 241"/>
                <a:gd name="T9" fmla="*/ 66 h 66"/>
              </a:gdLst>
              <a:ahLst/>
              <a:cxnLst>
                <a:cxn ang="0">
                  <a:pos x="T0" y="T1"/>
                </a:cxn>
                <a:cxn ang="0">
                  <a:pos x="T2" y="T3"/>
                </a:cxn>
                <a:cxn ang="0">
                  <a:pos x="T4" y="T5"/>
                </a:cxn>
                <a:cxn ang="0">
                  <a:pos x="T6" y="T7"/>
                </a:cxn>
                <a:cxn ang="0">
                  <a:pos x="T8" y="T9"/>
                </a:cxn>
              </a:cxnLst>
              <a:rect l="0" t="0" r="r" b="b"/>
              <a:pathLst>
                <a:path w="241" h="66">
                  <a:moveTo>
                    <a:pt x="180" y="66"/>
                  </a:moveTo>
                  <a:cubicBezTo>
                    <a:pt x="201" y="43"/>
                    <a:pt x="222" y="21"/>
                    <a:pt x="241" y="0"/>
                  </a:cubicBezTo>
                  <a:lnTo>
                    <a:pt x="0" y="0"/>
                  </a:lnTo>
                  <a:cubicBezTo>
                    <a:pt x="29" y="18"/>
                    <a:pt x="61" y="40"/>
                    <a:pt x="96" y="66"/>
                  </a:cubicBezTo>
                  <a:lnTo>
                    <a:pt x="180" y="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343">
              <a:extLst>
                <a:ext uri="{FF2B5EF4-FFF2-40B4-BE49-F238E27FC236}">
                  <a16:creationId xmlns:a16="http://schemas.microsoft.com/office/drawing/2014/main" id="{B09F3F6A-0DA9-4C6D-B914-E08AAB3F485F}"/>
                </a:ext>
              </a:extLst>
            </p:cNvPr>
            <p:cNvSpPr>
              <a:spLocks/>
            </p:cNvSpPr>
            <p:nvPr/>
          </p:nvSpPr>
          <p:spPr bwMode="auto">
            <a:xfrm>
              <a:off x="1860" y="5059"/>
              <a:ext cx="1200" cy="262"/>
            </a:xfrm>
            <a:custGeom>
              <a:avLst/>
              <a:gdLst>
                <a:gd name="T0" fmla="*/ 58 w 302"/>
                <a:gd name="T1" fmla="*/ 0 h 66"/>
                <a:gd name="T2" fmla="*/ 0 w 302"/>
                <a:gd name="T3" fmla="*/ 66 h 66"/>
                <a:gd name="T4" fmla="*/ 302 w 302"/>
                <a:gd name="T5" fmla="*/ 66 h 66"/>
                <a:gd name="T6" fmla="*/ 251 w 302"/>
                <a:gd name="T7" fmla="*/ 0 h 66"/>
                <a:gd name="T8" fmla="*/ 58 w 302"/>
                <a:gd name="T9" fmla="*/ 0 h 66"/>
              </a:gdLst>
              <a:ahLst/>
              <a:cxnLst>
                <a:cxn ang="0">
                  <a:pos x="T0" y="T1"/>
                </a:cxn>
                <a:cxn ang="0">
                  <a:pos x="T2" y="T3"/>
                </a:cxn>
                <a:cxn ang="0">
                  <a:pos x="T4" y="T5"/>
                </a:cxn>
                <a:cxn ang="0">
                  <a:pos x="T6" y="T7"/>
                </a:cxn>
                <a:cxn ang="0">
                  <a:pos x="T8" y="T9"/>
                </a:cxn>
              </a:cxnLst>
              <a:rect l="0" t="0" r="r" b="b"/>
              <a:pathLst>
                <a:path w="302" h="66">
                  <a:moveTo>
                    <a:pt x="58" y="0"/>
                  </a:moveTo>
                  <a:cubicBezTo>
                    <a:pt x="36" y="25"/>
                    <a:pt x="16" y="47"/>
                    <a:pt x="0" y="66"/>
                  </a:cubicBezTo>
                  <a:lnTo>
                    <a:pt x="302" y="66"/>
                  </a:lnTo>
                  <a:cubicBezTo>
                    <a:pt x="286" y="44"/>
                    <a:pt x="269" y="22"/>
                    <a:pt x="251"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344">
              <a:extLst>
                <a:ext uri="{FF2B5EF4-FFF2-40B4-BE49-F238E27FC236}">
                  <a16:creationId xmlns:a16="http://schemas.microsoft.com/office/drawing/2014/main" id="{CBFA332F-4C8A-4FC7-A223-7122761DA093}"/>
                </a:ext>
              </a:extLst>
            </p:cNvPr>
            <p:cNvSpPr>
              <a:spLocks/>
            </p:cNvSpPr>
            <p:nvPr/>
          </p:nvSpPr>
          <p:spPr bwMode="auto">
            <a:xfrm>
              <a:off x="1475" y="3858"/>
              <a:ext cx="266" cy="1097"/>
            </a:xfrm>
            <a:custGeom>
              <a:avLst/>
              <a:gdLst>
                <a:gd name="T0" fmla="*/ 0 w 67"/>
                <a:gd name="T1" fmla="*/ 0 h 276"/>
                <a:gd name="T2" fmla="*/ 0 w 67"/>
                <a:gd name="T3" fmla="*/ 276 h 276"/>
                <a:gd name="T4" fmla="*/ 67 w 67"/>
                <a:gd name="T5" fmla="*/ 200 h 276"/>
                <a:gd name="T6" fmla="*/ 67 w 67"/>
                <a:gd name="T7" fmla="*/ 44 h 276"/>
                <a:gd name="T8" fmla="*/ 0 w 67"/>
                <a:gd name="T9" fmla="*/ 0 h 276"/>
              </a:gdLst>
              <a:ahLst/>
              <a:cxnLst>
                <a:cxn ang="0">
                  <a:pos x="T0" y="T1"/>
                </a:cxn>
                <a:cxn ang="0">
                  <a:pos x="T2" y="T3"/>
                </a:cxn>
                <a:cxn ang="0">
                  <a:pos x="T4" y="T5"/>
                </a:cxn>
                <a:cxn ang="0">
                  <a:pos x="T6" y="T7"/>
                </a:cxn>
                <a:cxn ang="0">
                  <a:pos x="T8" y="T9"/>
                </a:cxn>
              </a:cxnLst>
              <a:rect l="0" t="0" r="r" b="b"/>
              <a:pathLst>
                <a:path w="67" h="276">
                  <a:moveTo>
                    <a:pt x="0" y="0"/>
                  </a:moveTo>
                  <a:lnTo>
                    <a:pt x="0" y="276"/>
                  </a:lnTo>
                  <a:cubicBezTo>
                    <a:pt x="19" y="255"/>
                    <a:pt x="41" y="229"/>
                    <a:pt x="67" y="200"/>
                  </a:cubicBezTo>
                  <a:lnTo>
                    <a:pt x="67" y="44"/>
                  </a:lnTo>
                  <a:cubicBezTo>
                    <a:pt x="42" y="27"/>
                    <a:pt x="20" y="12"/>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3" name="Rectangle 62">
            <a:extLst>
              <a:ext uri="{FF2B5EF4-FFF2-40B4-BE49-F238E27FC236}">
                <a16:creationId xmlns:a16="http://schemas.microsoft.com/office/drawing/2014/main" id="{C963EB6E-5D64-4C9B-9F65-3C1D8D1293B9}"/>
              </a:ext>
            </a:extLst>
          </p:cNvPr>
          <p:cNvSpPr/>
          <p:nvPr/>
        </p:nvSpPr>
        <p:spPr>
          <a:xfrm>
            <a:off x="8921925" y="1853953"/>
            <a:ext cx="2720475" cy="46887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Without circulation it is harder to make recommendations to your customers on how they can be more effectively investing in mail</a:t>
            </a:r>
          </a:p>
        </p:txBody>
      </p:sp>
    </p:spTree>
    <p:extLst>
      <p:ext uri="{BB962C8B-B14F-4D97-AF65-F5344CB8AC3E}">
        <p14:creationId xmlns:p14="http://schemas.microsoft.com/office/powerpoint/2010/main" val="90022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c plein 36"/>
          <p:cNvSpPr/>
          <p:nvPr>
            <p:custDataLst>
              <p:tags r:id="rId1"/>
            </p:custDataLst>
          </p:nvPr>
        </p:nvSpPr>
        <p:spPr>
          <a:xfrm>
            <a:off x="5178000" y="3019000"/>
            <a:ext cx="1836000" cy="1836000"/>
          </a:xfrm>
          <a:prstGeom prst="blockArc">
            <a:avLst>
              <a:gd name="adj1" fmla="val 18827535"/>
              <a:gd name="adj2" fmla="val 2700000"/>
              <a:gd name="adj3" fmla="val 4500"/>
            </a:avLst>
          </a:prstGeom>
          <a:solidFill>
            <a:schemeClr val="accent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9" name="Arc plein 38"/>
          <p:cNvSpPr/>
          <p:nvPr>
            <p:custDataLst>
              <p:tags r:id="rId2"/>
            </p:custDataLst>
          </p:nvPr>
        </p:nvSpPr>
        <p:spPr>
          <a:xfrm>
            <a:off x="5178000" y="3019000"/>
            <a:ext cx="1836000" cy="1836000"/>
          </a:xfrm>
          <a:prstGeom prst="blockArc">
            <a:avLst>
              <a:gd name="adj1" fmla="val 3012415"/>
              <a:gd name="adj2" fmla="val 8100000"/>
              <a:gd name="adj3" fmla="val 4500"/>
            </a:avLst>
          </a:prstGeom>
          <a:solidFill>
            <a:schemeClr val="accent2"/>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1" name="Arc plein 40"/>
          <p:cNvSpPr/>
          <p:nvPr>
            <p:custDataLst>
              <p:tags r:id="rId3"/>
            </p:custDataLst>
          </p:nvPr>
        </p:nvSpPr>
        <p:spPr>
          <a:xfrm>
            <a:off x="5178000" y="3019000"/>
            <a:ext cx="1836000" cy="1836000"/>
          </a:xfrm>
          <a:prstGeom prst="blockArc">
            <a:avLst>
              <a:gd name="adj1" fmla="val 8155950"/>
              <a:gd name="adj2" fmla="val 13500000"/>
              <a:gd name="adj3" fmla="val 4500"/>
            </a:avLst>
          </a:prstGeom>
          <a:solidFill>
            <a:schemeClr val="accent3"/>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3" name="Arc plein 42"/>
          <p:cNvSpPr/>
          <p:nvPr>
            <p:custDataLst>
              <p:tags r:id="rId4"/>
            </p:custDataLst>
          </p:nvPr>
        </p:nvSpPr>
        <p:spPr>
          <a:xfrm>
            <a:off x="5178000" y="3019000"/>
            <a:ext cx="1836000" cy="1836000"/>
          </a:xfrm>
          <a:prstGeom prst="blockArc">
            <a:avLst>
              <a:gd name="adj1" fmla="val 13551820"/>
              <a:gd name="adj2" fmla="val 18900000"/>
              <a:gd name="adj3" fmla="val 4500"/>
            </a:avLst>
          </a:prstGeom>
          <a:solidFill>
            <a:schemeClr val="tx2"/>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8" name="Titre 157"/>
          <p:cNvSpPr>
            <a:spLocks noGrp="1"/>
          </p:cNvSpPr>
          <p:nvPr>
            <p:ph type="title"/>
          </p:nvPr>
        </p:nvSpPr>
        <p:spPr/>
        <p:txBody>
          <a:bodyPr/>
          <a:lstStyle/>
          <a:p>
            <a:r>
              <a:rPr lang="en-GB" dirty="0"/>
              <a:t>What’s the value to your business?</a:t>
            </a:r>
          </a:p>
        </p:txBody>
      </p:sp>
      <p:sp>
        <p:nvSpPr>
          <p:cNvPr id="2" name="Text Placeholder 1">
            <a:extLst>
              <a:ext uri="{FF2B5EF4-FFF2-40B4-BE49-F238E27FC236}">
                <a16:creationId xmlns:a16="http://schemas.microsoft.com/office/drawing/2014/main" id="{26A40D25-F2F9-4E41-83CE-6E87E65A4DAD}"/>
              </a:ext>
            </a:extLst>
          </p:cNvPr>
          <p:cNvSpPr>
            <a:spLocks noGrp="1"/>
          </p:cNvSpPr>
          <p:nvPr>
            <p:ph type="body" sz="quarter" idx="11"/>
          </p:nvPr>
        </p:nvSpPr>
        <p:spPr/>
        <p:txBody>
          <a:bodyPr/>
          <a:lstStyle/>
          <a:p>
            <a:endParaRPr lang="en-GB" dirty="0"/>
          </a:p>
        </p:txBody>
      </p:sp>
      <p:sp>
        <p:nvSpPr>
          <p:cNvPr id="3" name="Arc plein 2"/>
          <p:cNvSpPr/>
          <p:nvPr>
            <p:custDataLst>
              <p:tags r:id="rId5"/>
            </p:custDataLst>
          </p:nvPr>
        </p:nvSpPr>
        <p:spPr>
          <a:xfrm>
            <a:off x="4000500" y="1841500"/>
            <a:ext cx="4191000" cy="4191000"/>
          </a:xfrm>
          <a:prstGeom prst="blockArc">
            <a:avLst>
              <a:gd name="adj1" fmla="val 18943672"/>
              <a:gd name="adj2" fmla="val 2700000"/>
              <a:gd name="adj3" fmla="val 9000"/>
            </a:avLst>
          </a:prstGeom>
          <a:solidFill>
            <a:schemeClr val="accent1"/>
          </a:solidFill>
          <a:ln w="254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Arc plein 4"/>
          <p:cNvSpPr/>
          <p:nvPr>
            <p:custDataLst>
              <p:tags r:id="rId6"/>
            </p:custDataLst>
          </p:nvPr>
        </p:nvSpPr>
        <p:spPr>
          <a:xfrm>
            <a:off x="4000500" y="1841500"/>
            <a:ext cx="4191000" cy="4191000"/>
          </a:xfrm>
          <a:prstGeom prst="blockArc">
            <a:avLst>
              <a:gd name="adj1" fmla="val 2473799"/>
              <a:gd name="adj2" fmla="val 8100000"/>
              <a:gd name="adj3" fmla="val 9000"/>
            </a:avLst>
          </a:prstGeom>
          <a:solidFill>
            <a:schemeClr val="accent2"/>
          </a:solidFill>
          <a:ln w="254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Arc plein 6"/>
          <p:cNvSpPr/>
          <p:nvPr>
            <p:custDataLst>
              <p:tags r:id="rId7"/>
            </p:custDataLst>
          </p:nvPr>
        </p:nvSpPr>
        <p:spPr>
          <a:xfrm>
            <a:off x="4000500" y="1841500"/>
            <a:ext cx="4191000" cy="4191000"/>
          </a:xfrm>
          <a:prstGeom prst="blockArc">
            <a:avLst>
              <a:gd name="adj1" fmla="val 8071289"/>
              <a:gd name="adj2" fmla="val 13500000"/>
              <a:gd name="adj3" fmla="val 9000"/>
            </a:avLst>
          </a:prstGeom>
          <a:solidFill>
            <a:schemeClr val="accent3"/>
          </a:solidFill>
          <a:ln w="254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Arc plein 8"/>
          <p:cNvSpPr/>
          <p:nvPr>
            <p:custDataLst>
              <p:tags r:id="rId8"/>
            </p:custDataLst>
          </p:nvPr>
        </p:nvSpPr>
        <p:spPr>
          <a:xfrm>
            <a:off x="4000500" y="1841500"/>
            <a:ext cx="4191000" cy="4191000"/>
          </a:xfrm>
          <a:prstGeom prst="blockArc">
            <a:avLst>
              <a:gd name="adj1" fmla="val 13399945"/>
              <a:gd name="adj2" fmla="val 18900000"/>
              <a:gd name="adj3" fmla="val 9000"/>
            </a:avLst>
          </a:prstGeom>
          <a:solidFill>
            <a:schemeClr val="tx2"/>
          </a:solidFill>
          <a:ln w="254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Ellipse 11"/>
          <p:cNvSpPr>
            <a:spLocks noChangeAspect="1"/>
          </p:cNvSpPr>
          <p:nvPr>
            <p:custDataLst>
              <p:tags r:id="rId9"/>
            </p:custDataLst>
          </p:nvPr>
        </p:nvSpPr>
        <p:spPr>
          <a:xfrm>
            <a:off x="6935039" y="2081962"/>
            <a:ext cx="1016000" cy="1016000"/>
          </a:xfrm>
          <a:prstGeom prst="ellipse">
            <a:avLst/>
          </a:prstGeom>
          <a:solidFill>
            <a:schemeClr val="accent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Ellipse 13"/>
          <p:cNvSpPr>
            <a:spLocks noChangeAspect="1"/>
          </p:cNvSpPr>
          <p:nvPr>
            <p:custDataLst>
              <p:tags r:id="rId10"/>
            </p:custDataLst>
          </p:nvPr>
        </p:nvSpPr>
        <p:spPr>
          <a:xfrm>
            <a:off x="6935039" y="4776038"/>
            <a:ext cx="1016000" cy="1016000"/>
          </a:xfrm>
          <a:prstGeom prst="ellipse">
            <a:avLst/>
          </a:prstGeom>
          <a:solidFill>
            <a:schemeClr val="accent2"/>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Ellipse 15"/>
          <p:cNvSpPr>
            <a:spLocks noChangeAspect="1"/>
          </p:cNvSpPr>
          <p:nvPr>
            <p:custDataLst>
              <p:tags r:id="rId11"/>
            </p:custDataLst>
          </p:nvPr>
        </p:nvSpPr>
        <p:spPr>
          <a:xfrm>
            <a:off x="4240962" y="4776038"/>
            <a:ext cx="1016000" cy="1016000"/>
          </a:xfrm>
          <a:prstGeom prst="ellipse">
            <a:avLst/>
          </a:prstGeom>
          <a:solidFill>
            <a:schemeClr val="accent3"/>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Ellipse 17"/>
          <p:cNvSpPr>
            <a:spLocks noChangeAspect="1"/>
          </p:cNvSpPr>
          <p:nvPr>
            <p:custDataLst>
              <p:tags r:id="rId12"/>
            </p:custDataLst>
          </p:nvPr>
        </p:nvSpPr>
        <p:spPr>
          <a:xfrm>
            <a:off x="4240962" y="2081962"/>
            <a:ext cx="1016000" cy="1016000"/>
          </a:xfrm>
          <a:prstGeom prst="ellipse">
            <a:avLst/>
          </a:prstGeom>
          <a:solidFill>
            <a:schemeClr val="tx2"/>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1" name="Ellipse 20"/>
          <p:cNvSpPr>
            <a:spLocks noChangeAspect="1"/>
          </p:cNvSpPr>
          <p:nvPr>
            <p:custDataLst>
              <p:tags r:id="rId13"/>
            </p:custDataLst>
          </p:nvPr>
        </p:nvSpPr>
        <p:spPr>
          <a:xfrm>
            <a:off x="6590632" y="3174825"/>
            <a:ext cx="267545" cy="267545"/>
          </a:xfrm>
          <a:prstGeom prst="ellipse">
            <a:avLst/>
          </a:prstGeom>
          <a:solidFill>
            <a:schemeClr val="bg1"/>
          </a:solidFill>
          <a:ln w="571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 name="Ellipse 22"/>
          <p:cNvSpPr>
            <a:spLocks noChangeAspect="1"/>
          </p:cNvSpPr>
          <p:nvPr>
            <p:custDataLst>
              <p:tags r:id="rId14"/>
            </p:custDataLst>
          </p:nvPr>
        </p:nvSpPr>
        <p:spPr>
          <a:xfrm>
            <a:off x="6590632" y="4431632"/>
            <a:ext cx="267545" cy="267545"/>
          </a:xfrm>
          <a:prstGeom prst="ellipse">
            <a:avLst/>
          </a:prstGeom>
          <a:solidFill>
            <a:schemeClr val="bg1"/>
          </a:solidFill>
          <a:ln w="5715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5" name="Ellipse 24"/>
          <p:cNvSpPr>
            <a:spLocks noChangeAspect="1"/>
          </p:cNvSpPr>
          <p:nvPr>
            <p:custDataLst>
              <p:tags r:id="rId15"/>
            </p:custDataLst>
          </p:nvPr>
        </p:nvSpPr>
        <p:spPr>
          <a:xfrm>
            <a:off x="5333825" y="4431632"/>
            <a:ext cx="267545" cy="267545"/>
          </a:xfrm>
          <a:prstGeom prst="ellipse">
            <a:avLst/>
          </a:prstGeom>
          <a:solidFill>
            <a:schemeClr val="bg1"/>
          </a:solidFill>
          <a:ln w="57150" cap="flat" cmpd="sng" algn="ctr">
            <a:solidFill>
              <a:schemeClr val="accent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7" name="Ellipse 26"/>
          <p:cNvSpPr>
            <a:spLocks noChangeAspect="1"/>
          </p:cNvSpPr>
          <p:nvPr>
            <p:custDataLst>
              <p:tags r:id="rId16"/>
            </p:custDataLst>
          </p:nvPr>
        </p:nvSpPr>
        <p:spPr>
          <a:xfrm>
            <a:off x="5333825" y="3174825"/>
            <a:ext cx="267545" cy="267545"/>
          </a:xfrm>
          <a:prstGeom prst="ellipse">
            <a:avLst/>
          </a:prstGeom>
          <a:solidFill>
            <a:schemeClr val="bg1"/>
          </a:solidFill>
          <a:ln w="57150" cap="flat" cmpd="sng" algn="ctr">
            <a:solidFill>
              <a:schemeClr val="tx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29" name="Connecteur droit 28"/>
          <p:cNvCxnSpPr>
            <a:stCxn id="27" idx="1"/>
            <a:endCxn id="18" idx="5"/>
          </p:cNvCxnSpPr>
          <p:nvPr/>
        </p:nvCxnSpPr>
        <p:spPr>
          <a:xfrm flipH="1" flipV="1">
            <a:off x="5108172" y="2949172"/>
            <a:ext cx="264834" cy="264834"/>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12" idx="3"/>
            <a:endCxn id="21" idx="7"/>
          </p:cNvCxnSpPr>
          <p:nvPr/>
        </p:nvCxnSpPr>
        <p:spPr>
          <a:xfrm flipH="1">
            <a:off x="6818996" y="2949172"/>
            <a:ext cx="264833" cy="26483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14" idx="1"/>
            <a:endCxn id="23" idx="5"/>
          </p:cNvCxnSpPr>
          <p:nvPr/>
        </p:nvCxnSpPr>
        <p:spPr>
          <a:xfrm flipH="1" flipV="1">
            <a:off x="6818996" y="4659996"/>
            <a:ext cx="264833" cy="26483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stCxn id="16" idx="7"/>
            <a:endCxn id="25" idx="3"/>
          </p:cNvCxnSpPr>
          <p:nvPr/>
        </p:nvCxnSpPr>
        <p:spPr>
          <a:xfrm flipV="1">
            <a:off x="5108172" y="4659996"/>
            <a:ext cx="264834" cy="26483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1" name="Browser4" descr="{&quot;Key&quot;:&quot;POWER_USER_SHAPE_ICON&quot;,&quot;Value&quot;:&quot;POWER_USER_SHAPE_ICON_STYLE_1&quot;}"/>
          <p:cNvGrpSpPr>
            <a:grpSpLocks noChangeAspect="1"/>
          </p:cNvGrpSpPr>
          <p:nvPr>
            <p:custDataLst>
              <p:tags r:id="rId17"/>
            </p:custDataLst>
          </p:nvPr>
        </p:nvGrpSpPr>
        <p:grpSpPr>
          <a:xfrm>
            <a:off x="7099555" y="2310674"/>
            <a:ext cx="786889" cy="542925"/>
            <a:chOff x="5635625" y="5818188"/>
            <a:chExt cx="885826" cy="611188"/>
          </a:xfrm>
          <a:solidFill>
            <a:schemeClr val="bg1"/>
          </a:solidFill>
        </p:grpSpPr>
        <p:sp>
          <p:nvSpPr>
            <p:cNvPr id="82" name="Freeform 56"/>
            <p:cNvSpPr>
              <a:spLocks noEditPoints="1"/>
            </p:cNvSpPr>
            <p:nvPr/>
          </p:nvSpPr>
          <p:spPr bwMode="auto">
            <a:xfrm>
              <a:off x="5635625" y="6338888"/>
              <a:ext cx="725488" cy="90488"/>
            </a:xfrm>
            <a:custGeom>
              <a:avLst/>
              <a:gdLst>
                <a:gd name="T0" fmla="*/ 917 w 1021"/>
                <a:gd name="T1" fmla="*/ 93 h 127"/>
                <a:gd name="T2" fmla="*/ 888 w 1021"/>
                <a:gd name="T3" fmla="*/ 64 h 127"/>
                <a:gd name="T4" fmla="*/ 917 w 1021"/>
                <a:gd name="T5" fmla="*/ 34 h 127"/>
                <a:gd name="T6" fmla="*/ 947 w 1021"/>
                <a:gd name="T7" fmla="*/ 64 h 127"/>
                <a:gd name="T8" fmla="*/ 917 w 1021"/>
                <a:gd name="T9" fmla="*/ 93 h 127"/>
                <a:gd name="T10" fmla="*/ 988 w 1021"/>
                <a:gd name="T11" fmla="*/ 0 h 127"/>
                <a:gd name="T12" fmla="*/ 33 w 1021"/>
                <a:gd name="T13" fmla="*/ 0 h 127"/>
                <a:gd name="T14" fmla="*/ 0 w 1021"/>
                <a:gd name="T15" fmla="*/ 34 h 127"/>
                <a:gd name="T16" fmla="*/ 11 w 1021"/>
                <a:gd name="T17" fmla="*/ 93 h 127"/>
                <a:gd name="T18" fmla="*/ 45 w 1021"/>
                <a:gd name="T19" fmla="*/ 127 h 127"/>
                <a:gd name="T20" fmla="*/ 976 w 1021"/>
                <a:gd name="T21" fmla="*/ 127 h 127"/>
                <a:gd name="T22" fmla="*/ 1010 w 1021"/>
                <a:gd name="T23" fmla="*/ 93 h 127"/>
                <a:gd name="T24" fmla="*/ 1021 w 1021"/>
                <a:gd name="T25" fmla="*/ 34 h 127"/>
                <a:gd name="T26" fmla="*/ 988 w 1021"/>
                <a:gd name="T2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1" h="127">
                  <a:moveTo>
                    <a:pt x="917" y="93"/>
                  </a:moveTo>
                  <a:cubicBezTo>
                    <a:pt x="901" y="93"/>
                    <a:pt x="888" y="80"/>
                    <a:pt x="888" y="64"/>
                  </a:cubicBezTo>
                  <a:cubicBezTo>
                    <a:pt x="888" y="47"/>
                    <a:pt x="901" y="34"/>
                    <a:pt x="917" y="34"/>
                  </a:cubicBezTo>
                  <a:cubicBezTo>
                    <a:pt x="934" y="34"/>
                    <a:pt x="947" y="47"/>
                    <a:pt x="947" y="64"/>
                  </a:cubicBezTo>
                  <a:cubicBezTo>
                    <a:pt x="947" y="80"/>
                    <a:pt x="934" y="93"/>
                    <a:pt x="917" y="93"/>
                  </a:cubicBezTo>
                  <a:close/>
                  <a:moveTo>
                    <a:pt x="988" y="0"/>
                  </a:moveTo>
                  <a:lnTo>
                    <a:pt x="33" y="0"/>
                  </a:lnTo>
                  <a:cubicBezTo>
                    <a:pt x="15" y="0"/>
                    <a:pt x="0" y="15"/>
                    <a:pt x="0" y="34"/>
                  </a:cubicBezTo>
                  <a:lnTo>
                    <a:pt x="11" y="93"/>
                  </a:lnTo>
                  <a:cubicBezTo>
                    <a:pt x="17" y="112"/>
                    <a:pt x="26" y="127"/>
                    <a:pt x="45" y="127"/>
                  </a:cubicBezTo>
                  <a:lnTo>
                    <a:pt x="976" y="127"/>
                  </a:lnTo>
                  <a:cubicBezTo>
                    <a:pt x="995" y="127"/>
                    <a:pt x="1002" y="115"/>
                    <a:pt x="1010" y="93"/>
                  </a:cubicBezTo>
                  <a:lnTo>
                    <a:pt x="1021" y="34"/>
                  </a:lnTo>
                  <a:cubicBezTo>
                    <a:pt x="1021" y="15"/>
                    <a:pt x="1006" y="0"/>
                    <a:pt x="98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Freeform 57"/>
            <p:cNvSpPr>
              <a:spLocks/>
            </p:cNvSpPr>
            <p:nvPr/>
          </p:nvSpPr>
          <p:spPr bwMode="auto">
            <a:xfrm>
              <a:off x="5681663" y="5954713"/>
              <a:ext cx="417513" cy="349250"/>
            </a:xfrm>
            <a:custGeom>
              <a:avLst/>
              <a:gdLst>
                <a:gd name="T0" fmla="*/ 52 w 587"/>
                <a:gd name="T1" fmla="*/ 0 h 491"/>
                <a:gd name="T2" fmla="*/ 0 w 587"/>
                <a:gd name="T3" fmla="*/ 51 h 491"/>
                <a:gd name="T4" fmla="*/ 0 w 587"/>
                <a:gd name="T5" fmla="*/ 491 h 491"/>
                <a:gd name="T6" fmla="*/ 53 w 587"/>
                <a:gd name="T7" fmla="*/ 491 h 491"/>
                <a:gd name="T8" fmla="*/ 53 w 587"/>
                <a:gd name="T9" fmla="*/ 52 h 491"/>
                <a:gd name="T10" fmla="*/ 587 w 587"/>
                <a:gd name="T11" fmla="*/ 52 h 491"/>
                <a:gd name="T12" fmla="*/ 586 w 587"/>
                <a:gd name="T13" fmla="*/ 0 h 491"/>
                <a:gd name="T14" fmla="*/ 52 w 587"/>
                <a:gd name="T15" fmla="*/ 0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491">
                  <a:moveTo>
                    <a:pt x="52" y="0"/>
                  </a:moveTo>
                  <a:cubicBezTo>
                    <a:pt x="23" y="0"/>
                    <a:pt x="0" y="23"/>
                    <a:pt x="0" y="51"/>
                  </a:cubicBezTo>
                  <a:lnTo>
                    <a:pt x="0" y="491"/>
                  </a:lnTo>
                  <a:lnTo>
                    <a:pt x="53" y="491"/>
                  </a:lnTo>
                  <a:lnTo>
                    <a:pt x="53" y="52"/>
                  </a:lnTo>
                  <a:lnTo>
                    <a:pt x="587" y="52"/>
                  </a:lnTo>
                  <a:cubicBezTo>
                    <a:pt x="584" y="34"/>
                    <a:pt x="585" y="10"/>
                    <a:pt x="586" y="0"/>
                  </a:cubicBezTo>
                  <a:lnTo>
                    <a:pt x="5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4" name="Freeform 58"/>
            <p:cNvSpPr>
              <a:spLocks/>
            </p:cNvSpPr>
            <p:nvPr/>
          </p:nvSpPr>
          <p:spPr bwMode="auto">
            <a:xfrm>
              <a:off x="6276975" y="6149975"/>
              <a:ext cx="38100" cy="153988"/>
            </a:xfrm>
            <a:custGeom>
              <a:avLst/>
              <a:gdLst>
                <a:gd name="T0" fmla="*/ 0 w 53"/>
                <a:gd name="T1" fmla="*/ 4 h 216"/>
                <a:gd name="T2" fmla="*/ 0 w 53"/>
                <a:gd name="T3" fmla="*/ 216 h 216"/>
                <a:gd name="T4" fmla="*/ 53 w 53"/>
                <a:gd name="T5" fmla="*/ 216 h 216"/>
                <a:gd name="T6" fmla="*/ 53 w 53"/>
                <a:gd name="T7" fmla="*/ 0 h 216"/>
                <a:gd name="T8" fmla="*/ 0 w 53"/>
                <a:gd name="T9" fmla="*/ 4 h 216"/>
              </a:gdLst>
              <a:ahLst/>
              <a:cxnLst>
                <a:cxn ang="0">
                  <a:pos x="T0" y="T1"/>
                </a:cxn>
                <a:cxn ang="0">
                  <a:pos x="T2" y="T3"/>
                </a:cxn>
                <a:cxn ang="0">
                  <a:pos x="T4" y="T5"/>
                </a:cxn>
                <a:cxn ang="0">
                  <a:pos x="T6" y="T7"/>
                </a:cxn>
                <a:cxn ang="0">
                  <a:pos x="T8" y="T9"/>
                </a:cxn>
              </a:cxnLst>
              <a:rect l="0" t="0" r="r" b="b"/>
              <a:pathLst>
                <a:path w="53" h="216">
                  <a:moveTo>
                    <a:pt x="0" y="4"/>
                  </a:moveTo>
                  <a:lnTo>
                    <a:pt x="0" y="216"/>
                  </a:lnTo>
                  <a:lnTo>
                    <a:pt x="53" y="216"/>
                  </a:lnTo>
                  <a:lnTo>
                    <a:pt x="53" y="0"/>
                  </a:lnTo>
                  <a:cubicBezTo>
                    <a:pt x="34" y="4"/>
                    <a:pt x="9" y="5"/>
                    <a:pt x="0"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5" name="Rectangle 59"/>
            <p:cNvSpPr>
              <a:spLocks noChangeArrowheads="1"/>
            </p:cNvSpPr>
            <p:nvPr/>
          </p:nvSpPr>
          <p:spPr bwMode="auto">
            <a:xfrm>
              <a:off x="5802313" y="6156325"/>
              <a:ext cx="68263" cy="317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6" name="Rectangle 60"/>
            <p:cNvSpPr>
              <a:spLocks noChangeArrowheads="1"/>
            </p:cNvSpPr>
            <p:nvPr/>
          </p:nvSpPr>
          <p:spPr bwMode="auto">
            <a:xfrm>
              <a:off x="5903913" y="6156325"/>
              <a:ext cx="311150" cy="317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7" name="Freeform 61"/>
            <p:cNvSpPr>
              <a:spLocks noEditPoints="1"/>
            </p:cNvSpPr>
            <p:nvPr/>
          </p:nvSpPr>
          <p:spPr bwMode="auto">
            <a:xfrm>
              <a:off x="5781675" y="6040438"/>
              <a:ext cx="382588" cy="69850"/>
            </a:xfrm>
            <a:custGeom>
              <a:avLst/>
              <a:gdLst>
                <a:gd name="T0" fmla="*/ 125 w 539"/>
                <a:gd name="T1" fmla="*/ 67 h 97"/>
                <a:gd name="T2" fmla="*/ 30 w 539"/>
                <a:gd name="T3" fmla="*/ 67 h 97"/>
                <a:gd name="T4" fmla="*/ 30 w 539"/>
                <a:gd name="T5" fmla="*/ 33 h 97"/>
                <a:gd name="T6" fmla="*/ 125 w 539"/>
                <a:gd name="T7" fmla="*/ 33 h 97"/>
                <a:gd name="T8" fmla="*/ 125 w 539"/>
                <a:gd name="T9" fmla="*/ 67 h 97"/>
                <a:gd name="T10" fmla="*/ 484 w 539"/>
                <a:gd name="T11" fmla="*/ 33 h 97"/>
                <a:gd name="T12" fmla="*/ 466 w 539"/>
                <a:gd name="T13" fmla="*/ 0 h 97"/>
                <a:gd name="T14" fmla="*/ 0 w 539"/>
                <a:gd name="T15" fmla="*/ 0 h 97"/>
                <a:gd name="T16" fmla="*/ 0 w 539"/>
                <a:gd name="T17" fmla="*/ 97 h 97"/>
                <a:gd name="T18" fmla="*/ 539 w 539"/>
                <a:gd name="T19" fmla="*/ 97 h 97"/>
                <a:gd name="T20" fmla="*/ 509 w 539"/>
                <a:gd name="T21" fmla="*/ 67 h 97"/>
                <a:gd name="T22" fmla="*/ 173 w 539"/>
                <a:gd name="T23" fmla="*/ 67 h 97"/>
                <a:gd name="T24" fmla="*/ 173 w 539"/>
                <a:gd name="T25" fmla="*/ 33 h 97"/>
                <a:gd name="T26" fmla="*/ 484 w 539"/>
                <a:gd name="T27" fmla="*/ 3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9" h="97">
                  <a:moveTo>
                    <a:pt x="125" y="67"/>
                  </a:moveTo>
                  <a:lnTo>
                    <a:pt x="30" y="67"/>
                  </a:lnTo>
                  <a:lnTo>
                    <a:pt x="30" y="33"/>
                  </a:lnTo>
                  <a:lnTo>
                    <a:pt x="125" y="33"/>
                  </a:lnTo>
                  <a:lnTo>
                    <a:pt x="125" y="67"/>
                  </a:lnTo>
                  <a:close/>
                  <a:moveTo>
                    <a:pt x="484" y="33"/>
                  </a:moveTo>
                  <a:cubicBezTo>
                    <a:pt x="477" y="22"/>
                    <a:pt x="471" y="11"/>
                    <a:pt x="466" y="0"/>
                  </a:cubicBezTo>
                  <a:lnTo>
                    <a:pt x="0" y="0"/>
                  </a:lnTo>
                  <a:lnTo>
                    <a:pt x="0" y="97"/>
                  </a:lnTo>
                  <a:lnTo>
                    <a:pt x="539" y="97"/>
                  </a:lnTo>
                  <a:cubicBezTo>
                    <a:pt x="528" y="88"/>
                    <a:pt x="518" y="78"/>
                    <a:pt x="509" y="67"/>
                  </a:cubicBezTo>
                  <a:lnTo>
                    <a:pt x="173" y="67"/>
                  </a:lnTo>
                  <a:lnTo>
                    <a:pt x="173" y="33"/>
                  </a:lnTo>
                  <a:lnTo>
                    <a:pt x="484" y="3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Rectangle 62"/>
            <p:cNvSpPr>
              <a:spLocks noChangeArrowheads="1"/>
            </p:cNvSpPr>
            <p:nvPr/>
          </p:nvSpPr>
          <p:spPr bwMode="auto">
            <a:xfrm>
              <a:off x="5802313" y="6234113"/>
              <a:ext cx="68263" cy="301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9" name="Rectangle 63"/>
            <p:cNvSpPr>
              <a:spLocks noChangeArrowheads="1"/>
            </p:cNvSpPr>
            <p:nvPr/>
          </p:nvSpPr>
          <p:spPr bwMode="auto">
            <a:xfrm>
              <a:off x="5903913" y="6234113"/>
              <a:ext cx="311150" cy="301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0" name="Freeform 64"/>
            <p:cNvSpPr>
              <a:spLocks noEditPoints="1"/>
            </p:cNvSpPr>
            <p:nvPr/>
          </p:nvSpPr>
          <p:spPr bwMode="auto">
            <a:xfrm>
              <a:off x="6132513" y="5818188"/>
              <a:ext cx="388938" cy="388938"/>
            </a:xfrm>
            <a:custGeom>
              <a:avLst/>
              <a:gdLst>
                <a:gd name="T0" fmla="*/ 211 w 547"/>
                <a:gd name="T1" fmla="*/ 365 h 547"/>
                <a:gd name="T2" fmla="*/ 58 w 547"/>
                <a:gd name="T3" fmla="*/ 211 h 547"/>
                <a:gd name="T4" fmla="*/ 211 w 547"/>
                <a:gd name="T5" fmla="*/ 58 h 547"/>
                <a:gd name="T6" fmla="*/ 365 w 547"/>
                <a:gd name="T7" fmla="*/ 211 h 547"/>
                <a:gd name="T8" fmla="*/ 211 w 547"/>
                <a:gd name="T9" fmla="*/ 365 h 547"/>
                <a:gd name="T10" fmla="*/ 396 w 547"/>
                <a:gd name="T11" fmla="*/ 315 h 547"/>
                <a:gd name="T12" fmla="*/ 423 w 547"/>
                <a:gd name="T13" fmla="*/ 211 h 547"/>
                <a:gd name="T14" fmla="*/ 211 w 547"/>
                <a:gd name="T15" fmla="*/ 0 h 547"/>
                <a:gd name="T16" fmla="*/ 0 w 547"/>
                <a:gd name="T17" fmla="*/ 211 h 547"/>
                <a:gd name="T18" fmla="*/ 211 w 547"/>
                <a:gd name="T19" fmla="*/ 423 h 547"/>
                <a:gd name="T20" fmla="*/ 315 w 547"/>
                <a:gd name="T21" fmla="*/ 396 h 547"/>
                <a:gd name="T22" fmla="*/ 418 w 547"/>
                <a:gd name="T23" fmla="*/ 514 h 547"/>
                <a:gd name="T24" fmla="*/ 519 w 547"/>
                <a:gd name="T25" fmla="*/ 517 h 547"/>
                <a:gd name="T26" fmla="*/ 515 w 547"/>
                <a:gd name="T27" fmla="*/ 417 h 547"/>
                <a:gd name="T28" fmla="*/ 396 w 547"/>
                <a:gd name="T29" fmla="*/ 31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 h="547">
                  <a:moveTo>
                    <a:pt x="211" y="365"/>
                  </a:moveTo>
                  <a:cubicBezTo>
                    <a:pt x="127" y="365"/>
                    <a:pt x="58" y="296"/>
                    <a:pt x="58" y="211"/>
                  </a:cubicBezTo>
                  <a:cubicBezTo>
                    <a:pt x="58" y="127"/>
                    <a:pt x="127" y="58"/>
                    <a:pt x="211" y="58"/>
                  </a:cubicBezTo>
                  <a:cubicBezTo>
                    <a:pt x="296" y="58"/>
                    <a:pt x="365" y="127"/>
                    <a:pt x="365" y="211"/>
                  </a:cubicBezTo>
                  <a:cubicBezTo>
                    <a:pt x="365" y="296"/>
                    <a:pt x="296" y="365"/>
                    <a:pt x="211" y="365"/>
                  </a:cubicBezTo>
                  <a:close/>
                  <a:moveTo>
                    <a:pt x="396" y="315"/>
                  </a:moveTo>
                  <a:cubicBezTo>
                    <a:pt x="413" y="284"/>
                    <a:pt x="423" y="249"/>
                    <a:pt x="423" y="211"/>
                  </a:cubicBezTo>
                  <a:cubicBezTo>
                    <a:pt x="423" y="95"/>
                    <a:pt x="328" y="0"/>
                    <a:pt x="211" y="0"/>
                  </a:cubicBezTo>
                  <a:cubicBezTo>
                    <a:pt x="95" y="0"/>
                    <a:pt x="0" y="95"/>
                    <a:pt x="0" y="211"/>
                  </a:cubicBezTo>
                  <a:cubicBezTo>
                    <a:pt x="0" y="328"/>
                    <a:pt x="95" y="423"/>
                    <a:pt x="211" y="423"/>
                  </a:cubicBezTo>
                  <a:cubicBezTo>
                    <a:pt x="249" y="423"/>
                    <a:pt x="284" y="413"/>
                    <a:pt x="315" y="396"/>
                  </a:cubicBezTo>
                  <a:lnTo>
                    <a:pt x="418" y="514"/>
                  </a:lnTo>
                  <a:cubicBezTo>
                    <a:pt x="445" y="545"/>
                    <a:pt x="489" y="547"/>
                    <a:pt x="519" y="517"/>
                  </a:cubicBezTo>
                  <a:cubicBezTo>
                    <a:pt x="546" y="490"/>
                    <a:pt x="547" y="444"/>
                    <a:pt x="515" y="417"/>
                  </a:cubicBezTo>
                  <a:lnTo>
                    <a:pt x="396" y="31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03" name="Checklist6" descr="{&quot;Key&quot;:&quot;POWER_USER_SHAPE_ICON&quot;,&quot;Value&quot;:&quot;POWER_USER_SHAPE_ICON_STYLE_1&quot;}">
            <a:extLst>
              <a:ext uri="{FF2B5EF4-FFF2-40B4-BE49-F238E27FC236}">
                <a16:creationId xmlns:a16="http://schemas.microsoft.com/office/drawing/2014/main" id="{8F6EC594-2904-49FE-BFCA-61A4D4710829}"/>
              </a:ext>
            </a:extLst>
          </p:cNvPr>
          <p:cNvGrpSpPr>
            <a:grpSpLocks noChangeAspect="1"/>
          </p:cNvGrpSpPr>
          <p:nvPr/>
        </p:nvGrpSpPr>
        <p:grpSpPr>
          <a:xfrm>
            <a:off x="7282300" y="5012575"/>
            <a:ext cx="360855" cy="542925"/>
            <a:chOff x="7976414" y="4946023"/>
            <a:chExt cx="1220753" cy="1836686"/>
          </a:xfrm>
          <a:solidFill>
            <a:schemeClr val="bg1"/>
          </a:solidFill>
        </p:grpSpPr>
        <p:sp>
          <p:nvSpPr>
            <p:cNvPr id="104" name="Freeform: Shape 1985">
              <a:extLst>
                <a:ext uri="{FF2B5EF4-FFF2-40B4-BE49-F238E27FC236}">
                  <a16:creationId xmlns:a16="http://schemas.microsoft.com/office/drawing/2014/main" id="{E07F5DD0-AA31-4C66-8619-3AC23A11F5BF}"/>
                </a:ext>
              </a:extLst>
            </p:cNvPr>
            <p:cNvSpPr>
              <a:spLocks/>
            </p:cNvSpPr>
            <p:nvPr/>
          </p:nvSpPr>
          <p:spPr bwMode="auto">
            <a:xfrm>
              <a:off x="7976414" y="5245663"/>
              <a:ext cx="1220753" cy="1537046"/>
            </a:xfrm>
            <a:custGeom>
              <a:avLst/>
              <a:gdLst>
                <a:gd name="connsiteX0" fmla="*/ 169336 w 1220753"/>
                <a:gd name="connsiteY0" fmla="*/ 99880 h 1537046"/>
                <a:gd name="connsiteX1" fmla="*/ 94329 w 1220753"/>
                <a:gd name="connsiteY1" fmla="*/ 175236 h 1537046"/>
                <a:gd name="connsiteX2" fmla="*/ 94329 w 1220753"/>
                <a:gd name="connsiteY2" fmla="*/ 1365851 h 1537046"/>
                <a:gd name="connsiteX3" fmla="*/ 169336 w 1220753"/>
                <a:gd name="connsiteY3" fmla="*/ 1442713 h 1537046"/>
                <a:gd name="connsiteX4" fmla="*/ 1049913 w 1220753"/>
                <a:gd name="connsiteY4" fmla="*/ 1442713 h 1537046"/>
                <a:gd name="connsiteX5" fmla="*/ 1126420 w 1220753"/>
                <a:gd name="connsiteY5" fmla="*/ 1365851 h 1537046"/>
                <a:gd name="connsiteX6" fmla="*/ 1126420 w 1220753"/>
                <a:gd name="connsiteY6" fmla="*/ 175236 h 1537046"/>
                <a:gd name="connsiteX7" fmla="*/ 1049913 w 1220753"/>
                <a:gd name="connsiteY7" fmla="*/ 99880 h 1537046"/>
                <a:gd name="connsiteX8" fmla="*/ 134132 w 1220753"/>
                <a:gd name="connsiteY8" fmla="*/ 0 h 1537046"/>
                <a:gd name="connsiteX9" fmla="*/ 1086621 w 1220753"/>
                <a:gd name="connsiteY9" fmla="*/ 0 h 1537046"/>
                <a:gd name="connsiteX10" fmla="*/ 1220753 w 1220753"/>
                <a:gd name="connsiteY10" fmla="*/ 132219 h 1537046"/>
                <a:gd name="connsiteX11" fmla="*/ 1220753 w 1220753"/>
                <a:gd name="connsiteY11" fmla="*/ 1403325 h 1537046"/>
                <a:gd name="connsiteX12" fmla="*/ 1086621 w 1220753"/>
                <a:gd name="connsiteY12" fmla="*/ 1537046 h 1537046"/>
                <a:gd name="connsiteX13" fmla="*/ 134132 w 1220753"/>
                <a:gd name="connsiteY13" fmla="*/ 1537046 h 1537046"/>
                <a:gd name="connsiteX14" fmla="*/ 0 w 1220753"/>
                <a:gd name="connsiteY14" fmla="*/ 1403325 h 1537046"/>
                <a:gd name="connsiteX15" fmla="*/ 0 w 1220753"/>
                <a:gd name="connsiteY15" fmla="*/ 132219 h 1537046"/>
                <a:gd name="connsiteX16" fmla="*/ 134132 w 1220753"/>
                <a:gd name="connsiteY16" fmla="*/ 0 h 153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753" h="1537046">
                  <a:moveTo>
                    <a:pt x="169336" y="99880"/>
                  </a:moveTo>
                  <a:cubicBezTo>
                    <a:pt x="127332" y="99880"/>
                    <a:pt x="94329" y="133037"/>
                    <a:pt x="94329" y="175236"/>
                  </a:cubicBezTo>
                  <a:lnTo>
                    <a:pt x="94329" y="1365851"/>
                  </a:lnTo>
                  <a:cubicBezTo>
                    <a:pt x="94329" y="1408050"/>
                    <a:pt x="127332" y="1442713"/>
                    <a:pt x="169336" y="1442713"/>
                  </a:cubicBezTo>
                  <a:lnTo>
                    <a:pt x="1049913" y="1442713"/>
                  </a:lnTo>
                  <a:cubicBezTo>
                    <a:pt x="1091917" y="1442713"/>
                    <a:pt x="1126420" y="1408050"/>
                    <a:pt x="1126420" y="1365851"/>
                  </a:cubicBezTo>
                  <a:lnTo>
                    <a:pt x="1126420" y="175236"/>
                  </a:lnTo>
                  <a:cubicBezTo>
                    <a:pt x="1126420" y="133037"/>
                    <a:pt x="1091917" y="99880"/>
                    <a:pt x="1049913" y="99880"/>
                  </a:cubicBezTo>
                  <a:close/>
                  <a:moveTo>
                    <a:pt x="134132" y="0"/>
                  </a:moveTo>
                  <a:lnTo>
                    <a:pt x="1086621" y="0"/>
                  </a:lnTo>
                  <a:cubicBezTo>
                    <a:pt x="1158962" y="0"/>
                    <a:pt x="1220753" y="60100"/>
                    <a:pt x="1220753" y="132219"/>
                  </a:cubicBezTo>
                  <a:lnTo>
                    <a:pt x="1220753" y="1403325"/>
                  </a:lnTo>
                  <a:cubicBezTo>
                    <a:pt x="1220753" y="1476947"/>
                    <a:pt x="1158962" y="1537046"/>
                    <a:pt x="1086621" y="1537046"/>
                  </a:cubicBezTo>
                  <a:lnTo>
                    <a:pt x="134132" y="1537046"/>
                  </a:lnTo>
                  <a:cubicBezTo>
                    <a:pt x="60284" y="1537046"/>
                    <a:pt x="0" y="1476947"/>
                    <a:pt x="0" y="1403325"/>
                  </a:cubicBezTo>
                  <a:lnTo>
                    <a:pt x="0" y="132219"/>
                  </a:lnTo>
                  <a:cubicBezTo>
                    <a:pt x="0" y="60100"/>
                    <a:pt x="60284" y="0"/>
                    <a:pt x="1341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Freeform 2233"/>
            <p:cNvSpPr>
              <a:spLocks/>
            </p:cNvSpPr>
            <p:nvPr/>
          </p:nvSpPr>
          <p:spPr bwMode="auto">
            <a:xfrm>
              <a:off x="8215014" y="5051454"/>
              <a:ext cx="743550" cy="227506"/>
            </a:xfrm>
            <a:custGeom>
              <a:avLst/>
              <a:gdLst>
                <a:gd name="T0" fmla="*/ 283 w 494"/>
                <a:gd name="T1" fmla="*/ 0 h 149"/>
                <a:gd name="T2" fmla="*/ 247 w 494"/>
                <a:gd name="T3" fmla="*/ 40 h 149"/>
                <a:gd name="T4" fmla="*/ 210 w 494"/>
                <a:gd name="T5" fmla="*/ 0 h 149"/>
                <a:gd name="T6" fmla="*/ 0 w 494"/>
                <a:gd name="T7" fmla="*/ 0 h 149"/>
                <a:gd name="T8" fmla="*/ 0 w 494"/>
                <a:gd name="T9" fmla="*/ 149 h 149"/>
                <a:gd name="T10" fmla="*/ 494 w 494"/>
                <a:gd name="T11" fmla="*/ 149 h 149"/>
                <a:gd name="T12" fmla="*/ 494 w 494"/>
                <a:gd name="T13" fmla="*/ 0 h 149"/>
                <a:gd name="T14" fmla="*/ 283 w 494"/>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149">
                  <a:moveTo>
                    <a:pt x="283" y="0"/>
                  </a:moveTo>
                  <a:cubicBezTo>
                    <a:pt x="282" y="22"/>
                    <a:pt x="266" y="40"/>
                    <a:pt x="247" y="40"/>
                  </a:cubicBezTo>
                  <a:cubicBezTo>
                    <a:pt x="228" y="40"/>
                    <a:pt x="212" y="22"/>
                    <a:pt x="210" y="0"/>
                  </a:cubicBezTo>
                  <a:lnTo>
                    <a:pt x="0" y="0"/>
                  </a:lnTo>
                  <a:lnTo>
                    <a:pt x="0" y="149"/>
                  </a:lnTo>
                  <a:lnTo>
                    <a:pt x="494" y="149"/>
                  </a:lnTo>
                  <a:lnTo>
                    <a:pt x="494" y="0"/>
                  </a:lnTo>
                  <a:lnTo>
                    <a:pt x="2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Rectangle 2234"/>
            <p:cNvSpPr>
              <a:spLocks noChangeArrowheads="1"/>
            </p:cNvSpPr>
            <p:nvPr/>
          </p:nvSpPr>
          <p:spPr bwMode="auto">
            <a:xfrm>
              <a:off x="8215014" y="5217921"/>
              <a:ext cx="743550" cy="61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7" name="Freeform 2235"/>
            <p:cNvSpPr>
              <a:spLocks noEditPoints="1"/>
            </p:cNvSpPr>
            <p:nvPr/>
          </p:nvSpPr>
          <p:spPr bwMode="auto">
            <a:xfrm>
              <a:off x="8486907" y="4946023"/>
              <a:ext cx="199760" cy="194213"/>
            </a:xfrm>
            <a:custGeom>
              <a:avLst/>
              <a:gdLst>
                <a:gd name="T0" fmla="*/ 66 w 132"/>
                <a:gd name="T1" fmla="*/ 93 h 132"/>
                <a:gd name="T2" fmla="*/ 39 w 132"/>
                <a:gd name="T3" fmla="*/ 66 h 132"/>
                <a:gd name="T4" fmla="*/ 66 w 132"/>
                <a:gd name="T5" fmla="*/ 39 h 132"/>
                <a:gd name="T6" fmla="*/ 93 w 132"/>
                <a:gd name="T7" fmla="*/ 66 h 132"/>
                <a:gd name="T8" fmla="*/ 66 w 132"/>
                <a:gd name="T9" fmla="*/ 93 h 132"/>
                <a:gd name="T10" fmla="*/ 66 w 132"/>
                <a:gd name="T11" fmla="*/ 0 h 132"/>
                <a:gd name="T12" fmla="*/ 0 w 132"/>
                <a:gd name="T13" fmla="*/ 66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93"/>
                  </a:moveTo>
                  <a:cubicBezTo>
                    <a:pt x="51" y="93"/>
                    <a:pt x="39" y="81"/>
                    <a:pt x="39" y="66"/>
                  </a:cubicBezTo>
                  <a:cubicBezTo>
                    <a:pt x="39" y="51"/>
                    <a:pt x="51" y="39"/>
                    <a:pt x="66" y="39"/>
                  </a:cubicBezTo>
                  <a:cubicBezTo>
                    <a:pt x="81" y="39"/>
                    <a:pt x="93" y="51"/>
                    <a:pt x="93" y="66"/>
                  </a:cubicBezTo>
                  <a:cubicBezTo>
                    <a:pt x="93" y="81"/>
                    <a:pt x="81" y="93"/>
                    <a:pt x="66" y="93"/>
                  </a:cubicBezTo>
                  <a:close/>
                  <a:moveTo>
                    <a:pt x="66" y="0"/>
                  </a:moveTo>
                  <a:cubicBezTo>
                    <a:pt x="30" y="0"/>
                    <a:pt x="0" y="30"/>
                    <a:pt x="0" y="66"/>
                  </a:cubicBezTo>
                  <a:cubicBezTo>
                    <a:pt x="0" y="102"/>
                    <a:pt x="30" y="132"/>
                    <a:pt x="66" y="132"/>
                  </a:cubicBezTo>
                  <a:cubicBezTo>
                    <a:pt x="102" y="132"/>
                    <a:pt x="132" y="102"/>
                    <a:pt x="132" y="66"/>
                  </a:cubicBezTo>
                  <a:cubicBezTo>
                    <a:pt x="132" y="30"/>
                    <a:pt x="102"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8" name="Rectangle 2236"/>
            <p:cNvSpPr>
              <a:spLocks noChangeArrowheads="1"/>
            </p:cNvSpPr>
            <p:nvPr/>
          </p:nvSpPr>
          <p:spPr bwMode="auto">
            <a:xfrm>
              <a:off x="8215014" y="5201272"/>
              <a:ext cx="743550" cy="166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9" name="Rectangle 2237"/>
            <p:cNvSpPr>
              <a:spLocks noChangeArrowheads="1"/>
            </p:cNvSpPr>
            <p:nvPr/>
          </p:nvSpPr>
          <p:spPr bwMode="auto">
            <a:xfrm>
              <a:off x="8281601" y="5040356"/>
              <a:ext cx="127626" cy="33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0" name="Rectangle 2238"/>
            <p:cNvSpPr>
              <a:spLocks noChangeArrowheads="1"/>
            </p:cNvSpPr>
            <p:nvPr/>
          </p:nvSpPr>
          <p:spPr bwMode="auto">
            <a:xfrm>
              <a:off x="8764351" y="5040356"/>
              <a:ext cx="127626" cy="277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1" name="Freeform 2239"/>
            <p:cNvSpPr>
              <a:spLocks noEditPoints="1"/>
            </p:cNvSpPr>
            <p:nvPr/>
          </p:nvSpPr>
          <p:spPr bwMode="auto">
            <a:xfrm>
              <a:off x="8159525" y="5517561"/>
              <a:ext cx="305190" cy="299640"/>
            </a:xfrm>
            <a:custGeom>
              <a:avLst/>
              <a:gdLst>
                <a:gd name="T0" fmla="*/ 33 w 205"/>
                <a:gd name="T1" fmla="*/ 18 h 199"/>
                <a:gd name="T2" fmla="*/ 18 w 205"/>
                <a:gd name="T3" fmla="*/ 32 h 199"/>
                <a:gd name="T4" fmla="*/ 18 w 205"/>
                <a:gd name="T5" fmla="*/ 166 h 199"/>
                <a:gd name="T6" fmla="*/ 33 w 205"/>
                <a:gd name="T7" fmla="*/ 181 h 199"/>
                <a:gd name="T8" fmla="*/ 172 w 205"/>
                <a:gd name="T9" fmla="*/ 181 h 199"/>
                <a:gd name="T10" fmla="*/ 187 w 205"/>
                <a:gd name="T11" fmla="*/ 166 h 199"/>
                <a:gd name="T12" fmla="*/ 187 w 205"/>
                <a:gd name="T13" fmla="*/ 32 h 199"/>
                <a:gd name="T14" fmla="*/ 172 w 205"/>
                <a:gd name="T15" fmla="*/ 18 h 199"/>
                <a:gd name="T16" fmla="*/ 33 w 205"/>
                <a:gd name="T17" fmla="*/ 18 h 199"/>
                <a:gd name="T18" fmla="*/ 172 w 205"/>
                <a:gd name="T19" fmla="*/ 199 h 199"/>
                <a:gd name="T20" fmla="*/ 33 w 205"/>
                <a:gd name="T21" fmla="*/ 199 h 199"/>
                <a:gd name="T22" fmla="*/ 0 w 205"/>
                <a:gd name="T23" fmla="*/ 166 h 199"/>
                <a:gd name="T24" fmla="*/ 0 w 205"/>
                <a:gd name="T25" fmla="*/ 32 h 199"/>
                <a:gd name="T26" fmla="*/ 33 w 205"/>
                <a:gd name="T27" fmla="*/ 0 h 199"/>
                <a:gd name="T28" fmla="*/ 172 w 205"/>
                <a:gd name="T29" fmla="*/ 0 h 199"/>
                <a:gd name="T30" fmla="*/ 205 w 205"/>
                <a:gd name="T31" fmla="*/ 32 h 199"/>
                <a:gd name="T32" fmla="*/ 205 w 205"/>
                <a:gd name="T33" fmla="*/ 166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4"/>
                    <a:pt x="18" y="32"/>
                  </a:cubicBezTo>
                  <a:lnTo>
                    <a:pt x="18" y="166"/>
                  </a:lnTo>
                  <a:cubicBezTo>
                    <a:pt x="18" y="174"/>
                    <a:pt x="25" y="181"/>
                    <a:pt x="33" y="181"/>
                  </a:cubicBezTo>
                  <a:lnTo>
                    <a:pt x="172" y="181"/>
                  </a:lnTo>
                  <a:cubicBezTo>
                    <a:pt x="180" y="181"/>
                    <a:pt x="187" y="174"/>
                    <a:pt x="187" y="166"/>
                  </a:cubicBezTo>
                  <a:lnTo>
                    <a:pt x="187" y="32"/>
                  </a:lnTo>
                  <a:cubicBezTo>
                    <a:pt x="187" y="24"/>
                    <a:pt x="180" y="18"/>
                    <a:pt x="172" y="18"/>
                  </a:cubicBezTo>
                  <a:lnTo>
                    <a:pt x="33" y="18"/>
                  </a:lnTo>
                  <a:close/>
                  <a:moveTo>
                    <a:pt x="172" y="199"/>
                  </a:moveTo>
                  <a:lnTo>
                    <a:pt x="33" y="199"/>
                  </a:lnTo>
                  <a:cubicBezTo>
                    <a:pt x="15" y="199"/>
                    <a:pt x="0" y="184"/>
                    <a:pt x="0" y="166"/>
                  </a:cubicBezTo>
                  <a:lnTo>
                    <a:pt x="0" y="32"/>
                  </a:lnTo>
                  <a:cubicBezTo>
                    <a:pt x="0" y="14"/>
                    <a:pt x="15" y="0"/>
                    <a:pt x="33" y="0"/>
                  </a:cubicBezTo>
                  <a:lnTo>
                    <a:pt x="172" y="0"/>
                  </a:lnTo>
                  <a:cubicBezTo>
                    <a:pt x="190" y="0"/>
                    <a:pt x="205" y="14"/>
                    <a:pt x="205" y="32"/>
                  </a:cubicBezTo>
                  <a:lnTo>
                    <a:pt x="205" y="166"/>
                  </a:lnTo>
                  <a:cubicBezTo>
                    <a:pt x="205" y="184"/>
                    <a:pt x="190" y="199"/>
                    <a:pt x="172"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Rectangle 2240"/>
            <p:cNvSpPr>
              <a:spLocks noChangeArrowheads="1"/>
            </p:cNvSpPr>
            <p:nvPr/>
          </p:nvSpPr>
          <p:spPr bwMode="auto">
            <a:xfrm>
              <a:off x="8520200" y="5545304"/>
              <a:ext cx="183115" cy="388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3" name="Rectangle 2241"/>
            <p:cNvSpPr>
              <a:spLocks noChangeArrowheads="1"/>
            </p:cNvSpPr>
            <p:nvPr/>
          </p:nvSpPr>
          <p:spPr bwMode="auto">
            <a:xfrm>
              <a:off x="8520200" y="5617441"/>
              <a:ext cx="482754" cy="388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4" name="Rectangle 2242"/>
            <p:cNvSpPr>
              <a:spLocks noChangeArrowheads="1"/>
            </p:cNvSpPr>
            <p:nvPr/>
          </p:nvSpPr>
          <p:spPr bwMode="auto">
            <a:xfrm>
              <a:off x="8520200" y="5689575"/>
              <a:ext cx="482754" cy="388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5" name="Rectangle 2243"/>
            <p:cNvSpPr>
              <a:spLocks noChangeArrowheads="1"/>
            </p:cNvSpPr>
            <p:nvPr/>
          </p:nvSpPr>
          <p:spPr bwMode="auto">
            <a:xfrm>
              <a:off x="8520200" y="5761712"/>
              <a:ext cx="482754" cy="33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6" name="Freeform 2244"/>
            <p:cNvSpPr>
              <a:spLocks/>
            </p:cNvSpPr>
            <p:nvPr/>
          </p:nvSpPr>
          <p:spPr bwMode="auto">
            <a:xfrm>
              <a:off x="8215014" y="5595245"/>
              <a:ext cx="199760" cy="133173"/>
            </a:xfrm>
            <a:custGeom>
              <a:avLst/>
              <a:gdLst>
                <a:gd name="T0" fmla="*/ 132 w 132"/>
                <a:gd name="T1" fmla="*/ 16 h 92"/>
                <a:gd name="T2" fmla="*/ 131 w 132"/>
                <a:gd name="T3" fmla="*/ 13 h 92"/>
                <a:gd name="T4" fmla="*/ 120 w 132"/>
                <a:gd name="T5" fmla="*/ 2 h 92"/>
                <a:gd name="T6" fmla="*/ 113 w 132"/>
                <a:gd name="T7" fmla="*/ 2 h 92"/>
                <a:gd name="T8" fmla="*/ 58 w 132"/>
                <a:gd name="T9" fmla="*/ 57 h 92"/>
                <a:gd name="T10" fmla="*/ 21 w 132"/>
                <a:gd name="T11" fmla="*/ 19 h 92"/>
                <a:gd name="T12" fmla="*/ 17 w 132"/>
                <a:gd name="T13" fmla="*/ 18 h 92"/>
                <a:gd name="T14" fmla="*/ 13 w 132"/>
                <a:gd name="T15" fmla="*/ 19 h 92"/>
                <a:gd name="T16" fmla="*/ 2 w 132"/>
                <a:gd name="T17" fmla="*/ 30 h 92"/>
                <a:gd name="T18" fmla="*/ 2 w 132"/>
                <a:gd name="T19" fmla="*/ 38 h 92"/>
                <a:gd name="T20" fmla="*/ 54 w 132"/>
                <a:gd name="T21" fmla="*/ 90 h 92"/>
                <a:gd name="T22" fmla="*/ 61 w 132"/>
                <a:gd name="T23" fmla="*/ 90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3"/>
                  </a:lnTo>
                  <a:lnTo>
                    <a:pt x="120" y="2"/>
                  </a:lnTo>
                  <a:cubicBezTo>
                    <a:pt x="118" y="0"/>
                    <a:pt x="115" y="0"/>
                    <a:pt x="113" y="2"/>
                  </a:cubicBezTo>
                  <a:lnTo>
                    <a:pt x="58" y="57"/>
                  </a:lnTo>
                  <a:lnTo>
                    <a:pt x="21" y="19"/>
                  </a:lnTo>
                  <a:lnTo>
                    <a:pt x="17" y="18"/>
                  </a:lnTo>
                  <a:lnTo>
                    <a:pt x="13" y="19"/>
                  </a:lnTo>
                  <a:lnTo>
                    <a:pt x="2" y="30"/>
                  </a:lnTo>
                  <a:cubicBezTo>
                    <a:pt x="0" y="32"/>
                    <a:pt x="0" y="36"/>
                    <a:pt x="2" y="38"/>
                  </a:cubicBezTo>
                  <a:lnTo>
                    <a:pt x="54" y="90"/>
                  </a:lnTo>
                  <a:cubicBezTo>
                    <a:pt x="56" y="92"/>
                    <a:pt x="59" y="92"/>
                    <a:pt x="61" y="90"/>
                  </a:cubicBezTo>
                  <a:lnTo>
                    <a:pt x="131" y="20"/>
                  </a:lnTo>
                  <a:lnTo>
                    <a:pt x="13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7" name="Freeform 2245"/>
            <p:cNvSpPr>
              <a:spLocks noEditPoints="1"/>
            </p:cNvSpPr>
            <p:nvPr/>
          </p:nvSpPr>
          <p:spPr bwMode="auto">
            <a:xfrm>
              <a:off x="8159525" y="5872690"/>
              <a:ext cx="305190" cy="299640"/>
            </a:xfrm>
            <a:custGeom>
              <a:avLst/>
              <a:gdLst>
                <a:gd name="T0" fmla="*/ 33 w 205"/>
                <a:gd name="T1" fmla="*/ 18 h 199"/>
                <a:gd name="T2" fmla="*/ 18 w 205"/>
                <a:gd name="T3" fmla="*/ 33 h 199"/>
                <a:gd name="T4" fmla="*/ 18 w 205"/>
                <a:gd name="T5" fmla="*/ 167 h 199"/>
                <a:gd name="T6" fmla="*/ 33 w 205"/>
                <a:gd name="T7" fmla="*/ 182 h 199"/>
                <a:gd name="T8" fmla="*/ 172 w 205"/>
                <a:gd name="T9" fmla="*/ 182 h 199"/>
                <a:gd name="T10" fmla="*/ 187 w 205"/>
                <a:gd name="T11" fmla="*/ 167 h 199"/>
                <a:gd name="T12" fmla="*/ 187 w 205"/>
                <a:gd name="T13" fmla="*/ 33 h 199"/>
                <a:gd name="T14" fmla="*/ 172 w 205"/>
                <a:gd name="T15" fmla="*/ 18 h 199"/>
                <a:gd name="T16" fmla="*/ 33 w 205"/>
                <a:gd name="T17" fmla="*/ 18 h 199"/>
                <a:gd name="T18" fmla="*/ 172 w 205"/>
                <a:gd name="T19" fmla="*/ 199 h 199"/>
                <a:gd name="T20" fmla="*/ 33 w 205"/>
                <a:gd name="T21" fmla="*/ 199 h 199"/>
                <a:gd name="T22" fmla="*/ 0 w 205"/>
                <a:gd name="T23" fmla="*/ 167 h 199"/>
                <a:gd name="T24" fmla="*/ 0 w 205"/>
                <a:gd name="T25" fmla="*/ 33 h 199"/>
                <a:gd name="T26" fmla="*/ 33 w 205"/>
                <a:gd name="T27" fmla="*/ 0 h 199"/>
                <a:gd name="T28" fmla="*/ 172 w 205"/>
                <a:gd name="T29" fmla="*/ 0 h 199"/>
                <a:gd name="T30" fmla="*/ 205 w 205"/>
                <a:gd name="T31" fmla="*/ 33 h 199"/>
                <a:gd name="T32" fmla="*/ 205 w 205"/>
                <a:gd name="T33" fmla="*/ 167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5"/>
                    <a:pt x="18" y="33"/>
                  </a:cubicBezTo>
                  <a:lnTo>
                    <a:pt x="18" y="167"/>
                  </a:lnTo>
                  <a:cubicBezTo>
                    <a:pt x="18" y="175"/>
                    <a:pt x="25" y="182"/>
                    <a:pt x="33" y="182"/>
                  </a:cubicBezTo>
                  <a:lnTo>
                    <a:pt x="172" y="182"/>
                  </a:lnTo>
                  <a:cubicBezTo>
                    <a:pt x="180" y="182"/>
                    <a:pt x="187" y="175"/>
                    <a:pt x="187" y="167"/>
                  </a:cubicBezTo>
                  <a:lnTo>
                    <a:pt x="187" y="33"/>
                  </a:lnTo>
                  <a:cubicBezTo>
                    <a:pt x="187" y="25"/>
                    <a:pt x="180" y="18"/>
                    <a:pt x="172" y="18"/>
                  </a:cubicBezTo>
                  <a:lnTo>
                    <a:pt x="33" y="18"/>
                  </a:lnTo>
                  <a:close/>
                  <a:moveTo>
                    <a:pt x="172" y="199"/>
                  </a:moveTo>
                  <a:lnTo>
                    <a:pt x="33" y="199"/>
                  </a:lnTo>
                  <a:cubicBezTo>
                    <a:pt x="15" y="199"/>
                    <a:pt x="0" y="185"/>
                    <a:pt x="0" y="167"/>
                  </a:cubicBezTo>
                  <a:lnTo>
                    <a:pt x="0" y="33"/>
                  </a:lnTo>
                  <a:cubicBezTo>
                    <a:pt x="0" y="15"/>
                    <a:pt x="15" y="0"/>
                    <a:pt x="33" y="0"/>
                  </a:cubicBezTo>
                  <a:lnTo>
                    <a:pt x="172" y="0"/>
                  </a:lnTo>
                  <a:cubicBezTo>
                    <a:pt x="190" y="0"/>
                    <a:pt x="205" y="15"/>
                    <a:pt x="205" y="33"/>
                  </a:cubicBezTo>
                  <a:lnTo>
                    <a:pt x="205" y="167"/>
                  </a:lnTo>
                  <a:cubicBezTo>
                    <a:pt x="205" y="185"/>
                    <a:pt x="190" y="199"/>
                    <a:pt x="172"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Rectangle 2246"/>
            <p:cNvSpPr>
              <a:spLocks noChangeArrowheads="1"/>
            </p:cNvSpPr>
            <p:nvPr/>
          </p:nvSpPr>
          <p:spPr bwMode="auto">
            <a:xfrm>
              <a:off x="8520200" y="5905984"/>
              <a:ext cx="183115" cy="33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9" name="Rectangle 2247"/>
            <p:cNvSpPr>
              <a:spLocks noChangeArrowheads="1"/>
            </p:cNvSpPr>
            <p:nvPr/>
          </p:nvSpPr>
          <p:spPr bwMode="auto">
            <a:xfrm>
              <a:off x="8520200" y="5978117"/>
              <a:ext cx="482754" cy="388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0" name="Rectangle 2248"/>
            <p:cNvSpPr>
              <a:spLocks noChangeArrowheads="1"/>
            </p:cNvSpPr>
            <p:nvPr/>
          </p:nvSpPr>
          <p:spPr bwMode="auto">
            <a:xfrm>
              <a:off x="8520200" y="6050255"/>
              <a:ext cx="482754" cy="388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1" name="Rectangle 2249"/>
            <p:cNvSpPr>
              <a:spLocks noChangeArrowheads="1"/>
            </p:cNvSpPr>
            <p:nvPr/>
          </p:nvSpPr>
          <p:spPr bwMode="auto">
            <a:xfrm>
              <a:off x="8520200" y="6116842"/>
              <a:ext cx="482754" cy="388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2" name="Freeform 2250"/>
            <p:cNvSpPr>
              <a:spLocks/>
            </p:cNvSpPr>
            <p:nvPr/>
          </p:nvSpPr>
          <p:spPr bwMode="auto">
            <a:xfrm>
              <a:off x="8215014" y="5950375"/>
              <a:ext cx="199760" cy="138724"/>
            </a:xfrm>
            <a:custGeom>
              <a:avLst/>
              <a:gdLst>
                <a:gd name="T0" fmla="*/ 132 w 132"/>
                <a:gd name="T1" fmla="*/ 16 h 92"/>
                <a:gd name="T2" fmla="*/ 131 w 132"/>
                <a:gd name="T3" fmla="*/ 12 h 92"/>
                <a:gd name="T4" fmla="*/ 120 w 132"/>
                <a:gd name="T5" fmla="*/ 2 h 92"/>
                <a:gd name="T6" fmla="*/ 113 w 132"/>
                <a:gd name="T7" fmla="*/ 2 h 92"/>
                <a:gd name="T8" fmla="*/ 58 w 132"/>
                <a:gd name="T9" fmla="*/ 57 h 92"/>
                <a:gd name="T10" fmla="*/ 21 w 132"/>
                <a:gd name="T11" fmla="*/ 19 h 92"/>
                <a:gd name="T12" fmla="*/ 17 w 132"/>
                <a:gd name="T13" fmla="*/ 17 h 92"/>
                <a:gd name="T14" fmla="*/ 13 w 132"/>
                <a:gd name="T15" fmla="*/ 19 h 92"/>
                <a:gd name="T16" fmla="*/ 2 w 132"/>
                <a:gd name="T17" fmla="*/ 30 h 92"/>
                <a:gd name="T18" fmla="*/ 2 w 132"/>
                <a:gd name="T19" fmla="*/ 38 h 92"/>
                <a:gd name="T20" fmla="*/ 54 w 132"/>
                <a:gd name="T21" fmla="*/ 89 h 92"/>
                <a:gd name="T22" fmla="*/ 61 w 132"/>
                <a:gd name="T23" fmla="*/ 89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2"/>
                  </a:lnTo>
                  <a:lnTo>
                    <a:pt x="120" y="2"/>
                  </a:lnTo>
                  <a:cubicBezTo>
                    <a:pt x="118" y="0"/>
                    <a:pt x="115" y="0"/>
                    <a:pt x="113" y="2"/>
                  </a:cubicBezTo>
                  <a:lnTo>
                    <a:pt x="58" y="57"/>
                  </a:lnTo>
                  <a:lnTo>
                    <a:pt x="21" y="19"/>
                  </a:lnTo>
                  <a:lnTo>
                    <a:pt x="17" y="17"/>
                  </a:lnTo>
                  <a:lnTo>
                    <a:pt x="13" y="19"/>
                  </a:lnTo>
                  <a:lnTo>
                    <a:pt x="2" y="30"/>
                  </a:lnTo>
                  <a:cubicBezTo>
                    <a:pt x="0" y="32"/>
                    <a:pt x="0" y="36"/>
                    <a:pt x="2" y="38"/>
                  </a:cubicBezTo>
                  <a:lnTo>
                    <a:pt x="54" y="89"/>
                  </a:lnTo>
                  <a:cubicBezTo>
                    <a:pt x="56" y="92"/>
                    <a:pt x="59" y="92"/>
                    <a:pt x="61" y="89"/>
                  </a:cubicBezTo>
                  <a:lnTo>
                    <a:pt x="131" y="20"/>
                  </a:lnTo>
                  <a:lnTo>
                    <a:pt x="132" y="1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3" name="Freeform 2251"/>
            <p:cNvSpPr>
              <a:spLocks noEditPoints="1"/>
            </p:cNvSpPr>
            <p:nvPr/>
          </p:nvSpPr>
          <p:spPr bwMode="auto">
            <a:xfrm>
              <a:off x="8159525" y="6227819"/>
              <a:ext cx="305190" cy="299640"/>
            </a:xfrm>
            <a:custGeom>
              <a:avLst/>
              <a:gdLst>
                <a:gd name="T0" fmla="*/ 33 w 205"/>
                <a:gd name="T1" fmla="*/ 18 h 199"/>
                <a:gd name="T2" fmla="*/ 18 w 205"/>
                <a:gd name="T3" fmla="*/ 32 h 199"/>
                <a:gd name="T4" fmla="*/ 18 w 205"/>
                <a:gd name="T5" fmla="*/ 166 h 199"/>
                <a:gd name="T6" fmla="*/ 33 w 205"/>
                <a:gd name="T7" fmla="*/ 181 h 199"/>
                <a:gd name="T8" fmla="*/ 172 w 205"/>
                <a:gd name="T9" fmla="*/ 181 h 199"/>
                <a:gd name="T10" fmla="*/ 187 w 205"/>
                <a:gd name="T11" fmla="*/ 166 h 199"/>
                <a:gd name="T12" fmla="*/ 187 w 205"/>
                <a:gd name="T13" fmla="*/ 32 h 199"/>
                <a:gd name="T14" fmla="*/ 172 w 205"/>
                <a:gd name="T15" fmla="*/ 18 h 199"/>
                <a:gd name="T16" fmla="*/ 33 w 205"/>
                <a:gd name="T17" fmla="*/ 18 h 199"/>
                <a:gd name="T18" fmla="*/ 172 w 205"/>
                <a:gd name="T19" fmla="*/ 199 h 199"/>
                <a:gd name="T20" fmla="*/ 33 w 205"/>
                <a:gd name="T21" fmla="*/ 199 h 199"/>
                <a:gd name="T22" fmla="*/ 0 w 205"/>
                <a:gd name="T23" fmla="*/ 166 h 199"/>
                <a:gd name="T24" fmla="*/ 0 w 205"/>
                <a:gd name="T25" fmla="*/ 32 h 199"/>
                <a:gd name="T26" fmla="*/ 33 w 205"/>
                <a:gd name="T27" fmla="*/ 0 h 199"/>
                <a:gd name="T28" fmla="*/ 172 w 205"/>
                <a:gd name="T29" fmla="*/ 0 h 199"/>
                <a:gd name="T30" fmla="*/ 205 w 205"/>
                <a:gd name="T31" fmla="*/ 32 h 199"/>
                <a:gd name="T32" fmla="*/ 205 w 205"/>
                <a:gd name="T33" fmla="*/ 166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4"/>
                    <a:pt x="18" y="32"/>
                  </a:cubicBezTo>
                  <a:lnTo>
                    <a:pt x="18" y="166"/>
                  </a:lnTo>
                  <a:cubicBezTo>
                    <a:pt x="18" y="174"/>
                    <a:pt x="25" y="181"/>
                    <a:pt x="33" y="181"/>
                  </a:cubicBezTo>
                  <a:lnTo>
                    <a:pt x="172" y="181"/>
                  </a:lnTo>
                  <a:cubicBezTo>
                    <a:pt x="180" y="181"/>
                    <a:pt x="187" y="174"/>
                    <a:pt x="187" y="166"/>
                  </a:cubicBezTo>
                  <a:lnTo>
                    <a:pt x="187" y="32"/>
                  </a:lnTo>
                  <a:cubicBezTo>
                    <a:pt x="187" y="24"/>
                    <a:pt x="180" y="18"/>
                    <a:pt x="172" y="18"/>
                  </a:cubicBezTo>
                  <a:lnTo>
                    <a:pt x="33" y="18"/>
                  </a:lnTo>
                  <a:close/>
                  <a:moveTo>
                    <a:pt x="172" y="199"/>
                  </a:moveTo>
                  <a:lnTo>
                    <a:pt x="33" y="199"/>
                  </a:lnTo>
                  <a:cubicBezTo>
                    <a:pt x="15" y="199"/>
                    <a:pt x="0" y="184"/>
                    <a:pt x="0" y="166"/>
                  </a:cubicBezTo>
                  <a:lnTo>
                    <a:pt x="0" y="32"/>
                  </a:lnTo>
                  <a:cubicBezTo>
                    <a:pt x="0" y="14"/>
                    <a:pt x="15" y="0"/>
                    <a:pt x="33" y="0"/>
                  </a:cubicBezTo>
                  <a:lnTo>
                    <a:pt x="172" y="0"/>
                  </a:lnTo>
                  <a:cubicBezTo>
                    <a:pt x="190" y="0"/>
                    <a:pt x="205" y="14"/>
                    <a:pt x="205" y="32"/>
                  </a:cubicBezTo>
                  <a:lnTo>
                    <a:pt x="205" y="166"/>
                  </a:lnTo>
                  <a:cubicBezTo>
                    <a:pt x="205" y="184"/>
                    <a:pt x="190" y="199"/>
                    <a:pt x="172"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 name="Rectangle 2252"/>
            <p:cNvSpPr>
              <a:spLocks noChangeArrowheads="1"/>
            </p:cNvSpPr>
            <p:nvPr/>
          </p:nvSpPr>
          <p:spPr bwMode="auto">
            <a:xfrm>
              <a:off x="8520200" y="6255562"/>
              <a:ext cx="183115" cy="388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5" name="Rectangle 2253"/>
            <p:cNvSpPr>
              <a:spLocks noChangeArrowheads="1"/>
            </p:cNvSpPr>
            <p:nvPr/>
          </p:nvSpPr>
          <p:spPr bwMode="auto">
            <a:xfrm>
              <a:off x="8520200" y="6327700"/>
              <a:ext cx="482754" cy="388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6" name="Rectangle 2254"/>
            <p:cNvSpPr>
              <a:spLocks noChangeArrowheads="1"/>
            </p:cNvSpPr>
            <p:nvPr/>
          </p:nvSpPr>
          <p:spPr bwMode="auto">
            <a:xfrm>
              <a:off x="8520200" y="6399833"/>
              <a:ext cx="482754" cy="388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7" name="Rectangle 2255"/>
            <p:cNvSpPr>
              <a:spLocks noChangeArrowheads="1"/>
            </p:cNvSpPr>
            <p:nvPr/>
          </p:nvSpPr>
          <p:spPr bwMode="auto">
            <a:xfrm>
              <a:off x="8520200" y="6471971"/>
              <a:ext cx="482754" cy="33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8" name="Freeform 2256"/>
            <p:cNvSpPr>
              <a:spLocks/>
            </p:cNvSpPr>
            <p:nvPr/>
          </p:nvSpPr>
          <p:spPr bwMode="auto">
            <a:xfrm>
              <a:off x="8215014" y="6299953"/>
              <a:ext cx="199760" cy="138724"/>
            </a:xfrm>
            <a:custGeom>
              <a:avLst/>
              <a:gdLst>
                <a:gd name="T0" fmla="*/ 132 w 132"/>
                <a:gd name="T1" fmla="*/ 16 h 92"/>
                <a:gd name="T2" fmla="*/ 131 w 132"/>
                <a:gd name="T3" fmla="*/ 12 h 92"/>
                <a:gd name="T4" fmla="*/ 120 w 132"/>
                <a:gd name="T5" fmla="*/ 2 h 92"/>
                <a:gd name="T6" fmla="*/ 113 w 132"/>
                <a:gd name="T7" fmla="*/ 2 h 92"/>
                <a:gd name="T8" fmla="*/ 58 w 132"/>
                <a:gd name="T9" fmla="*/ 57 h 92"/>
                <a:gd name="T10" fmla="*/ 21 w 132"/>
                <a:gd name="T11" fmla="*/ 19 h 92"/>
                <a:gd name="T12" fmla="*/ 17 w 132"/>
                <a:gd name="T13" fmla="*/ 18 h 92"/>
                <a:gd name="T14" fmla="*/ 13 w 132"/>
                <a:gd name="T15" fmla="*/ 19 h 92"/>
                <a:gd name="T16" fmla="*/ 2 w 132"/>
                <a:gd name="T17" fmla="*/ 30 h 92"/>
                <a:gd name="T18" fmla="*/ 2 w 132"/>
                <a:gd name="T19" fmla="*/ 38 h 92"/>
                <a:gd name="T20" fmla="*/ 54 w 132"/>
                <a:gd name="T21" fmla="*/ 90 h 92"/>
                <a:gd name="T22" fmla="*/ 61 w 132"/>
                <a:gd name="T23" fmla="*/ 90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2"/>
                  </a:lnTo>
                  <a:lnTo>
                    <a:pt x="120" y="2"/>
                  </a:lnTo>
                  <a:cubicBezTo>
                    <a:pt x="118" y="0"/>
                    <a:pt x="115" y="0"/>
                    <a:pt x="113" y="2"/>
                  </a:cubicBezTo>
                  <a:lnTo>
                    <a:pt x="58" y="57"/>
                  </a:lnTo>
                  <a:lnTo>
                    <a:pt x="21" y="19"/>
                  </a:lnTo>
                  <a:lnTo>
                    <a:pt x="17" y="18"/>
                  </a:lnTo>
                  <a:lnTo>
                    <a:pt x="13" y="19"/>
                  </a:lnTo>
                  <a:lnTo>
                    <a:pt x="2" y="30"/>
                  </a:lnTo>
                  <a:cubicBezTo>
                    <a:pt x="0" y="32"/>
                    <a:pt x="0" y="36"/>
                    <a:pt x="2" y="38"/>
                  </a:cubicBezTo>
                  <a:lnTo>
                    <a:pt x="54" y="90"/>
                  </a:lnTo>
                  <a:cubicBezTo>
                    <a:pt x="56" y="92"/>
                    <a:pt x="59" y="92"/>
                    <a:pt x="61" y="90"/>
                  </a:cubicBezTo>
                  <a:lnTo>
                    <a:pt x="131" y="20"/>
                  </a:lnTo>
                  <a:lnTo>
                    <a:pt x="13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67" name="ZoneTexte 166"/>
          <p:cNvSpPr txBox="1"/>
          <p:nvPr/>
        </p:nvSpPr>
        <p:spPr>
          <a:xfrm>
            <a:off x="549600" y="2149033"/>
            <a:ext cx="3491847" cy="1231106"/>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64646"/>
                </a:solidFill>
                <a:effectLst/>
                <a:uLnTx/>
                <a:uFillTx/>
                <a:ea typeface="+mn-ea"/>
                <a:cs typeface="+mn-cs"/>
              </a:rPr>
              <a:t>Visibility of competitors</a:t>
            </a:r>
          </a:p>
          <a:p>
            <a:pPr algn="r"/>
            <a:r>
              <a:rPr lang="en-GB" dirty="0"/>
              <a:t>Greater visibility of brands that are mailing and what volume they are sending</a:t>
            </a:r>
          </a:p>
        </p:txBody>
      </p:sp>
      <p:sp>
        <p:nvSpPr>
          <p:cNvPr id="159" name="ZoneTexte 166 - 1">
            <a:extLst>
              <a:ext uri="{FF2B5EF4-FFF2-40B4-BE49-F238E27FC236}">
                <a16:creationId xmlns:a16="http://schemas.microsoft.com/office/drawing/2014/main" id="{7E7F94DB-03DA-499C-B33B-8343043ACDAF}"/>
              </a:ext>
            </a:extLst>
          </p:cNvPr>
          <p:cNvSpPr txBox="1"/>
          <p:nvPr/>
        </p:nvSpPr>
        <p:spPr>
          <a:xfrm>
            <a:off x="549600" y="3920409"/>
            <a:ext cx="3491847" cy="2092881"/>
          </a:xfrm>
          <a:prstGeom prst="rect">
            <a:avLst/>
          </a:prstGeom>
          <a:noFill/>
        </p:spPr>
        <p:txBody>
          <a:bodyPr wrap="square" rtlCol="0" anchor="ctr">
            <a:spAutoFit/>
          </a:bodyPr>
          <a:lstStyle/>
          <a:p>
            <a:pPr algn="r" defTabSz="914400">
              <a:defRPr/>
            </a:pPr>
            <a:r>
              <a:rPr lang="en-GB" sz="2000" b="1" dirty="0">
                <a:solidFill>
                  <a:srgbClr val="464646"/>
                </a:solidFill>
              </a:rPr>
              <a:t>Adding value to your customers</a:t>
            </a:r>
          </a:p>
          <a:p>
            <a:pPr algn="r"/>
            <a:r>
              <a:rPr lang="en-GB" dirty="0"/>
              <a:t>Giving you greater ability to shape the mail investment strategies for your customers, driving better performance and adding value</a:t>
            </a:r>
          </a:p>
        </p:txBody>
      </p:sp>
      <p:sp>
        <p:nvSpPr>
          <p:cNvPr id="160" name="ZoneTexte 166 - 1">
            <a:extLst>
              <a:ext uri="{FF2B5EF4-FFF2-40B4-BE49-F238E27FC236}">
                <a16:creationId xmlns:a16="http://schemas.microsoft.com/office/drawing/2014/main" id="{2DE49508-15A2-4EA1-B883-00A2A44416AA}"/>
              </a:ext>
            </a:extLst>
          </p:cNvPr>
          <p:cNvSpPr txBox="1"/>
          <p:nvPr/>
        </p:nvSpPr>
        <p:spPr>
          <a:xfrm>
            <a:off x="8245642" y="2149033"/>
            <a:ext cx="3396758" cy="1785104"/>
          </a:xfrm>
          <a:prstGeom prst="rect">
            <a:avLst/>
          </a:prstGeom>
          <a:noFill/>
        </p:spPr>
        <p:txBody>
          <a:bodyPr wrap="square" rtlCol="0" anchor="ctr">
            <a:spAutoFit/>
          </a:bodyPr>
          <a:lstStyle/>
          <a:p>
            <a:pPr defTabSz="914400">
              <a:defRPr/>
            </a:pPr>
            <a:r>
              <a:rPr lang="en-GB" sz="2000" b="1" dirty="0">
                <a:solidFill>
                  <a:srgbClr val="464646"/>
                </a:solidFill>
              </a:rPr>
              <a:t>Deeper insight</a:t>
            </a:r>
          </a:p>
          <a:p>
            <a:r>
              <a:rPr lang="en-GB" dirty="0"/>
              <a:t>With greater visibility you have more insight on your customers’ competitors – what volume, geographical distribution and dates they mail</a:t>
            </a:r>
          </a:p>
        </p:txBody>
      </p:sp>
      <p:sp>
        <p:nvSpPr>
          <p:cNvPr id="165" name="ZoneTexte 166">
            <a:extLst>
              <a:ext uri="{FF2B5EF4-FFF2-40B4-BE49-F238E27FC236}">
                <a16:creationId xmlns:a16="http://schemas.microsoft.com/office/drawing/2014/main" id="{063A8E2B-0CC3-4D7C-9D54-64C453D8F970}"/>
              </a:ext>
            </a:extLst>
          </p:cNvPr>
          <p:cNvSpPr txBox="1"/>
          <p:nvPr/>
        </p:nvSpPr>
        <p:spPr>
          <a:xfrm>
            <a:off x="8245642" y="4058908"/>
            <a:ext cx="3396758" cy="2062103"/>
          </a:xfrm>
          <a:prstGeom prst="rect">
            <a:avLst/>
          </a:prstGeom>
          <a:noFill/>
        </p:spPr>
        <p:txBody>
          <a:bodyPr wrap="square" rtlCol="0" anchor="ctr">
            <a:spAutoFit/>
          </a:bodyPr>
          <a:lstStyle/>
          <a:p>
            <a:pPr defTabSz="914400">
              <a:defRPr/>
            </a:pPr>
            <a:r>
              <a:rPr lang="en-GB" sz="2000" b="1" dirty="0">
                <a:solidFill>
                  <a:srgbClr val="464646"/>
                </a:solidFill>
              </a:rPr>
              <a:t>Informed planning</a:t>
            </a:r>
          </a:p>
          <a:p>
            <a:r>
              <a:rPr lang="en-GB" dirty="0"/>
              <a:t>With this greater insight you can make informed recommendations on mailing volumes, targeting and creative message – potential to increase mail volume</a:t>
            </a:r>
          </a:p>
        </p:txBody>
      </p:sp>
      <p:grpSp>
        <p:nvGrpSpPr>
          <p:cNvPr id="96" name="Eye2" descr="{&quot;Key&quot;:&quot;POWER_USER_SHAPE_ICON&quot;,&quot;Value&quot;:&quot;POWER_USER_SHAPE_ICON_STYLE_1&quot;}">
            <a:extLst>
              <a:ext uri="{FF2B5EF4-FFF2-40B4-BE49-F238E27FC236}">
                <a16:creationId xmlns:a16="http://schemas.microsoft.com/office/drawing/2014/main" id="{A5D26C4D-A951-42DD-9124-F57EFBC109E5}"/>
              </a:ext>
            </a:extLst>
          </p:cNvPr>
          <p:cNvGrpSpPr>
            <a:grpSpLocks noChangeAspect="1"/>
          </p:cNvGrpSpPr>
          <p:nvPr>
            <p:custDataLst>
              <p:tags r:id="rId18"/>
            </p:custDataLst>
          </p:nvPr>
        </p:nvGrpSpPr>
        <p:grpSpPr bwMode="auto">
          <a:xfrm>
            <a:off x="4485906" y="2310674"/>
            <a:ext cx="542106" cy="542925"/>
            <a:chOff x="5071" y="1366"/>
            <a:chExt cx="2649" cy="2653"/>
          </a:xfrm>
          <a:solidFill>
            <a:schemeClr val="bg1"/>
          </a:solidFill>
        </p:grpSpPr>
        <p:sp>
          <p:nvSpPr>
            <p:cNvPr id="97" name="Freeform 63">
              <a:extLst>
                <a:ext uri="{FF2B5EF4-FFF2-40B4-BE49-F238E27FC236}">
                  <a16:creationId xmlns:a16="http://schemas.microsoft.com/office/drawing/2014/main" id="{539584D4-5CAE-4946-B3BC-CC92F36B6943}"/>
                </a:ext>
              </a:extLst>
            </p:cNvPr>
            <p:cNvSpPr>
              <a:spLocks noEditPoints="1"/>
            </p:cNvSpPr>
            <p:nvPr/>
          </p:nvSpPr>
          <p:spPr bwMode="auto">
            <a:xfrm>
              <a:off x="5071" y="1366"/>
              <a:ext cx="2649" cy="2653"/>
            </a:xfrm>
            <a:custGeom>
              <a:avLst/>
              <a:gdLst>
                <a:gd name="T0" fmla="*/ 333 w 667"/>
                <a:gd name="T1" fmla="*/ 533 h 667"/>
                <a:gd name="T2" fmla="*/ 133 w 667"/>
                <a:gd name="T3" fmla="*/ 333 h 667"/>
                <a:gd name="T4" fmla="*/ 333 w 667"/>
                <a:gd name="T5" fmla="*/ 133 h 667"/>
                <a:gd name="T6" fmla="*/ 419 w 667"/>
                <a:gd name="T7" fmla="*/ 153 h 667"/>
                <a:gd name="T8" fmla="*/ 400 w 667"/>
                <a:gd name="T9" fmla="*/ 200 h 667"/>
                <a:gd name="T10" fmla="*/ 467 w 667"/>
                <a:gd name="T11" fmla="*/ 267 h 667"/>
                <a:gd name="T12" fmla="*/ 514 w 667"/>
                <a:gd name="T13" fmla="*/ 247 h 667"/>
                <a:gd name="T14" fmla="*/ 533 w 667"/>
                <a:gd name="T15" fmla="*/ 333 h 667"/>
                <a:gd name="T16" fmla="*/ 333 w 667"/>
                <a:gd name="T17" fmla="*/ 533 h 667"/>
                <a:gd name="T18" fmla="*/ 333 w 667"/>
                <a:gd name="T19" fmla="*/ 0 h 667"/>
                <a:gd name="T20" fmla="*/ 0 w 667"/>
                <a:gd name="T21" fmla="*/ 333 h 667"/>
                <a:gd name="T22" fmla="*/ 333 w 667"/>
                <a:gd name="T23" fmla="*/ 667 h 667"/>
                <a:gd name="T24" fmla="*/ 667 w 667"/>
                <a:gd name="T25" fmla="*/ 333 h 667"/>
                <a:gd name="T26" fmla="*/ 333 w 667"/>
                <a:gd name="T2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7" h="667">
                  <a:moveTo>
                    <a:pt x="333" y="533"/>
                  </a:moveTo>
                  <a:cubicBezTo>
                    <a:pt x="223" y="533"/>
                    <a:pt x="133" y="444"/>
                    <a:pt x="133" y="333"/>
                  </a:cubicBezTo>
                  <a:cubicBezTo>
                    <a:pt x="133" y="223"/>
                    <a:pt x="223" y="133"/>
                    <a:pt x="333" y="133"/>
                  </a:cubicBezTo>
                  <a:cubicBezTo>
                    <a:pt x="364" y="133"/>
                    <a:pt x="393" y="141"/>
                    <a:pt x="419" y="153"/>
                  </a:cubicBezTo>
                  <a:cubicBezTo>
                    <a:pt x="407" y="165"/>
                    <a:pt x="400" y="182"/>
                    <a:pt x="400" y="200"/>
                  </a:cubicBezTo>
                  <a:cubicBezTo>
                    <a:pt x="400" y="237"/>
                    <a:pt x="430" y="267"/>
                    <a:pt x="467" y="267"/>
                  </a:cubicBezTo>
                  <a:cubicBezTo>
                    <a:pt x="485" y="267"/>
                    <a:pt x="502" y="259"/>
                    <a:pt x="514" y="247"/>
                  </a:cubicBezTo>
                  <a:cubicBezTo>
                    <a:pt x="526" y="273"/>
                    <a:pt x="533" y="302"/>
                    <a:pt x="533" y="333"/>
                  </a:cubicBezTo>
                  <a:cubicBezTo>
                    <a:pt x="533" y="444"/>
                    <a:pt x="444" y="533"/>
                    <a:pt x="333" y="533"/>
                  </a:cubicBezTo>
                  <a:close/>
                  <a:moveTo>
                    <a:pt x="333" y="0"/>
                  </a:moveTo>
                  <a:cubicBezTo>
                    <a:pt x="149" y="0"/>
                    <a:pt x="0" y="149"/>
                    <a:pt x="0" y="333"/>
                  </a:cubicBezTo>
                  <a:cubicBezTo>
                    <a:pt x="0" y="517"/>
                    <a:pt x="149" y="667"/>
                    <a:pt x="333" y="667"/>
                  </a:cubicBezTo>
                  <a:cubicBezTo>
                    <a:pt x="517" y="667"/>
                    <a:pt x="667" y="517"/>
                    <a:pt x="667" y="333"/>
                  </a:cubicBezTo>
                  <a:cubicBezTo>
                    <a:pt x="667" y="149"/>
                    <a:pt x="517" y="0"/>
                    <a:pt x="33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Freeform 64">
              <a:extLst>
                <a:ext uri="{FF2B5EF4-FFF2-40B4-BE49-F238E27FC236}">
                  <a16:creationId xmlns:a16="http://schemas.microsoft.com/office/drawing/2014/main" id="{82A9C6FC-D1EB-407C-AE8D-016B30FDDE3A}"/>
                </a:ext>
              </a:extLst>
            </p:cNvPr>
            <p:cNvSpPr>
              <a:spLocks/>
            </p:cNvSpPr>
            <p:nvPr/>
          </p:nvSpPr>
          <p:spPr bwMode="auto">
            <a:xfrm>
              <a:off x="6131" y="2428"/>
              <a:ext cx="528" cy="529"/>
            </a:xfrm>
            <a:custGeom>
              <a:avLst/>
              <a:gdLst>
                <a:gd name="T0" fmla="*/ 100 w 133"/>
                <a:gd name="T1" fmla="*/ 0 h 133"/>
                <a:gd name="T2" fmla="*/ 86 w 133"/>
                <a:gd name="T3" fmla="*/ 3 h 133"/>
                <a:gd name="T4" fmla="*/ 66 w 133"/>
                <a:gd name="T5" fmla="*/ 0 h 133"/>
                <a:gd name="T6" fmla="*/ 0 w 133"/>
                <a:gd name="T7" fmla="*/ 66 h 133"/>
                <a:gd name="T8" fmla="*/ 66 w 133"/>
                <a:gd name="T9" fmla="*/ 133 h 133"/>
                <a:gd name="T10" fmla="*/ 133 w 133"/>
                <a:gd name="T11" fmla="*/ 66 h 133"/>
                <a:gd name="T12" fmla="*/ 130 w 133"/>
                <a:gd name="T13" fmla="*/ 47 h 133"/>
                <a:gd name="T14" fmla="*/ 133 w 133"/>
                <a:gd name="T15" fmla="*/ 33 h 133"/>
                <a:gd name="T16" fmla="*/ 100 w 133"/>
                <a:gd name="T1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33">
                  <a:moveTo>
                    <a:pt x="100" y="0"/>
                  </a:moveTo>
                  <a:cubicBezTo>
                    <a:pt x="95" y="0"/>
                    <a:pt x="90" y="1"/>
                    <a:pt x="86" y="3"/>
                  </a:cubicBezTo>
                  <a:cubicBezTo>
                    <a:pt x="80" y="1"/>
                    <a:pt x="73" y="0"/>
                    <a:pt x="66" y="0"/>
                  </a:cubicBezTo>
                  <a:cubicBezTo>
                    <a:pt x="30" y="0"/>
                    <a:pt x="0" y="30"/>
                    <a:pt x="0" y="66"/>
                  </a:cubicBezTo>
                  <a:cubicBezTo>
                    <a:pt x="0" y="103"/>
                    <a:pt x="30" y="133"/>
                    <a:pt x="66" y="133"/>
                  </a:cubicBezTo>
                  <a:cubicBezTo>
                    <a:pt x="103" y="133"/>
                    <a:pt x="133" y="103"/>
                    <a:pt x="133" y="66"/>
                  </a:cubicBezTo>
                  <a:cubicBezTo>
                    <a:pt x="133" y="60"/>
                    <a:pt x="132" y="53"/>
                    <a:pt x="130" y="47"/>
                  </a:cubicBezTo>
                  <a:cubicBezTo>
                    <a:pt x="132" y="43"/>
                    <a:pt x="133" y="38"/>
                    <a:pt x="133" y="33"/>
                  </a:cubicBezTo>
                  <a:cubicBezTo>
                    <a:pt x="133" y="15"/>
                    <a:pt x="118" y="0"/>
                    <a:pt x="1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0" name="Diamond2" descr="{&quot;Key&quot;:&quot;POWER_USER_SHAPE_ICON&quot;,&quot;Value&quot;:&quot;POWER_USER_SHAPE_ICON_STYLE_1&quot;}">
            <a:extLst>
              <a:ext uri="{FF2B5EF4-FFF2-40B4-BE49-F238E27FC236}">
                <a16:creationId xmlns:a16="http://schemas.microsoft.com/office/drawing/2014/main" id="{384D1634-3703-4D58-8568-9AA84F9F6C11}"/>
              </a:ext>
            </a:extLst>
          </p:cNvPr>
          <p:cNvGrpSpPr>
            <a:grpSpLocks noChangeAspect="1"/>
          </p:cNvGrpSpPr>
          <p:nvPr/>
        </p:nvGrpSpPr>
        <p:grpSpPr>
          <a:xfrm>
            <a:off x="4485906" y="4998633"/>
            <a:ext cx="497949" cy="542925"/>
            <a:chOff x="7230867" y="876809"/>
            <a:chExt cx="3240000" cy="3532645"/>
          </a:xfrm>
          <a:solidFill>
            <a:schemeClr val="bg1"/>
          </a:solidFill>
        </p:grpSpPr>
        <p:grpSp>
          <p:nvGrpSpPr>
            <p:cNvPr id="101" name="Group 100">
              <a:extLst>
                <a:ext uri="{FF2B5EF4-FFF2-40B4-BE49-F238E27FC236}">
                  <a16:creationId xmlns:a16="http://schemas.microsoft.com/office/drawing/2014/main" id="{85AF0A69-C657-4839-B216-E8E6F5E2C21F}"/>
                </a:ext>
              </a:extLst>
            </p:cNvPr>
            <p:cNvGrpSpPr/>
            <p:nvPr/>
          </p:nvGrpSpPr>
          <p:grpSpPr>
            <a:xfrm>
              <a:off x="7230867" y="1678014"/>
              <a:ext cx="3240000" cy="2731440"/>
              <a:chOff x="7485387" y="1678014"/>
              <a:chExt cx="3240000" cy="2731440"/>
            </a:xfrm>
            <a:grpFill/>
          </p:grpSpPr>
          <p:sp>
            <p:nvSpPr>
              <p:cNvPr id="133" name="Freeform: Shape 2173">
                <a:extLst>
                  <a:ext uri="{FF2B5EF4-FFF2-40B4-BE49-F238E27FC236}">
                    <a16:creationId xmlns:a16="http://schemas.microsoft.com/office/drawing/2014/main" id="{81C63588-B9E5-43E2-BF66-866F755D8F1C}"/>
                  </a:ext>
                </a:extLst>
              </p:cNvPr>
              <p:cNvSpPr>
                <a:spLocks noChangeAspect="1"/>
              </p:cNvSpPr>
              <p:nvPr/>
            </p:nvSpPr>
            <p:spPr>
              <a:xfrm rot="2376791" flipV="1">
                <a:off x="8789271" y="1813327"/>
                <a:ext cx="1302126" cy="2596127"/>
              </a:xfrm>
              <a:custGeom>
                <a:avLst/>
                <a:gdLst>
                  <a:gd name="connsiteX0" fmla="*/ 69412 w 1302126"/>
                  <a:gd name="connsiteY0" fmla="*/ 2559963 h 2596127"/>
                  <a:gd name="connsiteX1" fmla="*/ 1253162 w 1302126"/>
                  <a:gd name="connsiteY1" fmla="*/ 199847 h 2596127"/>
                  <a:gd name="connsiteX2" fmla="*/ 1253163 w 1302126"/>
                  <a:gd name="connsiteY2" fmla="*/ 2559963 h 2596127"/>
                  <a:gd name="connsiteX3" fmla="*/ 0 w 1302126"/>
                  <a:gd name="connsiteY3" fmla="*/ 2596127 h 2596127"/>
                  <a:gd name="connsiteX4" fmla="*/ 1302126 w 1302126"/>
                  <a:gd name="connsiteY4" fmla="*/ 2596127 h 2596127"/>
                  <a:gd name="connsiteX5" fmla="*/ 1302126 w 1302126"/>
                  <a:gd name="connsiteY5" fmla="*/ 0 h 259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2126" h="2596127">
                    <a:moveTo>
                      <a:pt x="69412" y="2559963"/>
                    </a:moveTo>
                    <a:lnTo>
                      <a:pt x="1253162" y="199847"/>
                    </a:lnTo>
                    <a:lnTo>
                      <a:pt x="1253163" y="2559963"/>
                    </a:lnTo>
                    <a:close/>
                    <a:moveTo>
                      <a:pt x="0" y="2596127"/>
                    </a:moveTo>
                    <a:lnTo>
                      <a:pt x="1302126" y="2596127"/>
                    </a:lnTo>
                    <a:lnTo>
                      <a:pt x="1302126"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Freeform: Shape 2174">
                <a:extLst>
                  <a:ext uri="{FF2B5EF4-FFF2-40B4-BE49-F238E27FC236}">
                    <a16:creationId xmlns:a16="http://schemas.microsoft.com/office/drawing/2014/main" id="{D7CCE393-8C26-442A-BBD8-6FF9C37E1CE8}"/>
                  </a:ext>
                </a:extLst>
              </p:cNvPr>
              <p:cNvSpPr>
                <a:spLocks noChangeAspect="1"/>
              </p:cNvSpPr>
              <p:nvPr/>
            </p:nvSpPr>
            <p:spPr>
              <a:xfrm rot="19223209" flipH="1" flipV="1">
                <a:off x="8126953" y="1813327"/>
                <a:ext cx="1302126" cy="2596127"/>
              </a:xfrm>
              <a:custGeom>
                <a:avLst/>
                <a:gdLst>
                  <a:gd name="connsiteX0" fmla="*/ 72302 w 1302126"/>
                  <a:gd name="connsiteY0" fmla="*/ 2548323 h 2596127"/>
                  <a:gd name="connsiteX1" fmla="*/ 1256052 w 1302126"/>
                  <a:gd name="connsiteY1" fmla="*/ 2548323 h 2596127"/>
                  <a:gd name="connsiteX2" fmla="*/ 1256052 w 1302126"/>
                  <a:gd name="connsiteY2" fmla="*/ 188208 h 2596127"/>
                  <a:gd name="connsiteX3" fmla="*/ 0 w 1302126"/>
                  <a:gd name="connsiteY3" fmla="*/ 2596127 h 2596127"/>
                  <a:gd name="connsiteX4" fmla="*/ 1302126 w 1302126"/>
                  <a:gd name="connsiteY4" fmla="*/ 0 h 2596127"/>
                  <a:gd name="connsiteX5" fmla="*/ 1302126 w 1302126"/>
                  <a:gd name="connsiteY5" fmla="*/ 2596127 h 259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2126" h="2596127">
                    <a:moveTo>
                      <a:pt x="72302" y="2548323"/>
                    </a:moveTo>
                    <a:lnTo>
                      <a:pt x="1256052" y="2548323"/>
                    </a:lnTo>
                    <a:lnTo>
                      <a:pt x="1256052" y="188208"/>
                    </a:lnTo>
                    <a:close/>
                    <a:moveTo>
                      <a:pt x="0" y="2596127"/>
                    </a:moveTo>
                    <a:lnTo>
                      <a:pt x="1302126" y="0"/>
                    </a:lnTo>
                    <a:lnTo>
                      <a:pt x="1302126" y="2596127"/>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Rectangle 134">
                <a:extLst>
                  <a:ext uri="{FF2B5EF4-FFF2-40B4-BE49-F238E27FC236}">
                    <a16:creationId xmlns:a16="http://schemas.microsoft.com/office/drawing/2014/main" id="{54AA5E4C-FE39-4031-879D-F65BDC33DB22}"/>
                  </a:ext>
                </a:extLst>
              </p:cNvPr>
              <p:cNvSpPr/>
              <p:nvPr/>
            </p:nvSpPr>
            <p:spPr>
              <a:xfrm>
                <a:off x="7485387" y="2505432"/>
                <a:ext cx="3240000" cy="4188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Rectangle 135">
                <a:extLst>
                  <a:ext uri="{FF2B5EF4-FFF2-40B4-BE49-F238E27FC236}">
                    <a16:creationId xmlns:a16="http://schemas.microsoft.com/office/drawing/2014/main" id="{0B115990-ED67-4BE1-A56A-065F1B699754}"/>
                  </a:ext>
                </a:extLst>
              </p:cNvPr>
              <p:cNvSpPr/>
              <p:nvPr/>
            </p:nvSpPr>
            <p:spPr>
              <a:xfrm rot="3662523">
                <a:off x="8900359" y="2099973"/>
                <a:ext cx="883636" cy="43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52CA09A9-FD1A-4A77-B8A0-406F06AEFBF0}"/>
                  </a:ext>
                </a:extLst>
              </p:cNvPr>
              <p:cNvSpPr/>
              <p:nvPr/>
            </p:nvSpPr>
            <p:spPr>
              <a:xfrm rot="17937477" flipH="1">
                <a:off x="8422536" y="2098232"/>
                <a:ext cx="883636" cy="43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CEDCCBE0-01C3-4069-AE37-18262FF03AA0}"/>
                  </a:ext>
                </a:extLst>
              </p:cNvPr>
              <p:cNvSpPr/>
              <p:nvPr/>
            </p:nvSpPr>
            <p:spPr>
              <a:xfrm>
                <a:off x="8457887" y="1691018"/>
                <a:ext cx="1296000" cy="46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2" name="Rectangle 101">
              <a:extLst>
                <a:ext uri="{FF2B5EF4-FFF2-40B4-BE49-F238E27FC236}">
                  <a16:creationId xmlns:a16="http://schemas.microsoft.com/office/drawing/2014/main" id="{ED3EBB62-502A-4982-8B23-8DB1E60264A3}"/>
                </a:ext>
              </a:extLst>
            </p:cNvPr>
            <p:cNvSpPr/>
            <p:nvPr/>
          </p:nvSpPr>
          <p:spPr>
            <a:xfrm rot="2834201" flipH="1">
              <a:off x="7305160" y="1720769"/>
              <a:ext cx="412223" cy="3927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Rectangle 128">
              <a:extLst>
                <a:ext uri="{FF2B5EF4-FFF2-40B4-BE49-F238E27FC236}">
                  <a16:creationId xmlns:a16="http://schemas.microsoft.com/office/drawing/2014/main" id="{8C9758FE-B730-46CF-8409-F032DA0E66BC}"/>
                </a:ext>
              </a:extLst>
            </p:cNvPr>
            <p:cNvSpPr/>
            <p:nvPr/>
          </p:nvSpPr>
          <p:spPr>
            <a:xfrm rot="18765799">
              <a:off x="9984352" y="1720769"/>
              <a:ext cx="412223" cy="3927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Rectangle 129">
              <a:extLst>
                <a:ext uri="{FF2B5EF4-FFF2-40B4-BE49-F238E27FC236}">
                  <a16:creationId xmlns:a16="http://schemas.microsoft.com/office/drawing/2014/main" id="{C1050F9B-4142-4AA8-BCCF-9C8D2CF7DB69}"/>
                </a:ext>
              </a:extLst>
            </p:cNvPr>
            <p:cNvSpPr/>
            <p:nvPr/>
          </p:nvSpPr>
          <p:spPr>
            <a:xfrm rot="4528917" flipH="1">
              <a:off x="7909149" y="1335532"/>
              <a:ext cx="412223" cy="3927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Rectangle 130">
              <a:extLst>
                <a:ext uri="{FF2B5EF4-FFF2-40B4-BE49-F238E27FC236}">
                  <a16:creationId xmlns:a16="http://schemas.microsoft.com/office/drawing/2014/main" id="{A0838250-BD99-4298-B31A-5BB29E3A6DD7}"/>
                </a:ext>
              </a:extLst>
            </p:cNvPr>
            <p:cNvSpPr/>
            <p:nvPr/>
          </p:nvSpPr>
          <p:spPr>
            <a:xfrm rot="17071083">
              <a:off x="9414861" y="1335532"/>
              <a:ext cx="412223" cy="3927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E329515D-C0ED-4364-AFFD-A823AB16BBB8}"/>
                </a:ext>
              </a:extLst>
            </p:cNvPr>
            <p:cNvSpPr/>
            <p:nvPr/>
          </p:nvSpPr>
          <p:spPr>
            <a:xfrm rot="16200000">
              <a:off x="8669567" y="1063284"/>
              <a:ext cx="412223" cy="3927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53904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you need to do?</a:t>
            </a:r>
          </a:p>
        </p:txBody>
      </p:sp>
      <p:sp>
        <p:nvSpPr>
          <p:cNvPr id="3" name="Text Placeholder 2">
            <a:extLst>
              <a:ext uri="{FF2B5EF4-FFF2-40B4-BE49-F238E27FC236}">
                <a16:creationId xmlns:a16="http://schemas.microsoft.com/office/drawing/2014/main" id="{02CA5FC7-4D14-4763-AB76-664595E1126B}"/>
              </a:ext>
            </a:extLst>
          </p:cNvPr>
          <p:cNvSpPr>
            <a:spLocks noGrp="1"/>
          </p:cNvSpPr>
          <p:nvPr>
            <p:ph type="body" sz="quarter" idx="11"/>
          </p:nvPr>
        </p:nvSpPr>
        <p:spPr/>
        <p:txBody>
          <a:bodyPr/>
          <a:lstStyle/>
          <a:p>
            <a:endParaRPr lang="en-GB" dirty="0"/>
          </a:p>
        </p:txBody>
      </p:sp>
      <p:grpSp>
        <p:nvGrpSpPr>
          <p:cNvPr id="28" name="Group 27"/>
          <p:cNvGrpSpPr/>
          <p:nvPr/>
        </p:nvGrpSpPr>
        <p:grpSpPr>
          <a:xfrm>
            <a:off x="480514" y="3234011"/>
            <a:ext cx="11230971" cy="755704"/>
            <a:chOff x="480514" y="2904434"/>
            <a:chExt cx="11230971" cy="755704"/>
          </a:xfrm>
        </p:grpSpPr>
        <p:sp>
          <p:nvSpPr>
            <p:cNvPr id="7" name="Freeform 6"/>
            <p:cNvSpPr>
              <a:spLocks noChangeAspect="1"/>
            </p:cNvSpPr>
            <p:nvPr/>
          </p:nvSpPr>
          <p:spPr>
            <a:xfrm>
              <a:off x="480514" y="2904435"/>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Freeform 7"/>
            <p:cNvSpPr>
              <a:spLocks noChangeAspect="1"/>
            </p:cNvSpPr>
            <p:nvPr/>
          </p:nvSpPr>
          <p:spPr>
            <a:xfrm>
              <a:off x="2453753" y="2904434"/>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ounded Rectangle 17"/>
            <p:cNvSpPr/>
            <p:nvPr/>
          </p:nvSpPr>
          <p:spPr>
            <a:xfrm>
              <a:off x="1441544" y="3211668"/>
              <a:ext cx="1364776" cy="141217"/>
            </a:xfrm>
            <a:prstGeom prst="roundRect">
              <a:avLst>
                <a:gd name="adj" fmla="val 50000"/>
              </a:avLst>
            </a:prstGeom>
            <a:solidFill>
              <a:schemeClr val="bg1">
                <a:lumMod val="6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Freeform 18"/>
            <p:cNvSpPr>
              <a:spLocks noChangeAspect="1"/>
            </p:cNvSpPr>
            <p:nvPr/>
          </p:nvSpPr>
          <p:spPr>
            <a:xfrm>
              <a:off x="4426992" y="2904434"/>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ounded Rectangle 19"/>
            <p:cNvSpPr/>
            <p:nvPr/>
          </p:nvSpPr>
          <p:spPr>
            <a:xfrm>
              <a:off x="3414783" y="3211668"/>
              <a:ext cx="1364776" cy="141217"/>
            </a:xfrm>
            <a:prstGeom prst="roundRect">
              <a:avLst>
                <a:gd name="adj" fmla="val 50000"/>
              </a:avLst>
            </a:prstGeom>
            <a:solidFill>
              <a:schemeClr val="bg1">
                <a:lumMod val="6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Freeform 20"/>
            <p:cNvSpPr>
              <a:spLocks noChangeAspect="1"/>
            </p:cNvSpPr>
            <p:nvPr/>
          </p:nvSpPr>
          <p:spPr>
            <a:xfrm>
              <a:off x="6400231" y="2904434"/>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rgbClr val="FF0000"/>
            </a:solidFill>
            <a:ln>
              <a:solidFill>
                <a:srgbClr val="C00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ounded Rectangle 21"/>
            <p:cNvSpPr/>
            <p:nvPr/>
          </p:nvSpPr>
          <p:spPr>
            <a:xfrm>
              <a:off x="5388022" y="3211668"/>
              <a:ext cx="1364776" cy="141217"/>
            </a:xfrm>
            <a:prstGeom prst="roundRect">
              <a:avLst>
                <a:gd name="adj" fmla="val 50000"/>
              </a:avLst>
            </a:prstGeom>
            <a:solidFill>
              <a:schemeClr val="bg1">
                <a:lumMod val="6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Freeform 22"/>
            <p:cNvSpPr>
              <a:spLocks noChangeAspect="1"/>
            </p:cNvSpPr>
            <p:nvPr/>
          </p:nvSpPr>
          <p:spPr>
            <a:xfrm>
              <a:off x="8373470" y="2904434"/>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ounded Rectangle 23"/>
            <p:cNvSpPr/>
            <p:nvPr/>
          </p:nvSpPr>
          <p:spPr>
            <a:xfrm>
              <a:off x="7361261" y="3211668"/>
              <a:ext cx="1364776" cy="141217"/>
            </a:xfrm>
            <a:prstGeom prst="roundRect">
              <a:avLst>
                <a:gd name="adj" fmla="val 50000"/>
              </a:avLst>
            </a:prstGeom>
            <a:solidFill>
              <a:schemeClr val="bg1">
                <a:lumMod val="6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Freeform 24"/>
            <p:cNvSpPr>
              <a:spLocks noChangeAspect="1"/>
            </p:cNvSpPr>
            <p:nvPr/>
          </p:nvSpPr>
          <p:spPr>
            <a:xfrm>
              <a:off x="10346709" y="2904434"/>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 name="Rounded Rectangle 25"/>
            <p:cNvSpPr/>
            <p:nvPr/>
          </p:nvSpPr>
          <p:spPr>
            <a:xfrm>
              <a:off x="9334500" y="3211668"/>
              <a:ext cx="1364776" cy="141217"/>
            </a:xfrm>
            <a:prstGeom prst="roundRect">
              <a:avLst>
                <a:gd name="adj" fmla="val 50000"/>
              </a:avLst>
            </a:prstGeom>
            <a:solidFill>
              <a:schemeClr val="bg1">
                <a:lumMod val="6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9" name="TextBox 28"/>
          <p:cNvSpPr txBox="1"/>
          <p:nvPr/>
        </p:nvSpPr>
        <p:spPr>
          <a:xfrm>
            <a:off x="1129412" y="1601993"/>
            <a:ext cx="2722357" cy="1477328"/>
          </a:xfrm>
          <a:prstGeom prst="rect">
            <a:avLst/>
          </a:prstGeom>
          <a:noFill/>
        </p:spPr>
        <p:txBody>
          <a:bodyPr wrap="square" rtlCol="0">
            <a:spAutoFit/>
          </a:bodyPr>
          <a:lstStyle/>
          <a:p>
            <a:pPr lvl="0" defTabSz="914400">
              <a:buClr>
                <a:schemeClr val="tx2"/>
              </a:buClr>
              <a:defRPr/>
            </a:pPr>
            <a:r>
              <a:rPr lang="en-GB" dirty="0"/>
              <a:t>Speak to your customers about opting in and sharing their data and the benefits it will give them by doing so.</a:t>
            </a:r>
            <a:endParaRPr kumimoji="0" lang="en-GB"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 name="TextBox 31"/>
          <p:cNvSpPr txBox="1"/>
          <p:nvPr/>
        </p:nvSpPr>
        <p:spPr>
          <a:xfrm>
            <a:off x="3170327" y="4450559"/>
            <a:ext cx="2621437"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chemeClr val="tx2"/>
              </a:buClr>
              <a:buSzTx/>
              <a:tabLst/>
              <a:defRPr/>
            </a:pPr>
            <a:r>
              <a:rPr kumimoji="0" lang="en-GB"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Start getting ready to access the new data when it becomes available to the market</a:t>
            </a:r>
          </a:p>
        </p:txBody>
      </p:sp>
      <p:sp>
        <p:nvSpPr>
          <p:cNvPr id="35" name="TextBox 34"/>
          <p:cNvSpPr txBox="1"/>
          <p:nvPr/>
        </p:nvSpPr>
        <p:spPr>
          <a:xfrm>
            <a:off x="5093200" y="1601993"/>
            <a:ext cx="2722353"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chemeClr val="tx2"/>
              </a:buClr>
              <a:buSzTx/>
              <a:tabLst/>
              <a:defRPr/>
            </a:pPr>
            <a:r>
              <a:rPr kumimoji="0" lang="en-GB"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Think about getting JICMAIL accredited with their Bronze, Silver and Gold Accreditation</a:t>
            </a:r>
          </a:p>
        </p:txBody>
      </p:sp>
      <p:sp>
        <p:nvSpPr>
          <p:cNvPr id="37" name="TextBox 36"/>
          <p:cNvSpPr txBox="1"/>
          <p:nvPr/>
        </p:nvSpPr>
        <p:spPr>
          <a:xfrm>
            <a:off x="9022538" y="1601993"/>
            <a:ext cx="2650421" cy="1200329"/>
          </a:xfrm>
          <a:prstGeom prst="rect">
            <a:avLst/>
          </a:prstGeom>
          <a:noFill/>
        </p:spPr>
        <p:txBody>
          <a:bodyPr wrap="square" rtlCol="0">
            <a:spAutoFit/>
          </a:bodyPr>
          <a:lstStyle/>
          <a:p>
            <a:pPr lvl="0" defTabSz="914400">
              <a:buClr>
                <a:schemeClr val="tx2"/>
              </a:buClr>
              <a:defRPr/>
            </a:pPr>
            <a:r>
              <a:rPr kumimoji="0" lang="en-GB" sz="18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If you have any queries speak to Tara Pickles at JICMAIL </a:t>
            </a:r>
            <a:r>
              <a:rPr lang="en-GB" b="1" dirty="0">
                <a:solidFill>
                  <a:schemeClr val="accent1"/>
                </a:solidFill>
              </a:rPr>
              <a:t>tara@jicmail.org.uk</a:t>
            </a:r>
            <a:endParaRPr kumimoji="0" lang="en-GB" sz="18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grpSp>
        <p:nvGrpSpPr>
          <p:cNvPr id="64" name="Group 63"/>
          <p:cNvGrpSpPr/>
          <p:nvPr/>
        </p:nvGrpSpPr>
        <p:grpSpPr>
          <a:xfrm>
            <a:off x="1067630" y="1680666"/>
            <a:ext cx="123564" cy="1383564"/>
            <a:chOff x="1067630" y="1680666"/>
            <a:chExt cx="123564" cy="1383564"/>
          </a:xfrm>
        </p:grpSpPr>
        <p:cxnSp>
          <p:nvCxnSpPr>
            <p:cNvPr id="40" name="Straight Connector 39"/>
            <p:cNvCxnSpPr/>
            <p:nvPr/>
          </p:nvCxnSpPr>
          <p:spPr>
            <a:xfrm>
              <a:off x="1129412" y="1680666"/>
              <a:ext cx="0" cy="12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a:spLocks noChangeAspect="1"/>
            </p:cNvSpPr>
            <p:nvPr/>
          </p:nvSpPr>
          <p:spPr>
            <a:xfrm>
              <a:off x="1067630" y="2940666"/>
              <a:ext cx="123564" cy="1235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61" name="Group 60"/>
          <p:cNvGrpSpPr/>
          <p:nvPr/>
        </p:nvGrpSpPr>
        <p:grpSpPr>
          <a:xfrm>
            <a:off x="5031418" y="1680666"/>
            <a:ext cx="123564" cy="1383564"/>
            <a:chOff x="5031418" y="1680666"/>
            <a:chExt cx="123564" cy="1383564"/>
          </a:xfrm>
        </p:grpSpPr>
        <p:cxnSp>
          <p:nvCxnSpPr>
            <p:cNvPr id="43" name="Straight Connector 42"/>
            <p:cNvCxnSpPr/>
            <p:nvPr/>
          </p:nvCxnSpPr>
          <p:spPr>
            <a:xfrm>
              <a:off x="5093200" y="1680666"/>
              <a:ext cx="0" cy="12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5031418" y="2940666"/>
              <a:ext cx="123564" cy="1235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45" name="Straight Connector 44"/>
          <p:cNvCxnSpPr/>
          <p:nvPr/>
        </p:nvCxnSpPr>
        <p:spPr>
          <a:xfrm>
            <a:off x="8989297" y="1680666"/>
            <a:ext cx="0" cy="12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a:spLocks noChangeAspect="1"/>
          </p:cNvSpPr>
          <p:nvPr/>
        </p:nvSpPr>
        <p:spPr>
          <a:xfrm>
            <a:off x="8927515" y="2940666"/>
            <a:ext cx="123564" cy="1235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63" name="Group 62"/>
          <p:cNvGrpSpPr/>
          <p:nvPr/>
        </p:nvGrpSpPr>
        <p:grpSpPr>
          <a:xfrm>
            <a:off x="3060970" y="4220441"/>
            <a:ext cx="149553" cy="1674567"/>
            <a:chOff x="3086959" y="4220442"/>
            <a:chExt cx="123564" cy="1383564"/>
          </a:xfrm>
        </p:grpSpPr>
        <p:cxnSp>
          <p:nvCxnSpPr>
            <p:cNvPr id="51" name="Straight Connector 50"/>
            <p:cNvCxnSpPr/>
            <p:nvPr/>
          </p:nvCxnSpPr>
          <p:spPr>
            <a:xfrm rot="10800000">
              <a:off x="3148741" y="4344006"/>
              <a:ext cx="0" cy="12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a:spLocks noChangeAspect="1"/>
            </p:cNvSpPr>
            <p:nvPr/>
          </p:nvSpPr>
          <p:spPr>
            <a:xfrm rot="10800000">
              <a:off x="3086959" y="4220442"/>
              <a:ext cx="123564" cy="1235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56" name="TextBox 55"/>
          <p:cNvSpPr txBox="1"/>
          <p:nvPr/>
        </p:nvSpPr>
        <p:spPr>
          <a:xfrm>
            <a:off x="7137954" y="4450559"/>
            <a:ext cx="3043272" cy="147732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chemeClr val="tx2"/>
              </a:buClr>
              <a:buSzTx/>
              <a:tabLst/>
              <a:defRPr/>
            </a:pPr>
            <a:r>
              <a:rPr kumimoji="0" lang="en-GB"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Help your clients understand what their competitors are doing so they can gain the same share of voice</a:t>
            </a:r>
          </a:p>
        </p:txBody>
      </p:sp>
      <p:grpSp>
        <p:nvGrpSpPr>
          <p:cNvPr id="62" name="Group 61"/>
          <p:cNvGrpSpPr/>
          <p:nvPr/>
        </p:nvGrpSpPr>
        <p:grpSpPr>
          <a:xfrm>
            <a:off x="7028597" y="4220441"/>
            <a:ext cx="149553" cy="1674567"/>
            <a:chOff x="7054586" y="4220442"/>
            <a:chExt cx="123564" cy="1383564"/>
          </a:xfrm>
        </p:grpSpPr>
        <p:cxnSp>
          <p:nvCxnSpPr>
            <p:cNvPr id="58" name="Straight Connector 57"/>
            <p:cNvCxnSpPr/>
            <p:nvPr/>
          </p:nvCxnSpPr>
          <p:spPr>
            <a:xfrm rot="10800000">
              <a:off x="7116368" y="4344006"/>
              <a:ext cx="0" cy="12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a:spLocks noChangeAspect="1"/>
            </p:cNvSpPr>
            <p:nvPr/>
          </p:nvSpPr>
          <p:spPr>
            <a:xfrm rot="10800000">
              <a:off x="7054586" y="4220442"/>
              <a:ext cx="123564" cy="1235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Tree>
    <p:custDataLst>
      <p:tags r:id="rId1"/>
    </p:custDataLst>
    <p:extLst>
      <p:ext uri="{BB962C8B-B14F-4D97-AF65-F5344CB8AC3E}">
        <p14:creationId xmlns:p14="http://schemas.microsoft.com/office/powerpoint/2010/main" val="3224625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C3812D84-1F48-4E29-AC1E-B0DC26CBA5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36" y="-49645"/>
            <a:ext cx="12152821" cy="8101879"/>
          </a:xfrm>
          <a:prstGeom prst="rect">
            <a:avLst/>
          </a:prstGeom>
        </p:spPr>
      </p:pic>
      <p:sp>
        <p:nvSpPr>
          <p:cNvPr id="7" name="Text Placeholder 6">
            <a:extLst>
              <a:ext uri="{FF2B5EF4-FFF2-40B4-BE49-F238E27FC236}">
                <a16:creationId xmlns:a16="http://schemas.microsoft.com/office/drawing/2014/main" id="{A64B2479-C800-4D35-BC7A-77CA028CCA13}"/>
              </a:ext>
            </a:extLst>
          </p:cNvPr>
          <p:cNvSpPr>
            <a:spLocks noGrp="1"/>
          </p:cNvSpPr>
          <p:nvPr>
            <p:ph type="body" sz="quarter" idx="10"/>
          </p:nvPr>
        </p:nvSpPr>
        <p:spPr>
          <a:xfrm>
            <a:off x="-2308064" y="4541544"/>
            <a:ext cx="8964468" cy="2065950"/>
          </a:xfrm>
        </p:spPr>
        <p:txBody>
          <a:bodyPr/>
          <a:lstStyle/>
          <a:p>
            <a:r>
              <a:rPr lang="en-GB" sz="7200" dirty="0">
                <a:solidFill>
                  <a:schemeClr val="bg1"/>
                </a:solidFill>
              </a:rPr>
              <a:t>Thank you</a:t>
            </a:r>
          </a:p>
        </p:txBody>
      </p:sp>
      <p:sp>
        <p:nvSpPr>
          <p:cNvPr id="3" name="Slide Number Placeholder 2">
            <a:extLst>
              <a:ext uri="{FF2B5EF4-FFF2-40B4-BE49-F238E27FC236}">
                <a16:creationId xmlns:a16="http://schemas.microsoft.com/office/drawing/2014/main" id="{E1084835-BF93-44DA-9346-1B3AEDF3D7BE}"/>
              </a:ext>
            </a:extLst>
          </p:cNvPr>
          <p:cNvSpPr>
            <a:spLocks noGrp="1"/>
          </p:cNvSpPr>
          <p:nvPr>
            <p:ph type="sldNum" sz="quarter" idx="4294967295"/>
          </p:nvPr>
        </p:nvSpPr>
        <p:spPr>
          <a:xfrm>
            <a:off x="11766550" y="6443663"/>
            <a:ext cx="425450" cy="179387"/>
          </a:xfrm>
          <a:prstGeom prst="rect">
            <a:avLst/>
          </a:prstGeom>
        </p:spPr>
        <p:txBody>
          <a:bodyPr/>
          <a:lstStyle/>
          <a:p>
            <a:fld id="{887360FE-02F5-4392-9C12-7D03F05745BB}" type="slidenum">
              <a:rPr lang="en-GB" smtClean="0"/>
              <a:pPr/>
              <a:t>19</a:t>
            </a:fld>
            <a:endParaRPr lang="en-GB" dirty="0"/>
          </a:p>
        </p:txBody>
      </p:sp>
    </p:spTree>
    <p:extLst>
      <p:ext uri="{BB962C8B-B14F-4D97-AF65-F5344CB8AC3E}">
        <p14:creationId xmlns:p14="http://schemas.microsoft.com/office/powerpoint/2010/main" val="1470894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8FFF04-AE41-4FB7-A0FE-FE2A02C1792B}"/>
              </a:ext>
            </a:extLst>
          </p:cNvPr>
          <p:cNvSpPr>
            <a:spLocks noGrp="1"/>
          </p:cNvSpPr>
          <p:nvPr>
            <p:ph type="body" sz="quarter" idx="10"/>
          </p:nvPr>
        </p:nvSpPr>
        <p:spPr/>
        <p:txBody>
          <a:bodyPr/>
          <a:lstStyle/>
          <a:p>
            <a:r>
              <a:rPr lang="en-GB" dirty="0"/>
              <a:t>What is circulation data &amp; why is this changing</a:t>
            </a:r>
          </a:p>
        </p:txBody>
      </p:sp>
    </p:spTree>
    <p:extLst>
      <p:ext uri="{BB962C8B-B14F-4D97-AF65-F5344CB8AC3E}">
        <p14:creationId xmlns:p14="http://schemas.microsoft.com/office/powerpoint/2010/main" val="3689963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594A7A-C4C7-4D32-98B0-63C77D21AECD}"/>
              </a:ext>
            </a:extLst>
          </p:cNvPr>
          <p:cNvSpPr>
            <a:spLocks noGrp="1"/>
          </p:cNvSpPr>
          <p:nvPr>
            <p:ph type="title"/>
          </p:nvPr>
        </p:nvSpPr>
        <p:spPr/>
        <p:txBody>
          <a:bodyPr/>
          <a:lstStyle/>
          <a:p>
            <a:r>
              <a:rPr lang="en-GB" dirty="0"/>
              <a:t>Jicmail circulation data changes</a:t>
            </a:r>
          </a:p>
        </p:txBody>
      </p:sp>
      <p:sp>
        <p:nvSpPr>
          <p:cNvPr id="4" name="Text Placeholder 3">
            <a:extLst>
              <a:ext uri="{FF2B5EF4-FFF2-40B4-BE49-F238E27FC236}">
                <a16:creationId xmlns:a16="http://schemas.microsoft.com/office/drawing/2014/main" id="{D8691027-088A-437E-A26F-08A58EDB8B99}"/>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2AC3CABB-59E6-4A0E-9CA1-502D894143CC}"/>
              </a:ext>
            </a:extLst>
          </p:cNvPr>
          <p:cNvSpPr>
            <a:spLocks noGrp="1"/>
          </p:cNvSpPr>
          <p:nvPr>
            <p:ph type="body" sz="quarter" idx="12"/>
          </p:nvPr>
        </p:nvSpPr>
        <p:spPr/>
        <p:txBody>
          <a:bodyPr/>
          <a:lstStyle/>
          <a:p>
            <a:r>
              <a:rPr lang="en-GB" dirty="0"/>
              <a:t>In 2018, at the request of JICMAIL, Royal Mail agreed to amend its Advertising Mail terms and conditions to allow the sharing of volume posting data, by brand, with Nielsen, a global measurement and data analytics company</a:t>
            </a:r>
          </a:p>
          <a:p>
            <a:r>
              <a:rPr lang="en-GB" dirty="0"/>
              <a:t>The purpose of sharing this data is to provide insight information to the market on advertising trends in line with other media channels</a:t>
            </a:r>
          </a:p>
          <a:p>
            <a:r>
              <a:rPr lang="en-GB" dirty="0"/>
              <a:t>The sharing of this data operates on the basis of a brand having the ability to opt out if they wish to do so</a:t>
            </a:r>
          </a:p>
          <a:p>
            <a:r>
              <a:rPr lang="en-GB" dirty="0"/>
              <a:t>Following feedback from the industry on the process and the accountability of capturing opt out data, with input from the industry we redesigned the process which meant that accountability for capturing opt out requests moved to the access contract holders and that opt out requests could be made and last for a period of 12 months rather than taken on a per posting basis.  </a:t>
            </a:r>
          </a:p>
          <a:p>
            <a:r>
              <a:rPr lang="en-GB" dirty="0"/>
              <a:t>This change came into effect in April 2021 as set in out in the Royal Mail terms and conditions.</a:t>
            </a:r>
          </a:p>
        </p:txBody>
      </p:sp>
    </p:spTree>
    <p:extLst>
      <p:ext uri="{BB962C8B-B14F-4D97-AF65-F5344CB8AC3E}">
        <p14:creationId xmlns:p14="http://schemas.microsoft.com/office/powerpoint/2010/main" val="68541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08AA-769C-4932-AC1F-705D7A8300B2}"/>
              </a:ext>
            </a:extLst>
          </p:cNvPr>
          <p:cNvSpPr>
            <a:spLocks noGrp="1"/>
          </p:cNvSpPr>
          <p:nvPr>
            <p:ph type="title"/>
          </p:nvPr>
        </p:nvSpPr>
        <p:spPr/>
        <p:txBody>
          <a:bodyPr/>
          <a:lstStyle/>
          <a:p>
            <a:r>
              <a:rPr lang="en-GB" dirty="0"/>
              <a:t>Mail’s place in the media world</a:t>
            </a:r>
          </a:p>
        </p:txBody>
      </p:sp>
      <p:sp>
        <p:nvSpPr>
          <p:cNvPr id="3" name="Slide Number Placeholder 2">
            <a:extLst>
              <a:ext uri="{FF2B5EF4-FFF2-40B4-BE49-F238E27FC236}">
                <a16:creationId xmlns:a16="http://schemas.microsoft.com/office/drawing/2014/main" id="{D1D94FE0-7501-481E-AD8D-0C3E32EEBC6A}"/>
              </a:ext>
            </a:extLst>
          </p:cNvPr>
          <p:cNvSpPr>
            <a:spLocks noGrp="1"/>
          </p:cNvSpPr>
          <p:nvPr>
            <p:ph type="sldNum" sz="quarter" idx="10"/>
          </p:nvPr>
        </p:nvSpPr>
        <p:spPr/>
        <p:txBody>
          <a:bodyPr/>
          <a:lstStyle/>
          <a:p>
            <a:fld id="{887360FE-02F5-4392-9C12-7D03F05745BB}" type="slidenum">
              <a:rPr lang="en-GB" smtClean="0"/>
              <a:pPr/>
              <a:t>4</a:t>
            </a:fld>
            <a:endParaRPr lang="en-GB" dirty="0"/>
          </a:p>
        </p:txBody>
      </p:sp>
      <p:sp>
        <p:nvSpPr>
          <p:cNvPr id="4" name="Text Placeholder 3">
            <a:extLst>
              <a:ext uri="{FF2B5EF4-FFF2-40B4-BE49-F238E27FC236}">
                <a16:creationId xmlns:a16="http://schemas.microsoft.com/office/drawing/2014/main" id="{192E5680-AD7D-4FCC-BCA1-529E6405B286}"/>
              </a:ext>
            </a:extLst>
          </p:cNvPr>
          <p:cNvSpPr>
            <a:spLocks noGrp="1"/>
          </p:cNvSpPr>
          <p:nvPr>
            <p:ph type="body" sz="quarter" idx="11"/>
          </p:nvPr>
        </p:nvSpPr>
        <p:spPr/>
        <p:txBody>
          <a:bodyPr/>
          <a:lstStyle/>
          <a:p>
            <a:endParaRPr lang="en-GB" dirty="0"/>
          </a:p>
        </p:txBody>
      </p:sp>
      <p:sp>
        <p:nvSpPr>
          <p:cNvPr id="6" name="Google Shape;1115;p151">
            <a:extLst>
              <a:ext uri="{FF2B5EF4-FFF2-40B4-BE49-F238E27FC236}">
                <a16:creationId xmlns:a16="http://schemas.microsoft.com/office/drawing/2014/main" id="{17ECEB56-7FA7-424B-8225-401F99234E40}"/>
              </a:ext>
            </a:extLst>
          </p:cNvPr>
          <p:cNvSpPr/>
          <p:nvPr/>
        </p:nvSpPr>
        <p:spPr>
          <a:xfrm>
            <a:off x="1650647" y="2339294"/>
            <a:ext cx="2706085" cy="1987287"/>
          </a:xfrm>
          <a:prstGeom prst="rect">
            <a:avLst/>
          </a:prstGeom>
          <a:solidFill>
            <a:srgbClr val="FFFFF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7" name="Google Shape;1116;p151">
            <a:extLst>
              <a:ext uri="{FF2B5EF4-FFF2-40B4-BE49-F238E27FC236}">
                <a16:creationId xmlns:a16="http://schemas.microsoft.com/office/drawing/2014/main" id="{529F991D-F8FE-496A-824F-E284348832BF}"/>
              </a:ext>
            </a:extLst>
          </p:cNvPr>
          <p:cNvSpPr txBox="1"/>
          <p:nvPr/>
        </p:nvSpPr>
        <p:spPr>
          <a:xfrm>
            <a:off x="1849835" y="4362291"/>
            <a:ext cx="2308677" cy="725018"/>
          </a:xfrm>
          <a:prstGeom prst="rect">
            <a:avLst/>
          </a:prstGeom>
          <a:noFill/>
          <a:ln>
            <a:noFill/>
          </a:ln>
        </p:spPr>
        <p:txBody>
          <a:bodyPr spcFirstLastPara="1" wrap="square" lIns="77925" tIns="38950" rIns="77925" bIns="3895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Mail  is the third largest media channel behind only Google and ITV</a:t>
            </a:r>
            <a:endParaRPr sz="1400" b="0" i="0" u="none" strike="noStrike" cap="none" dirty="0">
              <a:solidFill>
                <a:srgbClr val="000000"/>
              </a:solidFill>
              <a:latin typeface="Arial"/>
              <a:ea typeface="Arial"/>
              <a:cs typeface="Arial"/>
              <a:sym typeface="Arial"/>
            </a:endParaRPr>
          </a:p>
        </p:txBody>
      </p:sp>
      <p:pic>
        <p:nvPicPr>
          <p:cNvPr id="8" name="Google Shape;1117;p151" descr="Image result for google logo">
            <a:extLst>
              <a:ext uri="{FF2B5EF4-FFF2-40B4-BE49-F238E27FC236}">
                <a16:creationId xmlns:a16="http://schemas.microsoft.com/office/drawing/2014/main" id="{DC8242A1-8DDF-4BB1-BAF1-6F38E5450DFE}"/>
              </a:ext>
            </a:extLst>
          </p:cNvPr>
          <p:cNvPicPr preferRelativeResize="0"/>
          <p:nvPr/>
        </p:nvPicPr>
        <p:blipFill rotWithShape="1">
          <a:blip r:embed="rId3">
            <a:alphaModFix/>
          </a:blip>
          <a:srcRect/>
          <a:stretch/>
        </p:blipFill>
        <p:spPr>
          <a:xfrm>
            <a:off x="1849859" y="2504581"/>
            <a:ext cx="1474391" cy="498344"/>
          </a:xfrm>
          <a:prstGeom prst="rect">
            <a:avLst/>
          </a:prstGeom>
          <a:noFill/>
          <a:ln>
            <a:noFill/>
          </a:ln>
        </p:spPr>
      </p:pic>
      <p:pic>
        <p:nvPicPr>
          <p:cNvPr id="9" name="Google Shape;1118;p151" descr="Image result for itv logo 2014">
            <a:extLst>
              <a:ext uri="{FF2B5EF4-FFF2-40B4-BE49-F238E27FC236}">
                <a16:creationId xmlns:a16="http://schemas.microsoft.com/office/drawing/2014/main" id="{696FB278-FDDA-49B7-9D46-EADDC15E8689}"/>
              </a:ext>
            </a:extLst>
          </p:cNvPr>
          <p:cNvPicPr preferRelativeResize="0"/>
          <p:nvPr/>
        </p:nvPicPr>
        <p:blipFill rotWithShape="1">
          <a:blip r:embed="rId4">
            <a:alphaModFix/>
          </a:blip>
          <a:srcRect/>
          <a:stretch/>
        </p:blipFill>
        <p:spPr>
          <a:xfrm>
            <a:off x="2531592" y="3120758"/>
            <a:ext cx="911550" cy="455775"/>
          </a:xfrm>
          <a:prstGeom prst="rect">
            <a:avLst/>
          </a:prstGeom>
          <a:noFill/>
          <a:ln>
            <a:noFill/>
          </a:ln>
        </p:spPr>
      </p:pic>
      <p:pic>
        <p:nvPicPr>
          <p:cNvPr id="10" name="Google Shape;1119;p151" descr="Image result for royal mail">
            <a:extLst>
              <a:ext uri="{FF2B5EF4-FFF2-40B4-BE49-F238E27FC236}">
                <a16:creationId xmlns:a16="http://schemas.microsoft.com/office/drawing/2014/main" id="{541C0909-D4D3-49EF-8DBD-7D529AA43F52}"/>
              </a:ext>
            </a:extLst>
          </p:cNvPr>
          <p:cNvPicPr preferRelativeResize="0"/>
          <p:nvPr/>
        </p:nvPicPr>
        <p:blipFill rotWithShape="1">
          <a:blip r:embed="rId5">
            <a:alphaModFix/>
          </a:blip>
          <a:srcRect/>
          <a:stretch/>
        </p:blipFill>
        <p:spPr>
          <a:xfrm>
            <a:off x="3111701" y="3410733"/>
            <a:ext cx="1192926" cy="859279"/>
          </a:xfrm>
          <a:prstGeom prst="rect">
            <a:avLst/>
          </a:prstGeom>
          <a:noFill/>
          <a:ln>
            <a:noFill/>
          </a:ln>
        </p:spPr>
      </p:pic>
      <p:sp>
        <p:nvSpPr>
          <p:cNvPr id="11" name="Google Shape;1120;p151">
            <a:extLst>
              <a:ext uri="{FF2B5EF4-FFF2-40B4-BE49-F238E27FC236}">
                <a16:creationId xmlns:a16="http://schemas.microsoft.com/office/drawing/2014/main" id="{013765F8-DD05-44E7-9797-C4AA08083846}"/>
              </a:ext>
            </a:extLst>
          </p:cNvPr>
          <p:cNvSpPr/>
          <p:nvPr/>
        </p:nvSpPr>
        <p:spPr>
          <a:xfrm>
            <a:off x="4613334" y="2355794"/>
            <a:ext cx="2706085" cy="1987287"/>
          </a:xfrm>
          <a:prstGeom prst="rect">
            <a:avLst/>
          </a:prstGeom>
          <a:solidFill>
            <a:srgbClr val="FFFFF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800"/>
              <a:buFont typeface="Calibri"/>
              <a:buNone/>
            </a:pPr>
            <a:r>
              <a:rPr lang="en-US" sz="2000" b="0" i="0" u="none" strike="noStrike" cap="none" dirty="0">
                <a:solidFill>
                  <a:srgbClr val="FF0000"/>
                </a:solidFill>
                <a:ea typeface="Calibri"/>
                <a:cs typeface="Calibri"/>
                <a:sym typeface="Calibri"/>
              </a:rPr>
              <a:t>Over </a:t>
            </a:r>
            <a:endParaRPr sz="1600" b="0" i="0" u="none" strike="noStrike" cap="none" dirty="0">
              <a:solidFill>
                <a:srgbClr val="000000"/>
              </a:solidFill>
              <a:ea typeface="Arial"/>
              <a:cs typeface="Arial"/>
              <a:sym typeface="Arial"/>
            </a:endParaRPr>
          </a:p>
          <a:p>
            <a:pPr marL="0" marR="0" lvl="0" indent="0" algn="ctr" rtl="0">
              <a:lnSpc>
                <a:spcPct val="100000"/>
              </a:lnSpc>
              <a:spcBef>
                <a:spcPts val="0"/>
              </a:spcBef>
              <a:spcAft>
                <a:spcPts val="0"/>
              </a:spcAft>
              <a:buClr>
                <a:srgbClr val="FF0000"/>
              </a:buClr>
              <a:buSzPts val="2400"/>
              <a:buFont typeface="Calibri"/>
              <a:buNone/>
            </a:pPr>
            <a:r>
              <a:rPr lang="en-US" sz="2800" b="1" i="0" u="none" strike="noStrike" cap="none" dirty="0">
                <a:solidFill>
                  <a:srgbClr val="FF0000"/>
                </a:solidFill>
                <a:ea typeface="Calibri"/>
                <a:cs typeface="Calibri"/>
                <a:sym typeface="Calibri"/>
              </a:rPr>
              <a:t>40million</a:t>
            </a:r>
            <a:endParaRPr sz="2000" b="0" i="0" u="none" strike="noStrike" cap="none" dirty="0">
              <a:solidFill>
                <a:srgbClr val="FF0000"/>
              </a:solidFill>
              <a:ea typeface="Calibri"/>
              <a:cs typeface="Calibri"/>
              <a:sym typeface="Calibri"/>
            </a:endParaRPr>
          </a:p>
          <a:p>
            <a:pPr marL="0" marR="0" lvl="0" indent="0" algn="ctr" rtl="0">
              <a:lnSpc>
                <a:spcPct val="100000"/>
              </a:lnSpc>
              <a:spcBef>
                <a:spcPts val="0"/>
              </a:spcBef>
              <a:spcAft>
                <a:spcPts val="0"/>
              </a:spcAft>
              <a:buClr>
                <a:srgbClr val="FF0000"/>
              </a:buClr>
              <a:buSzPts val="1800"/>
              <a:buFont typeface="Calibri"/>
              <a:buNone/>
            </a:pPr>
            <a:r>
              <a:rPr lang="en-US" sz="2000" b="0" i="0" u="none" strike="noStrike" cap="none" dirty="0">
                <a:solidFill>
                  <a:srgbClr val="FF0000"/>
                </a:solidFill>
                <a:ea typeface="Calibri"/>
                <a:cs typeface="Calibri"/>
                <a:sym typeface="Calibri"/>
              </a:rPr>
              <a:t>letters delivered each day</a:t>
            </a:r>
            <a:endParaRPr sz="1600" b="0" i="0" u="none" strike="noStrike" cap="none" dirty="0">
              <a:solidFill>
                <a:srgbClr val="000000"/>
              </a:solidFill>
              <a:ea typeface="Arial"/>
              <a:cs typeface="Arial"/>
              <a:sym typeface="Arial"/>
            </a:endParaRPr>
          </a:p>
        </p:txBody>
      </p:sp>
      <p:sp>
        <p:nvSpPr>
          <p:cNvPr id="12" name="Google Shape;1121;p151">
            <a:extLst>
              <a:ext uri="{FF2B5EF4-FFF2-40B4-BE49-F238E27FC236}">
                <a16:creationId xmlns:a16="http://schemas.microsoft.com/office/drawing/2014/main" id="{18830D85-98C9-431D-A781-A9BA7A1927C7}"/>
              </a:ext>
            </a:extLst>
          </p:cNvPr>
          <p:cNvSpPr txBox="1"/>
          <p:nvPr/>
        </p:nvSpPr>
        <p:spPr>
          <a:xfrm>
            <a:off x="4812038" y="4475467"/>
            <a:ext cx="2308677" cy="509574"/>
          </a:xfrm>
          <a:prstGeom prst="rect">
            <a:avLst/>
          </a:prstGeom>
          <a:noFill/>
          <a:ln>
            <a:noFill/>
          </a:ln>
        </p:spPr>
        <p:txBody>
          <a:bodyPr spcFirstLastPara="1" wrap="square" lIns="77925" tIns="38950" rIns="77925" bIns="3895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Delivering to every UK household 6 days a week</a:t>
            </a:r>
            <a:endParaRPr sz="1400" b="0" i="0" u="none" strike="noStrike" cap="none" dirty="0">
              <a:solidFill>
                <a:srgbClr val="000000"/>
              </a:solidFill>
              <a:latin typeface="Arial"/>
              <a:ea typeface="Arial"/>
              <a:cs typeface="Arial"/>
              <a:sym typeface="Arial"/>
            </a:endParaRPr>
          </a:p>
        </p:txBody>
      </p:sp>
      <p:sp>
        <p:nvSpPr>
          <p:cNvPr id="13" name="Google Shape;1122;p151">
            <a:extLst>
              <a:ext uri="{FF2B5EF4-FFF2-40B4-BE49-F238E27FC236}">
                <a16:creationId xmlns:a16="http://schemas.microsoft.com/office/drawing/2014/main" id="{371CD330-2406-4EED-8F0B-B76570F29384}"/>
              </a:ext>
            </a:extLst>
          </p:cNvPr>
          <p:cNvSpPr txBox="1"/>
          <p:nvPr/>
        </p:nvSpPr>
        <p:spPr>
          <a:xfrm>
            <a:off x="7806096" y="4432927"/>
            <a:ext cx="2308677" cy="294131"/>
          </a:xfrm>
          <a:prstGeom prst="rect">
            <a:avLst/>
          </a:prstGeom>
          <a:noFill/>
          <a:ln>
            <a:noFill/>
          </a:ln>
        </p:spPr>
        <p:txBody>
          <a:bodyPr spcFirstLastPara="1" wrap="square" lIns="77925" tIns="38950" rIns="77925" bIns="3895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Relevant in a digital world</a:t>
            </a:r>
            <a:endParaRPr sz="1400" b="0" i="0" u="none" strike="noStrike" cap="none" dirty="0">
              <a:solidFill>
                <a:srgbClr val="000000"/>
              </a:solidFill>
              <a:latin typeface="Arial"/>
              <a:ea typeface="Arial"/>
              <a:cs typeface="Arial"/>
              <a:sym typeface="Arial"/>
            </a:endParaRPr>
          </a:p>
        </p:txBody>
      </p:sp>
      <p:sp>
        <p:nvSpPr>
          <p:cNvPr id="14" name="Google Shape;1123;p151">
            <a:extLst>
              <a:ext uri="{FF2B5EF4-FFF2-40B4-BE49-F238E27FC236}">
                <a16:creationId xmlns:a16="http://schemas.microsoft.com/office/drawing/2014/main" id="{F1C4075A-5414-4FD0-943C-8F81502B360B}"/>
              </a:ext>
            </a:extLst>
          </p:cNvPr>
          <p:cNvSpPr/>
          <p:nvPr/>
        </p:nvSpPr>
        <p:spPr>
          <a:xfrm>
            <a:off x="7607392" y="2353305"/>
            <a:ext cx="2706085" cy="1987287"/>
          </a:xfrm>
          <a:prstGeom prst="rect">
            <a:avLst/>
          </a:prstGeom>
          <a:solidFill>
            <a:srgbClr val="FFFFF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15" name="Google Shape;1124;p151" descr="Image result for digital world png">
            <a:extLst>
              <a:ext uri="{FF2B5EF4-FFF2-40B4-BE49-F238E27FC236}">
                <a16:creationId xmlns:a16="http://schemas.microsoft.com/office/drawing/2014/main" id="{58E0D02C-BF00-403A-96A8-4665D27FF575}"/>
              </a:ext>
            </a:extLst>
          </p:cNvPr>
          <p:cNvPicPr preferRelativeResize="0"/>
          <p:nvPr/>
        </p:nvPicPr>
        <p:blipFill rotWithShape="1">
          <a:blip r:embed="rId6">
            <a:alphaModFix/>
          </a:blip>
          <a:srcRect/>
          <a:stretch/>
        </p:blipFill>
        <p:spPr>
          <a:xfrm>
            <a:off x="8256185" y="2627250"/>
            <a:ext cx="1556102" cy="1523548"/>
          </a:xfrm>
          <a:prstGeom prst="rect">
            <a:avLst/>
          </a:prstGeom>
          <a:noFill/>
          <a:ln>
            <a:noFill/>
          </a:ln>
        </p:spPr>
      </p:pic>
      <p:sp>
        <p:nvSpPr>
          <p:cNvPr id="5" name="Rectangle 4">
            <a:extLst>
              <a:ext uri="{FF2B5EF4-FFF2-40B4-BE49-F238E27FC236}">
                <a16:creationId xmlns:a16="http://schemas.microsoft.com/office/drawing/2014/main" id="{4A9FEA4D-B765-445C-BD49-FD9179AA8F06}"/>
              </a:ext>
            </a:extLst>
          </p:cNvPr>
          <p:cNvSpPr/>
          <p:nvPr/>
        </p:nvSpPr>
        <p:spPr>
          <a:xfrm>
            <a:off x="1650647" y="5281684"/>
            <a:ext cx="8662830" cy="1009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Mail is a significant media channel</a:t>
            </a:r>
          </a:p>
          <a:p>
            <a:pPr algn="ctr"/>
            <a:r>
              <a:rPr lang="en-GB" dirty="0"/>
              <a:t>But we don’t have all the same metrics as the others</a:t>
            </a:r>
          </a:p>
          <a:p>
            <a:pPr algn="ctr"/>
            <a:r>
              <a:rPr lang="en-GB" dirty="0"/>
              <a:t>So we are not able to gain the same commercial traction</a:t>
            </a:r>
          </a:p>
        </p:txBody>
      </p:sp>
    </p:spTree>
    <p:extLst>
      <p:ext uri="{BB962C8B-B14F-4D97-AF65-F5344CB8AC3E}">
        <p14:creationId xmlns:p14="http://schemas.microsoft.com/office/powerpoint/2010/main" val="417360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1C68A4-FC2A-43E8-82A1-B8C49554389E}"/>
              </a:ext>
            </a:extLst>
          </p:cNvPr>
          <p:cNvSpPr>
            <a:spLocks noGrp="1"/>
          </p:cNvSpPr>
          <p:nvPr>
            <p:ph type="title"/>
          </p:nvPr>
        </p:nvSpPr>
        <p:spPr/>
        <p:txBody>
          <a:bodyPr/>
          <a:lstStyle/>
          <a:p>
            <a:r>
              <a:rPr lang="en-GB" dirty="0"/>
              <a:t>A competitive arena for channel choice</a:t>
            </a:r>
          </a:p>
        </p:txBody>
      </p:sp>
      <p:sp>
        <p:nvSpPr>
          <p:cNvPr id="4" name="Text Placeholder 3">
            <a:extLst>
              <a:ext uri="{FF2B5EF4-FFF2-40B4-BE49-F238E27FC236}">
                <a16:creationId xmlns:a16="http://schemas.microsoft.com/office/drawing/2014/main" id="{71D970F6-3337-40D0-B758-6EC94C34B60B}"/>
              </a:ext>
            </a:extLst>
          </p:cNvPr>
          <p:cNvSpPr>
            <a:spLocks noGrp="1"/>
          </p:cNvSpPr>
          <p:nvPr>
            <p:ph type="body" sz="quarter" idx="11"/>
          </p:nvPr>
        </p:nvSpPr>
        <p:spPr/>
        <p:txBody>
          <a:bodyPr/>
          <a:lstStyle/>
          <a:p>
            <a:endParaRPr lang="en-GB" dirty="0"/>
          </a:p>
        </p:txBody>
      </p:sp>
      <p:graphicFrame>
        <p:nvGraphicFramePr>
          <p:cNvPr id="6" name="Chart Placeholder 10">
            <a:extLst>
              <a:ext uri="{FF2B5EF4-FFF2-40B4-BE49-F238E27FC236}">
                <a16:creationId xmlns:a16="http://schemas.microsoft.com/office/drawing/2014/main" id="{4376E39B-2404-4BAC-ABF3-CD6CB1D972A9}"/>
              </a:ext>
            </a:extLst>
          </p:cNvPr>
          <p:cNvGraphicFramePr>
            <a:graphicFrameLocks/>
          </p:cNvGraphicFramePr>
          <p:nvPr>
            <p:extLst>
              <p:ext uri="{D42A27DB-BD31-4B8C-83A1-F6EECF244321}">
                <p14:modId xmlns:p14="http://schemas.microsoft.com/office/powerpoint/2010/main" val="1755333549"/>
              </p:ext>
            </p:extLst>
          </p:nvPr>
        </p:nvGraphicFramePr>
        <p:xfrm>
          <a:off x="455613" y="2161309"/>
          <a:ext cx="5640387" cy="415217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70C446ED-FAA1-4889-82C2-5734E6DC8DDA}"/>
              </a:ext>
            </a:extLst>
          </p:cNvPr>
          <p:cNvSpPr/>
          <p:nvPr/>
        </p:nvSpPr>
        <p:spPr>
          <a:xfrm>
            <a:off x="428587" y="6575145"/>
            <a:ext cx="2097049" cy="261610"/>
          </a:xfrm>
          <a:prstGeom prst="rect">
            <a:avLst/>
          </a:prstGeom>
        </p:spPr>
        <p:txBody>
          <a:bodyPr wrap="none">
            <a:spAutoFit/>
          </a:bodyPr>
          <a:lstStyle/>
          <a:p>
            <a:pPr>
              <a:spcAft>
                <a:spcPts val="600"/>
              </a:spcAft>
            </a:pPr>
            <a:r>
              <a:rPr lang="en-GB" sz="1100" dirty="0"/>
              <a:t>Source: IPA Touchpoints 2020</a:t>
            </a:r>
          </a:p>
        </p:txBody>
      </p:sp>
      <p:pic>
        <p:nvPicPr>
          <p:cNvPr id="8" name="Picture 2" descr="IPA Logo PNG Transparent &amp; SVG Vector - Freebie Supply">
            <a:extLst>
              <a:ext uri="{FF2B5EF4-FFF2-40B4-BE49-F238E27FC236}">
                <a16:creationId xmlns:a16="http://schemas.microsoft.com/office/drawing/2014/main" id="{35AE1D44-8A91-47A5-B10B-5B101D533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287" y="2022313"/>
            <a:ext cx="1019397" cy="101939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a:extLst>
              <a:ext uri="{FF2B5EF4-FFF2-40B4-BE49-F238E27FC236}">
                <a16:creationId xmlns:a16="http://schemas.microsoft.com/office/drawing/2014/main" id="{49858FDD-8C71-41A0-A22D-6A1E91CBA602}"/>
              </a:ext>
            </a:extLst>
          </p:cNvPr>
          <p:cNvSpPr>
            <a:spLocks noGrp="1"/>
          </p:cNvSpPr>
          <p:nvPr>
            <p:ph type="body" sz="quarter" idx="12"/>
          </p:nvPr>
        </p:nvSpPr>
        <p:spPr>
          <a:xfrm>
            <a:off x="6096000" y="2100256"/>
            <a:ext cx="5576959" cy="4644000"/>
          </a:xfrm>
        </p:spPr>
        <p:txBody>
          <a:bodyPr/>
          <a:lstStyle/>
          <a:p>
            <a:pPr>
              <a:spcAft>
                <a:spcPts val="1200"/>
              </a:spcAft>
            </a:pPr>
            <a:r>
              <a:rPr lang="en-GB" dirty="0"/>
              <a:t>The choice of media channels has proliferated at a dramatic rate</a:t>
            </a:r>
          </a:p>
          <a:p>
            <a:pPr>
              <a:spcAft>
                <a:spcPts val="1200"/>
              </a:spcAft>
            </a:pPr>
            <a:r>
              <a:rPr lang="en-GB" dirty="0"/>
              <a:t>Making it harder to get mail on the agenda when people are planning their communications</a:t>
            </a:r>
          </a:p>
          <a:p>
            <a:pPr>
              <a:spcAft>
                <a:spcPts val="1200"/>
              </a:spcAft>
            </a:pPr>
            <a:r>
              <a:rPr lang="en-GB" dirty="0"/>
              <a:t>Therefore having the tools to help aid those decisions is vital in an omni-channel world</a:t>
            </a:r>
          </a:p>
          <a:p>
            <a:pPr>
              <a:spcAft>
                <a:spcPts val="1200"/>
              </a:spcAft>
            </a:pPr>
            <a:r>
              <a:rPr lang="en-GB" dirty="0"/>
              <a:t>The tools that are ubiquitous in the rest of the industry are new to direct mail</a:t>
            </a:r>
          </a:p>
          <a:p>
            <a:pPr>
              <a:spcAft>
                <a:spcPts val="1200"/>
              </a:spcAft>
            </a:pPr>
            <a:r>
              <a:rPr lang="en-GB" dirty="0"/>
              <a:t>BARB (the JIC for TV) has run for over 30 years and JICMAIL has been live since 2017</a:t>
            </a:r>
          </a:p>
          <a:p>
            <a:pPr>
              <a:spcAft>
                <a:spcPts val="1200"/>
              </a:spcAft>
            </a:pPr>
            <a:r>
              <a:rPr lang="en-GB" dirty="0"/>
              <a:t>The use of JICMAIL has permeated the industry but it’s sill missing one vital pillar</a:t>
            </a:r>
          </a:p>
        </p:txBody>
      </p:sp>
      <p:sp>
        <p:nvSpPr>
          <p:cNvPr id="10" name="Slide Number Placeholder 2">
            <a:extLst>
              <a:ext uri="{FF2B5EF4-FFF2-40B4-BE49-F238E27FC236}">
                <a16:creationId xmlns:a16="http://schemas.microsoft.com/office/drawing/2014/main" id="{192FEC27-8A3B-45A2-848D-24327B2D5D67}"/>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5</a:t>
            </a:fld>
            <a:endParaRPr lang="en-GB" dirty="0"/>
          </a:p>
        </p:txBody>
      </p:sp>
    </p:spTree>
    <p:extLst>
      <p:ext uri="{BB962C8B-B14F-4D97-AF65-F5344CB8AC3E}">
        <p14:creationId xmlns:p14="http://schemas.microsoft.com/office/powerpoint/2010/main" val="2339762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B3F9-04B5-4784-8146-DC9B85FD291D}"/>
              </a:ext>
            </a:extLst>
          </p:cNvPr>
          <p:cNvSpPr>
            <a:spLocks noGrp="1"/>
          </p:cNvSpPr>
          <p:nvPr>
            <p:ph type="title"/>
          </p:nvPr>
        </p:nvSpPr>
        <p:spPr/>
        <p:txBody>
          <a:bodyPr/>
          <a:lstStyle/>
          <a:p>
            <a:r>
              <a:rPr lang="en-GB" dirty="0"/>
              <a:t>The three building blocks of any JIC</a:t>
            </a:r>
          </a:p>
        </p:txBody>
      </p:sp>
      <p:sp>
        <p:nvSpPr>
          <p:cNvPr id="3" name="Slide Number Placeholder 2">
            <a:extLst>
              <a:ext uri="{FF2B5EF4-FFF2-40B4-BE49-F238E27FC236}">
                <a16:creationId xmlns:a16="http://schemas.microsoft.com/office/drawing/2014/main" id="{65B05DF5-3EBA-4D8B-AF42-0A5126B69D7B}"/>
              </a:ext>
            </a:extLst>
          </p:cNvPr>
          <p:cNvSpPr>
            <a:spLocks noGrp="1"/>
          </p:cNvSpPr>
          <p:nvPr>
            <p:ph type="sldNum" sz="quarter" idx="10"/>
          </p:nvPr>
        </p:nvSpPr>
        <p:spPr/>
        <p:txBody>
          <a:bodyPr/>
          <a:lstStyle/>
          <a:p>
            <a:fld id="{887360FE-02F5-4392-9C12-7D03F05745BB}" type="slidenum">
              <a:rPr lang="en-GB" smtClean="0"/>
              <a:pPr/>
              <a:t>6</a:t>
            </a:fld>
            <a:endParaRPr lang="en-GB" dirty="0"/>
          </a:p>
        </p:txBody>
      </p:sp>
      <p:sp>
        <p:nvSpPr>
          <p:cNvPr id="4" name="Text Placeholder 3">
            <a:extLst>
              <a:ext uri="{FF2B5EF4-FFF2-40B4-BE49-F238E27FC236}">
                <a16:creationId xmlns:a16="http://schemas.microsoft.com/office/drawing/2014/main" id="{402216AC-6BA2-4333-A18D-6CC353A7F823}"/>
              </a:ext>
            </a:extLst>
          </p:cNvPr>
          <p:cNvSpPr>
            <a:spLocks noGrp="1"/>
          </p:cNvSpPr>
          <p:nvPr>
            <p:ph type="body" sz="quarter" idx="11"/>
          </p:nvPr>
        </p:nvSpPr>
        <p:spPr/>
        <p:txBody>
          <a:bodyPr/>
          <a:lstStyle/>
          <a:p>
            <a:endParaRPr lang="en-GB" dirty="0"/>
          </a:p>
        </p:txBody>
      </p:sp>
      <p:sp>
        <p:nvSpPr>
          <p:cNvPr id="6" name="Rectangle 5">
            <a:extLst>
              <a:ext uri="{FF2B5EF4-FFF2-40B4-BE49-F238E27FC236}">
                <a16:creationId xmlns:a16="http://schemas.microsoft.com/office/drawing/2014/main" id="{007E8F13-1C87-4A5C-8B2F-5B0EDB3BAA55}"/>
              </a:ext>
            </a:extLst>
          </p:cNvPr>
          <p:cNvSpPr/>
          <p:nvPr/>
        </p:nvSpPr>
        <p:spPr>
          <a:xfrm>
            <a:off x="7565979" y="3381519"/>
            <a:ext cx="2875551" cy="1735515"/>
          </a:xfrm>
          <a:prstGeom prst="rect">
            <a:avLst/>
          </a:prstGeom>
          <a:solidFill>
            <a:schemeClr val="accent3"/>
          </a:solidFill>
          <a:ln w="76200" cap="flat" cmpd="sng" algn="ctr">
            <a:solidFill>
              <a:schemeClr val="accent3"/>
            </a:solidFill>
            <a:prstDash val="solid"/>
          </a:ln>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The volume that is distributed within </a:t>
            </a:r>
            <a:r>
              <a:rPr lang="en-US" b="1" kern="0" dirty="0">
                <a:solidFill>
                  <a:schemeClr val="bg1"/>
                </a:solidFill>
                <a:latin typeface="Arial" panose="020B0604020202020204"/>
                <a:cs typeface="Arial" panose="020B0604020202020204" pitchFamily="34" charset="0"/>
              </a:rPr>
              <a:t>a media channel ie how many is it circulated to</a:t>
            </a:r>
            <a:endParaRPr kumimoji="0" lang="en-US"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7" name="Rectangle 6">
            <a:extLst>
              <a:ext uri="{FF2B5EF4-FFF2-40B4-BE49-F238E27FC236}">
                <a16:creationId xmlns:a16="http://schemas.microsoft.com/office/drawing/2014/main" id="{97E354EF-C511-4053-BD49-08ACB2CDCD00}"/>
              </a:ext>
            </a:extLst>
          </p:cNvPr>
          <p:cNvSpPr/>
          <p:nvPr/>
        </p:nvSpPr>
        <p:spPr>
          <a:xfrm>
            <a:off x="1121611" y="3388754"/>
            <a:ext cx="2875550" cy="1735515"/>
          </a:xfrm>
          <a:prstGeom prst="rect">
            <a:avLst/>
          </a:prstGeom>
          <a:solidFill>
            <a:schemeClr val="accent1"/>
          </a:solidFill>
          <a:ln w="76200" cap="flat" cmpd="sng" algn="ctr">
            <a:solidFill>
              <a:schemeClr val="accent1"/>
            </a:solidFill>
            <a:prstDash val="solid"/>
          </a:ln>
          <a:effectLst/>
        </p:spPr>
        <p:txBody>
          <a:bodyPr lIns="72000" rIns="7200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How many individuals are exposed to your channel e.g. how many people are watching a TV programme at the same time</a:t>
            </a:r>
          </a:p>
        </p:txBody>
      </p:sp>
      <p:sp>
        <p:nvSpPr>
          <p:cNvPr id="8" name="Rectangle 7">
            <a:extLst>
              <a:ext uri="{FF2B5EF4-FFF2-40B4-BE49-F238E27FC236}">
                <a16:creationId xmlns:a16="http://schemas.microsoft.com/office/drawing/2014/main" id="{14EB5C4A-E4DA-459F-83D2-A9AADFFBEBDC}"/>
              </a:ext>
            </a:extLst>
          </p:cNvPr>
          <p:cNvSpPr/>
          <p:nvPr/>
        </p:nvSpPr>
        <p:spPr>
          <a:xfrm>
            <a:off x="4314505" y="3388754"/>
            <a:ext cx="2875551" cy="1735515"/>
          </a:xfrm>
          <a:prstGeom prst="rect">
            <a:avLst/>
          </a:prstGeom>
          <a:solidFill>
            <a:schemeClr val="accent2"/>
          </a:solidFill>
          <a:ln w="76200" cap="flat" cmpd="sng" algn="ctr">
            <a:solidFill>
              <a:schemeClr val="accent2"/>
            </a:solidFill>
            <a:prstDash val="solid"/>
          </a:ln>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How many times are people exposed to your ad in that channel</a:t>
            </a:r>
          </a:p>
        </p:txBody>
      </p:sp>
      <p:sp>
        <p:nvSpPr>
          <p:cNvPr id="9" name="Rectangle 8">
            <a:extLst>
              <a:ext uri="{FF2B5EF4-FFF2-40B4-BE49-F238E27FC236}">
                <a16:creationId xmlns:a16="http://schemas.microsoft.com/office/drawing/2014/main" id="{00F787A8-E31D-4527-97E4-8E39751DF9DC}"/>
              </a:ext>
            </a:extLst>
          </p:cNvPr>
          <p:cNvSpPr/>
          <p:nvPr/>
        </p:nvSpPr>
        <p:spPr>
          <a:xfrm>
            <a:off x="7565979" y="2247110"/>
            <a:ext cx="2875551" cy="468313"/>
          </a:xfrm>
          <a:prstGeom prst="rect">
            <a:avLst/>
          </a:prstGeom>
          <a:solidFill>
            <a:schemeClr val="accent3"/>
          </a:solidFill>
          <a:ln w="76200" cap="flat" cmpd="sng" algn="ctr">
            <a:solidFill>
              <a:schemeClr val="accent3"/>
            </a:solidFill>
            <a:prstDash val="solid"/>
          </a:ln>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a:ln>
                  <a:noFill/>
                </a:ln>
                <a:solidFill>
                  <a:srgbClr val="FFFFFF"/>
                </a:solidFill>
                <a:effectLst/>
                <a:uLnTx/>
                <a:uFillTx/>
                <a:latin typeface="+mj-lt"/>
                <a:ea typeface="+mn-ea"/>
                <a:cs typeface="Arial" panose="020B0604020202020204" pitchFamily="34" charset="0"/>
              </a:rPr>
              <a:t>CIRCULATION</a:t>
            </a:r>
          </a:p>
        </p:txBody>
      </p:sp>
      <p:sp>
        <p:nvSpPr>
          <p:cNvPr id="10" name="Rectangle 9">
            <a:extLst>
              <a:ext uri="{FF2B5EF4-FFF2-40B4-BE49-F238E27FC236}">
                <a16:creationId xmlns:a16="http://schemas.microsoft.com/office/drawing/2014/main" id="{1C955FB9-5A8C-4776-A5DB-08AA34829AE9}"/>
              </a:ext>
            </a:extLst>
          </p:cNvPr>
          <p:cNvSpPr/>
          <p:nvPr/>
        </p:nvSpPr>
        <p:spPr>
          <a:xfrm>
            <a:off x="1121611" y="2232120"/>
            <a:ext cx="2875550" cy="468313"/>
          </a:xfrm>
          <a:prstGeom prst="rect">
            <a:avLst/>
          </a:prstGeom>
          <a:solidFill>
            <a:schemeClr val="accent1"/>
          </a:solidFill>
          <a:ln w="76200" cap="flat" cmpd="sng" algn="ctr">
            <a:solidFill>
              <a:schemeClr val="accent1"/>
            </a:solidFill>
            <a:prstDash val="solid"/>
          </a:ln>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a:ln>
                  <a:noFill/>
                </a:ln>
                <a:solidFill>
                  <a:srgbClr val="FFFFFF"/>
                </a:solidFill>
                <a:effectLst/>
                <a:uLnTx/>
                <a:uFillTx/>
                <a:latin typeface="+mj-lt"/>
                <a:ea typeface="+mn-ea"/>
                <a:cs typeface="Arial" panose="020B0604020202020204" pitchFamily="34" charset="0"/>
              </a:rPr>
              <a:t>REACH</a:t>
            </a:r>
          </a:p>
        </p:txBody>
      </p:sp>
      <p:sp>
        <p:nvSpPr>
          <p:cNvPr id="11" name="Rectangle 10">
            <a:extLst>
              <a:ext uri="{FF2B5EF4-FFF2-40B4-BE49-F238E27FC236}">
                <a16:creationId xmlns:a16="http://schemas.microsoft.com/office/drawing/2014/main" id="{4AEAF91D-0FAD-4A4D-9AAD-C2A5C5827A79}"/>
              </a:ext>
            </a:extLst>
          </p:cNvPr>
          <p:cNvSpPr/>
          <p:nvPr/>
        </p:nvSpPr>
        <p:spPr>
          <a:xfrm>
            <a:off x="4314505" y="2232120"/>
            <a:ext cx="2875551" cy="468313"/>
          </a:xfrm>
          <a:prstGeom prst="rect">
            <a:avLst/>
          </a:prstGeom>
          <a:solidFill>
            <a:schemeClr val="accent2"/>
          </a:solidFill>
          <a:ln w="76200" cap="flat" cmpd="sng" algn="ctr">
            <a:solidFill>
              <a:schemeClr val="accent2"/>
            </a:solidFill>
            <a:prstDash val="solid"/>
          </a:ln>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a:ln>
                  <a:noFill/>
                </a:ln>
                <a:solidFill>
                  <a:srgbClr val="FFFFFF"/>
                </a:solidFill>
                <a:effectLst/>
                <a:uLnTx/>
                <a:uFillTx/>
                <a:latin typeface="+mj-lt"/>
                <a:ea typeface="+mn-ea"/>
                <a:cs typeface="Arial" panose="020B0604020202020204" pitchFamily="34" charset="0"/>
              </a:rPr>
              <a:t>FREQUENCY</a:t>
            </a:r>
          </a:p>
        </p:txBody>
      </p:sp>
      <p:sp>
        <p:nvSpPr>
          <p:cNvPr id="12" name="Isosceles Triangle 11">
            <a:extLst>
              <a:ext uri="{FF2B5EF4-FFF2-40B4-BE49-F238E27FC236}">
                <a16:creationId xmlns:a16="http://schemas.microsoft.com/office/drawing/2014/main" id="{397A911B-EB34-4A3F-A0C6-976624E3FD1C}"/>
              </a:ext>
            </a:extLst>
          </p:cNvPr>
          <p:cNvSpPr/>
          <p:nvPr/>
        </p:nvSpPr>
        <p:spPr>
          <a:xfrm flipV="1">
            <a:off x="8717742" y="2843226"/>
            <a:ext cx="572025" cy="369741"/>
          </a:xfrm>
          <a:prstGeom prst="triangle">
            <a:avLst/>
          </a:prstGeom>
          <a:solidFill>
            <a:srgbClr val="798080"/>
          </a:solidFill>
          <a:ln w="9525" cap="flat" cmpd="sng" algn="ctr">
            <a:solidFill>
              <a:srgbClr val="798080"/>
            </a:solidFill>
            <a:prstDash val="solid"/>
          </a:ln>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
        <p:nvSpPr>
          <p:cNvPr id="13" name="Isosceles Triangle 12">
            <a:extLst>
              <a:ext uri="{FF2B5EF4-FFF2-40B4-BE49-F238E27FC236}">
                <a16:creationId xmlns:a16="http://schemas.microsoft.com/office/drawing/2014/main" id="{AC612C81-FD15-46C0-B5BE-CEE5F2C02D8A}"/>
              </a:ext>
            </a:extLst>
          </p:cNvPr>
          <p:cNvSpPr/>
          <p:nvPr/>
        </p:nvSpPr>
        <p:spPr>
          <a:xfrm flipV="1">
            <a:off x="2273374" y="2834335"/>
            <a:ext cx="572025" cy="368657"/>
          </a:xfrm>
          <a:prstGeom prst="triangle">
            <a:avLst/>
          </a:prstGeom>
          <a:solidFill>
            <a:srgbClr val="798080"/>
          </a:solidFill>
          <a:ln w="9525" cap="flat" cmpd="sng" algn="ctr">
            <a:solidFill>
              <a:srgbClr val="798080"/>
            </a:solidFill>
            <a:prstDash val="solid"/>
          </a:ln>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
        <p:nvSpPr>
          <p:cNvPr id="14" name="Isosceles Triangle 13">
            <a:extLst>
              <a:ext uri="{FF2B5EF4-FFF2-40B4-BE49-F238E27FC236}">
                <a16:creationId xmlns:a16="http://schemas.microsoft.com/office/drawing/2014/main" id="{6811FFAC-4769-4312-801E-FF3B648E7AC8}"/>
              </a:ext>
            </a:extLst>
          </p:cNvPr>
          <p:cNvSpPr/>
          <p:nvPr/>
        </p:nvSpPr>
        <p:spPr>
          <a:xfrm flipV="1">
            <a:off x="5466268" y="2834335"/>
            <a:ext cx="572025" cy="368657"/>
          </a:xfrm>
          <a:prstGeom prst="triangle">
            <a:avLst/>
          </a:prstGeom>
          <a:solidFill>
            <a:srgbClr val="798080"/>
          </a:solidFill>
          <a:ln w="9525" cap="flat" cmpd="sng" algn="ctr">
            <a:solidFill>
              <a:srgbClr val="798080"/>
            </a:solidFill>
            <a:prstDash val="solid"/>
          </a:ln>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
        <p:nvSpPr>
          <p:cNvPr id="15" name="Oval 14">
            <a:extLst>
              <a:ext uri="{FF2B5EF4-FFF2-40B4-BE49-F238E27FC236}">
                <a16:creationId xmlns:a16="http://schemas.microsoft.com/office/drawing/2014/main" id="{C20FCE72-7786-4D54-9501-94AF89034CAD}"/>
              </a:ext>
            </a:extLst>
          </p:cNvPr>
          <p:cNvSpPr/>
          <p:nvPr/>
        </p:nvSpPr>
        <p:spPr>
          <a:xfrm>
            <a:off x="877233" y="2101994"/>
            <a:ext cx="695556" cy="69555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1</a:t>
            </a:r>
          </a:p>
        </p:txBody>
      </p:sp>
      <p:sp>
        <p:nvSpPr>
          <p:cNvPr id="16" name="Oval 15">
            <a:extLst>
              <a:ext uri="{FF2B5EF4-FFF2-40B4-BE49-F238E27FC236}">
                <a16:creationId xmlns:a16="http://schemas.microsoft.com/office/drawing/2014/main" id="{28C440DF-46D5-4B93-A665-A5C5B5F3832E}"/>
              </a:ext>
            </a:extLst>
          </p:cNvPr>
          <p:cNvSpPr/>
          <p:nvPr/>
        </p:nvSpPr>
        <p:spPr>
          <a:xfrm>
            <a:off x="4059442" y="2104266"/>
            <a:ext cx="695556" cy="695556"/>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2</a:t>
            </a:r>
          </a:p>
        </p:txBody>
      </p:sp>
      <p:sp>
        <p:nvSpPr>
          <p:cNvPr id="17" name="Oval 16">
            <a:extLst>
              <a:ext uri="{FF2B5EF4-FFF2-40B4-BE49-F238E27FC236}">
                <a16:creationId xmlns:a16="http://schemas.microsoft.com/office/drawing/2014/main" id="{0044A3AD-D7FA-4980-9962-5ECFB13594AB}"/>
              </a:ext>
            </a:extLst>
          </p:cNvPr>
          <p:cNvSpPr/>
          <p:nvPr/>
        </p:nvSpPr>
        <p:spPr>
          <a:xfrm>
            <a:off x="7255300" y="2120186"/>
            <a:ext cx="695556" cy="695556"/>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3</a:t>
            </a:r>
          </a:p>
        </p:txBody>
      </p:sp>
      <p:sp>
        <p:nvSpPr>
          <p:cNvPr id="20" name="Rectangle 19">
            <a:extLst>
              <a:ext uri="{FF2B5EF4-FFF2-40B4-BE49-F238E27FC236}">
                <a16:creationId xmlns:a16="http://schemas.microsoft.com/office/drawing/2014/main" id="{3DC00535-B3DE-4D0B-A7C0-72BABB93F822}"/>
              </a:ext>
            </a:extLst>
          </p:cNvPr>
          <p:cNvSpPr/>
          <p:nvPr/>
        </p:nvSpPr>
        <p:spPr>
          <a:xfrm>
            <a:off x="1137530" y="5286029"/>
            <a:ext cx="6052525" cy="578811"/>
          </a:xfrm>
          <a:prstGeom prst="rect">
            <a:avLst/>
          </a:prstGeom>
          <a:solidFill>
            <a:schemeClr val="tx2"/>
          </a:solidFill>
          <a:ln w="76200" cap="flat" cmpd="sng" algn="ctr">
            <a:solidFill>
              <a:schemeClr val="tx2"/>
            </a:solidFill>
            <a:prstDash val="solid"/>
          </a:ln>
          <a:effectLst/>
        </p:spPr>
        <p:txBody>
          <a:bodyPr lIns="72000" rIns="7200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Delivered through JICMAIL – transforming the way mail is planned and bought</a:t>
            </a:r>
          </a:p>
        </p:txBody>
      </p:sp>
      <p:grpSp>
        <p:nvGrpSpPr>
          <p:cNvPr id="21" name="Check" descr="{&quot;Key&quot;:&quot;POWER_USER_SHAPE_ICON&quot;,&quot;Value&quot;:&quot;POWER_USER_SHAPE_ICON_STYLE_1&quot;}">
            <a:extLst>
              <a:ext uri="{FF2B5EF4-FFF2-40B4-BE49-F238E27FC236}">
                <a16:creationId xmlns:a16="http://schemas.microsoft.com/office/drawing/2014/main" id="{CE84DA1C-FF8B-450D-959A-0AEB15031E32}"/>
              </a:ext>
            </a:extLst>
          </p:cNvPr>
          <p:cNvGrpSpPr>
            <a:grpSpLocks noChangeAspect="1"/>
          </p:cNvGrpSpPr>
          <p:nvPr>
            <p:custDataLst>
              <p:tags r:id="rId1"/>
            </p:custDataLst>
          </p:nvPr>
        </p:nvGrpSpPr>
        <p:grpSpPr bwMode="auto">
          <a:xfrm>
            <a:off x="486000" y="5286029"/>
            <a:ext cx="573617" cy="542925"/>
            <a:chOff x="2875" y="1062"/>
            <a:chExt cx="2168" cy="2052"/>
          </a:xfrm>
          <a:solidFill>
            <a:schemeClr val="accent1"/>
          </a:solidFill>
        </p:grpSpPr>
        <p:sp>
          <p:nvSpPr>
            <p:cNvPr id="22" name="Freeform 240">
              <a:extLst>
                <a:ext uri="{FF2B5EF4-FFF2-40B4-BE49-F238E27FC236}">
                  <a16:creationId xmlns:a16="http://schemas.microsoft.com/office/drawing/2014/main" id="{1738426A-B8E9-4BA1-AAA3-454C880D949B}"/>
                </a:ext>
              </a:extLst>
            </p:cNvPr>
            <p:cNvSpPr>
              <a:spLocks/>
            </p:cNvSpPr>
            <p:nvPr/>
          </p:nvSpPr>
          <p:spPr bwMode="auto">
            <a:xfrm>
              <a:off x="3276" y="1062"/>
              <a:ext cx="1767" cy="1523"/>
            </a:xfrm>
            <a:custGeom>
              <a:avLst/>
              <a:gdLst>
                <a:gd name="T0" fmla="*/ 407 w 445"/>
                <a:gd name="T1" fmla="*/ 0 h 383"/>
                <a:gd name="T2" fmla="*/ 389 w 445"/>
                <a:gd name="T3" fmla="*/ 5 h 383"/>
                <a:gd name="T4" fmla="*/ 134 w 445"/>
                <a:gd name="T5" fmla="*/ 287 h 383"/>
                <a:gd name="T6" fmla="*/ 64 w 445"/>
                <a:gd name="T7" fmla="*/ 196 h 383"/>
                <a:gd name="T8" fmla="*/ 38 w 445"/>
                <a:gd name="T9" fmla="*/ 183 h 383"/>
                <a:gd name="T10" fmla="*/ 18 w 445"/>
                <a:gd name="T11" fmla="*/ 190 h 383"/>
                <a:gd name="T12" fmla="*/ 11 w 445"/>
                <a:gd name="T13" fmla="*/ 237 h 383"/>
                <a:gd name="T14" fmla="*/ 113 w 445"/>
                <a:gd name="T15" fmla="*/ 370 h 383"/>
                <a:gd name="T16" fmla="*/ 140 w 445"/>
                <a:gd name="T17" fmla="*/ 383 h 383"/>
                <a:gd name="T18" fmla="*/ 144 w 445"/>
                <a:gd name="T19" fmla="*/ 383 h 383"/>
                <a:gd name="T20" fmla="*/ 170 w 445"/>
                <a:gd name="T21" fmla="*/ 363 h 383"/>
                <a:gd name="T22" fmla="*/ 425 w 445"/>
                <a:gd name="T23" fmla="*/ 61 h 383"/>
                <a:gd name="T24" fmla="*/ 435 w 445"/>
                <a:gd name="T25" fmla="*/ 15 h 383"/>
                <a:gd name="T26" fmla="*/ 407 w 445"/>
                <a:gd name="T2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5" h="383">
                  <a:moveTo>
                    <a:pt x="407" y="0"/>
                  </a:moveTo>
                  <a:cubicBezTo>
                    <a:pt x="401" y="0"/>
                    <a:pt x="395" y="1"/>
                    <a:pt x="389" y="5"/>
                  </a:cubicBezTo>
                  <a:cubicBezTo>
                    <a:pt x="256" y="91"/>
                    <a:pt x="173" y="218"/>
                    <a:pt x="134" y="287"/>
                  </a:cubicBezTo>
                  <a:lnTo>
                    <a:pt x="64" y="196"/>
                  </a:lnTo>
                  <a:cubicBezTo>
                    <a:pt x="58" y="188"/>
                    <a:pt x="48" y="183"/>
                    <a:pt x="38" y="183"/>
                  </a:cubicBezTo>
                  <a:cubicBezTo>
                    <a:pt x="31" y="183"/>
                    <a:pt x="24" y="185"/>
                    <a:pt x="18" y="190"/>
                  </a:cubicBezTo>
                  <a:cubicBezTo>
                    <a:pt x="3" y="201"/>
                    <a:pt x="0" y="222"/>
                    <a:pt x="11" y="237"/>
                  </a:cubicBezTo>
                  <a:lnTo>
                    <a:pt x="113" y="370"/>
                  </a:lnTo>
                  <a:cubicBezTo>
                    <a:pt x="120" y="378"/>
                    <a:pt x="130" y="383"/>
                    <a:pt x="140" y="383"/>
                  </a:cubicBezTo>
                  <a:cubicBezTo>
                    <a:pt x="141" y="383"/>
                    <a:pt x="143" y="383"/>
                    <a:pt x="144" y="383"/>
                  </a:cubicBezTo>
                  <a:cubicBezTo>
                    <a:pt x="156" y="381"/>
                    <a:pt x="166" y="374"/>
                    <a:pt x="170" y="363"/>
                  </a:cubicBezTo>
                  <a:cubicBezTo>
                    <a:pt x="171" y="361"/>
                    <a:pt x="255" y="171"/>
                    <a:pt x="425" y="61"/>
                  </a:cubicBezTo>
                  <a:cubicBezTo>
                    <a:pt x="441" y="51"/>
                    <a:pt x="445" y="30"/>
                    <a:pt x="435" y="15"/>
                  </a:cubicBezTo>
                  <a:cubicBezTo>
                    <a:pt x="429" y="5"/>
                    <a:pt x="418" y="0"/>
                    <a:pt x="40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241">
              <a:extLst>
                <a:ext uri="{FF2B5EF4-FFF2-40B4-BE49-F238E27FC236}">
                  <a16:creationId xmlns:a16="http://schemas.microsoft.com/office/drawing/2014/main" id="{0D0280A4-0B6D-415A-98D4-23731609CF3E}"/>
                </a:ext>
              </a:extLst>
            </p:cNvPr>
            <p:cNvSpPr>
              <a:spLocks/>
            </p:cNvSpPr>
            <p:nvPr/>
          </p:nvSpPr>
          <p:spPr bwMode="auto">
            <a:xfrm>
              <a:off x="2875" y="1261"/>
              <a:ext cx="1854" cy="1853"/>
            </a:xfrm>
            <a:custGeom>
              <a:avLst/>
              <a:gdLst>
                <a:gd name="T0" fmla="*/ 400 w 467"/>
                <a:gd name="T1" fmla="*/ 172 h 466"/>
                <a:gd name="T2" fmla="*/ 400 w 467"/>
                <a:gd name="T3" fmla="*/ 400 h 466"/>
                <a:gd name="T4" fmla="*/ 67 w 467"/>
                <a:gd name="T5" fmla="*/ 400 h 466"/>
                <a:gd name="T6" fmla="*/ 67 w 467"/>
                <a:gd name="T7" fmla="*/ 66 h 466"/>
                <a:gd name="T8" fmla="*/ 315 w 467"/>
                <a:gd name="T9" fmla="*/ 66 h 466"/>
                <a:gd name="T10" fmla="*/ 379 w 467"/>
                <a:gd name="T11" fmla="*/ 0 h 466"/>
                <a:gd name="T12" fmla="*/ 67 w 467"/>
                <a:gd name="T13" fmla="*/ 0 h 466"/>
                <a:gd name="T14" fmla="*/ 0 w 467"/>
                <a:gd name="T15" fmla="*/ 66 h 466"/>
                <a:gd name="T16" fmla="*/ 0 w 467"/>
                <a:gd name="T17" fmla="*/ 400 h 466"/>
                <a:gd name="T18" fmla="*/ 67 w 467"/>
                <a:gd name="T19" fmla="*/ 466 h 466"/>
                <a:gd name="T20" fmla="*/ 400 w 467"/>
                <a:gd name="T21" fmla="*/ 466 h 466"/>
                <a:gd name="T22" fmla="*/ 467 w 467"/>
                <a:gd name="T23" fmla="*/ 400 h 466"/>
                <a:gd name="T24" fmla="*/ 467 w 467"/>
                <a:gd name="T25" fmla="*/ 100 h 466"/>
                <a:gd name="T26" fmla="*/ 400 w 467"/>
                <a:gd name="T27" fmla="*/ 1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7" h="466">
                  <a:moveTo>
                    <a:pt x="400" y="172"/>
                  </a:moveTo>
                  <a:lnTo>
                    <a:pt x="400" y="400"/>
                  </a:lnTo>
                  <a:lnTo>
                    <a:pt x="67" y="400"/>
                  </a:lnTo>
                  <a:lnTo>
                    <a:pt x="67" y="66"/>
                  </a:lnTo>
                  <a:lnTo>
                    <a:pt x="315" y="66"/>
                  </a:lnTo>
                  <a:cubicBezTo>
                    <a:pt x="334" y="44"/>
                    <a:pt x="355" y="22"/>
                    <a:pt x="379" y="0"/>
                  </a:cubicBezTo>
                  <a:lnTo>
                    <a:pt x="67" y="0"/>
                  </a:lnTo>
                  <a:cubicBezTo>
                    <a:pt x="30" y="0"/>
                    <a:pt x="0" y="30"/>
                    <a:pt x="0" y="66"/>
                  </a:cubicBezTo>
                  <a:lnTo>
                    <a:pt x="0" y="400"/>
                  </a:lnTo>
                  <a:cubicBezTo>
                    <a:pt x="0" y="436"/>
                    <a:pt x="30" y="466"/>
                    <a:pt x="67" y="466"/>
                  </a:cubicBezTo>
                  <a:lnTo>
                    <a:pt x="400" y="466"/>
                  </a:lnTo>
                  <a:cubicBezTo>
                    <a:pt x="437" y="466"/>
                    <a:pt x="467" y="436"/>
                    <a:pt x="467" y="400"/>
                  </a:cubicBezTo>
                  <a:lnTo>
                    <a:pt x="467" y="100"/>
                  </a:lnTo>
                  <a:cubicBezTo>
                    <a:pt x="442" y="124"/>
                    <a:pt x="419" y="148"/>
                    <a:pt x="400" y="1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 name="Checkbox" descr="{&quot;Key&quot;:&quot;POWER_USER_SHAPE_ICON&quot;,&quot;Value&quot;:&quot;POWER_USER_SHAPE_ICON_STYLE_1&quot;}">
            <a:extLst>
              <a:ext uri="{FF2B5EF4-FFF2-40B4-BE49-F238E27FC236}">
                <a16:creationId xmlns:a16="http://schemas.microsoft.com/office/drawing/2014/main" id="{FF9161E4-BC35-4106-B543-AE51BB4DF346}"/>
              </a:ext>
            </a:extLst>
          </p:cNvPr>
          <p:cNvGrpSpPr>
            <a:grpSpLocks noChangeAspect="1"/>
          </p:cNvGrpSpPr>
          <p:nvPr>
            <p:custDataLst>
              <p:tags r:id="rId2"/>
            </p:custDataLst>
          </p:nvPr>
        </p:nvGrpSpPr>
        <p:grpSpPr bwMode="auto">
          <a:xfrm>
            <a:off x="10629281" y="4581344"/>
            <a:ext cx="550206" cy="542925"/>
            <a:chOff x="1126" y="3138"/>
            <a:chExt cx="2418" cy="2386"/>
          </a:xfrm>
          <a:solidFill>
            <a:schemeClr val="accent3"/>
          </a:solidFill>
        </p:grpSpPr>
        <p:sp>
          <p:nvSpPr>
            <p:cNvPr id="25" name="Freeform 340">
              <a:extLst>
                <a:ext uri="{FF2B5EF4-FFF2-40B4-BE49-F238E27FC236}">
                  <a16:creationId xmlns:a16="http://schemas.microsoft.com/office/drawing/2014/main" id="{31CDB561-9330-4E6D-B58E-E8C77311D8EE}"/>
                </a:ext>
              </a:extLst>
            </p:cNvPr>
            <p:cNvSpPr>
              <a:spLocks/>
            </p:cNvSpPr>
            <p:nvPr/>
          </p:nvSpPr>
          <p:spPr bwMode="auto">
            <a:xfrm>
              <a:off x="3064" y="3691"/>
              <a:ext cx="266" cy="1109"/>
            </a:xfrm>
            <a:custGeom>
              <a:avLst/>
              <a:gdLst>
                <a:gd name="T0" fmla="*/ 0 w 67"/>
                <a:gd name="T1" fmla="*/ 200 h 279"/>
                <a:gd name="T2" fmla="*/ 67 w 67"/>
                <a:gd name="T3" fmla="*/ 279 h 279"/>
                <a:gd name="T4" fmla="*/ 67 w 67"/>
                <a:gd name="T5" fmla="*/ 10 h 279"/>
                <a:gd name="T6" fmla="*/ 66 w 67"/>
                <a:gd name="T7" fmla="*/ 0 h 279"/>
                <a:gd name="T8" fmla="*/ 0 w 67"/>
                <a:gd name="T9" fmla="*/ 70 h 279"/>
                <a:gd name="T10" fmla="*/ 0 w 67"/>
                <a:gd name="T11" fmla="*/ 200 h 279"/>
              </a:gdLst>
              <a:ahLst/>
              <a:cxnLst>
                <a:cxn ang="0">
                  <a:pos x="T0" y="T1"/>
                </a:cxn>
                <a:cxn ang="0">
                  <a:pos x="T2" y="T3"/>
                </a:cxn>
                <a:cxn ang="0">
                  <a:pos x="T4" y="T5"/>
                </a:cxn>
                <a:cxn ang="0">
                  <a:pos x="T6" y="T7"/>
                </a:cxn>
                <a:cxn ang="0">
                  <a:pos x="T8" y="T9"/>
                </a:cxn>
                <a:cxn ang="0">
                  <a:pos x="T10" y="T11"/>
                </a:cxn>
              </a:cxnLst>
              <a:rect l="0" t="0" r="r" b="b"/>
              <a:pathLst>
                <a:path w="67" h="279">
                  <a:moveTo>
                    <a:pt x="0" y="200"/>
                  </a:moveTo>
                  <a:cubicBezTo>
                    <a:pt x="23" y="226"/>
                    <a:pt x="46" y="252"/>
                    <a:pt x="67" y="279"/>
                  </a:cubicBezTo>
                  <a:lnTo>
                    <a:pt x="67" y="10"/>
                  </a:lnTo>
                  <a:cubicBezTo>
                    <a:pt x="67" y="7"/>
                    <a:pt x="66" y="3"/>
                    <a:pt x="66" y="0"/>
                  </a:cubicBezTo>
                  <a:cubicBezTo>
                    <a:pt x="45" y="22"/>
                    <a:pt x="23" y="45"/>
                    <a:pt x="0" y="70"/>
                  </a:cubicBezTo>
                  <a:lnTo>
                    <a:pt x="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341">
              <a:extLst>
                <a:ext uri="{FF2B5EF4-FFF2-40B4-BE49-F238E27FC236}">
                  <a16:creationId xmlns:a16="http://schemas.microsoft.com/office/drawing/2014/main" id="{CD28B842-7A0F-4E62-89A0-5F3C1E2FFC77}"/>
                </a:ext>
              </a:extLst>
            </p:cNvPr>
            <p:cNvSpPr>
              <a:spLocks/>
            </p:cNvSpPr>
            <p:nvPr/>
          </p:nvSpPr>
          <p:spPr bwMode="auto">
            <a:xfrm>
              <a:off x="1126" y="3138"/>
              <a:ext cx="2418" cy="2386"/>
            </a:xfrm>
            <a:custGeom>
              <a:avLst/>
              <a:gdLst>
                <a:gd name="T0" fmla="*/ 380 w 609"/>
                <a:gd name="T1" fmla="*/ 278 h 600"/>
                <a:gd name="T2" fmla="*/ 585 w 609"/>
                <a:gd name="T3" fmla="*/ 57 h 600"/>
                <a:gd name="T4" fmla="*/ 584 w 609"/>
                <a:gd name="T5" fmla="*/ 10 h 600"/>
                <a:gd name="T6" fmla="*/ 561 w 609"/>
                <a:gd name="T7" fmla="*/ 0 h 600"/>
                <a:gd name="T8" fmla="*/ 537 w 609"/>
                <a:gd name="T9" fmla="*/ 11 h 600"/>
                <a:gd name="T10" fmla="*/ 330 w 609"/>
                <a:gd name="T11" fmla="*/ 234 h 600"/>
                <a:gd name="T12" fmla="*/ 53 w 609"/>
                <a:gd name="T13" fmla="*/ 46 h 600"/>
                <a:gd name="T14" fmla="*/ 38 w 609"/>
                <a:gd name="T15" fmla="*/ 43 h 600"/>
                <a:gd name="T16" fmla="*/ 8 w 609"/>
                <a:gd name="T17" fmla="*/ 62 h 600"/>
                <a:gd name="T18" fmla="*/ 24 w 609"/>
                <a:gd name="T19" fmla="*/ 106 h 600"/>
                <a:gd name="T20" fmla="*/ 285 w 609"/>
                <a:gd name="T21" fmla="*/ 284 h 600"/>
                <a:gd name="T22" fmla="*/ 56 w 609"/>
                <a:gd name="T23" fmla="*/ 545 h 600"/>
                <a:gd name="T24" fmla="*/ 60 w 609"/>
                <a:gd name="T25" fmla="*/ 592 h 600"/>
                <a:gd name="T26" fmla="*/ 82 w 609"/>
                <a:gd name="T27" fmla="*/ 600 h 600"/>
                <a:gd name="T28" fmla="*/ 107 w 609"/>
                <a:gd name="T29" fmla="*/ 588 h 600"/>
                <a:gd name="T30" fmla="*/ 335 w 609"/>
                <a:gd name="T31" fmla="*/ 328 h 600"/>
                <a:gd name="T32" fmla="*/ 543 w 609"/>
                <a:gd name="T33" fmla="*/ 574 h 600"/>
                <a:gd name="T34" fmla="*/ 571 w 609"/>
                <a:gd name="T35" fmla="*/ 589 h 600"/>
                <a:gd name="T36" fmla="*/ 589 w 609"/>
                <a:gd name="T37" fmla="*/ 584 h 600"/>
                <a:gd name="T38" fmla="*/ 599 w 609"/>
                <a:gd name="T39" fmla="*/ 538 h 600"/>
                <a:gd name="T40" fmla="*/ 380 w 609"/>
                <a:gd name="T41" fmla="*/ 27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9" h="600">
                  <a:moveTo>
                    <a:pt x="380" y="278"/>
                  </a:moveTo>
                  <a:cubicBezTo>
                    <a:pt x="447" y="204"/>
                    <a:pt x="518" y="126"/>
                    <a:pt x="585" y="57"/>
                  </a:cubicBezTo>
                  <a:cubicBezTo>
                    <a:pt x="598" y="44"/>
                    <a:pt x="597" y="22"/>
                    <a:pt x="584" y="10"/>
                  </a:cubicBezTo>
                  <a:cubicBezTo>
                    <a:pt x="578" y="4"/>
                    <a:pt x="569" y="0"/>
                    <a:pt x="561" y="0"/>
                  </a:cubicBezTo>
                  <a:cubicBezTo>
                    <a:pt x="552" y="0"/>
                    <a:pt x="544" y="4"/>
                    <a:pt x="537" y="11"/>
                  </a:cubicBezTo>
                  <a:cubicBezTo>
                    <a:pt x="470" y="81"/>
                    <a:pt x="398" y="159"/>
                    <a:pt x="330" y="234"/>
                  </a:cubicBezTo>
                  <a:cubicBezTo>
                    <a:pt x="187" y="112"/>
                    <a:pt x="61" y="50"/>
                    <a:pt x="53" y="46"/>
                  </a:cubicBezTo>
                  <a:cubicBezTo>
                    <a:pt x="48" y="44"/>
                    <a:pt x="43" y="43"/>
                    <a:pt x="38" y="43"/>
                  </a:cubicBezTo>
                  <a:cubicBezTo>
                    <a:pt x="26" y="43"/>
                    <a:pt x="14" y="50"/>
                    <a:pt x="8" y="62"/>
                  </a:cubicBezTo>
                  <a:cubicBezTo>
                    <a:pt x="0" y="78"/>
                    <a:pt x="7" y="98"/>
                    <a:pt x="24" y="106"/>
                  </a:cubicBezTo>
                  <a:cubicBezTo>
                    <a:pt x="26" y="107"/>
                    <a:pt x="147" y="167"/>
                    <a:pt x="285" y="284"/>
                  </a:cubicBezTo>
                  <a:cubicBezTo>
                    <a:pt x="158" y="426"/>
                    <a:pt x="58" y="543"/>
                    <a:pt x="56" y="545"/>
                  </a:cubicBezTo>
                  <a:cubicBezTo>
                    <a:pt x="44" y="559"/>
                    <a:pt x="46" y="580"/>
                    <a:pt x="60" y="592"/>
                  </a:cubicBezTo>
                  <a:cubicBezTo>
                    <a:pt x="66" y="597"/>
                    <a:pt x="74" y="600"/>
                    <a:pt x="82" y="600"/>
                  </a:cubicBezTo>
                  <a:cubicBezTo>
                    <a:pt x="91" y="600"/>
                    <a:pt x="100" y="596"/>
                    <a:pt x="107" y="588"/>
                  </a:cubicBezTo>
                  <a:cubicBezTo>
                    <a:pt x="109" y="587"/>
                    <a:pt x="209" y="470"/>
                    <a:pt x="335" y="328"/>
                  </a:cubicBezTo>
                  <a:cubicBezTo>
                    <a:pt x="408" y="395"/>
                    <a:pt x="481" y="477"/>
                    <a:pt x="543" y="574"/>
                  </a:cubicBezTo>
                  <a:cubicBezTo>
                    <a:pt x="550" y="584"/>
                    <a:pt x="560" y="589"/>
                    <a:pt x="571" y="589"/>
                  </a:cubicBezTo>
                  <a:cubicBezTo>
                    <a:pt x="577" y="589"/>
                    <a:pt x="584" y="587"/>
                    <a:pt x="589" y="584"/>
                  </a:cubicBezTo>
                  <a:cubicBezTo>
                    <a:pt x="605" y="574"/>
                    <a:pt x="609" y="553"/>
                    <a:pt x="599" y="538"/>
                  </a:cubicBezTo>
                  <a:cubicBezTo>
                    <a:pt x="534" y="435"/>
                    <a:pt x="456" y="348"/>
                    <a:pt x="380" y="27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342">
              <a:extLst>
                <a:ext uri="{FF2B5EF4-FFF2-40B4-BE49-F238E27FC236}">
                  <a16:creationId xmlns:a16="http://schemas.microsoft.com/office/drawing/2014/main" id="{723D6FF1-AB60-4163-90BD-9A7C16D89D7B}"/>
                </a:ext>
              </a:extLst>
            </p:cNvPr>
            <p:cNvSpPr>
              <a:spLocks/>
            </p:cNvSpPr>
            <p:nvPr/>
          </p:nvSpPr>
          <p:spPr bwMode="auto">
            <a:xfrm>
              <a:off x="1849" y="3468"/>
              <a:ext cx="956" cy="262"/>
            </a:xfrm>
            <a:custGeom>
              <a:avLst/>
              <a:gdLst>
                <a:gd name="T0" fmla="*/ 180 w 241"/>
                <a:gd name="T1" fmla="*/ 66 h 66"/>
                <a:gd name="T2" fmla="*/ 241 w 241"/>
                <a:gd name="T3" fmla="*/ 0 h 66"/>
                <a:gd name="T4" fmla="*/ 0 w 241"/>
                <a:gd name="T5" fmla="*/ 0 h 66"/>
                <a:gd name="T6" fmla="*/ 96 w 241"/>
                <a:gd name="T7" fmla="*/ 66 h 66"/>
                <a:gd name="T8" fmla="*/ 180 w 241"/>
                <a:gd name="T9" fmla="*/ 66 h 66"/>
              </a:gdLst>
              <a:ahLst/>
              <a:cxnLst>
                <a:cxn ang="0">
                  <a:pos x="T0" y="T1"/>
                </a:cxn>
                <a:cxn ang="0">
                  <a:pos x="T2" y="T3"/>
                </a:cxn>
                <a:cxn ang="0">
                  <a:pos x="T4" y="T5"/>
                </a:cxn>
                <a:cxn ang="0">
                  <a:pos x="T6" y="T7"/>
                </a:cxn>
                <a:cxn ang="0">
                  <a:pos x="T8" y="T9"/>
                </a:cxn>
              </a:cxnLst>
              <a:rect l="0" t="0" r="r" b="b"/>
              <a:pathLst>
                <a:path w="241" h="66">
                  <a:moveTo>
                    <a:pt x="180" y="66"/>
                  </a:moveTo>
                  <a:cubicBezTo>
                    <a:pt x="201" y="43"/>
                    <a:pt x="222" y="21"/>
                    <a:pt x="241" y="0"/>
                  </a:cubicBezTo>
                  <a:lnTo>
                    <a:pt x="0" y="0"/>
                  </a:lnTo>
                  <a:cubicBezTo>
                    <a:pt x="29" y="18"/>
                    <a:pt x="61" y="40"/>
                    <a:pt x="96" y="66"/>
                  </a:cubicBezTo>
                  <a:lnTo>
                    <a:pt x="180" y="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343">
              <a:extLst>
                <a:ext uri="{FF2B5EF4-FFF2-40B4-BE49-F238E27FC236}">
                  <a16:creationId xmlns:a16="http://schemas.microsoft.com/office/drawing/2014/main" id="{1082579D-2938-4E52-BF6F-FB47FBF3BC9E}"/>
                </a:ext>
              </a:extLst>
            </p:cNvPr>
            <p:cNvSpPr>
              <a:spLocks/>
            </p:cNvSpPr>
            <p:nvPr/>
          </p:nvSpPr>
          <p:spPr bwMode="auto">
            <a:xfrm>
              <a:off x="1860" y="5059"/>
              <a:ext cx="1200" cy="262"/>
            </a:xfrm>
            <a:custGeom>
              <a:avLst/>
              <a:gdLst>
                <a:gd name="T0" fmla="*/ 58 w 302"/>
                <a:gd name="T1" fmla="*/ 0 h 66"/>
                <a:gd name="T2" fmla="*/ 0 w 302"/>
                <a:gd name="T3" fmla="*/ 66 h 66"/>
                <a:gd name="T4" fmla="*/ 302 w 302"/>
                <a:gd name="T5" fmla="*/ 66 h 66"/>
                <a:gd name="T6" fmla="*/ 251 w 302"/>
                <a:gd name="T7" fmla="*/ 0 h 66"/>
                <a:gd name="T8" fmla="*/ 58 w 302"/>
                <a:gd name="T9" fmla="*/ 0 h 66"/>
              </a:gdLst>
              <a:ahLst/>
              <a:cxnLst>
                <a:cxn ang="0">
                  <a:pos x="T0" y="T1"/>
                </a:cxn>
                <a:cxn ang="0">
                  <a:pos x="T2" y="T3"/>
                </a:cxn>
                <a:cxn ang="0">
                  <a:pos x="T4" y="T5"/>
                </a:cxn>
                <a:cxn ang="0">
                  <a:pos x="T6" y="T7"/>
                </a:cxn>
                <a:cxn ang="0">
                  <a:pos x="T8" y="T9"/>
                </a:cxn>
              </a:cxnLst>
              <a:rect l="0" t="0" r="r" b="b"/>
              <a:pathLst>
                <a:path w="302" h="66">
                  <a:moveTo>
                    <a:pt x="58" y="0"/>
                  </a:moveTo>
                  <a:cubicBezTo>
                    <a:pt x="36" y="25"/>
                    <a:pt x="16" y="47"/>
                    <a:pt x="0" y="66"/>
                  </a:cubicBezTo>
                  <a:lnTo>
                    <a:pt x="302" y="66"/>
                  </a:lnTo>
                  <a:cubicBezTo>
                    <a:pt x="286" y="44"/>
                    <a:pt x="269" y="22"/>
                    <a:pt x="251"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344">
              <a:extLst>
                <a:ext uri="{FF2B5EF4-FFF2-40B4-BE49-F238E27FC236}">
                  <a16:creationId xmlns:a16="http://schemas.microsoft.com/office/drawing/2014/main" id="{FDD0E9EF-2A16-44E9-8702-1C232B54160C}"/>
                </a:ext>
              </a:extLst>
            </p:cNvPr>
            <p:cNvSpPr>
              <a:spLocks/>
            </p:cNvSpPr>
            <p:nvPr/>
          </p:nvSpPr>
          <p:spPr bwMode="auto">
            <a:xfrm>
              <a:off x="1475" y="3858"/>
              <a:ext cx="266" cy="1097"/>
            </a:xfrm>
            <a:custGeom>
              <a:avLst/>
              <a:gdLst>
                <a:gd name="T0" fmla="*/ 0 w 67"/>
                <a:gd name="T1" fmla="*/ 0 h 276"/>
                <a:gd name="T2" fmla="*/ 0 w 67"/>
                <a:gd name="T3" fmla="*/ 276 h 276"/>
                <a:gd name="T4" fmla="*/ 67 w 67"/>
                <a:gd name="T5" fmla="*/ 200 h 276"/>
                <a:gd name="T6" fmla="*/ 67 w 67"/>
                <a:gd name="T7" fmla="*/ 44 h 276"/>
                <a:gd name="T8" fmla="*/ 0 w 67"/>
                <a:gd name="T9" fmla="*/ 0 h 276"/>
              </a:gdLst>
              <a:ahLst/>
              <a:cxnLst>
                <a:cxn ang="0">
                  <a:pos x="T0" y="T1"/>
                </a:cxn>
                <a:cxn ang="0">
                  <a:pos x="T2" y="T3"/>
                </a:cxn>
                <a:cxn ang="0">
                  <a:pos x="T4" y="T5"/>
                </a:cxn>
                <a:cxn ang="0">
                  <a:pos x="T6" y="T7"/>
                </a:cxn>
                <a:cxn ang="0">
                  <a:pos x="T8" y="T9"/>
                </a:cxn>
              </a:cxnLst>
              <a:rect l="0" t="0" r="r" b="b"/>
              <a:pathLst>
                <a:path w="67" h="276">
                  <a:moveTo>
                    <a:pt x="0" y="0"/>
                  </a:moveTo>
                  <a:lnTo>
                    <a:pt x="0" y="276"/>
                  </a:lnTo>
                  <a:cubicBezTo>
                    <a:pt x="19" y="255"/>
                    <a:pt x="41" y="229"/>
                    <a:pt x="67" y="200"/>
                  </a:cubicBezTo>
                  <a:lnTo>
                    <a:pt x="67" y="44"/>
                  </a:lnTo>
                  <a:cubicBezTo>
                    <a:pt x="42" y="27"/>
                    <a:pt x="20" y="12"/>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18051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94D7-8A2A-4957-9B92-9E069A123629}"/>
              </a:ext>
            </a:extLst>
          </p:cNvPr>
          <p:cNvSpPr>
            <a:spLocks noGrp="1"/>
          </p:cNvSpPr>
          <p:nvPr>
            <p:ph type="title"/>
          </p:nvPr>
        </p:nvSpPr>
        <p:spPr/>
        <p:txBody>
          <a:bodyPr/>
          <a:lstStyle/>
          <a:p>
            <a:r>
              <a:rPr lang="en-GB" dirty="0"/>
              <a:t>Let’s take a real example</a:t>
            </a:r>
          </a:p>
        </p:txBody>
      </p:sp>
      <p:sp>
        <p:nvSpPr>
          <p:cNvPr id="3" name="Slide Number Placeholder 2">
            <a:extLst>
              <a:ext uri="{FF2B5EF4-FFF2-40B4-BE49-F238E27FC236}">
                <a16:creationId xmlns:a16="http://schemas.microsoft.com/office/drawing/2014/main" id="{2B27C47C-9EA1-4E26-929D-9D73524BFFBA}"/>
              </a:ext>
            </a:extLst>
          </p:cNvPr>
          <p:cNvSpPr>
            <a:spLocks noGrp="1"/>
          </p:cNvSpPr>
          <p:nvPr>
            <p:ph type="sldNum" sz="quarter" idx="10"/>
          </p:nvPr>
        </p:nvSpPr>
        <p:spPr/>
        <p:txBody>
          <a:bodyPr/>
          <a:lstStyle/>
          <a:p>
            <a:fld id="{887360FE-02F5-4392-9C12-7D03F05745BB}" type="slidenum">
              <a:rPr lang="en-GB" smtClean="0"/>
              <a:pPr/>
              <a:t>7</a:t>
            </a:fld>
            <a:endParaRPr lang="en-GB" dirty="0"/>
          </a:p>
        </p:txBody>
      </p:sp>
      <p:sp>
        <p:nvSpPr>
          <p:cNvPr id="4" name="Text Placeholder 3">
            <a:extLst>
              <a:ext uri="{FF2B5EF4-FFF2-40B4-BE49-F238E27FC236}">
                <a16:creationId xmlns:a16="http://schemas.microsoft.com/office/drawing/2014/main" id="{5F9D9E4D-9BD6-4023-8398-6EFC911D6A53}"/>
              </a:ext>
            </a:extLst>
          </p:cNvPr>
          <p:cNvSpPr>
            <a:spLocks noGrp="1"/>
          </p:cNvSpPr>
          <p:nvPr>
            <p:ph type="body" sz="quarter" idx="11"/>
          </p:nvPr>
        </p:nvSpPr>
        <p:spPr/>
        <p:txBody>
          <a:bodyPr/>
          <a:lstStyle/>
          <a:p>
            <a:r>
              <a:rPr lang="en-GB" dirty="0"/>
              <a:t>I WANT TO RUN A tv CAMPAIGN AND I’M A PLANNER IN AN AGENCY</a:t>
            </a:r>
          </a:p>
        </p:txBody>
      </p:sp>
      <p:grpSp>
        <p:nvGrpSpPr>
          <p:cNvPr id="7" name="Television" descr="{&quot;Key&quot;:&quot;POWER_USER_SHAPE_ICON&quot;,&quot;Value&quot;:&quot;POWER_USER_SHAPE_ICON_STYLE_1&quot;}">
            <a:extLst>
              <a:ext uri="{FF2B5EF4-FFF2-40B4-BE49-F238E27FC236}">
                <a16:creationId xmlns:a16="http://schemas.microsoft.com/office/drawing/2014/main" id="{1A1ED384-E127-49A9-9D65-3E65CB564F9B}"/>
              </a:ext>
            </a:extLst>
          </p:cNvPr>
          <p:cNvGrpSpPr>
            <a:grpSpLocks noChangeAspect="1"/>
          </p:cNvGrpSpPr>
          <p:nvPr>
            <p:custDataLst>
              <p:tags r:id="rId1"/>
            </p:custDataLst>
          </p:nvPr>
        </p:nvGrpSpPr>
        <p:grpSpPr bwMode="auto">
          <a:xfrm>
            <a:off x="1282892" y="2849009"/>
            <a:ext cx="2185984" cy="2392407"/>
            <a:chOff x="36" y="13"/>
            <a:chExt cx="413" cy="452"/>
          </a:xfrm>
          <a:solidFill>
            <a:schemeClr val="tx2"/>
          </a:solidFill>
        </p:grpSpPr>
        <p:sp>
          <p:nvSpPr>
            <p:cNvPr id="8" name="Television">
              <a:extLst>
                <a:ext uri="{FF2B5EF4-FFF2-40B4-BE49-F238E27FC236}">
                  <a16:creationId xmlns:a16="http://schemas.microsoft.com/office/drawing/2014/main" id="{712608B2-9A07-466C-A00A-3D2F91009A8B}"/>
                </a:ext>
              </a:extLst>
            </p:cNvPr>
            <p:cNvSpPr>
              <a:spLocks noEditPoints="1"/>
            </p:cNvSpPr>
            <p:nvPr>
              <p:custDataLst>
                <p:tags r:id="rId23"/>
              </p:custDataLst>
            </p:nvPr>
          </p:nvSpPr>
          <p:spPr bwMode="auto">
            <a:xfrm>
              <a:off x="36" y="187"/>
              <a:ext cx="413" cy="278"/>
            </a:xfrm>
            <a:custGeom>
              <a:avLst/>
              <a:gdLst>
                <a:gd name="T0" fmla="*/ 1054 w 1100"/>
                <a:gd name="T1" fmla="*/ 0 h 738"/>
                <a:gd name="T2" fmla="*/ 46 w 1100"/>
                <a:gd name="T3" fmla="*/ 0 h 738"/>
                <a:gd name="T4" fmla="*/ 0 w 1100"/>
                <a:gd name="T5" fmla="*/ 46 h 738"/>
                <a:gd name="T6" fmla="*/ 0 w 1100"/>
                <a:gd name="T7" fmla="*/ 692 h 738"/>
                <a:gd name="T8" fmla="*/ 46 w 1100"/>
                <a:gd name="T9" fmla="*/ 738 h 738"/>
                <a:gd name="T10" fmla="*/ 1054 w 1100"/>
                <a:gd name="T11" fmla="*/ 738 h 738"/>
                <a:gd name="T12" fmla="*/ 1100 w 1100"/>
                <a:gd name="T13" fmla="*/ 692 h 738"/>
                <a:gd name="T14" fmla="*/ 1100 w 1100"/>
                <a:gd name="T15" fmla="*/ 46 h 738"/>
                <a:gd name="T16" fmla="*/ 1054 w 1100"/>
                <a:gd name="T17" fmla="*/ 0 h 738"/>
                <a:gd name="T18" fmla="*/ 802 w 1100"/>
                <a:gd name="T19" fmla="*/ 622 h 738"/>
                <a:gd name="T20" fmla="*/ 483 w 1100"/>
                <a:gd name="T21" fmla="*/ 638 h 738"/>
                <a:gd name="T22" fmla="*/ 119 w 1100"/>
                <a:gd name="T23" fmla="*/ 622 h 738"/>
                <a:gd name="T24" fmla="*/ 91 w 1100"/>
                <a:gd name="T25" fmla="*/ 371 h 738"/>
                <a:gd name="T26" fmla="*/ 119 w 1100"/>
                <a:gd name="T27" fmla="*/ 116 h 738"/>
                <a:gd name="T28" fmla="*/ 486 w 1100"/>
                <a:gd name="T29" fmla="*/ 93 h 738"/>
                <a:gd name="T30" fmla="*/ 802 w 1100"/>
                <a:gd name="T31" fmla="*/ 116 h 738"/>
                <a:gd name="T32" fmla="*/ 828 w 1100"/>
                <a:gd name="T33" fmla="*/ 363 h 738"/>
                <a:gd name="T34" fmla="*/ 802 w 1100"/>
                <a:gd name="T35" fmla="*/ 622 h 738"/>
                <a:gd name="T36" fmla="*/ 1025 w 1100"/>
                <a:gd name="T37" fmla="*/ 605 h 738"/>
                <a:gd name="T38" fmla="*/ 1012 w 1100"/>
                <a:gd name="T39" fmla="*/ 625 h 738"/>
                <a:gd name="T40" fmla="*/ 934 w 1100"/>
                <a:gd name="T41" fmla="*/ 625 h 738"/>
                <a:gd name="T42" fmla="*/ 913 w 1100"/>
                <a:gd name="T43" fmla="*/ 605 h 738"/>
                <a:gd name="T44" fmla="*/ 913 w 1100"/>
                <a:gd name="T45" fmla="*/ 133 h 738"/>
                <a:gd name="T46" fmla="*/ 934 w 1100"/>
                <a:gd name="T47" fmla="*/ 113 h 738"/>
                <a:gd name="T48" fmla="*/ 1012 w 1100"/>
                <a:gd name="T49" fmla="*/ 113 h 738"/>
                <a:gd name="T50" fmla="*/ 1025 w 1100"/>
                <a:gd name="T51" fmla="*/ 133 h 738"/>
                <a:gd name="T52" fmla="*/ 1025 w 1100"/>
                <a:gd name="T53" fmla="*/ 60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0" h="738">
                  <a:moveTo>
                    <a:pt x="1054" y="0"/>
                  </a:moveTo>
                  <a:lnTo>
                    <a:pt x="46" y="0"/>
                  </a:lnTo>
                  <a:cubicBezTo>
                    <a:pt x="21" y="0"/>
                    <a:pt x="0" y="21"/>
                    <a:pt x="0" y="46"/>
                  </a:cubicBezTo>
                  <a:lnTo>
                    <a:pt x="0" y="692"/>
                  </a:lnTo>
                  <a:cubicBezTo>
                    <a:pt x="0" y="717"/>
                    <a:pt x="21" y="738"/>
                    <a:pt x="46" y="738"/>
                  </a:cubicBezTo>
                  <a:lnTo>
                    <a:pt x="1054" y="738"/>
                  </a:lnTo>
                  <a:cubicBezTo>
                    <a:pt x="1079" y="738"/>
                    <a:pt x="1100" y="717"/>
                    <a:pt x="1100" y="692"/>
                  </a:cubicBezTo>
                  <a:lnTo>
                    <a:pt x="1100" y="46"/>
                  </a:lnTo>
                  <a:cubicBezTo>
                    <a:pt x="1100" y="21"/>
                    <a:pt x="1079" y="0"/>
                    <a:pt x="1054" y="0"/>
                  </a:cubicBezTo>
                  <a:close/>
                  <a:moveTo>
                    <a:pt x="802" y="622"/>
                  </a:moveTo>
                  <a:cubicBezTo>
                    <a:pt x="788" y="636"/>
                    <a:pt x="646" y="638"/>
                    <a:pt x="483" y="638"/>
                  </a:cubicBezTo>
                  <a:cubicBezTo>
                    <a:pt x="305" y="638"/>
                    <a:pt x="132" y="635"/>
                    <a:pt x="119" y="622"/>
                  </a:cubicBezTo>
                  <a:cubicBezTo>
                    <a:pt x="105" y="608"/>
                    <a:pt x="91" y="496"/>
                    <a:pt x="91" y="371"/>
                  </a:cubicBezTo>
                  <a:cubicBezTo>
                    <a:pt x="91" y="243"/>
                    <a:pt x="103" y="131"/>
                    <a:pt x="119" y="116"/>
                  </a:cubicBezTo>
                  <a:cubicBezTo>
                    <a:pt x="134" y="100"/>
                    <a:pt x="316" y="93"/>
                    <a:pt x="486" y="93"/>
                  </a:cubicBezTo>
                  <a:cubicBezTo>
                    <a:pt x="658" y="93"/>
                    <a:pt x="790" y="103"/>
                    <a:pt x="802" y="116"/>
                  </a:cubicBezTo>
                  <a:cubicBezTo>
                    <a:pt x="815" y="128"/>
                    <a:pt x="828" y="238"/>
                    <a:pt x="828" y="363"/>
                  </a:cubicBezTo>
                  <a:cubicBezTo>
                    <a:pt x="828" y="491"/>
                    <a:pt x="816" y="608"/>
                    <a:pt x="802" y="622"/>
                  </a:cubicBezTo>
                  <a:close/>
                  <a:moveTo>
                    <a:pt x="1025" y="605"/>
                  </a:moveTo>
                  <a:cubicBezTo>
                    <a:pt x="1025" y="613"/>
                    <a:pt x="1020" y="625"/>
                    <a:pt x="1012" y="625"/>
                  </a:cubicBezTo>
                  <a:lnTo>
                    <a:pt x="934" y="625"/>
                  </a:lnTo>
                  <a:cubicBezTo>
                    <a:pt x="925" y="625"/>
                    <a:pt x="913" y="613"/>
                    <a:pt x="913" y="605"/>
                  </a:cubicBezTo>
                  <a:lnTo>
                    <a:pt x="913" y="133"/>
                  </a:lnTo>
                  <a:cubicBezTo>
                    <a:pt x="913" y="125"/>
                    <a:pt x="925" y="113"/>
                    <a:pt x="934" y="113"/>
                  </a:cubicBezTo>
                  <a:lnTo>
                    <a:pt x="1012" y="113"/>
                  </a:lnTo>
                  <a:cubicBezTo>
                    <a:pt x="1020" y="113"/>
                    <a:pt x="1025" y="125"/>
                    <a:pt x="1025" y="133"/>
                  </a:cubicBezTo>
                  <a:lnTo>
                    <a:pt x="1025" y="60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levision">
              <a:extLst>
                <a:ext uri="{FF2B5EF4-FFF2-40B4-BE49-F238E27FC236}">
                  <a16:creationId xmlns:a16="http://schemas.microsoft.com/office/drawing/2014/main" id="{F0CE3F2E-121D-46DA-836E-B02705F34E8B}"/>
                </a:ext>
              </a:extLst>
            </p:cNvPr>
            <p:cNvSpPr>
              <a:spLocks noChangeArrowheads="1"/>
            </p:cNvSpPr>
            <p:nvPr>
              <p:custDataLst>
                <p:tags r:id="rId24"/>
              </p:custDataLst>
            </p:nvPr>
          </p:nvSpPr>
          <p:spPr bwMode="auto">
            <a:xfrm>
              <a:off x="393" y="241"/>
              <a:ext cx="17" cy="17"/>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levision">
              <a:extLst>
                <a:ext uri="{FF2B5EF4-FFF2-40B4-BE49-F238E27FC236}">
                  <a16:creationId xmlns:a16="http://schemas.microsoft.com/office/drawing/2014/main" id="{1159706D-73A3-4A74-B3E5-BAC8E81E8D8E}"/>
                </a:ext>
              </a:extLst>
            </p:cNvPr>
            <p:cNvSpPr>
              <a:spLocks noChangeArrowheads="1"/>
            </p:cNvSpPr>
            <p:nvPr>
              <p:custDataLst>
                <p:tags r:id="rId25"/>
              </p:custDataLst>
            </p:nvPr>
          </p:nvSpPr>
          <p:spPr bwMode="auto">
            <a:xfrm>
              <a:off x="393" y="265"/>
              <a:ext cx="17" cy="17"/>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levision">
              <a:extLst>
                <a:ext uri="{FF2B5EF4-FFF2-40B4-BE49-F238E27FC236}">
                  <a16:creationId xmlns:a16="http://schemas.microsoft.com/office/drawing/2014/main" id="{BB1CC007-7E64-495D-9871-1E3CA631DEFE}"/>
                </a:ext>
              </a:extLst>
            </p:cNvPr>
            <p:cNvSpPr>
              <a:spLocks noChangeArrowheads="1"/>
            </p:cNvSpPr>
            <p:nvPr>
              <p:custDataLst>
                <p:tags r:id="rId26"/>
              </p:custDataLst>
            </p:nvPr>
          </p:nvSpPr>
          <p:spPr bwMode="auto">
            <a:xfrm>
              <a:off x="393" y="289"/>
              <a:ext cx="17" cy="17"/>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levision">
              <a:extLst>
                <a:ext uri="{FF2B5EF4-FFF2-40B4-BE49-F238E27FC236}">
                  <a16:creationId xmlns:a16="http://schemas.microsoft.com/office/drawing/2014/main" id="{56E8982E-DA5B-4D6C-831B-3ECF5334F7FE}"/>
                </a:ext>
              </a:extLst>
            </p:cNvPr>
            <p:cNvSpPr>
              <a:spLocks noChangeArrowheads="1"/>
            </p:cNvSpPr>
            <p:nvPr>
              <p:custDataLst>
                <p:tags r:id="rId27"/>
              </p:custDataLst>
            </p:nvPr>
          </p:nvSpPr>
          <p:spPr bwMode="auto">
            <a:xfrm>
              <a:off x="386" y="329"/>
              <a:ext cx="31" cy="3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levision">
              <a:extLst>
                <a:ext uri="{FF2B5EF4-FFF2-40B4-BE49-F238E27FC236}">
                  <a16:creationId xmlns:a16="http://schemas.microsoft.com/office/drawing/2014/main" id="{DB0E5679-AB22-482B-B77B-4C2614E61B69}"/>
                </a:ext>
              </a:extLst>
            </p:cNvPr>
            <p:cNvSpPr>
              <a:spLocks noChangeArrowheads="1"/>
            </p:cNvSpPr>
            <p:nvPr>
              <p:custDataLst>
                <p:tags r:id="rId28"/>
              </p:custDataLst>
            </p:nvPr>
          </p:nvSpPr>
          <p:spPr bwMode="auto">
            <a:xfrm>
              <a:off x="386" y="380"/>
              <a:ext cx="31" cy="3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levision">
              <a:extLst>
                <a:ext uri="{FF2B5EF4-FFF2-40B4-BE49-F238E27FC236}">
                  <a16:creationId xmlns:a16="http://schemas.microsoft.com/office/drawing/2014/main" id="{15ECB95F-60CA-48DF-A836-A049E4B6A2AD}"/>
                </a:ext>
              </a:extLst>
            </p:cNvPr>
            <p:cNvSpPr>
              <a:spLocks/>
            </p:cNvSpPr>
            <p:nvPr>
              <p:custDataLst>
                <p:tags r:id="rId29"/>
              </p:custDataLst>
            </p:nvPr>
          </p:nvSpPr>
          <p:spPr bwMode="auto">
            <a:xfrm>
              <a:off x="169" y="150"/>
              <a:ext cx="135" cy="32"/>
            </a:xfrm>
            <a:custGeom>
              <a:avLst/>
              <a:gdLst>
                <a:gd name="T0" fmla="*/ 227 w 358"/>
                <a:gd name="T1" fmla="*/ 6 h 85"/>
                <a:gd name="T2" fmla="*/ 216 w 358"/>
                <a:gd name="T3" fmla="*/ 4 h 85"/>
                <a:gd name="T4" fmla="*/ 179 w 358"/>
                <a:gd name="T5" fmla="*/ 0 h 85"/>
                <a:gd name="T6" fmla="*/ 135 w 358"/>
                <a:gd name="T7" fmla="*/ 5 h 85"/>
                <a:gd name="T8" fmla="*/ 124 w 358"/>
                <a:gd name="T9" fmla="*/ 8 h 85"/>
                <a:gd name="T10" fmla="*/ 0 w 358"/>
                <a:gd name="T11" fmla="*/ 85 h 85"/>
                <a:gd name="T12" fmla="*/ 358 w 358"/>
                <a:gd name="T13" fmla="*/ 85 h 85"/>
                <a:gd name="T14" fmla="*/ 227 w 358"/>
                <a:gd name="T15" fmla="*/ 6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5">
                  <a:moveTo>
                    <a:pt x="227" y="6"/>
                  </a:moveTo>
                  <a:cubicBezTo>
                    <a:pt x="223" y="5"/>
                    <a:pt x="220" y="5"/>
                    <a:pt x="216" y="4"/>
                  </a:cubicBezTo>
                  <a:cubicBezTo>
                    <a:pt x="204" y="2"/>
                    <a:pt x="191" y="0"/>
                    <a:pt x="179" y="0"/>
                  </a:cubicBezTo>
                  <a:cubicBezTo>
                    <a:pt x="164" y="0"/>
                    <a:pt x="149" y="2"/>
                    <a:pt x="135" y="5"/>
                  </a:cubicBezTo>
                  <a:cubicBezTo>
                    <a:pt x="131" y="6"/>
                    <a:pt x="127" y="7"/>
                    <a:pt x="124" y="8"/>
                  </a:cubicBezTo>
                  <a:cubicBezTo>
                    <a:pt x="69" y="24"/>
                    <a:pt x="24" y="35"/>
                    <a:pt x="0" y="85"/>
                  </a:cubicBezTo>
                  <a:lnTo>
                    <a:pt x="358" y="85"/>
                  </a:lnTo>
                  <a:cubicBezTo>
                    <a:pt x="332" y="33"/>
                    <a:pt x="284" y="21"/>
                    <a:pt x="227"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levision">
              <a:extLst>
                <a:ext uri="{FF2B5EF4-FFF2-40B4-BE49-F238E27FC236}">
                  <a16:creationId xmlns:a16="http://schemas.microsoft.com/office/drawing/2014/main" id="{FD5B17F3-A502-465B-A303-392580D04336}"/>
                </a:ext>
              </a:extLst>
            </p:cNvPr>
            <p:cNvSpPr>
              <a:spLocks/>
            </p:cNvSpPr>
            <p:nvPr>
              <p:custDataLst>
                <p:tags r:id="rId30"/>
              </p:custDataLst>
            </p:nvPr>
          </p:nvSpPr>
          <p:spPr bwMode="auto">
            <a:xfrm>
              <a:off x="130" y="13"/>
              <a:ext cx="90" cy="137"/>
            </a:xfrm>
            <a:custGeom>
              <a:avLst/>
              <a:gdLst>
                <a:gd name="T0" fmla="*/ 11 w 238"/>
                <a:gd name="T1" fmla="*/ 3 h 363"/>
                <a:gd name="T2" fmla="*/ 3 w 238"/>
                <a:gd name="T3" fmla="*/ 2 h 363"/>
                <a:gd name="T4" fmla="*/ 2 w 238"/>
                <a:gd name="T5" fmla="*/ 9 h 363"/>
                <a:gd name="T6" fmla="*/ 227 w 238"/>
                <a:gd name="T7" fmla="*/ 363 h 363"/>
                <a:gd name="T8" fmla="*/ 238 w 238"/>
                <a:gd name="T9" fmla="*/ 360 h 363"/>
                <a:gd name="T10" fmla="*/ 11 w 238"/>
                <a:gd name="T11" fmla="*/ 3 h 363"/>
              </a:gdLst>
              <a:ahLst/>
              <a:cxnLst>
                <a:cxn ang="0">
                  <a:pos x="T0" y="T1"/>
                </a:cxn>
                <a:cxn ang="0">
                  <a:pos x="T2" y="T3"/>
                </a:cxn>
                <a:cxn ang="0">
                  <a:pos x="T4" y="T5"/>
                </a:cxn>
                <a:cxn ang="0">
                  <a:pos x="T6" y="T7"/>
                </a:cxn>
                <a:cxn ang="0">
                  <a:pos x="T8" y="T9"/>
                </a:cxn>
                <a:cxn ang="0">
                  <a:pos x="T10" y="T11"/>
                </a:cxn>
              </a:cxnLst>
              <a:rect l="0" t="0" r="r" b="b"/>
              <a:pathLst>
                <a:path w="238" h="363">
                  <a:moveTo>
                    <a:pt x="11" y="3"/>
                  </a:moveTo>
                  <a:cubicBezTo>
                    <a:pt x="9" y="1"/>
                    <a:pt x="6" y="0"/>
                    <a:pt x="3" y="2"/>
                  </a:cubicBezTo>
                  <a:cubicBezTo>
                    <a:pt x="1" y="3"/>
                    <a:pt x="0" y="7"/>
                    <a:pt x="2" y="9"/>
                  </a:cubicBezTo>
                  <a:lnTo>
                    <a:pt x="227" y="363"/>
                  </a:lnTo>
                  <a:cubicBezTo>
                    <a:pt x="230" y="362"/>
                    <a:pt x="234" y="361"/>
                    <a:pt x="238" y="360"/>
                  </a:cubicBezTo>
                  <a:lnTo>
                    <a:pt x="1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levision">
              <a:extLst>
                <a:ext uri="{FF2B5EF4-FFF2-40B4-BE49-F238E27FC236}">
                  <a16:creationId xmlns:a16="http://schemas.microsoft.com/office/drawing/2014/main" id="{1D9B0A2B-353E-47EF-BC7E-24A486E51B5C}"/>
                </a:ext>
              </a:extLst>
            </p:cNvPr>
            <p:cNvSpPr>
              <a:spLocks/>
            </p:cNvSpPr>
            <p:nvPr>
              <p:custDataLst>
                <p:tags r:id="rId31"/>
              </p:custDataLst>
            </p:nvPr>
          </p:nvSpPr>
          <p:spPr bwMode="auto">
            <a:xfrm>
              <a:off x="250" y="13"/>
              <a:ext cx="91" cy="136"/>
            </a:xfrm>
            <a:custGeom>
              <a:avLst/>
              <a:gdLst>
                <a:gd name="T0" fmla="*/ 239 w 242"/>
                <a:gd name="T1" fmla="*/ 2 h 362"/>
                <a:gd name="T2" fmla="*/ 232 w 242"/>
                <a:gd name="T3" fmla="*/ 4 h 362"/>
                <a:gd name="T4" fmla="*/ 0 w 242"/>
                <a:gd name="T5" fmla="*/ 360 h 362"/>
                <a:gd name="T6" fmla="*/ 11 w 242"/>
                <a:gd name="T7" fmla="*/ 362 h 362"/>
                <a:gd name="T8" fmla="*/ 241 w 242"/>
                <a:gd name="T9" fmla="*/ 9 h 362"/>
                <a:gd name="T10" fmla="*/ 239 w 242"/>
                <a:gd name="T11" fmla="*/ 2 h 362"/>
              </a:gdLst>
              <a:ahLst/>
              <a:cxnLst>
                <a:cxn ang="0">
                  <a:pos x="T0" y="T1"/>
                </a:cxn>
                <a:cxn ang="0">
                  <a:pos x="T2" y="T3"/>
                </a:cxn>
                <a:cxn ang="0">
                  <a:pos x="T4" y="T5"/>
                </a:cxn>
                <a:cxn ang="0">
                  <a:pos x="T6" y="T7"/>
                </a:cxn>
                <a:cxn ang="0">
                  <a:pos x="T8" y="T9"/>
                </a:cxn>
                <a:cxn ang="0">
                  <a:pos x="T10" y="T11"/>
                </a:cxn>
              </a:cxnLst>
              <a:rect l="0" t="0" r="r" b="b"/>
              <a:pathLst>
                <a:path w="242" h="362">
                  <a:moveTo>
                    <a:pt x="239" y="2"/>
                  </a:moveTo>
                  <a:cubicBezTo>
                    <a:pt x="236" y="0"/>
                    <a:pt x="233" y="1"/>
                    <a:pt x="232" y="4"/>
                  </a:cubicBezTo>
                  <a:lnTo>
                    <a:pt x="0" y="360"/>
                  </a:lnTo>
                  <a:cubicBezTo>
                    <a:pt x="4" y="360"/>
                    <a:pt x="7" y="361"/>
                    <a:pt x="11" y="362"/>
                  </a:cubicBezTo>
                  <a:lnTo>
                    <a:pt x="241" y="9"/>
                  </a:lnTo>
                  <a:cubicBezTo>
                    <a:pt x="242" y="6"/>
                    <a:pt x="242" y="3"/>
                    <a:pt x="23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5D5CCFBC-4CC1-4ADC-A71A-6C4F28F306D8}"/>
              </a:ext>
            </a:extLst>
          </p:cNvPr>
          <p:cNvSpPr txBox="1"/>
          <p:nvPr/>
        </p:nvSpPr>
        <p:spPr>
          <a:xfrm>
            <a:off x="1835020" y="4290655"/>
            <a:ext cx="779381" cy="369332"/>
          </a:xfrm>
          <a:prstGeom prst="rect">
            <a:avLst/>
          </a:prstGeom>
          <a:noFill/>
        </p:spPr>
        <p:txBody>
          <a:bodyPr wrap="none" rtlCol="0">
            <a:spAutoFit/>
          </a:bodyPr>
          <a:lstStyle/>
          <a:p>
            <a:r>
              <a:rPr lang="en-GB" dirty="0">
                <a:solidFill>
                  <a:schemeClr val="accent1"/>
                </a:solidFill>
                <a:latin typeface="+mj-lt"/>
              </a:rPr>
              <a:t>REACH</a:t>
            </a:r>
          </a:p>
        </p:txBody>
      </p:sp>
      <p:sp>
        <p:nvSpPr>
          <p:cNvPr id="18" name="TextBox 17">
            <a:extLst>
              <a:ext uri="{FF2B5EF4-FFF2-40B4-BE49-F238E27FC236}">
                <a16:creationId xmlns:a16="http://schemas.microsoft.com/office/drawing/2014/main" id="{54AA4084-FA7C-4FCB-ADB1-202D9F7F0531}"/>
              </a:ext>
            </a:extLst>
          </p:cNvPr>
          <p:cNvSpPr txBox="1"/>
          <p:nvPr/>
        </p:nvSpPr>
        <p:spPr>
          <a:xfrm>
            <a:off x="4791026" y="4290655"/>
            <a:ext cx="1208985" cy="369332"/>
          </a:xfrm>
          <a:prstGeom prst="rect">
            <a:avLst/>
          </a:prstGeom>
          <a:noFill/>
        </p:spPr>
        <p:txBody>
          <a:bodyPr wrap="none" rtlCol="0">
            <a:spAutoFit/>
          </a:bodyPr>
          <a:lstStyle/>
          <a:p>
            <a:r>
              <a:rPr lang="en-GB" dirty="0">
                <a:solidFill>
                  <a:schemeClr val="accent1"/>
                </a:solidFill>
                <a:latin typeface="+mj-lt"/>
              </a:rPr>
              <a:t>FREQUENCY</a:t>
            </a:r>
          </a:p>
        </p:txBody>
      </p:sp>
      <p:sp>
        <p:nvSpPr>
          <p:cNvPr id="19" name="TextBox 18">
            <a:extLst>
              <a:ext uri="{FF2B5EF4-FFF2-40B4-BE49-F238E27FC236}">
                <a16:creationId xmlns:a16="http://schemas.microsoft.com/office/drawing/2014/main" id="{C495188D-3E55-43C9-AC5A-29BF19EC7D3C}"/>
              </a:ext>
            </a:extLst>
          </p:cNvPr>
          <p:cNvSpPr txBox="1"/>
          <p:nvPr/>
        </p:nvSpPr>
        <p:spPr>
          <a:xfrm>
            <a:off x="7835441" y="4290655"/>
            <a:ext cx="1379930" cy="369332"/>
          </a:xfrm>
          <a:prstGeom prst="rect">
            <a:avLst/>
          </a:prstGeom>
          <a:noFill/>
        </p:spPr>
        <p:txBody>
          <a:bodyPr wrap="none" rtlCol="0">
            <a:spAutoFit/>
          </a:bodyPr>
          <a:lstStyle/>
          <a:p>
            <a:r>
              <a:rPr lang="en-GB" dirty="0">
                <a:solidFill>
                  <a:schemeClr val="accent1"/>
                </a:solidFill>
                <a:latin typeface="+mj-lt"/>
              </a:rPr>
              <a:t>CIRCULATION</a:t>
            </a:r>
          </a:p>
        </p:txBody>
      </p:sp>
      <p:grpSp>
        <p:nvGrpSpPr>
          <p:cNvPr id="20" name="Television" descr="{&quot;Key&quot;:&quot;POWER_USER_SHAPE_ICON&quot;,&quot;Value&quot;:&quot;POWER_USER_SHAPE_ICON_STYLE_1&quot;}">
            <a:extLst>
              <a:ext uri="{FF2B5EF4-FFF2-40B4-BE49-F238E27FC236}">
                <a16:creationId xmlns:a16="http://schemas.microsoft.com/office/drawing/2014/main" id="{72D99DE1-9090-45FC-BA39-13F0AAEA0B78}"/>
              </a:ext>
            </a:extLst>
          </p:cNvPr>
          <p:cNvGrpSpPr>
            <a:grpSpLocks noChangeAspect="1"/>
          </p:cNvGrpSpPr>
          <p:nvPr>
            <p:custDataLst>
              <p:tags r:id="rId2"/>
            </p:custDataLst>
          </p:nvPr>
        </p:nvGrpSpPr>
        <p:grpSpPr bwMode="auto">
          <a:xfrm>
            <a:off x="4449604" y="2849009"/>
            <a:ext cx="2185984" cy="2392407"/>
            <a:chOff x="36" y="13"/>
            <a:chExt cx="413" cy="452"/>
          </a:xfrm>
          <a:solidFill>
            <a:schemeClr val="tx2"/>
          </a:solidFill>
        </p:grpSpPr>
        <p:sp>
          <p:nvSpPr>
            <p:cNvPr id="21" name="Television">
              <a:extLst>
                <a:ext uri="{FF2B5EF4-FFF2-40B4-BE49-F238E27FC236}">
                  <a16:creationId xmlns:a16="http://schemas.microsoft.com/office/drawing/2014/main" id="{3F9E486D-6657-4445-95AC-96104CB56E67}"/>
                </a:ext>
              </a:extLst>
            </p:cNvPr>
            <p:cNvSpPr>
              <a:spLocks noEditPoints="1"/>
            </p:cNvSpPr>
            <p:nvPr>
              <p:custDataLst>
                <p:tags r:id="rId14"/>
              </p:custDataLst>
            </p:nvPr>
          </p:nvSpPr>
          <p:spPr bwMode="auto">
            <a:xfrm>
              <a:off x="36" y="187"/>
              <a:ext cx="413" cy="278"/>
            </a:xfrm>
            <a:custGeom>
              <a:avLst/>
              <a:gdLst>
                <a:gd name="T0" fmla="*/ 1054 w 1100"/>
                <a:gd name="T1" fmla="*/ 0 h 738"/>
                <a:gd name="T2" fmla="*/ 46 w 1100"/>
                <a:gd name="T3" fmla="*/ 0 h 738"/>
                <a:gd name="T4" fmla="*/ 0 w 1100"/>
                <a:gd name="T5" fmla="*/ 46 h 738"/>
                <a:gd name="T6" fmla="*/ 0 w 1100"/>
                <a:gd name="T7" fmla="*/ 692 h 738"/>
                <a:gd name="T8" fmla="*/ 46 w 1100"/>
                <a:gd name="T9" fmla="*/ 738 h 738"/>
                <a:gd name="T10" fmla="*/ 1054 w 1100"/>
                <a:gd name="T11" fmla="*/ 738 h 738"/>
                <a:gd name="T12" fmla="*/ 1100 w 1100"/>
                <a:gd name="T13" fmla="*/ 692 h 738"/>
                <a:gd name="T14" fmla="*/ 1100 w 1100"/>
                <a:gd name="T15" fmla="*/ 46 h 738"/>
                <a:gd name="T16" fmla="*/ 1054 w 1100"/>
                <a:gd name="T17" fmla="*/ 0 h 738"/>
                <a:gd name="T18" fmla="*/ 802 w 1100"/>
                <a:gd name="T19" fmla="*/ 622 h 738"/>
                <a:gd name="T20" fmla="*/ 483 w 1100"/>
                <a:gd name="T21" fmla="*/ 638 h 738"/>
                <a:gd name="T22" fmla="*/ 119 w 1100"/>
                <a:gd name="T23" fmla="*/ 622 h 738"/>
                <a:gd name="T24" fmla="*/ 91 w 1100"/>
                <a:gd name="T25" fmla="*/ 371 h 738"/>
                <a:gd name="T26" fmla="*/ 119 w 1100"/>
                <a:gd name="T27" fmla="*/ 116 h 738"/>
                <a:gd name="T28" fmla="*/ 486 w 1100"/>
                <a:gd name="T29" fmla="*/ 93 h 738"/>
                <a:gd name="T30" fmla="*/ 802 w 1100"/>
                <a:gd name="T31" fmla="*/ 116 h 738"/>
                <a:gd name="T32" fmla="*/ 828 w 1100"/>
                <a:gd name="T33" fmla="*/ 363 h 738"/>
                <a:gd name="T34" fmla="*/ 802 w 1100"/>
                <a:gd name="T35" fmla="*/ 622 h 738"/>
                <a:gd name="T36" fmla="*/ 1025 w 1100"/>
                <a:gd name="T37" fmla="*/ 605 h 738"/>
                <a:gd name="T38" fmla="*/ 1012 w 1100"/>
                <a:gd name="T39" fmla="*/ 625 h 738"/>
                <a:gd name="T40" fmla="*/ 934 w 1100"/>
                <a:gd name="T41" fmla="*/ 625 h 738"/>
                <a:gd name="T42" fmla="*/ 913 w 1100"/>
                <a:gd name="T43" fmla="*/ 605 h 738"/>
                <a:gd name="T44" fmla="*/ 913 w 1100"/>
                <a:gd name="T45" fmla="*/ 133 h 738"/>
                <a:gd name="T46" fmla="*/ 934 w 1100"/>
                <a:gd name="T47" fmla="*/ 113 h 738"/>
                <a:gd name="T48" fmla="*/ 1012 w 1100"/>
                <a:gd name="T49" fmla="*/ 113 h 738"/>
                <a:gd name="T50" fmla="*/ 1025 w 1100"/>
                <a:gd name="T51" fmla="*/ 133 h 738"/>
                <a:gd name="T52" fmla="*/ 1025 w 1100"/>
                <a:gd name="T53" fmla="*/ 60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0" h="738">
                  <a:moveTo>
                    <a:pt x="1054" y="0"/>
                  </a:moveTo>
                  <a:lnTo>
                    <a:pt x="46" y="0"/>
                  </a:lnTo>
                  <a:cubicBezTo>
                    <a:pt x="21" y="0"/>
                    <a:pt x="0" y="21"/>
                    <a:pt x="0" y="46"/>
                  </a:cubicBezTo>
                  <a:lnTo>
                    <a:pt x="0" y="692"/>
                  </a:lnTo>
                  <a:cubicBezTo>
                    <a:pt x="0" y="717"/>
                    <a:pt x="21" y="738"/>
                    <a:pt x="46" y="738"/>
                  </a:cubicBezTo>
                  <a:lnTo>
                    <a:pt x="1054" y="738"/>
                  </a:lnTo>
                  <a:cubicBezTo>
                    <a:pt x="1079" y="738"/>
                    <a:pt x="1100" y="717"/>
                    <a:pt x="1100" y="692"/>
                  </a:cubicBezTo>
                  <a:lnTo>
                    <a:pt x="1100" y="46"/>
                  </a:lnTo>
                  <a:cubicBezTo>
                    <a:pt x="1100" y="21"/>
                    <a:pt x="1079" y="0"/>
                    <a:pt x="1054" y="0"/>
                  </a:cubicBezTo>
                  <a:close/>
                  <a:moveTo>
                    <a:pt x="802" y="622"/>
                  </a:moveTo>
                  <a:cubicBezTo>
                    <a:pt x="788" y="636"/>
                    <a:pt x="646" y="638"/>
                    <a:pt x="483" y="638"/>
                  </a:cubicBezTo>
                  <a:cubicBezTo>
                    <a:pt x="305" y="638"/>
                    <a:pt x="132" y="635"/>
                    <a:pt x="119" y="622"/>
                  </a:cubicBezTo>
                  <a:cubicBezTo>
                    <a:pt x="105" y="608"/>
                    <a:pt x="91" y="496"/>
                    <a:pt x="91" y="371"/>
                  </a:cubicBezTo>
                  <a:cubicBezTo>
                    <a:pt x="91" y="243"/>
                    <a:pt x="103" y="131"/>
                    <a:pt x="119" y="116"/>
                  </a:cubicBezTo>
                  <a:cubicBezTo>
                    <a:pt x="134" y="100"/>
                    <a:pt x="316" y="93"/>
                    <a:pt x="486" y="93"/>
                  </a:cubicBezTo>
                  <a:cubicBezTo>
                    <a:pt x="658" y="93"/>
                    <a:pt x="790" y="103"/>
                    <a:pt x="802" y="116"/>
                  </a:cubicBezTo>
                  <a:cubicBezTo>
                    <a:pt x="815" y="128"/>
                    <a:pt x="828" y="238"/>
                    <a:pt x="828" y="363"/>
                  </a:cubicBezTo>
                  <a:cubicBezTo>
                    <a:pt x="828" y="491"/>
                    <a:pt x="816" y="608"/>
                    <a:pt x="802" y="622"/>
                  </a:cubicBezTo>
                  <a:close/>
                  <a:moveTo>
                    <a:pt x="1025" y="605"/>
                  </a:moveTo>
                  <a:cubicBezTo>
                    <a:pt x="1025" y="613"/>
                    <a:pt x="1020" y="625"/>
                    <a:pt x="1012" y="625"/>
                  </a:cubicBezTo>
                  <a:lnTo>
                    <a:pt x="934" y="625"/>
                  </a:lnTo>
                  <a:cubicBezTo>
                    <a:pt x="925" y="625"/>
                    <a:pt x="913" y="613"/>
                    <a:pt x="913" y="605"/>
                  </a:cubicBezTo>
                  <a:lnTo>
                    <a:pt x="913" y="133"/>
                  </a:lnTo>
                  <a:cubicBezTo>
                    <a:pt x="913" y="125"/>
                    <a:pt x="925" y="113"/>
                    <a:pt x="934" y="113"/>
                  </a:cubicBezTo>
                  <a:lnTo>
                    <a:pt x="1012" y="113"/>
                  </a:lnTo>
                  <a:cubicBezTo>
                    <a:pt x="1020" y="113"/>
                    <a:pt x="1025" y="125"/>
                    <a:pt x="1025" y="133"/>
                  </a:cubicBezTo>
                  <a:lnTo>
                    <a:pt x="1025" y="60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levision">
              <a:extLst>
                <a:ext uri="{FF2B5EF4-FFF2-40B4-BE49-F238E27FC236}">
                  <a16:creationId xmlns:a16="http://schemas.microsoft.com/office/drawing/2014/main" id="{B61BBA24-329F-4B71-8A04-3263EF5901E4}"/>
                </a:ext>
              </a:extLst>
            </p:cNvPr>
            <p:cNvSpPr>
              <a:spLocks noChangeArrowheads="1"/>
            </p:cNvSpPr>
            <p:nvPr>
              <p:custDataLst>
                <p:tags r:id="rId15"/>
              </p:custDataLst>
            </p:nvPr>
          </p:nvSpPr>
          <p:spPr bwMode="auto">
            <a:xfrm>
              <a:off x="393" y="241"/>
              <a:ext cx="17" cy="17"/>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levision">
              <a:extLst>
                <a:ext uri="{FF2B5EF4-FFF2-40B4-BE49-F238E27FC236}">
                  <a16:creationId xmlns:a16="http://schemas.microsoft.com/office/drawing/2014/main" id="{FD44174C-7D8D-4D34-BB05-2B8093502E19}"/>
                </a:ext>
              </a:extLst>
            </p:cNvPr>
            <p:cNvSpPr>
              <a:spLocks noChangeArrowheads="1"/>
            </p:cNvSpPr>
            <p:nvPr>
              <p:custDataLst>
                <p:tags r:id="rId16"/>
              </p:custDataLst>
            </p:nvPr>
          </p:nvSpPr>
          <p:spPr bwMode="auto">
            <a:xfrm>
              <a:off x="393" y="265"/>
              <a:ext cx="17" cy="17"/>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levision">
              <a:extLst>
                <a:ext uri="{FF2B5EF4-FFF2-40B4-BE49-F238E27FC236}">
                  <a16:creationId xmlns:a16="http://schemas.microsoft.com/office/drawing/2014/main" id="{722FC277-AD61-4568-A850-99BE8924C791}"/>
                </a:ext>
              </a:extLst>
            </p:cNvPr>
            <p:cNvSpPr>
              <a:spLocks noChangeArrowheads="1"/>
            </p:cNvSpPr>
            <p:nvPr>
              <p:custDataLst>
                <p:tags r:id="rId17"/>
              </p:custDataLst>
            </p:nvPr>
          </p:nvSpPr>
          <p:spPr bwMode="auto">
            <a:xfrm>
              <a:off x="393" y="289"/>
              <a:ext cx="17" cy="17"/>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levision">
              <a:extLst>
                <a:ext uri="{FF2B5EF4-FFF2-40B4-BE49-F238E27FC236}">
                  <a16:creationId xmlns:a16="http://schemas.microsoft.com/office/drawing/2014/main" id="{7E134D3D-8B36-4FD2-9140-E389625B148A}"/>
                </a:ext>
              </a:extLst>
            </p:cNvPr>
            <p:cNvSpPr>
              <a:spLocks noChangeArrowheads="1"/>
            </p:cNvSpPr>
            <p:nvPr>
              <p:custDataLst>
                <p:tags r:id="rId18"/>
              </p:custDataLst>
            </p:nvPr>
          </p:nvSpPr>
          <p:spPr bwMode="auto">
            <a:xfrm>
              <a:off x="386" y="329"/>
              <a:ext cx="31" cy="3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levision">
              <a:extLst>
                <a:ext uri="{FF2B5EF4-FFF2-40B4-BE49-F238E27FC236}">
                  <a16:creationId xmlns:a16="http://schemas.microsoft.com/office/drawing/2014/main" id="{6D7BFB9A-664E-4058-9B87-2F86D9F474ED}"/>
                </a:ext>
              </a:extLst>
            </p:cNvPr>
            <p:cNvSpPr>
              <a:spLocks noChangeArrowheads="1"/>
            </p:cNvSpPr>
            <p:nvPr>
              <p:custDataLst>
                <p:tags r:id="rId19"/>
              </p:custDataLst>
            </p:nvPr>
          </p:nvSpPr>
          <p:spPr bwMode="auto">
            <a:xfrm>
              <a:off x="386" y="380"/>
              <a:ext cx="31" cy="3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levision">
              <a:extLst>
                <a:ext uri="{FF2B5EF4-FFF2-40B4-BE49-F238E27FC236}">
                  <a16:creationId xmlns:a16="http://schemas.microsoft.com/office/drawing/2014/main" id="{E34D940B-2131-4B84-85A6-0DA767634FF4}"/>
                </a:ext>
              </a:extLst>
            </p:cNvPr>
            <p:cNvSpPr>
              <a:spLocks/>
            </p:cNvSpPr>
            <p:nvPr>
              <p:custDataLst>
                <p:tags r:id="rId20"/>
              </p:custDataLst>
            </p:nvPr>
          </p:nvSpPr>
          <p:spPr bwMode="auto">
            <a:xfrm>
              <a:off x="169" y="150"/>
              <a:ext cx="135" cy="32"/>
            </a:xfrm>
            <a:custGeom>
              <a:avLst/>
              <a:gdLst>
                <a:gd name="T0" fmla="*/ 227 w 358"/>
                <a:gd name="T1" fmla="*/ 6 h 85"/>
                <a:gd name="T2" fmla="*/ 216 w 358"/>
                <a:gd name="T3" fmla="*/ 4 h 85"/>
                <a:gd name="T4" fmla="*/ 179 w 358"/>
                <a:gd name="T5" fmla="*/ 0 h 85"/>
                <a:gd name="T6" fmla="*/ 135 w 358"/>
                <a:gd name="T7" fmla="*/ 5 h 85"/>
                <a:gd name="T8" fmla="*/ 124 w 358"/>
                <a:gd name="T9" fmla="*/ 8 h 85"/>
                <a:gd name="T10" fmla="*/ 0 w 358"/>
                <a:gd name="T11" fmla="*/ 85 h 85"/>
                <a:gd name="T12" fmla="*/ 358 w 358"/>
                <a:gd name="T13" fmla="*/ 85 h 85"/>
                <a:gd name="T14" fmla="*/ 227 w 358"/>
                <a:gd name="T15" fmla="*/ 6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5">
                  <a:moveTo>
                    <a:pt x="227" y="6"/>
                  </a:moveTo>
                  <a:cubicBezTo>
                    <a:pt x="223" y="5"/>
                    <a:pt x="220" y="5"/>
                    <a:pt x="216" y="4"/>
                  </a:cubicBezTo>
                  <a:cubicBezTo>
                    <a:pt x="204" y="2"/>
                    <a:pt x="191" y="0"/>
                    <a:pt x="179" y="0"/>
                  </a:cubicBezTo>
                  <a:cubicBezTo>
                    <a:pt x="164" y="0"/>
                    <a:pt x="149" y="2"/>
                    <a:pt x="135" y="5"/>
                  </a:cubicBezTo>
                  <a:cubicBezTo>
                    <a:pt x="131" y="6"/>
                    <a:pt x="127" y="7"/>
                    <a:pt x="124" y="8"/>
                  </a:cubicBezTo>
                  <a:cubicBezTo>
                    <a:pt x="69" y="24"/>
                    <a:pt x="24" y="35"/>
                    <a:pt x="0" y="85"/>
                  </a:cubicBezTo>
                  <a:lnTo>
                    <a:pt x="358" y="85"/>
                  </a:lnTo>
                  <a:cubicBezTo>
                    <a:pt x="332" y="33"/>
                    <a:pt x="284" y="21"/>
                    <a:pt x="227"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levision">
              <a:extLst>
                <a:ext uri="{FF2B5EF4-FFF2-40B4-BE49-F238E27FC236}">
                  <a16:creationId xmlns:a16="http://schemas.microsoft.com/office/drawing/2014/main" id="{0714CA85-C2BA-447C-96D4-69DAA2C79F9A}"/>
                </a:ext>
              </a:extLst>
            </p:cNvPr>
            <p:cNvSpPr>
              <a:spLocks/>
            </p:cNvSpPr>
            <p:nvPr>
              <p:custDataLst>
                <p:tags r:id="rId21"/>
              </p:custDataLst>
            </p:nvPr>
          </p:nvSpPr>
          <p:spPr bwMode="auto">
            <a:xfrm>
              <a:off x="130" y="13"/>
              <a:ext cx="90" cy="137"/>
            </a:xfrm>
            <a:custGeom>
              <a:avLst/>
              <a:gdLst>
                <a:gd name="T0" fmla="*/ 11 w 238"/>
                <a:gd name="T1" fmla="*/ 3 h 363"/>
                <a:gd name="T2" fmla="*/ 3 w 238"/>
                <a:gd name="T3" fmla="*/ 2 h 363"/>
                <a:gd name="T4" fmla="*/ 2 w 238"/>
                <a:gd name="T5" fmla="*/ 9 h 363"/>
                <a:gd name="T6" fmla="*/ 227 w 238"/>
                <a:gd name="T7" fmla="*/ 363 h 363"/>
                <a:gd name="T8" fmla="*/ 238 w 238"/>
                <a:gd name="T9" fmla="*/ 360 h 363"/>
                <a:gd name="T10" fmla="*/ 11 w 238"/>
                <a:gd name="T11" fmla="*/ 3 h 363"/>
              </a:gdLst>
              <a:ahLst/>
              <a:cxnLst>
                <a:cxn ang="0">
                  <a:pos x="T0" y="T1"/>
                </a:cxn>
                <a:cxn ang="0">
                  <a:pos x="T2" y="T3"/>
                </a:cxn>
                <a:cxn ang="0">
                  <a:pos x="T4" y="T5"/>
                </a:cxn>
                <a:cxn ang="0">
                  <a:pos x="T6" y="T7"/>
                </a:cxn>
                <a:cxn ang="0">
                  <a:pos x="T8" y="T9"/>
                </a:cxn>
                <a:cxn ang="0">
                  <a:pos x="T10" y="T11"/>
                </a:cxn>
              </a:cxnLst>
              <a:rect l="0" t="0" r="r" b="b"/>
              <a:pathLst>
                <a:path w="238" h="363">
                  <a:moveTo>
                    <a:pt x="11" y="3"/>
                  </a:moveTo>
                  <a:cubicBezTo>
                    <a:pt x="9" y="1"/>
                    <a:pt x="6" y="0"/>
                    <a:pt x="3" y="2"/>
                  </a:cubicBezTo>
                  <a:cubicBezTo>
                    <a:pt x="1" y="3"/>
                    <a:pt x="0" y="7"/>
                    <a:pt x="2" y="9"/>
                  </a:cubicBezTo>
                  <a:lnTo>
                    <a:pt x="227" y="363"/>
                  </a:lnTo>
                  <a:cubicBezTo>
                    <a:pt x="230" y="362"/>
                    <a:pt x="234" y="361"/>
                    <a:pt x="238" y="360"/>
                  </a:cubicBezTo>
                  <a:lnTo>
                    <a:pt x="1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levision">
              <a:extLst>
                <a:ext uri="{FF2B5EF4-FFF2-40B4-BE49-F238E27FC236}">
                  <a16:creationId xmlns:a16="http://schemas.microsoft.com/office/drawing/2014/main" id="{23BE8823-9F7E-4A98-8561-893284FF28C3}"/>
                </a:ext>
              </a:extLst>
            </p:cNvPr>
            <p:cNvSpPr>
              <a:spLocks/>
            </p:cNvSpPr>
            <p:nvPr>
              <p:custDataLst>
                <p:tags r:id="rId22"/>
              </p:custDataLst>
            </p:nvPr>
          </p:nvSpPr>
          <p:spPr bwMode="auto">
            <a:xfrm>
              <a:off x="250" y="13"/>
              <a:ext cx="91" cy="136"/>
            </a:xfrm>
            <a:custGeom>
              <a:avLst/>
              <a:gdLst>
                <a:gd name="T0" fmla="*/ 239 w 242"/>
                <a:gd name="T1" fmla="*/ 2 h 362"/>
                <a:gd name="T2" fmla="*/ 232 w 242"/>
                <a:gd name="T3" fmla="*/ 4 h 362"/>
                <a:gd name="T4" fmla="*/ 0 w 242"/>
                <a:gd name="T5" fmla="*/ 360 h 362"/>
                <a:gd name="T6" fmla="*/ 11 w 242"/>
                <a:gd name="T7" fmla="*/ 362 h 362"/>
                <a:gd name="T8" fmla="*/ 241 w 242"/>
                <a:gd name="T9" fmla="*/ 9 h 362"/>
                <a:gd name="T10" fmla="*/ 239 w 242"/>
                <a:gd name="T11" fmla="*/ 2 h 362"/>
              </a:gdLst>
              <a:ahLst/>
              <a:cxnLst>
                <a:cxn ang="0">
                  <a:pos x="T0" y="T1"/>
                </a:cxn>
                <a:cxn ang="0">
                  <a:pos x="T2" y="T3"/>
                </a:cxn>
                <a:cxn ang="0">
                  <a:pos x="T4" y="T5"/>
                </a:cxn>
                <a:cxn ang="0">
                  <a:pos x="T6" y="T7"/>
                </a:cxn>
                <a:cxn ang="0">
                  <a:pos x="T8" y="T9"/>
                </a:cxn>
                <a:cxn ang="0">
                  <a:pos x="T10" y="T11"/>
                </a:cxn>
              </a:cxnLst>
              <a:rect l="0" t="0" r="r" b="b"/>
              <a:pathLst>
                <a:path w="242" h="362">
                  <a:moveTo>
                    <a:pt x="239" y="2"/>
                  </a:moveTo>
                  <a:cubicBezTo>
                    <a:pt x="236" y="0"/>
                    <a:pt x="233" y="1"/>
                    <a:pt x="232" y="4"/>
                  </a:cubicBezTo>
                  <a:lnTo>
                    <a:pt x="0" y="360"/>
                  </a:lnTo>
                  <a:cubicBezTo>
                    <a:pt x="4" y="360"/>
                    <a:pt x="7" y="361"/>
                    <a:pt x="11" y="362"/>
                  </a:cubicBezTo>
                  <a:lnTo>
                    <a:pt x="241" y="9"/>
                  </a:lnTo>
                  <a:cubicBezTo>
                    <a:pt x="242" y="6"/>
                    <a:pt x="242" y="3"/>
                    <a:pt x="23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0" name="Television" descr="{&quot;Key&quot;:&quot;POWER_USER_SHAPE_ICON&quot;,&quot;Value&quot;:&quot;POWER_USER_SHAPE_ICON_STYLE_1&quot;}">
            <a:extLst>
              <a:ext uri="{FF2B5EF4-FFF2-40B4-BE49-F238E27FC236}">
                <a16:creationId xmlns:a16="http://schemas.microsoft.com/office/drawing/2014/main" id="{D7A3036C-BDC0-4C77-85FF-EE2765AF4166}"/>
              </a:ext>
            </a:extLst>
          </p:cNvPr>
          <p:cNvGrpSpPr>
            <a:grpSpLocks noChangeAspect="1"/>
          </p:cNvGrpSpPr>
          <p:nvPr>
            <p:custDataLst>
              <p:tags r:id="rId3"/>
            </p:custDataLst>
          </p:nvPr>
        </p:nvGrpSpPr>
        <p:grpSpPr bwMode="auto">
          <a:xfrm>
            <a:off x="7616316" y="2849009"/>
            <a:ext cx="2185984" cy="2392407"/>
            <a:chOff x="36" y="13"/>
            <a:chExt cx="413" cy="452"/>
          </a:xfrm>
          <a:solidFill>
            <a:schemeClr val="tx2"/>
          </a:solidFill>
        </p:grpSpPr>
        <p:sp>
          <p:nvSpPr>
            <p:cNvPr id="31" name="Television">
              <a:extLst>
                <a:ext uri="{FF2B5EF4-FFF2-40B4-BE49-F238E27FC236}">
                  <a16:creationId xmlns:a16="http://schemas.microsoft.com/office/drawing/2014/main" id="{611955BD-0F2D-4158-9E39-D5F3B862B86C}"/>
                </a:ext>
              </a:extLst>
            </p:cNvPr>
            <p:cNvSpPr>
              <a:spLocks noEditPoints="1"/>
            </p:cNvSpPr>
            <p:nvPr>
              <p:custDataLst>
                <p:tags r:id="rId5"/>
              </p:custDataLst>
            </p:nvPr>
          </p:nvSpPr>
          <p:spPr bwMode="auto">
            <a:xfrm>
              <a:off x="36" y="187"/>
              <a:ext cx="413" cy="278"/>
            </a:xfrm>
            <a:custGeom>
              <a:avLst/>
              <a:gdLst>
                <a:gd name="T0" fmla="*/ 1054 w 1100"/>
                <a:gd name="T1" fmla="*/ 0 h 738"/>
                <a:gd name="T2" fmla="*/ 46 w 1100"/>
                <a:gd name="T3" fmla="*/ 0 h 738"/>
                <a:gd name="T4" fmla="*/ 0 w 1100"/>
                <a:gd name="T5" fmla="*/ 46 h 738"/>
                <a:gd name="T6" fmla="*/ 0 w 1100"/>
                <a:gd name="T7" fmla="*/ 692 h 738"/>
                <a:gd name="T8" fmla="*/ 46 w 1100"/>
                <a:gd name="T9" fmla="*/ 738 h 738"/>
                <a:gd name="T10" fmla="*/ 1054 w 1100"/>
                <a:gd name="T11" fmla="*/ 738 h 738"/>
                <a:gd name="T12" fmla="*/ 1100 w 1100"/>
                <a:gd name="T13" fmla="*/ 692 h 738"/>
                <a:gd name="T14" fmla="*/ 1100 w 1100"/>
                <a:gd name="T15" fmla="*/ 46 h 738"/>
                <a:gd name="T16" fmla="*/ 1054 w 1100"/>
                <a:gd name="T17" fmla="*/ 0 h 738"/>
                <a:gd name="T18" fmla="*/ 802 w 1100"/>
                <a:gd name="T19" fmla="*/ 622 h 738"/>
                <a:gd name="T20" fmla="*/ 483 w 1100"/>
                <a:gd name="T21" fmla="*/ 638 h 738"/>
                <a:gd name="T22" fmla="*/ 119 w 1100"/>
                <a:gd name="T23" fmla="*/ 622 h 738"/>
                <a:gd name="T24" fmla="*/ 91 w 1100"/>
                <a:gd name="T25" fmla="*/ 371 h 738"/>
                <a:gd name="T26" fmla="*/ 119 w 1100"/>
                <a:gd name="T27" fmla="*/ 116 h 738"/>
                <a:gd name="T28" fmla="*/ 486 w 1100"/>
                <a:gd name="T29" fmla="*/ 93 h 738"/>
                <a:gd name="T30" fmla="*/ 802 w 1100"/>
                <a:gd name="T31" fmla="*/ 116 h 738"/>
                <a:gd name="T32" fmla="*/ 828 w 1100"/>
                <a:gd name="T33" fmla="*/ 363 h 738"/>
                <a:gd name="T34" fmla="*/ 802 w 1100"/>
                <a:gd name="T35" fmla="*/ 622 h 738"/>
                <a:gd name="T36" fmla="*/ 1025 w 1100"/>
                <a:gd name="T37" fmla="*/ 605 h 738"/>
                <a:gd name="T38" fmla="*/ 1012 w 1100"/>
                <a:gd name="T39" fmla="*/ 625 h 738"/>
                <a:gd name="T40" fmla="*/ 934 w 1100"/>
                <a:gd name="T41" fmla="*/ 625 h 738"/>
                <a:gd name="T42" fmla="*/ 913 w 1100"/>
                <a:gd name="T43" fmla="*/ 605 h 738"/>
                <a:gd name="T44" fmla="*/ 913 w 1100"/>
                <a:gd name="T45" fmla="*/ 133 h 738"/>
                <a:gd name="T46" fmla="*/ 934 w 1100"/>
                <a:gd name="T47" fmla="*/ 113 h 738"/>
                <a:gd name="T48" fmla="*/ 1012 w 1100"/>
                <a:gd name="T49" fmla="*/ 113 h 738"/>
                <a:gd name="T50" fmla="*/ 1025 w 1100"/>
                <a:gd name="T51" fmla="*/ 133 h 738"/>
                <a:gd name="T52" fmla="*/ 1025 w 1100"/>
                <a:gd name="T53" fmla="*/ 60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0" h="738">
                  <a:moveTo>
                    <a:pt x="1054" y="0"/>
                  </a:moveTo>
                  <a:lnTo>
                    <a:pt x="46" y="0"/>
                  </a:lnTo>
                  <a:cubicBezTo>
                    <a:pt x="21" y="0"/>
                    <a:pt x="0" y="21"/>
                    <a:pt x="0" y="46"/>
                  </a:cubicBezTo>
                  <a:lnTo>
                    <a:pt x="0" y="692"/>
                  </a:lnTo>
                  <a:cubicBezTo>
                    <a:pt x="0" y="717"/>
                    <a:pt x="21" y="738"/>
                    <a:pt x="46" y="738"/>
                  </a:cubicBezTo>
                  <a:lnTo>
                    <a:pt x="1054" y="738"/>
                  </a:lnTo>
                  <a:cubicBezTo>
                    <a:pt x="1079" y="738"/>
                    <a:pt x="1100" y="717"/>
                    <a:pt x="1100" y="692"/>
                  </a:cubicBezTo>
                  <a:lnTo>
                    <a:pt x="1100" y="46"/>
                  </a:lnTo>
                  <a:cubicBezTo>
                    <a:pt x="1100" y="21"/>
                    <a:pt x="1079" y="0"/>
                    <a:pt x="1054" y="0"/>
                  </a:cubicBezTo>
                  <a:close/>
                  <a:moveTo>
                    <a:pt x="802" y="622"/>
                  </a:moveTo>
                  <a:cubicBezTo>
                    <a:pt x="788" y="636"/>
                    <a:pt x="646" y="638"/>
                    <a:pt x="483" y="638"/>
                  </a:cubicBezTo>
                  <a:cubicBezTo>
                    <a:pt x="305" y="638"/>
                    <a:pt x="132" y="635"/>
                    <a:pt x="119" y="622"/>
                  </a:cubicBezTo>
                  <a:cubicBezTo>
                    <a:pt x="105" y="608"/>
                    <a:pt x="91" y="496"/>
                    <a:pt x="91" y="371"/>
                  </a:cubicBezTo>
                  <a:cubicBezTo>
                    <a:pt x="91" y="243"/>
                    <a:pt x="103" y="131"/>
                    <a:pt x="119" y="116"/>
                  </a:cubicBezTo>
                  <a:cubicBezTo>
                    <a:pt x="134" y="100"/>
                    <a:pt x="316" y="93"/>
                    <a:pt x="486" y="93"/>
                  </a:cubicBezTo>
                  <a:cubicBezTo>
                    <a:pt x="658" y="93"/>
                    <a:pt x="790" y="103"/>
                    <a:pt x="802" y="116"/>
                  </a:cubicBezTo>
                  <a:cubicBezTo>
                    <a:pt x="815" y="128"/>
                    <a:pt x="828" y="238"/>
                    <a:pt x="828" y="363"/>
                  </a:cubicBezTo>
                  <a:cubicBezTo>
                    <a:pt x="828" y="491"/>
                    <a:pt x="816" y="608"/>
                    <a:pt x="802" y="622"/>
                  </a:cubicBezTo>
                  <a:close/>
                  <a:moveTo>
                    <a:pt x="1025" y="605"/>
                  </a:moveTo>
                  <a:cubicBezTo>
                    <a:pt x="1025" y="613"/>
                    <a:pt x="1020" y="625"/>
                    <a:pt x="1012" y="625"/>
                  </a:cubicBezTo>
                  <a:lnTo>
                    <a:pt x="934" y="625"/>
                  </a:lnTo>
                  <a:cubicBezTo>
                    <a:pt x="925" y="625"/>
                    <a:pt x="913" y="613"/>
                    <a:pt x="913" y="605"/>
                  </a:cubicBezTo>
                  <a:lnTo>
                    <a:pt x="913" y="133"/>
                  </a:lnTo>
                  <a:cubicBezTo>
                    <a:pt x="913" y="125"/>
                    <a:pt x="925" y="113"/>
                    <a:pt x="934" y="113"/>
                  </a:cubicBezTo>
                  <a:lnTo>
                    <a:pt x="1012" y="113"/>
                  </a:lnTo>
                  <a:cubicBezTo>
                    <a:pt x="1020" y="113"/>
                    <a:pt x="1025" y="125"/>
                    <a:pt x="1025" y="133"/>
                  </a:cubicBezTo>
                  <a:lnTo>
                    <a:pt x="1025" y="60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levision">
              <a:extLst>
                <a:ext uri="{FF2B5EF4-FFF2-40B4-BE49-F238E27FC236}">
                  <a16:creationId xmlns:a16="http://schemas.microsoft.com/office/drawing/2014/main" id="{4C4AF1F6-9CD9-4C87-BF63-05CD3D5D7C33}"/>
                </a:ext>
              </a:extLst>
            </p:cNvPr>
            <p:cNvSpPr>
              <a:spLocks noChangeArrowheads="1"/>
            </p:cNvSpPr>
            <p:nvPr>
              <p:custDataLst>
                <p:tags r:id="rId6"/>
              </p:custDataLst>
            </p:nvPr>
          </p:nvSpPr>
          <p:spPr bwMode="auto">
            <a:xfrm>
              <a:off x="393" y="241"/>
              <a:ext cx="17" cy="17"/>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levision">
              <a:extLst>
                <a:ext uri="{FF2B5EF4-FFF2-40B4-BE49-F238E27FC236}">
                  <a16:creationId xmlns:a16="http://schemas.microsoft.com/office/drawing/2014/main" id="{32237B1F-6B4D-45DC-9798-FC882715EE4C}"/>
                </a:ext>
              </a:extLst>
            </p:cNvPr>
            <p:cNvSpPr>
              <a:spLocks noChangeArrowheads="1"/>
            </p:cNvSpPr>
            <p:nvPr>
              <p:custDataLst>
                <p:tags r:id="rId7"/>
              </p:custDataLst>
            </p:nvPr>
          </p:nvSpPr>
          <p:spPr bwMode="auto">
            <a:xfrm>
              <a:off x="393" y="265"/>
              <a:ext cx="17" cy="17"/>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levision">
              <a:extLst>
                <a:ext uri="{FF2B5EF4-FFF2-40B4-BE49-F238E27FC236}">
                  <a16:creationId xmlns:a16="http://schemas.microsoft.com/office/drawing/2014/main" id="{423F886F-DE53-4806-989A-E99AED232C93}"/>
                </a:ext>
              </a:extLst>
            </p:cNvPr>
            <p:cNvSpPr>
              <a:spLocks noChangeArrowheads="1"/>
            </p:cNvSpPr>
            <p:nvPr>
              <p:custDataLst>
                <p:tags r:id="rId8"/>
              </p:custDataLst>
            </p:nvPr>
          </p:nvSpPr>
          <p:spPr bwMode="auto">
            <a:xfrm>
              <a:off x="393" y="289"/>
              <a:ext cx="17" cy="17"/>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levision">
              <a:extLst>
                <a:ext uri="{FF2B5EF4-FFF2-40B4-BE49-F238E27FC236}">
                  <a16:creationId xmlns:a16="http://schemas.microsoft.com/office/drawing/2014/main" id="{7109BFD5-F229-4363-B666-6F21B2C6AD09}"/>
                </a:ext>
              </a:extLst>
            </p:cNvPr>
            <p:cNvSpPr>
              <a:spLocks noChangeArrowheads="1"/>
            </p:cNvSpPr>
            <p:nvPr>
              <p:custDataLst>
                <p:tags r:id="rId9"/>
              </p:custDataLst>
            </p:nvPr>
          </p:nvSpPr>
          <p:spPr bwMode="auto">
            <a:xfrm>
              <a:off x="386" y="329"/>
              <a:ext cx="31" cy="3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levision">
              <a:extLst>
                <a:ext uri="{FF2B5EF4-FFF2-40B4-BE49-F238E27FC236}">
                  <a16:creationId xmlns:a16="http://schemas.microsoft.com/office/drawing/2014/main" id="{F47519C0-7056-4ACA-B28B-E3DC0A773119}"/>
                </a:ext>
              </a:extLst>
            </p:cNvPr>
            <p:cNvSpPr>
              <a:spLocks noChangeArrowheads="1"/>
            </p:cNvSpPr>
            <p:nvPr>
              <p:custDataLst>
                <p:tags r:id="rId10"/>
              </p:custDataLst>
            </p:nvPr>
          </p:nvSpPr>
          <p:spPr bwMode="auto">
            <a:xfrm>
              <a:off x="386" y="380"/>
              <a:ext cx="31" cy="3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levision">
              <a:extLst>
                <a:ext uri="{FF2B5EF4-FFF2-40B4-BE49-F238E27FC236}">
                  <a16:creationId xmlns:a16="http://schemas.microsoft.com/office/drawing/2014/main" id="{2C9EE23E-7393-48D1-9B65-411F60E3993C}"/>
                </a:ext>
              </a:extLst>
            </p:cNvPr>
            <p:cNvSpPr>
              <a:spLocks/>
            </p:cNvSpPr>
            <p:nvPr>
              <p:custDataLst>
                <p:tags r:id="rId11"/>
              </p:custDataLst>
            </p:nvPr>
          </p:nvSpPr>
          <p:spPr bwMode="auto">
            <a:xfrm>
              <a:off x="169" y="150"/>
              <a:ext cx="135" cy="32"/>
            </a:xfrm>
            <a:custGeom>
              <a:avLst/>
              <a:gdLst>
                <a:gd name="T0" fmla="*/ 227 w 358"/>
                <a:gd name="T1" fmla="*/ 6 h 85"/>
                <a:gd name="T2" fmla="*/ 216 w 358"/>
                <a:gd name="T3" fmla="*/ 4 h 85"/>
                <a:gd name="T4" fmla="*/ 179 w 358"/>
                <a:gd name="T5" fmla="*/ 0 h 85"/>
                <a:gd name="T6" fmla="*/ 135 w 358"/>
                <a:gd name="T7" fmla="*/ 5 h 85"/>
                <a:gd name="T8" fmla="*/ 124 w 358"/>
                <a:gd name="T9" fmla="*/ 8 h 85"/>
                <a:gd name="T10" fmla="*/ 0 w 358"/>
                <a:gd name="T11" fmla="*/ 85 h 85"/>
                <a:gd name="T12" fmla="*/ 358 w 358"/>
                <a:gd name="T13" fmla="*/ 85 h 85"/>
                <a:gd name="T14" fmla="*/ 227 w 358"/>
                <a:gd name="T15" fmla="*/ 6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5">
                  <a:moveTo>
                    <a:pt x="227" y="6"/>
                  </a:moveTo>
                  <a:cubicBezTo>
                    <a:pt x="223" y="5"/>
                    <a:pt x="220" y="5"/>
                    <a:pt x="216" y="4"/>
                  </a:cubicBezTo>
                  <a:cubicBezTo>
                    <a:pt x="204" y="2"/>
                    <a:pt x="191" y="0"/>
                    <a:pt x="179" y="0"/>
                  </a:cubicBezTo>
                  <a:cubicBezTo>
                    <a:pt x="164" y="0"/>
                    <a:pt x="149" y="2"/>
                    <a:pt x="135" y="5"/>
                  </a:cubicBezTo>
                  <a:cubicBezTo>
                    <a:pt x="131" y="6"/>
                    <a:pt x="127" y="7"/>
                    <a:pt x="124" y="8"/>
                  </a:cubicBezTo>
                  <a:cubicBezTo>
                    <a:pt x="69" y="24"/>
                    <a:pt x="24" y="35"/>
                    <a:pt x="0" y="85"/>
                  </a:cubicBezTo>
                  <a:lnTo>
                    <a:pt x="358" y="85"/>
                  </a:lnTo>
                  <a:cubicBezTo>
                    <a:pt x="332" y="33"/>
                    <a:pt x="284" y="21"/>
                    <a:pt x="227"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levision">
              <a:extLst>
                <a:ext uri="{FF2B5EF4-FFF2-40B4-BE49-F238E27FC236}">
                  <a16:creationId xmlns:a16="http://schemas.microsoft.com/office/drawing/2014/main" id="{EC0FD620-E652-40D4-A2FA-54D38FDDDF5F}"/>
                </a:ext>
              </a:extLst>
            </p:cNvPr>
            <p:cNvSpPr>
              <a:spLocks/>
            </p:cNvSpPr>
            <p:nvPr>
              <p:custDataLst>
                <p:tags r:id="rId12"/>
              </p:custDataLst>
            </p:nvPr>
          </p:nvSpPr>
          <p:spPr bwMode="auto">
            <a:xfrm>
              <a:off x="130" y="13"/>
              <a:ext cx="90" cy="137"/>
            </a:xfrm>
            <a:custGeom>
              <a:avLst/>
              <a:gdLst>
                <a:gd name="T0" fmla="*/ 11 w 238"/>
                <a:gd name="T1" fmla="*/ 3 h 363"/>
                <a:gd name="T2" fmla="*/ 3 w 238"/>
                <a:gd name="T3" fmla="*/ 2 h 363"/>
                <a:gd name="T4" fmla="*/ 2 w 238"/>
                <a:gd name="T5" fmla="*/ 9 h 363"/>
                <a:gd name="T6" fmla="*/ 227 w 238"/>
                <a:gd name="T7" fmla="*/ 363 h 363"/>
                <a:gd name="T8" fmla="*/ 238 w 238"/>
                <a:gd name="T9" fmla="*/ 360 h 363"/>
                <a:gd name="T10" fmla="*/ 11 w 238"/>
                <a:gd name="T11" fmla="*/ 3 h 363"/>
              </a:gdLst>
              <a:ahLst/>
              <a:cxnLst>
                <a:cxn ang="0">
                  <a:pos x="T0" y="T1"/>
                </a:cxn>
                <a:cxn ang="0">
                  <a:pos x="T2" y="T3"/>
                </a:cxn>
                <a:cxn ang="0">
                  <a:pos x="T4" y="T5"/>
                </a:cxn>
                <a:cxn ang="0">
                  <a:pos x="T6" y="T7"/>
                </a:cxn>
                <a:cxn ang="0">
                  <a:pos x="T8" y="T9"/>
                </a:cxn>
                <a:cxn ang="0">
                  <a:pos x="T10" y="T11"/>
                </a:cxn>
              </a:cxnLst>
              <a:rect l="0" t="0" r="r" b="b"/>
              <a:pathLst>
                <a:path w="238" h="363">
                  <a:moveTo>
                    <a:pt x="11" y="3"/>
                  </a:moveTo>
                  <a:cubicBezTo>
                    <a:pt x="9" y="1"/>
                    <a:pt x="6" y="0"/>
                    <a:pt x="3" y="2"/>
                  </a:cubicBezTo>
                  <a:cubicBezTo>
                    <a:pt x="1" y="3"/>
                    <a:pt x="0" y="7"/>
                    <a:pt x="2" y="9"/>
                  </a:cubicBezTo>
                  <a:lnTo>
                    <a:pt x="227" y="363"/>
                  </a:lnTo>
                  <a:cubicBezTo>
                    <a:pt x="230" y="362"/>
                    <a:pt x="234" y="361"/>
                    <a:pt x="238" y="360"/>
                  </a:cubicBezTo>
                  <a:lnTo>
                    <a:pt x="1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levision">
              <a:extLst>
                <a:ext uri="{FF2B5EF4-FFF2-40B4-BE49-F238E27FC236}">
                  <a16:creationId xmlns:a16="http://schemas.microsoft.com/office/drawing/2014/main" id="{E242A720-C2D6-4D68-9ACF-E9E3E3B9575A}"/>
                </a:ext>
              </a:extLst>
            </p:cNvPr>
            <p:cNvSpPr>
              <a:spLocks/>
            </p:cNvSpPr>
            <p:nvPr>
              <p:custDataLst>
                <p:tags r:id="rId13"/>
              </p:custDataLst>
            </p:nvPr>
          </p:nvSpPr>
          <p:spPr bwMode="auto">
            <a:xfrm>
              <a:off x="250" y="13"/>
              <a:ext cx="91" cy="136"/>
            </a:xfrm>
            <a:custGeom>
              <a:avLst/>
              <a:gdLst>
                <a:gd name="T0" fmla="*/ 239 w 242"/>
                <a:gd name="T1" fmla="*/ 2 h 362"/>
                <a:gd name="T2" fmla="*/ 232 w 242"/>
                <a:gd name="T3" fmla="*/ 4 h 362"/>
                <a:gd name="T4" fmla="*/ 0 w 242"/>
                <a:gd name="T5" fmla="*/ 360 h 362"/>
                <a:gd name="T6" fmla="*/ 11 w 242"/>
                <a:gd name="T7" fmla="*/ 362 h 362"/>
                <a:gd name="T8" fmla="*/ 241 w 242"/>
                <a:gd name="T9" fmla="*/ 9 h 362"/>
                <a:gd name="T10" fmla="*/ 239 w 242"/>
                <a:gd name="T11" fmla="*/ 2 h 362"/>
              </a:gdLst>
              <a:ahLst/>
              <a:cxnLst>
                <a:cxn ang="0">
                  <a:pos x="T0" y="T1"/>
                </a:cxn>
                <a:cxn ang="0">
                  <a:pos x="T2" y="T3"/>
                </a:cxn>
                <a:cxn ang="0">
                  <a:pos x="T4" y="T5"/>
                </a:cxn>
                <a:cxn ang="0">
                  <a:pos x="T6" y="T7"/>
                </a:cxn>
                <a:cxn ang="0">
                  <a:pos x="T8" y="T9"/>
                </a:cxn>
                <a:cxn ang="0">
                  <a:pos x="T10" y="T11"/>
                </a:cxn>
              </a:cxnLst>
              <a:rect l="0" t="0" r="r" b="b"/>
              <a:pathLst>
                <a:path w="242" h="362">
                  <a:moveTo>
                    <a:pt x="239" y="2"/>
                  </a:moveTo>
                  <a:cubicBezTo>
                    <a:pt x="236" y="0"/>
                    <a:pt x="233" y="1"/>
                    <a:pt x="232" y="4"/>
                  </a:cubicBezTo>
                  <a:lnTo>
                    <a:pt x="0" y="360"/>
                  </a:lnTo>
                  <a:cubicBezTo>
                    <a:pt x="4" y="360"/>
                    <a:pt x="7" y="361"/>
                    <a:pt x="11" y="362"/>
                  </a:cubicBezTo>
                  <a:lnTo>
                    <a:pt x="241" y="9"/>
                  </a:lnTo>
                  <a:cubicBezTo>
                    <a:pt x="242" y="6"/>
                    <a:pt x="242" y="3"/>
                    <a:pt x="23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0" name="TextBox 49">
            <a:extLst>
              <a:ext uri="{FF2B5EF4-FFF2-40B4-BE49-F238E27FC236}">
                <a16:creationId xmlns:a16="http://schemas.microsoft.com/office/drawing/2014/main" id="{5B350282-BCE9-4343-9335-ACEDE5AD4745}"/>
              </a:ext>
            </a:extLst>
          </p:cNvPr>
          <p:cNvSpPr txBox="1"/>
          <p:nvPr/>
        </p:nvSpPr>
        <p:spPr>
          <a:xfrm>
            <a:off x="1575131" y="2080028"/>
            <a:ext cx="5763116" cy="369332"/>
          </a:xfrm>
          <a:prstGeom prst="rect">
            <a:avLst/>
          </a:prstGeom>
          <a:noFill/>
        </p:spPr>
        <p:txBody>
          <a:bodyPr wrap="none" rtlCol="0">
            <a:spAutoFit/>
          </a:bodyPr>
          <a:lstStyle/>
          <a:p>
            <a:r>
              <a:rPr lang="en-GB" b="1" dirty="0"/>
              <a:t>The brand is a leading General Insurance business</a:t>
            </a:r>
          </a:p>
        </p:txBody>
      </p:sp>
      <p:sp>
        <p:nvSpPr>
          <p:cNvPr id="51" name="TextBox 50">
            <a:extLst>
              <a:ext uri="{FF2B5EF4-FFF2-40B4-BE49-F238E27FC236}">
                <a16:creationId xmlns:a16="http://schemas.microsoft.com/office/drawing/2014/main" id="{D7A19895-13D8-40E9-969A-F8C47F5AA180}"/>
              </a:ext>
            </a:extLst>
          </p:cNvPr>
          <p:cNvSpPr txBox="1"/>
          <p:nvPr/>
        </p:nvSpPr>
        <p:spPr>
          <a:xfrm>
            <a:off x="1159946" y="5254384"/>
            <a:ext cx="2404582" cy="1200329"/>
          </a:xfrm>
          <a:prstGeom prst="rect">
            <a:avLst/>
          </a:prstGeom>
          <a:noFill/>
        </p:spPr>
        <p:txBody>
          <a:bodyPr wrap="square" rtlCol="0">
            <a:spAutoFit/>
          </a:bodyPr>
          <a:lstStyle/>
          <a:p>
            <a:pPr algn="ctr"/>
            <a:r>
              <a:rPr lang="en-GB" dirty="0"/>
              <a:t>I can see how many people my advertising will reach will reach</a:t>
            </a:r>
          </a:p>
        </p:txBody>
      </p:sp>
      <p:sp>
        <p:nvSpPr>
          <p:cNvPr id="52" name="TextBox 51">
            <a:extLst>
              <a:ext uri="{FF2B5EF4-FFF2-40B4-BE49-F238E27FC236}">
                <a16:creationId xmlns:a16="http://schemas.microsoft.com/office/drawing/2014/main" id="{01DDA807-D2AA-4657-AFB5-A617CD04B4F3}"/>
              </a:ext>
            </a:extLst>
          </p:cNvPr>
          <p:cNvSpPr txBox="1"/>
          <p:nvPr/>
        </p:nvSpPr>
        <p:spPr>
          <a:xfrm>
            <a:off x="4314860" y="5256656"/>
            <a:ext cx="2404582" cy="1200329"/>
          </a:xfrm>
          <a:prstGeom prst="rect">
            <a:avLst/>
          </a:prstGeom>
          <a:noFill/>
        </p:spPr>
        <p:txBody>
          <a:bodyPr wrap="square" rtlCol="0">
            <a:spAutoFit/>
          </a:bodyPr>
          <a:lstStyle/>
          <a:p>
            <a:pPr algn="ctr"/>
            <a:r>
              <a:rPr lang="en-GB" dirty="0"/>
              <a:t>I can understand how many times people will see my ad</a:t>
            </a:r>
          </a:p>
        </p:txBody>
      </p:sp>
      <p:sp>
        <p:nvSpPr>
          <p:cNvPr id="53" name="TextBox 52">
            <a:extLst>
              <a:ext uri="{FF2B5EF4-FFF2-40B4-BE49-F238E27FC236}">
                <a16:creationId xmlns:a16="http://schemas.microsoft.com/office/drawing/2014/main" id="{8CC7E9D6-5012-4AF2-A8EF-4A2D0B113EDD}"/>
              </a:ext>
            </a:extLst>
          </p:cNvPr>
          <p:cNvSpPr txBox="1"/>
          <p:nvPr/>
        </p:nvSpPr>
        <p:spPr>
          <a:xfrm>
            <a:off x="7510720" y="5272576"/>
            <a:ext cx="2404582" cy="1754326"/>
          </a:xfrm>
          <a:prstGeom prst="rect">
            <a:avLst/>
          </a:prstGeom>
          <a:noFill/>
        </p:spPr>
        <p:txBody>
          <a:bodyPr wrap="square" rtlCol="0">
            <a:spAutoFit/>
          </a:bodyPr>
          <a:lstStyle/>
          <a:p>
            <a:pPr algn="ctr"/>
            <a:r>
              <a:rPr lang="en-GB" dirty="0"/>
              <a:t>I can see what my competitors are spending, how much volume they bought and creative they ran</a:t>
            </a:r>
          </a:p>
        </p:txBody>
      </p:sp>
      <p:pic>
        <p:nvPicPr>
          <p:cNvPr id="1026" name="Picture 2">
            <a:extLst>
              <a:ext uri="{FF2B5EF4-FFF2-40B4-BE49-F238E27FC236}">
                <a16:creationId xmlns:a16="http://schemas.microsoft.com/office/drawing/2014/main" id="{19ECC8D3-67CA-4EDE-BDB8-C641ECB07B6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311276" y="1565788"/>
            <a:ext cx="2192839" cy="777773"/>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Shield2" descr="{&quot;Key&quot;:&quot;POWER_USER_SHAPE_ICON&quot;,&quot;Value&quot;:&quot;POWER_USER_SHAPE_ICON_STYLE_1&quot;}">
            <a:extLst>
              <a:ext uri="{FF2B5EF4-FFF2-40B4-BE49-F238E27FC236}">
                <a16:creationId xmlns:a16="http://schemas.microsoft.com/office/drawing/2014/main" id="{D69D81E5-6368-4752-B414-BCE7F1C13C6D}"/>
              </a:ext>
            </a:extLst>
          </p:cNvPr>
          <p:cNvGrpSpPr>
            <a:grpSpLocks noChangeAspect="1"/>
          </p:cNvGrpSpPr>
          <p:nvPr>
            <p:custDataLst>
              <p:tags r:id="rId4"/>
            </p:custDataLst>
          </p:nvPr>
        </p:nvGrpSpPr>
        <p:grpSpPr bwMode="auto">
          <a:xfrm>
            <a:off x="731248" y="1871941"/>
            <a:ext cx="705214" cy="961826"/>
            <a:chOff x="2776" y="1472"/>
            <a:chExt cx="382" cy="521"/>
          </a:xfrm>
          <a:solidFill>
            <a:schemeClr val="accent1"/>
          </a:solidFill>
        </p:grpSpPr>
        <p:sp>
          <p:nvSpPr>
            <p:cNvPr id="55" name="Freeform 10">
              <a:extLst>
                <a:ext uri="{FF2B5EF4-FFF2-40B4-BE49-F238E27FC236}">
                  <a16:creationId xmlns:a16="http://schemas.microsoft.com/office/drawing/2014/main" id="{A67DE6B7-5310-4923-9D74-A7537D66315A}"/>
                </a:ext>
              </a:extLst>
            </p:cNvPr>
            <p:cNvSpPr>
              <a:spLocks/>
            </p:cNvSpPr>
            <p:nvPr/>
          </p:nvSpPr>
          <p:spPr bwMode="auto">
            <a:xfrm>
              <a:off x="2805" y="1568"/>
              <a:ext cx="244" cy="240"/>
            </a:xfrm>
            <a:custGeom>
              <a:avLst/>
              <a:gdLst>
                <a:gd name="T0" fmla="*/ 0 w 508"/>
                <a:gd name="T1" fmla="*/ 439 h 501"/>
                <a:gd name="T2" fmla="*/ 12 w 508"/>
                <a:gd name="T3" fmla="*/ 501 h 501"/>
                <a:gd name="T4" fmla="*/ 507 w 508"/>
                <a:gd name="T5" fmla="*/ 6 h 501"/>
                <a:gd name="T6" fmla="*/ 338 w 508"/>
                <a:gd name="T7" fmla="*/ 0 h 501"/>
                <a:gd name="T8" fmla="*/ 0 w 508"/>
                <a:gd name="T9" fmla="*/ 19 h 501"/>
                <a:gd name="T10" fmla="*/ 0 w 508"/>
                <a:gd name="T11" fmla="*/ 439 h 501"/>
              </a:gdLst>
              <a:ahLst/>
              <a:cxnLst>
                <a:cxn ang="0">
                  <a:pos x="T0" y="T1"/>
                </a:cxn>
                <a:cxn ang="0">
                  <a:pos x="T2" y="T3"/>
                </a:cxn>
                <a:cxn ang="0">
                  <a:pos x="T4" y="T5"/>
                </a:cxn>
                <a:cxn ang="0">
                  <a:pos x="T6" y="T7"/>
                </a:cxn>
                <a:cxn ang="0">
                  <a:pos x="T8" y="T9"/>
                </a:cxn>
                <a:cxn ang="0">
                  <a:pos x="T10" y="T11"/>
                </a:cxn>
              </a:cxnLst>
              <a:rect l="0" t="0" r="r" b="b"/>
              <a:pathLst>
                <a:path w="508" h="501">
                  <a:moveTo>
                    <a:pt x="0" y="439"/>
                  </a:moveTo>
                  <a:cubicBezTo>
                    <a:pt x="0" y="460"/>
                    <a:pt x="4" y="481"/>
                    <a:pt x="12" y="501"/>
                  </a:cubicBezTo>
                  <a:lnTo>
                    <a:pt x="507" y="6"/>
                  </a:lnTo>
                  <a:cubicBezTo>
                    <a:pt x="508" y="6"/>
                    <a:pt x="417" y="0"/>
                    <a:pt x="338" y="0"/>
                  </a:cubicBezTo>
                  <a:cubicBezTo>
                    <a:pt x="259" y="0"/>
                    <a:pt x="0" y="19"/>
                    <a:pt x="0" y="19"/>
                  </a:cubicBezTo>
                  <a:lnTo>
                    <a:pt x="0" y="4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11">
              <a:extLst>
                <a:ext uri="{FF2B5EF4-FFF2-40B4-BE49-F238E27FC236}">
                  <a16:creationId xmlns:a16="http://schemas.microsoft.com/office/drawing/2014/main" id="{4CBB0D5A-6303-41E8-8716-C85068806758}"/>
                </a:ext>
              </a:extLst>
            </p:cNvPr>
            <p:cNvSpPr>
              <a:spLocks/>
            </p:cNvSpPr>
            <p:nvPr/>
          </p:nvSpPr>
          <p:spPr bwMode="auto">
            <a:xfrm>
              <a:off x="2896" y="1663"/>
              <a:ext cx="233" cy="292"/>
            </a:xfrm>
            <a:custGeom>
              <a:avLst/>
              <a:gdLst>
                <a:gd name="T0" fmla="*/ 149 w 486"/>
                <a:gd name="T1" fmla="*/ 608 h 608"/>
                <a:gd name="T2" fmla="*/ 409 w 486"/>
                <a:gd name="T3" fmla="*/ 395 h 608"/>
                <a:gd name="T4" fmla="*/ 486 w 486"/>
                <a:gd name="T5" fmla="*/ 240 h 608"/>
                <a:gd name="T6" fmla="*/ 486 w 486"/>
                <a:gd name="T7" fmla="*/ 0 h 608"/>
                <a:gd name="T8" fmla="*/ 0 w 486"/>
                <a:gd name="T9" fmla="*/ 486 h 608"/>
                <a:gd name="T10" fmla="*/ 149 w 486"/>
                <a:gd name="T11" fmla="*/ 608 h 608"/>
              </a:gdLst>
              <a:ahLst/>
              <a:cxnLst>
                <a:cxn ang="0">
                  <a:pos x="T0" y="T1"/>
                </a:cxn>
                <a:cxn ang="0">
                  <a:pos x="T2" y="T3"/>
                </a:cxn>
                <a:cxn ang="0">
                  <a:pos x="T4" y="T5"/>
                </a:cxn>
                <a:cxn ang="0">
                  <a:pos x="T6" y="T7"/>
                </a:cxn>
                <a:cxn ang="0">
                  <a:pos x="T8" y="T9"/>
                </a:cxn>
                <a:cxn ang="0">
                  <a:pos x="T10" y="T11"/>
                </a:cxn>
              </a:cxnLst>
              <a:rect l="0" t="0" r="r" b="b"/>
              <a:pathLst>
                <a:path w="486" h="608">
                  <a:moveTo>
                    <a:pt x="149" y="608"/>
                  </a:moveTo>
                  <a:lnTo>
                    <a:pt x="409" y="395"/>
                  </a:lnTo>
                  <a:cubicBezTo>
                    <a:pt x="458" y="354"/>
                    <a:pt x="486" y="298"/>
                    <a:pt x="486" y="240"/>
                  </a:cubicBezTo>
                  <a:lnTo>
                    <a:pt x="486" y="0"/>
                  </a:lnTo>
                  <a:lnTo>
                    <a:pt x="0" y="486"/>
                  </a:lnTo>
                  <a:lnTo>
                    <a:pt x="149" y="60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Freeform 12">
              <a:extLst>
                <a:ext uri="{FF2B5EF4-FFF2-40B4-BE49-F238E27FC236}">
                  <a16:creationId xmlns:a16="http://schemas.microsoft.com/office/drawing/2014/main" id="{E7787A7D-D0DA-43A6-90EB-F9F33F1D30D3}"/>
                </a:ext>
              </a:extLst>
            </p:cNvPr>
            <p:cNvSpPr>
              <a:spLocks noEditPoints="1"/>
            </p:cNvSpPr>
            <p:nvPr/>
          </p:nvSpPr>
          <p:spPr bwMode="auto">
            <a:xfrm>
              <a:off x="2776" y="1472"/>
              <a:ext cx="382" cy="521"/>
            </a:xfrm>
            <a:custGeom>
              <a:avLst/>
              <a:gdLst>
                <a:gd name="T0" fmla="*/ 596 w 797"/>
                <a:gd name="T1" fmla="*/ 70 h 1085"/>
                <a:gd name="T2" fmla="*/ 403 w 797"/>
                <a:gd name="T3" fmla="*/ 0 h 1085"/>
                <a:gd name="T4" fmla="*/ 209 w 797"/>
                <a:gd name="T5" fmla="*/ 70 h 1085"/>
                <a:gd name="T6" fmla="*/ 0 w 797"/>
                <a:gd name="T7" fmla="*/ 55 h 1085"/>
                <a:gd name="T8" fmla="*/ 0 w 797"/>
                <a:gd name="T9" fmla="*/ 650 h 1085"/>
                <a:gd name="T10" fmla="*/ 91 w 797"/>
                <a:gd name="T11" fmla="*/ 833 h 1085"/>
                <a:gd name="T12" fmla="*/ 399 w 797"/>
                <a:gd name="T13" fmla="*/ 1085 h 1085"/>
                <a:gd name="T14" fmla="*/ 706 w 797"/>
                <a:gd name="T15" fmla="*/ 833 h 1085"/>
                <a:gd name="T16" fmla="*/ 797 w 797"/>
                <a:gd name="T17" fmla="*/ 650 h 1085"/>
                <a:gd name="T18" fmla="*/ 797 w 797"/>
                <a:gd name="T19" fmla="*/ 56 h 1085"/>
                <a:gd name="T20" fmla="*/ 596 w 797"/>
                <a:gd name="T21" fmla="*/ 70 h 1085"/>
                <a:gd name="T22" fmla="*/ 769 w 797"/>
                <a:gd name="T23" fmla="*/ 640 h 1085"/>
                <a:gd name="T24" fmla="*/ 684 w 797"/>
                <a:gd name="T25" fmla="*/ 810 h 1085"/>
                <a:gd name="T26" fmla="*/ 399 w 797"/>
                <a:gd name="T27" fmla="*/ 1044 h 1085"/>
                <a:gd name="T28" fmla="*/ 114 w 797"/>
                <a:gd name="T29" fmla="*/ 810 h 1085"/>
                <a:gd name="T30" fmla="*/ 29 w 797"/>
                <a:gd name="T31" fmla="*/ 640 h 1085"/>
                <a:gd name="T32" fmla="*/ 29 w 797"/>
                <a:gd name="T33" fmla="*/ 179 h 1085"/>
                <a:gd name="T34" fmla="*/ 399 w 797"/>
                <a:gd name="T35" fmla="*/ 154 h 1085"/>
                <a:gd name="T36" fmla="*/ 769 w 797"/>
                <a:gd name="T37" fmla="*/ 179 h 1085"/>
                <a:gd name="T38" fmla="*/ 769 w 797"/>
                <a:gd name="T39" fmla="*/ 64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7" h="1085">
                  <a:moveTo>
                    <a:pt x="596" y="70"/>
                  </a:moveTo>
                  <a:cubicBezTo>
                    <a:pt x="515" y="59"/>
                    <a:pt x="446" y="33"/>
                    <a:pt x="403" y="0"/>
                  </a:cubicBezTo>
                  <a:cubicBezTo>
                    <a:pt x="359" y="33"/>
                    <a:pt x="290" y="59"/>
                    <a:pt x="209" y="70"/>
                  </a:cubicBezTo>
                  <a:cubicBezTo>
                    <a:pt x="126" y="81"/>
                    <a:pt x="50" y="75"/>
                    <a:pt x="0" y="55"/>
                  </a:cubicBezTo>
                  <a:lnTo>
                    <a:pt x="0" y="650"/>
                  </a:lnTo>
                  <a:cubicBezTo>
                    <a:pt x="0" y="719"/>
                    <a:pt x="33" y="785"/>
                    <a:pt x="91" y="833"/>
                  </a:cubicBezTo>
                  <a:lnTo>
                    <a:pt x="399" y="1085"/>
                  </a:lnTo>
                  <a:lnTo>
                    <a:pt x="706" y="833"/>
                  </a:lnTo>
                  <a:cubicBezTo>
                    <a:pt x="765" y="785"/>
                    <a:pt x="797" y="719"/>
                    <a:pt x="797" y="650"/>
                  </a:cubicBezTo>
                  <a:lnTo>
                    <a:pt x="797" y="56"/>
                  </a:lnTo>
                  <a:cubicBezTo>
                    <a:pt x="748" y="75"/>
                    <a:pt x="675" y="81"/>
                    <a:pt x="596" y="70"/>
                  </a:cubicBezTo>
                  <a:close/>
                  <a:moveTo>
                    <a:pt x="769" y="640"/>
                  </a:moveTo>
                  <a:cubicBezTo>
                    <a:pt x="769" y="704"/>
                    <a:pt x="739" y="765"/>
                    <a:pt x="684" y="810"/>
                  </a:cubicBezTo>
                  <a:lnTo>
                    <a:pt x="399" y="1044"/>
                  </a:lnTo>
                  <a:lnTo>
                    <a:pt x="114" y="810"/>
                  </a:lnTo>
                  <a:cubicBezTo>
                    <a:pt x="60" y="765"/>
                    <a:pt x="29" y="705"/>
                    <a:pt x="29" y="640"/>
                  </a:cubicBezTo>
                  <a:lnTo>
                    <a:pt x="29" y="179"/>
                  </a:lnTo>
                  <a:cubicBezTo>
                    <a:pt x="29" y="179"/>
                    <a:pt x="230" y="154"/>
                    <a:pt x="399" y="154"/>
                  </a:cubicBezTo>
                  <a:cubicBezTo>
                    <a:pt x="568" y="154"/>
                    <a:pt x="769" y="179"/>
                    <a:pt x="769" y="179"/>
                  </a:cubicBezTo>
                  <a:lnTo>
                    <a:pt x="769" y="6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9164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42A7-C1F1-4B7D-935C-0CD54C66C2E0}"/>
              </a:ext>
            </a:extLst>
          </p:cNvPr>
          <p:cNvSpPr>
            <a:spLocks noGrp="1"/>
          </p:cNvSpPr>
          <p:nvPr>
            <p:ph type="title"/>
          </p:nvPr>
        </p:nvSpPr>
        <p:spPr/>
        <p:txBody>
          <a:bodyPr/>
          <a:lstStyle/>
          <a:p>
            <a:r>
              <a:rPr lang="en-GB" dirty="0"/>
              <a:t>I can see clearly what my competitors do</a:t>
            </a:r>
          </a:p>
        </p:txBody>
      </p:sp>
      <p:sp>
        <p:nvSpPr>
          <p:cNvPr id="3" name="Slide Number Placeholder 2">
            <a:extLst>
              <a:ext uri="{FF2B5EF4-FFF2-40B4-BE49-F238E27FC236}">
                <a16:creationId xmlns:a16="http://schemas.microsoft.com/office/drawing/2014/main" id="{7FE1DE86-2336-4BDF-8C3E-EC1B83FDF0FD}"/>
              </a:ext>
            </a:extLst>
          </p:cNvPr>
          <p:cNvSpPr>
            <a:spLocks noGrp="1"/>
          </p:cNvSpPr>
          <p:nvPr>
            <p:ph type="sldNum" sz="quarter" idx="10"/>
          </p:nvPr>
        </p:nvSpPr>
        <p:spPr/>
        <p:txBody>
          <a:bodyPr/>
          <a:lstStyle/>
          <a:p>
            <a:fld id="{887360FE-02F5-4392-9C12-7D03F05745BB}" type="slidenum">
              <a:rPr lang="en-GB" smtClean="0"/>
              <a:pPr/>
              <a:t>8</a:t>
            </a:fld>
            <a:endParaRPr lang="en-GB" dirty="0"/>
          </a:p>
        </p:txBody>
      </p:sp>
      <p:sp>
        <p:nvSpPr>
          <p:cNvPr id="4" name="Text Placeholder 3">
            <a:extLst>
              <a:ext uri="{FF2B5EF4-FFF2-40B4-BE49-F238E27FC236}">
                <a16:creationId xmlns:a16="http://schemas.microsoft.com/office/drawing/2014/main" id="{DEF40643-B10A-42D3-B59A-0680758377E7}"/>
              </a:ext>
            </a:extLst>
          </p:cNvPr>
          <p:cNvSpPr>
            <a:spLocks noGrp="1"/>
          </p:cNvSpPr>
          <p:nvPr>
            <p:ph type="body" sz="quarter" idx="11"/>
          </p:nvPr>
        </p:nvSpPr>
        <p:spPr/>
        <p:txBody>
          <a:bodyPr/>
          <a:lstStyle/>
          <a:p>
            <a:r>
              <a:rPr lang="en-GB" dirty="0"/>
              <a:t>When I look in planning tools like Nielsen this is the data I can see for all other channels</a:t>
            </a:r>
          </a:p>
        </p:txBody>
      </p:sp>
      <p:sp>
        <p:nvSpPr>
          <p:cNvPr id="112" name="Freeform 14">
            <a:extLst>
              <a:ext uri="{FF2B5EF4-FFF2-40B4-BE49-F238E27FC236}">
                <a16:creationId xmlns:a16="http://schemas.microsoft.com/office/drawing/2014/main" id="{81EE0CD1-8DDF-4874-A4BF-BC83544E718C}"/>
              </a:ext>
            </a:extLst>
          </p:cNvPr>
          <p:cNvSpPr>
            <a:spLocks noChangeAspect="1"/>
          </p:cNvSpPr>
          <p:nvPr/>
        </p:nvSpPr>
        <p:spPr>
          <a:xfrm>
            <a:off x="355606" y="2378025"/>
            <a:ext cx="2340891" cy="1795527"/>
          </a:xfrm>
          <a:custGeom>
            <a:avLst/>
            <a:gdLst>
              <a:gd name="connsiteX0" fmla="*/ 268018 w 2340891"/>
              <a:gd name="connsiteY0" fmla="*/ 0 h 1795526"/>
              <a:gd name="connsiteX1" fmla="*/ 272873 w 2340891"/>
              <a:gd name="connsiteY1" fmla="*/ 0 h 1795526"/>
              <a:gd name="connsiteX2" fmla="*/ 1050666 w 2340891"/>
              <a:gd name="connsiteY2" fmla="*/ 0 h 1795526"/>
              <a:gd name="connsiteX3" fmla="*/ 1053259 w 2340891"/>
              <a:gd name="connsiteY3" fmla="*/ 0 h 1795526"/>
              <a:gd name="connsiteX4" fmla="*/ 1024201 w 2340891"/>
              <a:gd name="connsiteY4" fmla="*/ 58931 h 1795526"/>
              <a:gd name="connsiteX5" fmla="*/ 986832 w 2340891"/>
              <a:gd name="connsiteY5" fmla="*/ 226390 h 1795526"/>
              <a:gd name="connsiteX6" fmla="*/ 1007321 w 2340891"/>
              <a:gd name="connsiteY6" fmla="*/ 244524 h 1795526"/>
              <a:gd name="connsiteX7" fmla="*/ 1043273 w 2340891"/>
              <a:gd name="connsiteY7" fmla="*/ 258280 h 1795526"/>
              <a:gd name="connsiteX8" fmla="*/ 1302818 w 2340891"/>
              <a:gd name="connsiteY8" fmla="*/ 234623 h 1795526"/>
              <a:gd name="connsiteX9" fmla="*/ 1273384 w 2340891"/>
              <a:gd name="connsiteY9" fmla="*/ 70642 h 1795526"/>
              <a:gd name="connsiteX10" fmla="*/ 1241690 w 2340891"/>
              <a:gd name="connsiteY10" fmla="*/ 0 h 1795526"/>
              <a:gd name="connsiteX11" fmla="*/ 1243092 w 2340891"/>
              <a:gd name="connsiteY11" fmla="*/ 0 h 1795526"/>
              <a:gd name="connsiteX12" fmla="*/ 2068018 w 2340891"/>
              <a:gd name="connsiteY12" fmla="*/ 0 h 1795526"/>
              <a:gd name="connsiteX13" fmla="*/ 2072873 w 2340891"/>
              <a:gd name="connsiteY13" fmla="*/ 0 h 1795526"/>
              <a:gd name="connsiteX14" fmla="*/ 2072873 w 2340891"/>
              <a:gd name="connsiteY14" fmla="*/ 818274 h 1795526"/>
              <a:gd name="connsiteX15" fmla="*/ 2139925 w 2340891"/>
              <a:gd name="connsiteY15" fmla="*/ 788190 h 1795526"/>
              <a:gd name="connsiteX16" fmla="*/ 2303906 w 2340891"/>
              <a:gd name="connsiteY16" fmla="*/ 758756 h 1795526"/>
              <a:gd name="connsiteX17" fmla="*/ 2294408 w 2340891"/>
              <a:gd name="connsiteY17" fmla="*/ 1076712 h 1795526"/>
              <a:gd name="connsiteX18" fmla="*/ 2126949 w 2340891"/>
              <a:gd name="connsiteY18" fmla="*/ 1039343 h 1795526"/>
              <a:gd name="connsiteX19" fmla="*/ 2072873 w 2340891"/>
              <a:gd name="connsiteY19" fmla="*/ 1012679 h 1795526"/>
              <a:gd name="connsiteX20" fmla="*/ 2072873 w 2340891"/>
              <a:gd name="connsiteY20" fmla="*/ 1795526 h 1795526"/>
              <a:gd name="connsiteX21" fmla="*/ 2068018 w 2340891"/>
              <a:gd name="connsiteY21" fmla="*/ 1795526 h 1795526"/>
              <a:gd name="connsiteX22" fmla="*/ 1290225 w 2340891"/>
              <a:gd name="connsiteY22" fmla="*/ 1795526 h 1795526"/>
              <a:gd name="connsiteX23" fmla="*/ 1287632 w 2340891"/>
              <a:gd name="connsiteY23" fmla="*/ 1795526 h 1795526"/>
              <a:gd name="connsiteX24" fmla="*/ 1316690 w 2340891"/>
              <a:gd name="connsiteY24" fmla="*/ 1736595 h 1795526"/>
              <a:gd name="connsiteX25" fmla="*/ 1354059 w 2340891"/>
              <a:gd name="connsiteY25" fmla="*/ 1569136 h 1795526"/>
              <a:gd name="connsiteX26" fmla="*/ 1333570 w 2340891"/>
              <a:gd name="connsiteY26" fmla="*/ 1551003 h 1795526"/>
              <a:gd name="connsiteX27" fmla="*/ 1297618 w 2340891"/>
              <a:gd name="connsiteY27" fmla="*/ 1537246 h 1795526"/>
              <a:gd name="connsiteX28" fmla="*/ 1038073 w 2340891"/>
              <a:gd name="connsiteY28" fmla="*/ 1560903 h 1795526"/>
              <a:gd name="connsiteX29" fmla="*/ 1067507 w 2340891"/>
              <a:gd name="connsiteY29" fmla="*/ 1724884 h 1795526"/>
              <a:gd name="connsiteX30" fmla="*/ 1099201 w 2340891"/>
              <a:gd name="connsiteY30" fmla="*/ 1795526 h 1795526"/>
              <a:gd name="connsiteX31" fmla="*/ 1097799 w 2340891"/>
              <a:gd name="connsiteY31" fmla="*/ 1795526 h 1795526"/>
              <a:gd name="connsiteX32" fmla="*/ 272873 w 2340891"/>
              <a:gd name="connsiteY32" fmla="*/ 1795526 h 1795526"/>
              <a:gd name="connsiteX33" fmla="*/ 268018 w 2340891"/>
              <a:gd name="connsiteY33" fmla="*/ 1795526 h 1795526"/>
              <a:gd name="connsiteX34" fmla="*/ 268018 w 2340891"/>
              <a:gd name="connsiteY34" fmla="*/ 977252 h 1795526"/>
              <a:gd name="connsiteX35" fmla="*/ 200966 w 2340891"/>
              <a:gd name="connsiteY35" fmla="*/ 1007336 h 1795526"/>
              <a:gd name="connsiteX36" fmla="*/ 36985 w 2340891"/>
              <a:gd name="connsiteY36" fmla="*/ 1036770 h 1795526"/>
              <a:gd name="connsiteX37" fmla="*/ 46483 w 2340891"/>
              <a:gd name="connsiteY37" fmla="*/ 718814 h 1795526"/>
              <a:gd name="connsiteX38" fmla="*/ 213942 w 2340891"/>
              <a:gd name="connsiteY38" fmla="*/ 756183 h 1795526"/>
              <a:gd name="connsiteX39" fmla="*/ 268018 w 2340891"/>
              <a:gd name="connsiteY39" fmla="*/ 782847 h 179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40891" h="1795526">
                <a:moveTo>
                  <a:pt x="268018" y="0"/>
                </a:moveTo>
                <a:lnTo>
                  <a:pt x="272873" y="0"/>
                </a:lnTo>
                <a:lnTo>
                  <a:pt x="1050666" y="0"/>
                </a:lnTo>
                <a:lnTo>
                  <a:pt x="1053259" y="0"/>
                </a:lnTo>
                <a:lnTo>
                  <a:pt x="1024201" y="58931"/>
                </a:lnTo>
                <a:cubicBezTo>
                  <a:pt x="993321" y="128265"/>
                  <a:pt x="970686" y="197776"/>
                  <a:pt x="986832" y="226390"/>
                </a:cubicBezTo>
                <a:lnTo>
                  <a:pt x="1007321" y="244524"/>
                </a:lnTo>
                <a:lnTo>
                  <a:pt x="1043273" y="258280"/>
                </a:lnTo>
                <a:cubicBezTo>
                  <a:pt x="1129084" y="281547"/>
                  <a:pt x="1276722" y="274777"/>
                  <a:pt x="1302818" y="234623"/>
                </a:cubicBezTo>
                <a:cubicBezTo>
                  <a:pt x="1320216" y="207854"/>
                  <a:pt x="1300993" y="139478"/>
                  <a:pt x="1273384" y="70642"/>
                </a:cubicBezTo>
                <a:lnTo>
                  <a:pt x="1241690" y="0"/>
                </a:lnTo>
                <a:lnTo>
                  <a:pt x="1243092" y="0"/>
                </a:lnTo>
                <a:lnTo>
                  <a:pt x="2068018" y="0"/>
                </a:lnTo>
                <a:lnTo>
                  <a:pt x="2072873" y="0"/>
                </a:lnTo>
                <a:lnTo>
                  <a:pt x="2072873" y="818274"/>
                </a:lnTo>
                <a:lnTo>
                  <a:pt x="2139925" y="788190"/>
                </a:lnTo>
                <a:cubicBezTo>
                  <a:pt x="2208761" y="760581"/>
                  <a:pt x="2277137" y="741358"/>
                  <a:pt x="2303906" y="758756"/>
                </a:cubicBezTo>
                <a:cubicBezTo>
                  <a:pt x="2357444" y="793551"/>
                  <a:pt x="2351634" y="1044420"/>
                  <a:pt x="2294408" y="1076712"/>
                </a:cubicBezTo>
                <a:cubicBezTo>
                  <a:pt x="2265794" y="1092858"/>
                  <a:pt x="2196283" y="1070223"/>
                  <a:pt x="2126949" y="1039343"/>
                </a:cubicBezTo>
                <a:lnTo>
                  <a:pt x="2072873" y="1012679"/>
                </a:lnTo>
                <a:lnTo>
                  <a:pt x="2072873" y="1795526"/>
                </a:lnTo>
                <a:lnTo>
                  <a:pt x="2068018" y="1795526"/>
                </a:lnTo>
                <a:lnTo>
                  <a:pt x="1290225" y="1795526"/>
                </a:lnTo>
                <a:lnTo>
                  <a:pt x="1287632" y="1795526"/>
                </a:lnTo>
                <a:lnTo>
                  <a:pt x="1316690" y="1736595"/>
                </a:lnTo>
                <a:cubicBezTo>
                  <a:pt x="1347570" y="1667261"/>
                  <a:pt x="1370205" y="1597750"/>
                  <a:pt x="1354059" y="1569136"/>
                </a:cubicBezTo>
                <a:lnTo>
                  <a:pt x="1333570" y="1551003"/>
                </a:lnTo>
                <a:lnTo>
                  <a:pt x="1297618" y="1537246"/>
                </a:lnTo>
                <a:cubicBezTo>
                  <a:pt x="1211807" y="1513979"/>
                  <a:pt x="1064170" y="1520750"/>
                  <a:pt x="1038073" y="1560903"/>
                </a:cubicBezTo>
                <a:cubicBezTo>
                  <a:pt x="1020675" y="1587672"/>
                  <a:pt x="1039898" y="1656048"/>
                  <a:pt x="1067507" y="1724884"/>
                </a:cubicBezTo>
                <a:lnTo>
                  <a:pt x="1099201" y="1795526"/>
                </a:lnTo>
                <a:lnTo>
                  <a:pt x="1097799" y="1795526"/>
                </a:lnTo>
                <a:lnTo>
                  <a:pt x="272873" y="1795526"/>
                </a:lnTo>
                <a:lnTo>
                  <a:pt x="268018" y="1795526"/>
                </a:lnTo>
                <a:lnTo>
                  <a:pt x="268018" y="977252"/>
                </a:lnTo>
                <a:lnTo>
                  <a:pt x="200966" y="1007336"/>
                </a:lnTo>
                <a:cubicBezTo>
                  <a:pt x="132130" y="1034945"/>
                  <a:pt x="63754" y="1054168"/>
                  <a:pt x="36985" y="1036770"/>
                </a:cubicBezTo>
                <a:cubicBezTo>
                  <a:pt x="-16553" y="1001975"/>
                  <a:pt x="-10743" y="751106"/>
                  <a:pt x="46483" y="718814"/>
                </a:cubicBezTo>
                <a:cubicBezTo>
                  <a:pt x="75097" y="702668"/>
                  <a:pt x="144608" y="725303"/>
                  <a:pt x="213942" y="756183"/>
                </a:cubicBezTo>
                <a:lnTo>
                  <a:pt x="268018" y="782847"/>
                </a:lnTo>
                <a:close/>
              </a:path>
            </a:pathLst>
          </a:custGeom>
          <a:solidFill>
            <a:srgbClr val="7F7F7F"/>
          </a:solidFill>
          <a:ln w="127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Impact"/>
              <a:ea typeface="+mn-ea"/>
              <a:cs typeface="+mn-cs"/>
            </a:endParaRPr>
          </a:p>
        </p:txBody>
      </p:sp>
      <p:sp>
        <p:nvSpPr>
          <p:cNvPr id="113" name="Freeform 25">
            <a:extLst>
              <a:ext uri="{FF2B5EF4-FFF2-40B4-BE49-F238E27FC236}">
                <a16:creationId xmlns:a16="http://schemas.microsoft.com/office/drawing/2014/main" id="{AE974B08-65D2-4FFE-BBFD-D1A955BB5973}"/>
              </a:ext>
            </a:extLst>
          </p:cNvPr>
          <p:cNvSpPr>
            <a:spLocks noChangeAspect="1"/>
          </p:cNvSpPr>
          <p:nvPr/>
        </p:nvSpPr>
        <p:spPr>
          <a:xfrm>
            <a:off x="3978197" y="2378025"/>
            <a:ext cx="2340891" cy="1795527"/>
          </a:xfrm>
          <a:custGeom>
            <a:avLst/>
            <a:gdLst>
              <a:gd name="connsiteX0" fmla="*/ 268018 w 2340891"/>
              <a:gd name="connsiteY0" fmla="*/ 0 h 1795526"/>
              <a:gd name="connsiteX1" fmla="*/ 272873 w 2340891"/>
              <a:gd name="connsiteY1" fmla="*/ 0 h 1795526"/>
              <a:gd name="connsiteX2" fmla="*/ 1050666 w 2340891"/>
              <a:gd name="connsiteY2" fmla="*/ 0 h 1795526"/>
              <a:gd name="connsiteX3" fmla="*/ 1053259 w 2340891"/>
              <a:gd name="connsiteY3" fmla="*/ 0 h 1795526"/>
              <a:gd name="connsiteX4" fmla="*/ 1024201 w 2340891"/>
              <a:gd name="connsiteY4" fmla="*/ 58931 h 1795526"/>
              <a:gd name="connsiteX5" fmla="*/ 986832 w 2340891"/>
              <a:gd name="connsiteY5" fmla="*/ 226390 h 1795526"/>
              <a:gd name="connsiteX6" fmla="*/ 1007321 w 2340891"/>
              <a:gd name="connsiteY6" fmla="*/ 244524 h 1795526"/>
              <a:gd name="connsiteX7" fmla="*/ 1043273 w 2340891"/>
              <a:gd name="connsiteY7" fmla="*/ 258280 h 1795526"/>
              <a:gd name="connsiteX8" fmla="*/ 1302818 w 2340891"/>
              <a:gd name="connsiteY8" fmla="*/ 234623 h 1795526"/>
              <a:gd name="connsiteX9" fmla="*/ 1273384 w 2340891"/>
              <a:gd name="connsiteY9" fmla="*/ 70642 h 1795526"/>
              <a:gd name="connsiteX10" fmla="*/ 1241690 w 2340891"/>
              <a:gd name="connsiteY10" fmla="*/ 0 h 1795526"/>
              <a:gd name="connsiteX11" fmla="*/ 1243092 w 2340891"/>
              <a:gd name="connsiteY11" fmla="*/ 0 h 1795526"/>
              <a:gd name="connsiteX12" fmla="*/ 2068018 w 2340891"/>
              <a:gd name="connsiteY12" fmla="*/ 0 h 1795526"/>
              <a:gd name="connsiteX13" fmla="*/ 2072873 w 2340891"/>
              <a:gd name="connsiteY13" fmla="*/ 0 h 1795526"/>
              <a:gd name="connsiteX14" fmla="*/ 2072873 w 2340891"/>
              <a:gd name="connsiteY14" fmla="*/ 818274 h 1795526"/>
              <a:gd name="connsiteX15" fmla="*/ 2139925 w 2340891"/>
              <a:gd name="connsiteY15" fmla="*/ 788190 h 1795526"/>
              <a:gd name="connsiteX16" fmla="*/ 2303906 w 2340891"/>
              <a:gd name="connsiteY16" fmla="*/ 758756 h 1795526"/>
              <a:gd name="connsiteX17" fmla="*/ 2294408 w 2340891"/>
              <a:gd name="connsiteY17" fmla="*/ 1076712 h 1795526"/>
              <a:gd name="connsiteX18" fmla="*/ 2126949 w 2340891"/>
              <a:gd name="connsiteY18" fmla="*/ 1039343 h 1795526"/>
              <a:gd name="connsiteX19" fmla="*/ 2072873 w 2340891"/>
              <a:gd name="connsiteY19" fmla="*/ 1012679 h 1795526"/>
              <a:gd name="connsiteX20" fmla="*/ 2072873 w 2340891"/>
              <a:gd name="connsiteY20" fmla="*/ 1795526 h 1795526"/>
              <a:gd name="connsiteX21" fmla="*/ 2068018 w 2340891"/>
              <a:gd name="connsiteY21" fmla="*/ 1795526 h 1795526"/>
              <a:gd name="connsiteX22" fmla="*/ 1290225 w 2340891"/>
              <a:gd name="connsiteY22" fmla="*/ 1795526 h 1795526"/>
              <a:gd name="connsiteX23" fmla="*/ 1287632 w 2340891"/>
              <a:gd name="connsiteY23" fmla="*/ 1795526 h 1795526"/>
              <a:gd name="connsiteX24" fmla="*/ 1316690 w 2340891"/>
              <a:gd name="connsiteY24" fmla="*/ 1736595 h 1795526"/>
              <a:gd name="connsiteX25" fmla="*/ 1354059 w 2340891"/>
              <a:gd name="connsiteY25" fmla="*/ 1569136 h 1795526"/>
              <a:gd name="connsiteX26" fmla="*/ 1333570 w 2340891"/>
              <a:gd name="connsiteY26" fmla="*/ 1551003 h 1795526"/>
              <a:gd name="connsiteX27" fmla="*/ 1297618 w 2340891"/>
              <a:gd name="connsiteY27" fmla="*/ 1537246 h 1795526"/>
              <a:gd name="connsiteX28" fmla="*/ 1038073 w 2340891"/>
              <a:gd name="connsiteY28" fmla="*/ 1560903 h 1795526"/>
              <a:gd name="connsiteX29" fmla="*/ 1067507 w 2340891"/>
              <a:gd name="connsiteY29" fmla="*/ 1724884 h 1795526"/>
              <a:gd name="connsiteX30" fmla="*/ 1099201 w 2340891"/>
              <a:gd name="connsiteY30" fmla="*/ 1795526 h 1795526"/>
              <a:gd name="connsiteX31" fmla="*/ 1097799 w 2340891"/>
              <a:gd name="connsiteY31" fmla="*/ 1795526 h 1795526"/>
              <a:gd name="connsiteX32" fmla="*/ 272873 w 2340891"/>
              <a:gd name="connsiteY32" fmla="*/ 1795526 h 1795526"/>
              <a:gd name="connsiteX33" fmla="*/ 268018 w 2340891"/>
              <a:gd name="connsiteY33" fmla="*/ 1795526 h 1795526"/>
              <a:gd name="connsiteX34" fmla="*/ 268018 w 2340891"/>
              <a:gd name="connsiteY34" fmla="*/ 977252 h 1795526"/>
              <a:gd name="connsiteX35" fmla="*/ 200966 w 2340891"/>
              <a:gd name="connsiteY35" fmla="*/ 1007336 h 1795526"/>
              <a:gd name="connsiteX36" fmla="*/ 36985 w 2340891"/>
              <a:gd name="connsiteY36" fmla="*/ 1036770 h 1795526"/>
              <a:gd name="connsiteX37" fmla="*/ 46483 w 2340891"/>
              <a:gd name="connsiteY37" fmla="*/ 718814 h 1795526"/>
              <a:gd name="connsiteX38" fmla="*/ 213942 w 2340891"/>
              <a:gd name="connsiteY38" fmla="*/ 756183 h 1795526"/>
              <a:gd name="connsiteX39" fmla="*/ 268018 w 2340891"/>
              <a:gd name="connsiteY39" fmla="*/ 782847 h 179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40891" h="1795526">
                <a:moveTo>
                  <a:pt x="268018" y="0"/>
                </a:moveTo>
                <a:lnTo>
                  <a:pt x="272873" y="0"/>
                </a:lnTo>
                <a:lnTo>
                  <a:pt x="1050666" y="0"/>
                </a:lnTo>
                <a:lnTo>
                  <a:pt x="1053259" y="0"/>
                </a:lnTo>
                <a:lnTo>
                  <a:pt x="1024201" y="58931"/>
                </a:lnTo>
                <a:cubicBezTo>
                  <a:pt x="993321" y="128265"/>
                  <a:pt x="970686" y="197776"/>
                  <a:pt x="986832" y="226390"/>
                </a:cubicBezTo>
                <a:lnTo>
                  <a:pt x="1007321" y="244524"/>
                </a:lnTo>
                <a:lnTo>
                  <a:pt x="1043273" y="258280"/>
                </a:lnTo>
                <a:cubicBezTo>
                  <a:pt x="1129084" y="281547"/>
                  <a:pt x="1276722" y="274777"/>
                  <a:pt x="1302818" y="234623"/>
                </a:cubicBezTo>
                <a:cubicBezTo>
                  <a:pt x="1320216" y="207854"/>
                  <a:pt x="1300993" y="139478"/>
                  <a:pt x="1273384" y="70642"/>
                </a:cubicBezTo>
                <a:lnTo>
                  <a:pt x="1241690" y="0"/>
                </a:lnTo>
                <a:lnTo>
                  <a:pt x="1243092" y="0"/>
                </a:lnTo>
                <a:lnTo>
                  <a:pt x="2068018" y="0"/>
                </a:lnTo>
                <a:lnTo>
                  <a:pt x="2072873" y="0"/>
                </a:lnTo>
                <a:lnTo>
                  <a:pt x="2072873" y="818274"/>
                </a:lnTo>
                <a:lnTo>
                  <a:pt x="2139925" y="788190"/>
                </a:lnTo>
                <a:cubicBezTo>
                  <a:pt x="2208761" y="760581"/>
                  <a:pt x="2277137" y="741358"/>
                  <a:pt x="2303906" y="758756"/>
                </a:cubicBezTo>
                <a:cubicBezTo>
                  <a:pt x="2357444" y="793551"/>
                  <a:pt x="2351634" y="1044420"/>
                  <a:pt x="2294408" y="1076712"/>
                </a:cubicBezTo>
                <a:cubicBezTo>
                  <a:pt x="2265794" y="1092858"/>
                  <a:pt x="2196283" y="1070223"/>
                  <a:pt x="2126949" y="1039343"/>
                </a:cubicBezTo>
                <a:lnTo>
                  <a:pt x="2072873" y="1012679"/>
                </a:lnTo>
                <a:lnTo>
                  <a:pt x="2072873" y="1795526"/>
                </a:lnTo>
                <a:lnTo>
                  <a:pt x="2068018" y="1795526"/>
                </a:lnTo>
                <a:lnTo>
                  <a:pt x="1290225" y="1795526"/>
                </a:lnTo>
                <a:lnTo>
                  <a:pt x="1287632" y="1795526"/>
                </a:lnTo>
                <a:lnTo>
                  <a:pt x="1316690" y="1736595"/>
                </a:lnTo>
                <a:cubicBezTo>
                  <a:pt x="1347570" y="1667261"/>
                  <a:pt x="1370205" y="1597750"/>
                  <a:pt x="1354059" y="1569136"/>
                </a:cubicBezTo>
                <a:lnTo>
                  <a:pt x="1333570" y="1551003"/>
                </a:lnTo>
                <a:lnTo>
                  <a:pt x="1297618" y="1537246"/>
                </a:lnTo>
                <a:cubicBezTo>
                  <a:pt x="1211807" y="1513979"/>
                  <a:pt x="1064170" y="1520750"/>
                  <a:pt x="1038073" y="1560903"/>
                </a:cubicBezTo>
                <a:cubicBezTo>
                  <a:pt x="1020675" y="1587672"/>
                  <a:pt x="1039898" y="1656048"/>
                  <a:pt x="1067507" y="1724884"/>
                </a:cubicBezTo>
                <a:lnTo>
                  <a:pt x="1099201" y="1795526"/>
                </a:lnTo>
                <a:lnTo>
                  <a:pt x="1097799" y="1795526"/>
                </a:lnTo>
                <a:lnTo>
                  <a:pt x="272873" y="1795526"/>
                </a:lnTo>
                <a:lnTo>
                  <a:pt x="268018" y="1795526"/>
                </a:lnTo>
                <a:lnTo>
                  <a:pt x="268018" y="977252"/>
                </a:lnTo>
                <a:lnTo>
                  <a:pt x="200966" y="1007336"/>
                </a:lnTo>
                <a:cubicBezTo>
                  <a:pt x="132130" y="1034945"/>
                  <a:pt x="63754" y="1054168"/>
                  <a:pt x="36985" y="1036770"/>
                </a:cubicBezTo>
                <a:cubicBezTo>
                  <a:pt x="-16553" y="1001975"/>
                  <a:pt x="-10743" y="751106"/>
                  <a:pt x="46483" y="718814"/>
                </a:cubicBezTo>
                <a:cubicBezTo>
                  <a:pt x="75097" y="702668"/>
                  <a:pt x="144608" y="725303"/>
                  <a:pt x="213942" y="756183"/>
                </a:cubicBezTo>
                <a:lnTo>
                  <a:pt x="268018" y="782847"/>
                </a:lnTo>
                <a:close/>
              </a:path>
            </a:pathLst>
          </a:custGeom>
          <a:solidFill>
            <a:srgbClr val="1BACE4"/>
          </a:solidFill>
          <a:ln w="127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Impact"/>
              <a:ea typeface="+mn-ea"/>
              <a:cs typeface="+mn-cs"/>
            </a:endParaRPr>
          </a:p>
        </p:txBody>
      </p:sp>
      <p:sp>
        <p:nvSpPr>
          <p:cNvPr id="114" name="Freeform 27">
            <a:extLst>
              <a:ext uri="{FF2B5EF4-FFF2-40B4-BE49-F238E27FC236}">
                <a16:creationId xmlns:a16="http://schemas.microsoft.com/office/drawing/2014/main" id="{6E07E671-BF9F-4C10-AD5B-4C82699BF7B7}"/>
              </a:ext>
            </a:extLst>
          </p:cNvPr>
          <p:cNvSpPr/>
          <p:nvPr/>
        </p:nvSpPr>
        <p:spPr>
          <a:xfrm>
            <a:off x="6064565" y="2105343"/>
            <a:ext cx="1795527" cy="2340891"/>
          </a:xfrm>
          <a:custGeom>
            <a:avLst/>
            <a:gdLst>
              <a:gd name="connsiteX0" fmla="*/ 759234 w 1483906"/>
              <a:gd name="connsiteY0" fmla="*/ 164 h 1934621"/>
              <a:gd name="connsiteX1" fmla="*/ 889845 w 1483906"/>
              <a:gd name="connsiteY1" fmla="*/ 38417 h 1934621"/>
              <a:gd name="connsiteX2" fmla="*/ 858961 w 1483906"/>
              <a:gd name="connsiteY2" fmla="*/ 176813 h 1934621"/>
              <a:gd name="connsiteX3" fmla="*/ 836925 w 1483906"/>
              <a:gd name="connsiteY3" fmla="*/ 221504 h 1934621"/>
              <a:gd name="connsiteX4" fmla="*/ 1483906 w 1483906"/>
              <a:gd name="connsiteY4" fmla="*/ 221504 h 1934621"/>
              <a:gd name="connsiteX5" fmla="*/ 1483906 w 1483906"/>
              <a:gd name="connsiteY5" fmla="*/ 225516 h 1934621"/>
              <a:gd name="connsiteX6" fmla="*/ 1483906 w 1483906"/>
              <a:gd name="connsiteY6" fmla="*/ 868320 h 1934621"/>
              <a:gd name="connsiteX7" fmla="*/ 1483906 w 1483906"/>
              <a:gd name="connsiteY7" fmla="*/ 870463 h 1934621"/>
              <a:gd name="connsiteX8" fmla="*/ 1435203 w 1483906"/>
              <a:gd name="connsiteY8" fmla="*/ 846448 h 1934621"/>
              <a:gd name="connsiteX9" fmla="*/ 1296807 w 1483906"/>
              <a:gd name="connsiteY9" fmla="*/ 815565 h 1934621"/>
              <a:gd name="connsiteX10" fmla="*/ 1281820 w 1483906"/>
              <a:gd name="connsiteY10" fmla="*/ 832498 h 1934621"/>
              <a:gd name="connsiteX11" fmla="*/ 1270452 w 1483906"/>
              <a:gd name="connsiteY11" fmla="*/ 862210 h 1934621"/>
              <a:gd name="connsiteX12" fmla="*/ 1290003 w 1483906"/>
              <a:gd name="connsiteY12" fmla="*/ 1076710 h 1934621"/>
              <a:gd name="connsiteX13" fmla="*/ 1425524 w 1483906"/>
              <a:gd name="connsiteY13" fmla="*/ 1052384 h 1934621"/>
              <a:gd name="connsiteX14" fmla="*/ 1483906 w 1483906"/>
              <a:gd name="connsiteY14" fmla="*/ 1026191 h 1934621"/>
              <a:gd name="connsiteX15" fmla="*/ 1483906 w 1483906"/>
              <a:gd name="connsiteY15" fmla="*/ 1027350 h 1934621"/>
              <a:gd name="connsiteX16" fmla="*/ 1483906 w 1483906"/>
              <a:gd name="connsiteY16" fmla="*/ 1709106 h 1934621"/>
              <a:gd name="connsiteX17" fmla="*/ 1483906 w 1483906"/>
              <a:gd name="connsiteY17" fmla="*/ 1713119 h 1934621"/>
              <a:gd name="connsiteX18" fmla="*/ 807647 w 1483906"/>
              <a:gd name="connsiteY18" fmla="*/ 1713119 h 1934621"/>
              <a:gd name="connsiteX19" fmla="*/ 832509 w 1483906"/>
              <a:gd name="connsiteY19" fmla="*/ 1768534 h 1934621"/>
              <a:gd name="connsiteX20" fmla="*/ 856835 w 1483906"/>
              <a:gd name="connsiteY20" fmla="*/ 1904055 h 1934621"/>
              <a:gd name="connsiteX21" fmla="*/ 594061 w 1483906"/>
              <a:gd name="connsiteY21" fmla="*/ 1896205 h 1934621"/>
              <a:gd name="connsiteX22" fmla="*/ 624945 w 1483906"/>
              <a:gd name="connsiteY22" fmla="*/ 1757810 h 1934621"/>
              <a:gd name="connsiteX23" fmla="*/ 646981 w 1483906"/>
              <a:gd name="connsiteY23" fmla="*/ 1713119 h 1934621"/>
              <a:gd name="connsiteX24" fmla="*/ 0 w 1483906"/>
              <a:gd name="connsiteY24" fmla="*/ 1713119 h 1934621"/>
              <a:gd name="connsiteX25" fmla="*/ 0 w 1483906"/>
              <a:gd name="connsiteY25" fmla="*/ 1709106 h 1934621"/>
              <a:gd name="connsiteX26" fmla="*/ 0 w 1483906"/>
              <a:gd name="connsiteY26" fmla="*/ 1066302 h 1934621"/>
              <a:gd name="connsiteX27" fmla="*/ 0 w 1483906"/>
              <a:gd name="connsiteY27" fmla="*/ 1064160 h 1934621"/>
              <a:gd name="connsiteX28" fmla="*/ 48703 w 1483906"/>
              <a:gd name="connsiteY28" fmla="*/ 1088174 h 1934621"/>
              <a:gd name="connsiteX29" fmla="*/ 187099 w 1483906"/>
              <a:gd name="connsiteY29" fmla="*/ 1119058 h 1934621"/>
              <a:gd name="connsiteX30" fmla="*/ 202085 w 1483906"/>
              <a:gd name="connsiteY30" fmla="*/ 1102125 h 1934621"/>
              <a:gd name="connsiteX31" fmla="*/ 213455 w 1483906"/>
              <a:gd name="connsiteY31" fmla="*/ 1072412 h 1934621"/>
              <a:gd name="connsiteX32" fmla="*/ 193903 w 1483906"/>
              <a:gd name="connsiteY32" fmla="*/ 857912 h 1934621"/>
              <a:gd name="connsiteX33" fmla="*/ 58382 w 1483906"/>
              <a:gd name="connsiteY33" fmla="*/ 882238 h 1934621"/>
              <a:gd name="connsiteX34" fmla="*/ 0 w 1483906"/>
              <a:gd name="connsiteY34" fmla="*/ 908431 h 1934621"/>
              <a:gd name="connsiteX35" fmla="*/ 0 w 1483906"/>
              <a:gd name="connsiteY35" fmla="*/ 907273 h 1934621"/>
              <a:gd name="connsiteX36" fmla="*/ 0 w 1483906"/>
              <a:gd name="connsiteY36" fmla="*/ 225516 h 1934621"/>
              <a:gd name="connsiteX37" fmla="*/ 0 w 1483906"/>
              <a:gd name="connsiteY37" fmla="*/ 221504 h 1934621"/>
              <a:gd name="connsiteX38" fmla="*/ 676260 w 1483906"/>
              <a:gd name="connsiteY38" fmla="*/ 221504 h 1934621"/>
              <a:gd name="connsiteX39" fmla="*/ 651397 w 1483906"/>
              <a:gd name="connsiteY39" fmla="*/ 166089 h 1934621"/>
              <a:gd name="connsiteX40" fmla="*/ 627071 w 1483906"/>
              <a:gd name="connsiteY40" fmla="*/ 30567 h 1934621"/>
              <a:gd name="connsiteX41" fmla="*/ 759234 w 1483906"/>
              <a:gd name="connsiteY41" fmla="*/ 164 h 1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83906" h="1934621">
                <a:moveTo>
                  <a:pt x="759234" y="164"/>
                </a:moveTo>
                <a:cubicBezTo>
                  <a:pt x="817997" y="1746"/>
                  <a:pt x="876501" y="14770"/>
                  <a:pt x="889845" y="38417"/>
                </a:cubicBezTo>
                <a:cubicBezTo>
                  <a:pt x="903189" y="62065"/>
                  <a:pt x="884482" y="119512"/>
                  <a:pt x="858961" y="176813"/>
                </a:cubicBezTo>
                <a:lnTo>
                  <a:pt x="836925" y="221504"/>
                </a:lnTo>
                <a:lnTo>
                  <a:pt x="1483906" y="221504"/>
                </a:lnTo>
                <a:lnTo>
                  <a:pt x="1483906" y="225516"/>
                </a:lnTo>
                <a:lnTo>
                  <a:pt x="1483906" y="868320"/>
                </a:lnTo>
                <a:lnTo>
                  <a:pt x="1483906" y="870463"/>
                </a:lnTo>
                <a:lnTo>
                  <a:pt x="1435203" y="846448"/>
                </a:lnTo>
                <a:cubicBezTo>
                  <a:pt x="1377902" y="820927"/>
                  <a:pt x="1320455" y="802221"/>
                  <a:pt x="1296807" y="815565"/>
                </a:cubicBezTo>
                <a:lnTo>
                  <a:pt x="1281820" y="832498"/>
                </a:lnTo>
                <a:lnTo>
                  <a:pt x="1270452" y="862210"/>
                </a:lnTo>
                <a:cubicBezTo>
                  <a:pt x="1251223" y="933128"/>
                  <a:pt x="1256818" y="1055143"/>
                  <a:pt x="1290003" y="1076710"/>
                </a:cubicBezTo>
                <a:cubicBezTo>
                  <a:pt x="1312126" y="1091088"/>
                  <a:pt x="1368635" y="1075202"/>
                  <a:pt x="1425524" y="1052384"/>
                </a:cubicBezTo>
                <a:lnTo>
                  <a:pt x="1483906" y="1026191"/>
                </a:lnTo>
                <a:lnTo>
                  <a:pt x="1483906" y="1027350"/>
                </a:lnTo>
                <a:lnTo>
                  <a:pt x="1483906" y="1709106"/>
                </a:lnTo>
                <a:lnTo>
                  <a:pt x="1483906" y="1713119"/>
                </a:lnTo>
                <a:lnTo>
                  <a:pt x="807647" y="1713119"/>
                </a:lnTo>
                <a:lnTo>
                  <a:pt x="832509" y="1768534"/>
                </a:lnTo>
                <a:cubicBezTo>
                  <a:pt x="855327" y="1825423"/>
                  <a:pt x="871214" y="1881932"/>
                  <a:pt x="856835" y="1904055"/>
                </a:cubicBezTo>
                <a:cubicBezTo>
                  <a:pt x="828079" y="1948301"/>
                  <a:pt x="620749" y="1943500"/>
                  <a:pt x="594061" y="1896205"/>
                </a:cubicBezTo>
                <a:cubicBezTo>
                  <a:pt x="580718" y="1872558"/>
                  <a:pt x="599424" y="1815110"/>
                  <a:pt x="624945" y="1757810"/>
                </a:cubicBezTo>
                <a:lnTo>
                  <a:pt x="646981" y="1713119"/>
                </a:lnTo>
                <a:lnTo>
                  <a:pt x="0" y="1713119"/>
                </a:lnTo>
                <a:lnTo>
                  <a:pt x="0" y="1709106"/>
                </a:lnTo>
                <a:lnTo>
                  <a:pt x="0" y="1066302"/>
                </a:lnTo>
                <a:lnTo>
                  <a:pt x="0" y="1064160"/>
                </a:lnTo>
                <a:lnTo>
                  <a:pt x="48703" y="1088174"/>
                </a:lnTo>
                <a:cubicBezTo>
                  <a:pt x="106004" y="1113695"/>
                  <a:pt x="163451" y="1132402"/>
                  <a:pt x="187099" y="1119058"/>
                </a:cubicBezTo>
                <a:lnTo>
                  <a:pt x="202085" y="1102125"/>
                </a:lnTo>
                <a:lnTo>
                  <a:pt x="213455" y="1072412"/>
                </a:lnTo>
                <a:cubicBezTo>
                  <a:pt x="232684" y="1001494"/>
                  <a:pt x="227088" y="879480"/>
                  <a:pt x="193903" y="857912"/>
                </a:cubicBezTo>
                <a:cubicBezTo>
                  <a:pt x="171780" y="843534"/>
                  <a:pt x="115271" y="859421"/>
                  <a:pt x="58382" y="882238"/>
                </a:cubicBezTo>
                <a:lnTo>
                  <a:pt x="0" y="908431"/>
                </a:lnTo>
                <a:lnTo>
                  <a:pt x="0" y="907273"/>
                </a:lnTo>
                <a:lnTo>
                  <a:pt x="0" y="225516"/>
                </a:lnTo>
                <a:lnTo>
                  <a:pt x="0" y="221504"/>
                </a:lnTo>
                <a:lnTo>
                  <a:pt x="676260" y="221504"/>
                </a:lnTo>
                <a:lnTo>
                  <a:pt x="651397" y="166089"/>
                </a:lnTo>
                <a:cubicBezTo>
                  <a:pt x="628580" y="109200"/>
                  <a:pt x="612693" y="52690"/>
                  <a:pt x="627071" y="30567"/>
                </a:cubicBezTo>
                <a:cubicBezTo>
                  <a:pt x="641450" y="8444"/>
                  <a:pt x="700471" y="-1417"/>
                  <a:pt x="759234" y="164"/>
                </a:cubicBezTo>
                <a:close/>
              </a:path>
            </a:pathLst>
          </a:custGeom>
          <a:solidFill>
            <a:srgbClr val="EF7E05"/>
          </a:solidFill>
          <a:ln w="127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Impact"/>
              <a:ea typeface="+mn-ea"/>
              <a:cs typeface="+mn-cs"/>
            </a:endParaRPr>
          </a:p>
        </p:txBody>
      </p:sp>
      <p:sp>
        <p:nvSpPr>
          <p:cNvPr id="115" name="Freeform 28">
            <a:extLst>
              <a:ext uri="{FF2B5EF4-FFF2-40B4-BE49-F238E27FC236}">
                <a16:creationId xmlns:a16="http://schemas.microsoft.com/office/drawing/2014/main" id="{718A84E2-4240-4C0D-8FEE-56DE76CB041D}"/>
              </a:ext>
            </a:extLst>
          </p:cNvPr>
          <p:cNvSpPr>
            <a:spLocks noChangeAspect="1"/>
          </p:cNvSpPr>
          <p:nvPr/>
        </p:nvSpPr>
        <p:spPr>
          <a:xfrm>
            <a:off x="7585793" y="2378025"/>
            <a:ext cx="2340891" cy="1795527"/>
          </a:xfrm>
          <a:custGeom>
            <a:avLst/>
            <a:gdLst>
              <a:gd name="connsiteX0" fmla="*/ 268018 w 2340891"/>
              <a:gd name="connsiteY0" fmla="*/ 0 h 1795526"/>
              <a:gd name="connsiteX1" fmla="*/ 272873 w 2340891"/>
              <a:gd name="connsiteY1" fmla="*/ 0 h 1795526"/>
              <a:gd name="connsiteX2" fmla="*/ 1050666 w 2340891"/>
              <a:gd name="connsiteY2" fmla="*/ 0 h 1795526"/>
              <a:gd name="connsiteX3" fmla="*/ 1053259 w 2340891"/>
              <a:gd name="connsiteY3" fmla="*/ 0 h 1795526"/>
              <a:gd name="connsiteX4" fmla="*/ 1024201 w 2340891"/>
              <a:gd name="connsiteY4" fmla="*/ 58931 h 1795526"/>
              <a:gd name="connsiteX5" fmla="*/ 986832 w 2340891"/>
              <a:gd name="connsiteY5" fmla="*/ 226390 h 1795526"/>
              <a:gd name="connsiteX6" fmla="*/ 1007321 w 2340891"/>
              <a:gd name="connsiteY6" fmla="*/ 244524 h 1795526"/>
              <a:gd name="connsiteX7" fmla="*/ 1043273 w 2340891"/>
              <a:gd name="connsiteY7" fmla="*/ 258280 h 1795526"/>
              <a:gd name="connsiteX8" fmla="*/ 1302818 w 2340891"/>
              <a:gd name="connsiteY8" fmla="*/ 234623 h 1795526"/>
              <a:gd name="connsiteX9" fmla="*/ 1273384 w 2340891"/>
              <a:gd name="connsiteY9" fmla="*/ 70642 h 1795526"/>
              <a:gd name="connsiteX10" fmla="*/ 1241690 w 2340891"/>
              <a:gd name="connsiteY10" fmla="*/ 0 h 1795526"/>
              <a:gd name="connsiteX11" fmla="*/ 1243092 w 2340891"/>
              <a:gd name="connsiteY11" fmla="*/ 0 h 1795526"/>
              <a:gd name="connsiteX12" fmla="*/ 2068018 w 2340891"/>
              <a:gd name="connsiteY12" fmla="*/ 0 h 1795526"/>
              <a:gd name="connsiteX13" fmla="*/ 2072873 w 2340891"/>
              <a:gd name="connsiteY13" fmla="*/ 0 h 1795526"/>
              <a:gd name="connsiteX14" fmla="*/ 2072873 w 2340891"/>
              <a:gd name="connsiteY14" fmla="*/ 818274 h 1795526"/>
              <a:gd name="connsiteX15" fmla="*/ 2139925 w 2340891"/>
              <a:gd name="connsiteY15" fmla="*/ 788190 h 1795526"/>
              <a:gd name="connsiteX16" fmla="*/ 2303906 w 2340891"/>
              <a:gd name="connsiteY16" fmla="*/ 758756 h 1795526"/>
              <a:gd name="connsiteX17" fmla="*/ 2294408 w 2340891"/>
              <a:gd name="connsiteY17" fmla="*/ 1076712 h 1795526"/>
              <a:gd name="connsiteX18" fmla="*/ 2126949 w 2340891"/>
              <a:gd name="connsiteY18" fmla="*/ 1039343 h 1795526"/>
              <a:gd name="connsiteX19" fmla="*/ 2072873 w 2340891"/>
              <a:gd name="connsiteY19" fmla="*/ 1012679 h 1795526"/>
              <a:gd name="connsiteX20" fmla="*/ 2072873 w 2340891"/>
              <a:gd name="connsiteY20" fmla="*/ 1795526 h 1795526"/>
              <a:gd name="connsiteX21" fmla="*/ 2068018 w 2340891"/>
              <a:gd name="connsiteY21" fmla="*/ 1795526 h 1795526"/>
              <a:gd name="connsiteX22" fmla="*/ 1290225 w 2340891"/>
              <a:gd name="connsiteY22" fmla="*/ 1795526 h 1795526"/>
              <a:gd name="connsiteX23" fmla="*/ 1287632 w 2340891"/>
              <a:gd name="connsiteY23" fmla="*/ 1795526 h 1795526"/>
              <a:gd name="connsiteX24" fmla="*/ 1316690 w 2340891"/>
              <a:gd name="connsiteY24" fmla="*/ 1736595 h 1795526"/>
              <a:gd name="connsiteX25" fmla="*/ 1354059 w 2340891"/>
              <a:gd name="connsiteY25" fmla="*/ 1569136 h 1795526"/>
              <a:gd name="connsiteX26" fmla="*/ 1333570 w 2340891"/>
              <a:gd name="connsiteY26" fmla="*/ 1551003 h 1795526"/>
              <a:gd name="connsiteX27" fmla="*/ 1297618 w 2340891"/>
              <a:gd name="connsiteY27" fmla="*/ 1537246 h 1795526"/>
              <a:gd name="connsiteX28" fmla="*/ 1038073 w 2340891"/>
              <a:gd name="connsiteY28" fmla="*/ 1560903 h 1795526"/>
              <a:gd name="connsiteX29" fmla="*/ 1067507 w 2340891"/>
              <a:gd name="connsiteY29" fmla="*/ 1724884 h 1795526"/>
              <a:gd name="connsiteX30" fmla="*/ 1099201 w 2340891"/>
              <a:gd name="connsiteY30" fmla="*/ 1795526 h 1795526"/>
              <a:gd name="connsiteX31" fmla="*/ 1097799 w 2340891"/>
              <a:gd name="connsiteY31" fmla="*/ 1795526 h 1795526"/>
              <a:gd name="connsiteX32" fmla="*/ 272873 w 2340891"/>
              <a:gd name="connsiteY32" fmla="*/ 1795526 h 1795526"/>
              <a:gd name="connsiteX33" fmla="*/ 268018 w 2340891"/>
              <a:gd name="connsiteY33" fmla="*/ 1795526 h 1795526"/>
              <a:gd name="connsiteX34" fmla="*/ 268018 w 2340891"/>
              <a:gd name="connsiteY34" fmla="*/ 977252 h 1795526"/>
              <a:gd name="connsiteX35" fmla="*/ 200966 w 2340891"/>
              <a:gd name="connsiteY35" fmla="*/ 1007336 h 1795526"/>
              <a:gd name="connsiteX36" fmla="*/ 36985 w 2340891"/>
              <a:gd name="connsiteY36" fmla="*/ 1036770 h 1795526"/>
              <a:gd name="connsiteX37" fmla="*/ 46483 w 2340891"/>
              <a:gd name="connsiteY37" fmla="*/ 718814 h 1795526"/>
              <a:gd name="connsiteX38" fmla="*/ 213942 w 2340891"/>
              <a:gd name="connsiteY38" fmla="*/ 756183 h 1795526"/>
              <a:gd name="connsiteX39" fmla="*/ 268018 w 2340891"/>
              <a:gd name="connsiteY39" fmla="*/ 782847 h 179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40891" h="1795526">
                <a:moveTo>
                  <a:pt x="268018" y="0"/>
                </a:moveTo>
                <a:lnTo>
                  <a:pt x="272873" y="0"/>
                </a:lnTo>
                <a:lnTo>
                  <a:pt x="1050666" y="0"/>
                </a:lnTo>
                <a:lnTo>
                  <a:pt x="1053259" y="0"/>
                </a:lnTo>
                <a:lnTo>
                  <a:pt x="1024201" y="58931"/>
                </a:lnTo>
                <a:cubicBezTo>
                  <a:pt x="993321" y="128265"/>
                  <a:pt x="970686" y="197776"/>
                  <a:pt x="986832" y="226390"/>
                </a:cubicBezTo>
                <a:lnTo>
                  <a:pt x="1007321" y="244524"/>
                </a:lnTo>
                <a:lnTo>
                  <a:pt x="1043273" y="258280"/>
                </a:lnTo>
                <a:cubicBezTo>
                  <a:pt x="1129084" y="281547"/>
                  <a:pt x="1276722" y="274777"/>
                  <a:pt x="1302818" y="234623"/>
                </a:cubicBezTo>
                <a:cubicBezTo>
                  <a:pt x="1320216" y="207854"/>
                  <a:pt x="1300993" y="139478"/>
                  <a:pt x="1273384" y="70642"/>
                </a:cubicBezTo>
                <a:lnTo>
                  <a:pt x="1241690" y="0"/>
                </a:lnTo>
                <a:lnTo>
                  <a:pt x="1243092" y="0"/>
                </a:lnTo>
                <a:lnTo>
                  <a:pt x="2068018" y="0"/>
                </a:lnTo>
                <a:lnTo>
                  <a:pt x="2072873" y="0"/>
                </a:lnTo>
                <a:lnTo>
                  <a:pt x="2072873" y="818274"/>
                </a:lnTo>
                <a:lnTo>
                  <a:pt x="2139925" y="788190"/>
                </a:lnTo>
                <a:cubicBezTo>
                  <a:pt x="2208761" y="760581"/>
                  <a:pt x="2277137" y="741358"/>
                  <a:pt x="2303906" y="758756"/>
                </a:cubicBezTo>
                <a:cubicBezTo>
                  <a:pt x="2357444" y="793551"/>
                  <a:pt x="2351634" y="1044420"/>
                  <a:pt x="2294408" y="1076712"/>
                </a:cubicBezTo>
                <a:cubicBezTo>
                  <a:pt x="2265794" y="1092858"/>
                  <a:pt x="2196283" y="1070223"/>
                  <a:pt x="2126949" y="1039343"/>
                </a:cubicBezTo>
                <a:lnTo>
                  <a:pt x="2072873" y="1012679"/>
                </a:lnTo>
                <a:lnTo>
                  <a:pt x="2072873" y="1795526"/>
                </a:lnTo>
                <a:lnTo>
                  <a:pt x="2068018" y="1795526"/>
                </a:lnTo>
                <a:lnTo>
                  <a:pt x="1290225" y="1795526"/>
                </a:lnTo>
                <a:lnTo>
                  <a:pt x="1287632" y="1795526"/>
                </a:lnTo>
                <a:lnTo>
                  <a:pt x="1316690" y="1736595"/>
                </a:lnTo>
                <a:cubicBezTo>
                  <a:pt x="1347570" y="1667261"/>
                  <a:pt x="1370205" y="1597750"/>
                  <a:pt x="1354059" y="1569136"/>
                </a:cubicBezTo>
                <a:lnTo>
                  <a:pt x="1333570" y="1551003"/>
                </a:lnTo>
                <a:lnTo>
                  <a:pt x="1297618" y="1537246"/>
                </a:lnTo>
                <a:cubicBezTo>
                  <a:pt x="1211807" y="1513979"/>
                  <a:pt x="1064170" y="1520750"/>
                  <a:pt x="1038073" y="1560903"/>
                </a:cubicBezTo>
                <a:cubicBezTo>
                  <a:pt x="1020675" y="1587672"/>
                  <a:pt x="1039898" y="1656048"/>
                  <a:pt x="1067507" y="1724884"/>
                </a:cubicBezTo>
                <a:lnTo>
                  <a:pt x="1099201" y="1795526"/>
                </a:lnTo>
                <a:lnTo>
                  <a:pt x="1097799" y="1795526"/>
                </a:lnTo>
                <a:lnTo>
                  <a:pt x="272873" y="1795526"/>
                </a:lnTo>
                <a:lnTo>
                  <a:pt x="268018" y="1795526"/>
                </a:lnTo>
                <a:lnTo>
                  <a:pt x="268018" y="977252"/>
                </a:lnTo>
                <a:lnTo>
                  <a:pt x="200966" y="1007336"/>
                </a:lnTo>
                <a:cubicBezTo>
                  <a:pt x="132130" y="1034945"/>
                  <a:pt x="63754" y="1054168"/>
                  <a:pt x="36985" y="1036770"/>
                </a:cubicBezTo>
                <a:cubicBezTo>
                  <a:pt x="-16553" y="1001975"/>
                  <a:pt x="-10743" y="751106"/>
                  <a:pt x="46483" y="718814"/>
                </a:cubicBezTo>
                <a:cubicBezTo>
                  <a:pt x="75097" y="702668"/>
                  <a:pt x="144608" y="725303"/>
                  <a:pt x="213942" y="756183"/>
                </a:cubicBezTo>
                <a:lnTo>
                  <a:pt x="268018" y="782847"/>
                </a:lnTo>
                <a:close/>
              </a:path>
            </a:pathLst>
          </a:custGeom>
          <a:solidFill>
            <a:srgbClr val="95C121"/>
          </a:solidFill>
          <a:ln w="127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Impact"/>
              <a:ea typeface="+mn-ea"/>
              <a:cs typeface="+mn-cs"/>
            </a:endParaRPr>
          </a:p>
        </p:txBody>
      </p:sp>
      <p:sp>
        <p:nvSpPr>
          <p:cNvPr id="116" name="Freeform 29">
            <a:extLst>
              <a:ext uri="{FF2B5EF4-FFF2-40B4-BE49-F238E27FC236}">
                <a16:creationId xmlns:a16="http://schemas.microsoft.com/office/drawing/2014/main" id="{6A7841AF-7A1C-42BB-B719-C9E6E820C9AE}"/>
              </a:ext>
            </a:extLst>
          </p:cNvPr>
          <p:cNvSpPr/>
          <p:nvPr/>
        </p:nvSpPr>
        <p:spPr>
          <a:xfrm>
            <a:off x="9657173" y="2105343"/>
            <a:ext cx="1795527" cy="2340891"/>
          </a:xfrm>
          <a:custGeom>
            <a:avLst/>
            <a:gdLst>
              <a:gd name="connsiteX0" fmla="*/ 759234 w 1483906"/>
              <a:gd name="connsiteY0" fmla="*/ 164 h 1934621"/>
              <a:gd name="connsiteX1" fmla="*/ 889845 w 1483906"/>
              <a:gd name="connsiteY1" fmla="*/ 38417 h 1934621"/>
              <a:gd name="connsiteX2" fmla="*/ 858961 w 1483906"/>
              <a:gd name="connsiteY2" fmla="*/ 176813 h 1934621"/>
              <a:gd name="connsiteX3" fmla="*/ 836925 w 1483906"/>
              <a:gd name="connsiteY3" fmla="*/ 221504 h 1934621"/>
              <a:gd name="connsiteX4" fmla="*/ 1483906 w 1483906"/>
              <a:gd name="connsiteY4" fmla="*/ 221504 h 1934621"/>
              <a:gd name="connsiteX5" fmla="*/ 1483906 w 1483906"/>
              <a:gd name="connsiteY5" fmla="*/ 225516 h 1934621"/>
              <a:gd name="connsiteX6" fmla="*/ 1483906 w 1483906"/>
              <a:gd name="connsiteY6" fmla="*/ 868320 h 1934621"/>
              <a:gd name="connsiteX7" fmla="*/ 1483906 w 1483906"/>
              <a:gd name="connsiteY7" fmla="*/ 870463 h 1934621"/>
              <a:gd name="connsiteX8" fmla="*/ 1435203 w 1483906"/>
              <a:gd name="connsiteY8" fmla="*/ 846448 h 1934621"/>
              <a:gd name="connsiteX9" fmla="*/ 1296807 w 1483906"/>
              <a:gd name="connsiteY9" fmla="*/ 815565 h 1934621"/>
              <a:gd name="connsiteX10" fmla="*/ 1281820 w 1483906"/>
              <a:gd name="connsiteY10" fmla="*/ 832498 h 1934621"/>
              <a:gd name="connsiteX11" fmla="*/ 1270452 w 1483906"/>
              <a:gd name="connsiteY11" fmla="*/ 862210 h 1934621"/>
              <a:gd name="connsiteX12" fmla="*/ 1290003 w 1483906"/>
              <a:gd name="connsiteY12" fmla="*/ 1076710 h 1934621"/>
              <a:gd name="connsiteX13" fmla="*/ 1425524 w 1483906"/>
              <a:gd name="connsiteY13" fmla="*/ 1052384 h 1934621"/>
              <a:gd name="connsiteX14" fmla="*/ 1483906 w 1483906"/>
              <a:gd name="connsiteY14" fmla="*/ 1026191 h 1934621"/>
              <a:gd name="connsiteX15" fmla="*/ 1483906 w 1483906"/>
              <a:gd name="connsiteY15" fmla="*/ 1027350 h 1934621"/>
              <a:gd name="connsiteX16" fmla="*/ 1483906 w 1483906"/>
              <a:gd name="connsiteY16" fmla="*/ 1709106 h 1934621"/>
              <a:gd name="connsiteX17" fmla="*/ 1483906 w 1483906"/>
              <a:gd name="connsiteY17" fmla="*/ 1713119 h 1934621"/>
              <a:gd name="connsiteX18" fmla="*/ 807647 w 1483906"/>
              <a:gd name="connsiteY18" fmla="*/ 1713119 h 1934621"/>
              <a:gd name="connsiteX19" fmla="*/ 832509 w 1483906"/>
              <a:gd name="connsiteY19" fmla="*/ 1768534 h 1934621"/>
              <a:gd name="connsiteX20" fmla="*/ 856835 w 1483906"/>
              <a:gd name="connsiteY20" fmla="*/ 1904055 h 1934621"/>
              <a:gd name="connsiteX21" fmla="*/ 594061 w 1483906"/>
              <a:gd name="connsiteY21" fmla="*/ 1896205 h 1934621"/>
              <a:gd name="connsiteX22" fmla="*/ 624945 w 1483906"/>
              <a:gd name="connsiteY22" fmla="*/ 1757810 h 1934621"/>
              <a:gd name="connsiteX23" fmla="*/ 646981 w 1483906"/>
              <a:gd name="connsiteY23" fmla="*/ 1713119 h 1934621"/>
              <a:gd name="connsiteX24" fmla="*/ 0 w 1483906"/>
              <a:gd name="connsiteY24" fmla="*/ 1713119 h 1934621"/>
              <a:gd name="connsiteX25" fmla="*/ 0 w 1483906"/>
              <a:gd name="connsiteY25" fmla="*/ 1709106 h 1934621"/>
              <a:gd name="connsiteX26" fmla="*/ 0 w 1483906"/>
              <a:gd name="connsiteY26" fmla="*/ 1066302 h 1934621"/>
              <a:gd name="connsiteX27" fmla="*/ 0 w 1483906"/>
              <a:gd name="connsiteY27" fmla="*/ 1064160 h 1934621"/>
              <a:gd name="connsiteX28" fmla="*/ 48703 w 1483906"/>
              <a:gd name="connsiteY28" fmla="*/ 1088174 h 1934621"/>
              <a:gd name="connsiteX29" fmla="*/ 187099 w 1483906"/>
              <a:gd name="connsiteY29" fmla="*/ 1119058 h 1934621"/>
              <a:gd name="connsiteX30" fmla="*/ 202085 w 1483906"/>
              <a:gd name="connsiteY30" fmla="*/ 1102125 h 1934621"/>
              <a:gd name="connsiteX31" fmla="*/ 213455 w 1483906"/>
              <a:gd name="connsiteY31" fmla="*/ 1072412 h 1934621"/>
              <a:gd name="connsiteX32" fmla="*/ 193903 w 1483906"/>
              <a:gd name="connsiteY32" fmla="*/ 857912 h 1934621"/>
              <a:gd name="connsiteX33" fmla="*/ 58382 w 1483906"/>
              <a:gd name="connsiteY33" fmla="*/ 882238 h 1934621"/>
              <a:gd name="connsiteX34" fmla="*/ 0 w 1483906"/>
              <a:gd name="connsiteY34" fmla="*/ 908431 h 1934621"/>
              <a:gd name="connsiteX35" fmla="*/ 0 w 1483906"/>
              <a:gd name="connsiteY35" fmla="*/ 907273 h 1934621"/>
              <a:gd name="connsiteX36" fmla="*/ 0 w 1483906"/>
              <a:gd name="connsiteY36" fmla="*/ 225516 h 1934621"/>
              <a:gd name="connsiteX37" fmla="*/ 0 w 1483906"/>
              <a:gd name="connsiteY37" fmla="*/ 221504 h 1934621"/>
              <a:gd name="connsiteX38" fmla="*/ 676260 w 1483906"/>
              <a:gd name="connsiteY38" fmla="*/ 221504 h 1934621"/>
              <a:gd name="connsiteX39" fmla="*/ 651397 w 1483906"/>
              <a:gd name="connsiteY39" fmla="*/ 166089 h 1934621"/>
              <a:gd name="connsiteX40" fmla="*/ 627071 w 1483906"/>
              <a:gd name="connsiteY40" fmla="*/ 30567 h 1934621"/>
              <a:gd name="connsiteX41" fmla="*/ 759234 w 1483906"/>
              <a:gd name="connsiteY41" fmla="*/ 164 h 1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83906" h="1934621">
                <a:moveTo>
                  <a:pt x="759234" y="164"/>
                </a:moveTo>
                <a:cubicBezTo>
                  <a:pt x="817997" y="1746"/>
                  <a:pt x="876501" y="14770"/>
                  <a:pt x="889845" y="38417"/>
                </a:cubicBezTo>
                <a:cubicBezTo>
                  <a:pt x="903189" y="62065"/>
                  <a:pt x="884482" y="119512"/>
                  <a:pt x="858961" y="176813"/>
                </a:cubicBezTo>
                <a:lnTo>
                  <a:pt x="836925" y="221504"/>
                </a:lnTo>
                <a:lnTo>
                  <a:pt x="1483906" y="221504"/>
                </a:lnTo>
                <a:lnTo>
                  <a:pt x="1483906" y="225516"/>
                </a:lnTo>
                <a:lnTo>
                  <a:pt x="1483906" y="868320"/>
                </a:lnTo>
                <a:lnTo>
                  <a:pt x="1483906" y="870463"/>
                </a:lnTo>
                <a:lnTo>
                  <a:pt x="1435203" y="846448"/>
                </a:lnTo>
                <a:cubicBezTo>
                  <a:pt x="1377902" y="820927"/>
                  <a:pt x="1320455" y="802221"/>
                  <a:pt x="1296807" y="815565"/>
                </a:cubicBezTo>
                <a:lnTo>
                  <a:pt x="1281820" y="832498"/>
                </a:lnTo>
                <a:lnTo>
                  <a:pt x="1270452" y="862210"/>
                </a:lnTo>
                <a:cubicBezTo>
                  <a:pt x="1251223" y="933128"/>
                  <a:pt x="1256818" y="1055143"/>
                  <a:pt x="1290003" y="1076710"/>
                </a:cubicBezTo>
                <a:cubicBezTo>
                  <a:pt x="1312126" y="1091088"/>
                  <a:pt x="1368635" y="1075202"/>
                  <a:pt x="1425524" y="1052384"/>
                </a:cubicBezTo>
                <a:lnTo>
                  <a:pt x="1483906" y="1026191"/>
                </a:lnTo>
                <a:lnTo>
                  <a:pt x="1483906" y="1027350"/>
                </a:lnTo>
                <a:lnTo>
                  <a:pt x="1483906" y="1709106"/>
                </a:lnTo>
                <a:lnTo>
                  <a:pt x="1483906" y="1713119"/>
                </a:lnTo>
                <a:lnTo>
                  <a:pt x="807647" y="1713119"/>
                </a:lnTo>
                <a:lnTo>
                  <a:pt x="832509" y="1768534"/>
                </a:lnTo>
                <a:cubicBezTo>
                  <a:pt x="855327" y="1825423"/>
                  <a:pt x="871214" y="1881932"/>
                  <a:pt x="856835" y="1904055"/>
                </a:cubicBezTo>
                <a:cubicBezTo>
                  <a:pt x="828079" y="1948301"/>
                  <a:pt x="620749" y="1943500"/>
                  <a:pt x="594061" y="1896205"/>
                </a:cubicBezTo>
                <a:cubicBezTo>
                  <a:pt x="580718" y="1872558"/>
                  <a:pt x="599424" y="1815110"/>
                  <a:pt x="624945" y="1757810"/>
                </a:cubicBezTo>
                <a:lnTo>
                  <a:pt x="646981" y="1713119"/>
                </a:lnTo>
                <a:lnTo>
                  <a:pt x="0" y="1713119"/>
                </a:lnTo>
                <a:lnTo>
                  <a:pt x="0" y="1709106"/>
                </a:lnTo>
                <a:lnTo>
                  <a:pt x="0" y="1066302"/>
                </a:lnTo>
                <a:lnTo>
                  <a:pt x="0" y="1064160"/>
                </a:lnTo>
                <a:lnTo>
                  <a:pt x="48703" y="1088174"/>
                </a:lnTo>
                <a:cubicBezTo>
                  <a:pt x="106004" y="1113695"/>
                  <a:pt x="163451" y="1132402"/>
                  <a:pt x="187099" y="1119058"/>
                </a:cubicBezTo>
                <a:lnTo>
                  <a:pt x="202085" y="1102125"/>
                </a:lnTo>
                <a:lnTo>
                  <a:pt x="213455" y="1072412"/>
                </a:lnTo>
                <a:cubicBezTo>
                  <a:pt x="232684" y="1001494"/>
                  <a:pt x="227088" y="879480"/>
                  <a:pt x="193903" y="857912"/>
                </a:cubicBezTo>
                <a:cubicBezTo>
                  <a:pt x="171780" y="843534"/>
                  <a:pt x="115271" y="859421"/>
                  <a:pt x="58382" y="882238"/>
                </a:cubicBezTo>
                <a:lnTo>
                  <a:pt x="0" y="908431"/>
                </a:lnTo>
                <a:lnTo>
                  <a:pt x="0" y="907273"/>
                </a:lnTo>
                <a:lnTo>
                  <a:pt x="0" y="225516"/>
                </a:lnTo>
                <a:lnTo>
                  <a:pt x="0" y="221504"/>
                </a:lnTo>
                <a:lnTo>
                  <a:pt x="676260" y="221504"/>
                </a:lnTo>
                <a:lnTo>
                  <a:pt x="651397" y="166089"/>
                </a:lnTo>
                <a:cubicBezTo>
                  <a:pt x="628580" y="109200"/>
                  <a:pt x="612693" y="52690"/>
                  <a:pt x="627071" y="30567"/>
                </a:cubicBezTo>
                <a:cubicBezTo>
                  <a:pt x="641450" y="8444"/>
                  <a:pt x="700471" y="-1417"/>
                  <a:pt x="759234" y="164"/>
                </a:cubicBezTo>
                <a:close/>
              </a:path>
            </a:pathLst>
          </a:custGeom>
          <a:solidFill>
            <a:srgbClr val="82CBD4"/>
          </a:solidFill>
          <a:ln w="127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Impact"/>
              <a:ea typeface="+mn-ea"/>
              <a:cs typeface="+mn-cs"/>
            </a:endParaRPr>
          </a:p>
        </p:txBody>
      </p:sp>
      <p:sp>
        <p:nvSpPr>
          <p:cNvPr id="118" name="Freeform 42">
            <a:extLst>
              <a:ext uri="{FF2B5EF4-FFF2-40B4-BE49-F238E27FC236}">
                <a16:creationId xmlns:a16="http://schemas.microsoft.com/office/drawing/2014/main" id="{1FE09A68-3394-4296-A86E-A08B65424CFA}"/>
              </a:ext>
            </a:extLst>
          </p:cNvPr>
          <p:cNvSpPr/>
          <p:nvPr/>
        </p:nvSpPr>
        <p:spPr>
          <a:xfrm>
            <a:off x="2426987" y="2105342"/>
            <a:ext cx="1795527" cy="2340891"/>
          </a:xfrm>
          <a:custGeom>
            <a:avLst/>
            <a:gdLst>
              <a:gd name="connsiteX0" fmla="*/ 759234 w 1483906"/>
              <a:gd name="connsiteY0" fmla="*/ 164 h 1934621"/>
              <a:gd name="connsiteX1" fmla="*/ 889845 w 1483906"/>
              <a:gd name="connsiteY1" fmla="*/ 38417 h 1934621"/>
              <a:gd name="connsiteX2" fmla="*/ 858961 w 1483906"/>
              <a:gd name="connsiteY2" fmla="*/ 176813 h 1934621"/>
              <a:gd name="connsiteX3" fmla="*/ 836925 w 1483906"/>
              <a:gd name="connsiteY3" fmla="*/ 221504 h 1934621"/>
              <a:gd name="connsiteX4" fmla="*/ 1483906 w 1483906"/>
              <a:gd name="connsiteY4" fmla="*/ 221504 h 1934621"/>
              <a:gd name="connsiteX5" fmla="*/ 1483906 w 1483906"/>
              <a:gd name="connsiteY5" fmla="*/ 225516 h 1934621"/>
              <a:gd name="connsiteX6" fmla="*/ 1483906 w 1483906"/>
              <a:gd name="connsiteY6" fmla="*/ 868320 h 1934621"/>
              <a:gd name="connsiteX7" fmla="*/ 1483906 w 1483906"/>
              <a:gd name="connsiteY7" fmla="*/ 870463 h 1934621"/>
              <a:gd name="connsiteX8" fmla="*/ 1435203 w 1483906"/>
              <a:gd name="connsiteY8" fmla="*/ 846448 h 1934621"/>
              <a:gd name="connsiteX9" fmla="*/ 1296807 w 1483906"/>
              <a:gd name="connsiteY9" fmla="*/ 815565 h 1934621"/>
              <a:gd name="connsiteX10" fmla="*/ 1281820 w 1483906"/>
              <a:gd name="connsiteY10" fmla="*/ 832498 h 1934621"/>
              <a:gd name="connsiteX11" fmla="*/ 1270452 w 1483906"/>
              <a:gd name="connsiteY11" fmla="*/ 862210 h 1934621"/>
              <a:gd name="connsiteX12" fmla="*/ 1290003 w 1483906"/>
              <a:gd name="connsiteY12" fmla="*/ 1076710 h 1934621"/>
              <a:gd name="connsiteX13" fmla="*/ 1425524 w 1483906"/>
              <a:gd name="connsiteY13" fmla="*/ 1052384 h 1934621"/>
              <a:gd name="connsiteX14" fmla="*/ 1483906 w 1483906"/>
              <a:gd name="connsiteY14" fmla="*/ 1026191 h 1934621"/>
              <a:gd name="connsiteX15" fmla="*/ 1483906 w 1483906"/>
              <a:gd name="connsiteY15" fmla="*/ 1027350 h 1934621"/>
              <a:gd name="connsiteX16" fmla="*/ 1483906 w 1483906"/>
              <a:gd name="connsiteY16" fmla="*/ 1709106 h 1934621"/>
              <a:gd name="connsiteX17" fmla="*/ 1483906 w 1483906"/>
              <a:gd name="connsiteY17" fmla="*/ 1713119 h 1934621"/>
              <a:gd name="connsiteX18" fmla="*/ 807647 w 1483906"/>
              <a:gd name="connsiteY18" fmla="*/ 1713119 h 1934621"/>
              <a:gd name="connsiteX19" fmla="*/ 832509 w 1483906"/>
              <a:gd name="connsiteY19" fmla="*/ 1768534 h 1934621"/>
              <a:gd name="connsiteX20" fmla="*/ 856835 w 1483906"/>
              <a:gd name="connsiteY20" fmla="*/ 1904055 h 1934621"/>
              <a:gd name="connsiteX21" fmla="*/ 594061 w 1483906"/>
              <a:gd name="connsiteY21" fmla="*/ 1896205 h 1934621"/>
              <a:gd name="connsiteX22" fmla="*/ 624945 w 1483906"/>
              <a:gd name="connsiteY22" fmla="*/ 1757810 h 1934621"/>
              <a:gd name="connsiteX23" fmla="*/ 646981 w 1483906"/>
              <a:gd name="connsiteY23" fmla="*/ 1713119 h 1934621"/>
              <a:gd name="connsiteX24" fmla="*/ 0 w 1483906"/>
              <a:gd name="connsiteY24" fmla="*/ 1713119 h 1934621"/>
              <a:gd name="connsiteX25" fmla="*/ 0 w 1483906"/>
              <a:gd name="connsiteY25" fmla="*/ 1709106 h 1934621"/>
              <a:gd name="connsiteX26" fmla="*/ 0 w 1483906"/>
              <a:gd name="connsiteY26" fmla="*/ 1066302 h 1934621"/>
              <a:gd name="connsiteX27" fmla="*/ 0 w 1483906"/>
              <a:gd name="connsiteY27" fmla="*/ 1064160 h 1934621"/>
              <a:gd name="connsiteX28" fmla="*/ 48703 w 1483906"/>
              <a:gd name="connsiteY28" fmla="*/ 1088174 h 1934621"/>
              <a:gd name="connsiteX29" fmla="*/ 187099 w 1483906"/>
              <a:gd name="connsiteY29" fmla="*/ 1119058 h 1934621"/>
              <a:gd name="connsiteX30" fmla="*/ 202085 w 1483906"/>
              <a:gd name="connsiteY30" fmla="*/ 1102125 h 1934621"/>
              <a:gd name="connsiteX31" fmla="*/ 213455 w 1483906"/>
              <a:gd name="connsiteY31" fmla="*/ 1072412 h 1934621"/>
              <a:gd name="connsiteX32" fmla="*/ 193903 w 1483906"/>
              <a:gd name="connsiteY32" fmla="*/ 857912 h 1934621"/>
              <a:gd name="connsiteX33" fmla="*/ 58382 w 1483906"/>
              <a:gd name="connsiteY33" fmla="*/ 882238 h 1934621"/>
              <a:gd name="connsiteX34" fmla="*/ 0 w 1483906"/>
              <a:gd name="connsiteY34" fmla="*/ 908431 h 1934621"/>
              <a:gd name="connsiteX35" fmla="*/ 0 w 1483906"/>
              <a:gd name="connsiteY35" fmla="*/ 907273 h 1934621"/>
              <a:gd name="connsiteX36" fmla="*/ 0 w 1483906"/>
              <a:gd name="connsiteY36" fmla="*/ 225516 h 1934621"/>
              <a:gd name="connsiteX37" fmla="*/ 0 w 1483906"/>
              <a:gd name="connsiteY37" fmla="*/ 221504 h 1934621"/>
              <a:gd name="connsiteX38" fmla="*/ 676260 w 1483906"/>
              <a:gd name="connsiteY38" fmla="*/ 221504 h 1934621"/>
              <a:gd name="connsiteX39" fmla="*/ 651397 w 1483906"/>
              <a:gd name="connsiteY39" fmla="*/ 166089 h 1934621"/>
              <a:gd name="connsiteX40" fmla="*/ 627071 w 1483906"/>
              <a:gd name="connsiteY40" fmla="*/ 30567 h 1934621"/>
              <a:gd name="connsiteX41" fmla="*/ 759234 w 1483906"/>
              <a:gd name="connsiteY41" fmla="*/ 164 h 1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83906" h="1934621">
                <a:moveTo>
                  <a:pt x="759234" y="164"/>
                </a:moveTo>
                <a:cubicBezTo>
                  <a:pt x="817997" y="1746"/>
                  <a:pt x="876501" y="14770"/>
                  <a:pt x="889845" y="38417"/>
                </a:cubicBezTo>
                <a:cubicBezTo>
                  <a:pt x="903189" y="62065"/>
                  <a:pt x="884482" y="119512"/>
                  <a:pt x="858961" y="176813"/>
                </a:cubicBezTo>
                <a:lnTo>
                  <a:pt x="836925" y="221504"/>
                </a:lnTo>
                <a:lnTo>
                  <a:pt x="1483906" y="221504"/>
                </a:lnTo>
                <a:lnTo>
                  <a:pt x="1483906" y="225516"/>
                </a:lnTo>
                <a:lnTo>
                  <a:pt x="1483906" y="868320"/>
                </a:lnTo>
                <a:lnTo>
                  <a:pt x="1483906" y="870463"/>
                </a:lnTo>
                <a:lnTo>
                  <a:pt x="1435203" y="846448"/>
                </a:lnTo>
                <a:cubicBezTo>
                  <a:pt x="1377902" y="820927"/>
                  <a:pt x="1320455" y="802221"/>
                  <a:pt x="1296807" y="815565"/>
                </a:cubicBezTo>
                <a:lnTo>
                  <a:pt x="1281820" y="832498"/>
                </a:lnTo>
                <a:lnTo>
                  <a:pt x="1270452" y="862210"/>
                </a:lnTo>
                <a:cubicBezTo>
                  <a:pt x="1251223" y="933128"/>
                  <a:pt x="1256818" y="1055143"/>
                  <a:pt x="1290003" y="1076710"/>
                </a:cubicBezTo>
                <a:cubicBezTo>
                  <a:pt x="1312126" y="1091088"/>
                  <a:pt x="1368635" y="1075202"/>
                  <a:pt x="1425524" y="1052384"/>
                </a:cubicBezTo>
                <a:lnTo>
                  <a:pt x="1483906" y="1026191"/>
                </a:lnTo>
                <a:lnTo>
                  <a:pt x="1483906" y="1027350"/>
                </a:lnTo>
                <a:lnTo>
                  <a:pt x="1483906" y="1709106"/>
                </a:lnTo>
                <a:lnTo>
                  <a:pt x="1483906" y="1713119"/>
                </a:lnTo>
                <a:lnTo>
                  <a:pt x="807647" y="1713119"/>
                </a:lnTo>
                <a:lnTo>
                  <a:pt x="832509" y="1768534"/>
                </a:lnTo>
                <a:cubicBezTo>
                  <a:pt x="855327" y="1825423"/>
                  <a:pt x="871214" y="1881932"/>
                  <a:pt x="856835" y="1904055"/>
                </a:cubicBezTo>
                <a:cubicBezTo>
                  <a:pt x="828079" y="1948301"/>
                  <a:pt x="620749" y="1943500"/>
                  <a:pt x="594061" y="1896205"/>
                </a:cubicBezTo>
                <a:cubicBezTo>
                  <a:pt x="580718" y="1872558"/>
                  <a:pt x="599424" y="1815110"/>
                  <a:pt x="624945" y="1757810"/>
                </a:cubicBezTo>
                <a:lnTo>
                  <a:pt x="646981" y="1713119"/>
                </a:lnTo>
                <a:lnTo>
                  <a:pt x="0" y="1713119"/>
                </a:lnTo>
                <a:lnTo>
                  <a:pt x="0" y="1709106"/>
                </a:lnTo>
                <a:lnTo>
                  <a:pt x="0" y="1066302"/>
                </a:lnTo>
                <a:lnTo>
                  <a:pt x="0" y="1064160"/>
                </a:lnTo>
                <a:lnTo>
                  <a:pt x="48703" y="1088174"/>
                </a:lnTo>
                <a:cubicBezTo>
                  <a:pt x="106004" y="1113695"/>
                  <a:pt x="163451" y="1132402"/>
                  <a:pt x="187099" y="1119058"/>
                </a:cubicBezTo>
                <a:lnTo>
                  <a:pt x="202085" y="1102125"/>
                </a:lnTo>
                <a:lnTo>
                  <a:pt x="213455" y="1072412"/>
                </a:lnTo>
                <a:cubicBezTo>
                  <a:pt x="232684" y="1001494"/>
                  <a:pt x="227088" y="879480"/>
                  <a:pt x="193903" y="857912"/>
                </a:cubicBezTo>
                <a:cubicBezTo>
                  <a:pt x="171780" y="843534"/>
                  <a:pt x="115271" y="859421"/>
                  <a:pt x="58382" y="882238"/>
                </a:cubicBezTo>
                <a:lnTo>
                  <a:pt x="0" y="908431"/>
                </a:lnTo>
                <a:lnTo>
                  <a:pt x="0" y="907273"/>
                </a:lnTo>
                <a:lnTo>
                  <a:pt x="0" y="225516"/>
                </a:lnTo>
                <a:lnTo>
                  <a:pt x="0" y="221504"/>
                </a:lnTo>
                <a:lnTo>
                  <a:pt x="676260" y="221504"/>
                </a:lnTo>
                <a:lnTo>
                  <a:pt x="651397" y="166089"/>
                </a:lnTo>
                <a:cubicBezTo>
                  <a:pt x="628580" y="109200"/>
                  <a:pt x="612693" y="52690"/>
                  <a:pt x="627071" y="30567"/>
                </a:cubicBezTo>
                <a:cubicBezTo>
                  <a:pt x="641450" y="8444"/>
                  <a:pt x="700471" y="-1417"/>
                  <a:pt x="759234" y="164"/>
                </a:cubicBezTo>
                <a:close/>
              </a:path>
            </a:pathLst>
          </a:custGeom>
          <a:solidFill>
            <a:srgbClr val="E20C18"/>
          </a:solidFill>
          <a:ln w="127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3299AE25-798B-4C0D-9349-F2C4B0413034}"/>
              </a:ext>
            </a:extLst>
          </p:cNvPr>
          <p:cNvSpPr/>
          <p:nvPr/>
        </p:nvSpPr>
        <p:spPr>
          <a:xfrm>
            <a:off x="2435561" y="4496494"/>
            <a:ext cx="1772251" cy="2586356"/>
          </a:xfrm>
          <a:prstGeom prst="rect">
            <a:avLst/>
          </a:prstGeom>
          <a:noFill/>
          <a:ln w="3175" cap="flat" cmpd="sng" algn="ctr">
            <a:noFill/>
            <a:prstDash val="solid"/>
            <a:miter lim="800000"/>
          </a:ln>
          <a:effectLst/>
        </p:spPr>
        <p:txBody>
          <a:bodyPr rtlCol="0" anchor="t"/>
          <a:lstStyle/>
          <a:p>
            <a:pPr marL="0" marR="0" lvl="0" indent="0" algn="ctr" defTabSz="457200" eaLnBrk="1" fontAlgn="ctr"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a:ea typeface="+mn-ea"/>
                <a:cs typeface="+mn-cs"/>
              </a:rPr>
              <a:t>What they are spending, this won’t be a final negotiated rate but will be a ratecard price</a:t>
            </a:r>
            <a:endParaRPr kumimoji="0" lang="en-GB" sz="1400" b="0" i="0" u="none" strike="noStrike" kern="0" cap="none" spc="0" normalizeH="0" baseline="0" noProof="0" dirty="0">
              <a:ln>
                <a:noFill/>
              </a:ln>
              <a:solidFill>
                <a:prstClr val="white"/>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1585EDBE-2D7A-4B11-8810-E22262945F92}"/>
              </a:ext>
            </a:extLst>
          </p:cNvPr>
          <p:cNvSpPr/>
          <p:nvPr/>
        </p:nvSpPr>
        <p:spPr>
          <a:xfrm>
            <a:off x="645031" y="4496494"/>
            <a:ext cx="1772251" cy="2586356"/>
          </a:xfrm>
          <a:prstGeom prst="rect">
            <a:avLst/>
          </a:prstGeom>
          <a:noFill/>
          <a:ln w="3175" cap="flat" cmpd="sng" algn="ctr">
            <a:noFill/>
            <a:prstDash val="solid"/>
            <a:miter lim="800000"/>
          </a:ln>
          <a:effectLst/>
        </p:spPr>
        <p:txBody>
          <a:bodyPr rtlCol="0" anchor="t"/>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a:ea typeface="+mn-ea"/>
                <a:cs typeface="+mn-cs"/>
              </a:rPr>
              <a:t>Where are they advertising – which geographical region</a:t>
            </a:r>
          </a:p>
          <a:p>
            <a:pPr marL="0" marR="0" lvl="0" indent="0" algn="ctr" defTabSz="914400" eaLnBrk="1" fontAlgn="ctr" latinLnBrk="0" hangingPunct="1">
              <a:lnSpc>
                <a:spcPct val="100000"/>
              </a:lnSpc>
              <a:spcBef>
                <a:spcPts val="0"/>
              </a:spcBef>
              <a:spcAft>
                <a:spcPts val="0"/>
              </a:spcAft>
              <a:buClrTx/>
              <a:buSzTx/>
              <a:buFontTx/>
              <a:buNone/>
              <a:tabLst/>
              <a:defRPr/>
            </a:pPr>
            <a:endParaRPr lang="en-GB" sz="1400" kern="0" dirty="0">
              <a:solidFill>
                <a:srgbClr val="000000"/>
              </a:solidFill>
              <a:latin typeface="Arial"/>
            </a:endParaRPr>
          </a:p>
          <a:p>
            <a:pPr marL="0" marR="0" lvl="0" indent="0" algn="ctr" defTabSz="914400" eaLnBrk="1" fontAlgn="ctr"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a:ea typeface="+mn-ea"/>
                <a:cs typeface="+mn-cs"/>
              </a:rPr>
              <a:t>Is their advertising heavier in one region than another.</a:t>
            </a:r>
            <a:endParaRPr kumimoji="0" lang="en-GB" sz="1400" b="0" i="0" u="none" strike="noStrike" kern="0" cap="none" spc="0" normalizeH="0" baseline="0" noProof="0" dirty="0">
              <a:ln>
                <a:noFill/>
              </a:ln>
              <a:solidFill>
                <a:prstClr val="black"/>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id="{BDB99A98-8C68-44DD-B58F-134ACB1EC634}"/>
              </a:ext>
            </a:extLst>
          </p:cNvPr>
          <p:cNvSpPr/>
          <p:nvPr/>
        </p:nvSpPr>
        <p:spPr>
          <a:xfrm>
            <a:off x="4226091" y="4495801"/>
            <a:ext cx="1772251" cy="2586356"/>
          </a:xfrm>
          <a:prstGeom prst="rect">
            <a:avLst/>
          </a:prstGeom>
          <a:noFill/>
          <a:ln w="3175" cap="flat" cmpd="sng" algn="ctr">
            <a:noFill/>
            <a:prstDash val="solid"/>
            <a:miter lim="800000"/>
          </a:ln>
          <a:effectLst/>
        </p:spPr>
        <p:txBody>
          <a:bodyPr rtlCol="0" anchor="t"/>
          <a:lstStyle/>
          <a:p>
            <a:pPr marL="0" marR="0" lvl="0" indent="0" algn="ctr" defTabSz="457200" eaLnBrk="1" fontAlgn="ctr"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a:ea typeface="+mn-ea"/>
                <a:cs typeface="+mn-cs"/>
              </a:rPr>
              <a:t>Who are they targeting </a:t>
            </a:r>
            <a:r>
              <a:rPr lang="en-GB" sz="1400" kern="0" dirty="0">
                <a:solidFill>
                  <a:srgbClr val="000000"/>
                </a:solidFill>
                <a:latin typeface="Arial"/>
              </a:rPr>
              <a:t>– if you can see the programmes they are selecting you have a broad target audience</a:t>
            </a:r>
            <a:endParaRPr kumimoji="0" lang="en-GB" sz="1400" b="0" i="0" u="none" strike="noStrike" kern="0" cap="none" spc="0" normalizeH="0" baseline="0" noProof="0" dirty="0">
              <a:ln>
                <a:noFill/>
              </a:ln>
              <a:solidFill>
                <a:prstClr val="white"/>
              </a:solidFill>
              <a:effectLst/>
              <a:uLnTx/>
              <a:uFillTx/>
              <a:latin typeface="Arial"/>
              <a:ea typeface="+mn-ea"/>
              <a:cs typeface="+mn-cs"/>
            </a:endParaRPr>
          </a:p>
        </p:txBody>
      </p:sp>
      <p:sp>
        <p:nvSpPr>
          <p:cNvPr id="122" name="Rectangle 121">
            <a:extLst>
              <a:ext uri="{FF2B5EF4-FFF2-40B4-BE49-F238E27FC236}">
                <a16:creationId xmlns:a16="http://schemas.microsoft.com/office/drawing/2014/main" id="{168A4BA8-15A6-4EC0-A682-D240D54BB48E}"/>
              </a:ext>
            </a:extLst>
          </p:cNvPr>
          <p:cNvSpPr/>
          <p:nvPr/>
        </p:nvSpPr>
        <p:spPr>
          <a:xfrm>
            <a:off x="6016621" y="4495108"/>
            <a:ext cx="1772251" cy="2586356"/>
          </a:xfrm>
          <a:prstGeom prst="rect">
            <a:avLst/>
          </a:prstGeom>
          <a:noFill/>
          <a:ln w="3175" cap="flat" cmpd="sng" algn="ctr">
            <a:noFill/>
            <a:prstDash val="solid"/>
            <a:miter lim="800000"/>
          </a:ln>
          <a:effectLst/>
        </p:spPr>
        <p:txBody>
          <a:bodyPr rtlCol="0" anchor="t"/>
          <a:lstStyle/>
          <a:p>
            <a:pPr marL="0" marR="0" lvl="0" indent="0" algn="ctr" defTabSz="457200" eaLnBrk="1" fontAlgn="ctr"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a:ea typeface="+mn-ea"/>
                <a:cs typeface="+mn-cs"/>
              </a:rPr>
              <a:t>TV spots are added to a system so that you can see which ad ran in which ad break by brand</a:t>
            </a:r>
            <a:endParaRPr kumimoji="0" lang="en-GB" sz="1400" b="0" i="0" u="none" strike="noStrike" kern="0" cap="none" spc="0" normalizeH="0" baseline="0" noProof="0" dirty="0">
              <a:ln>
                <a:noFill/>
              </a:ln>
              <a:solidFill>
                <a:prstClr val="black"/>
              </a:solidFill>
              <a:effectLst/>
              <a:uLnTx/>
              <a:uFillTx/>
              <a:latin typeface="Arial"/>
              <a:ea typeface="+mn-ea"/>
              <a:cs typeface="+mn-cs"/>
            </a:endParaRPr>
          </a:p>
        </p:txBody>
      </p:sp>
      <p:sp>
        <p:nvSpPr>
          <p:cNvPr id="123" name="Rectangle 122">
            <a:extLst>
              <a:ext uri="{FF2B5EF4-FFF2-40B4-BE49-F238E27FC236}">
                <a16:creationId xmlns:a16="http://schemas.microsoft.com/office/drawing/2014/main" id="{6ABA45EA-E09E-47CE-9E3E-49B005F459B6}"/>
              </a:ext>
            </a:extLst>
          </p:cNvPr>
          <p:cNvSpPr/>
          <p:nvPr/>
        </p:nvSpPr>
        <p:spPr>
          <a:xfrm>
            <a:off x="7807151" y="4407957"/>
            <a:ext cx="1772251" cy="2586356"/>
          </a:xfrm>
          <a:prstGeom prst="rect">
            <a:avLst/>
          </a:prstGeom>
          <a:noFill/>
          <a:ln w="3175" cap="flat" cmpd="sng" algn="ctr">
            <a:noFill/>
            <a:prstDash val="solid"/>
            <a:miter lim="800000"/>
          </a:ln>
          <a:effectLst/>
        </p:spPr>
        <p:txBody>
          <a:bodyPr rtlCol="0" anchor="t"/>
          <a:lstStyle/>
          <a:p>
            <a:pPr marL="0" marR="0" lvl="0" indent="0" algn="ctr" defTabSz="457200" eaLnBrk="1" fontAlgn="ctr"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a:ea typeface="+mn-ea"/>
                <a:cs typeface="+mn-cs"/>
              </a:rPr>
              <a:t>With TV you can see what date the ad ran and how long it was, were they testing different formats like a 60 with a 10 trailer at the end of the ad break (a reminder)</a:t>
            </a:r>
            <a:endParaRPr kumimoji="0" lang="en-GB" sz="1400" b="0" i="0" u="none" strike="noStrike" kern="0" cap="none" spc="0" normalizeH="0" baseline="0" noProof="0" dirty="0">
              <a:ln>
                <a:noFill/>
              </a:ln>
              <a:solidFill>
                <a:prstClr val="white"/>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DBE85082-9257-4680-ACB6-0C73E619F19E}"/>
              </a:ext>
            </a:extLst>
          </p:cNvPr>
          <p:cNvSpPr/>
          <p:nvPr/>
        </p:nvSpPr>
        <p:spPr>
          <a:xfrm>
            <a:off x="9597681" y="4407264"/>
            <a:ext cx="1772251" cy="2586356"/>
          </a:xfrm>
          <a:prstGeom prst="rect">
            <a:avLst/>
          </a:prstGeom>
          <a:noFill/>
          <a:ln w="3175" cap="flat" cmpd="sng" algn="ctr">
            <a:noFill/>
            <a:prstDash val="solid"/>
            <a:miter lim="800000"/>
          </a:ln>
          <a:effectLst/>
        </p:spPr>
        <p:txBody>
          <a:bodyPr rtlCol="0" anchor="t"/>
          <a:lstStyle/>
          <a:p>
            <a:pPr marL="0" marR="0" lvl="0" indent="0" algn="ctr" defTabSz="457200" eaLnBrk="1" fontAlgn="ctr"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a:ea typeface="+mn-ea"/>
                <a:cs typeface="+mn-cs"/>
              </a:rPr>
              <a:t>Which channels are being used as well as TV, and what is their spend, distribution, creative treatment and dates of exposure</a:t>
            </a:r>
            <a:endParaRPr kumimoji="0" lang="en-GB" sz="1400" b="0" i="0" u="none" strike="noStrike" kern="0" cap="none" spc="0" normalizeH="0" baseline="0" noProof="0" dirty="0">
              <a:ln>
                <a:noFill/>
              </a:ln>
              <a:solidFill>
                <a:prstClr val="white"/>
              </a:solidFill>
              <a:effectLst/>
              <a:uLnTx/>
              <a:uFillTx/>
              <a:latin typeface="Arial"/>
              <a:ea typeface="+mn-ea"/>
              <a:cs typeface="+mn-cs"/>
            </a:endParaRPr>
          </a:p>
        </p:txBody>
      </p:sp>
      <p:pic>
        <p:nvPicPr>
          <p:cNvPr id="9" name="Picture 8">
            <a:extLst>
              <a:ext uri="{FF2B5EF4-FFF2-40B4-BE49-F238E27FC236}">
                <a16:creationId xmlns:a16="http://schemas.microsoft.com/office/drawing/2014/main" id="{B7665846-24D7-450D-80D8-42493930257C}"/>
              </a:ext>
            </a:extLst>
          </p:cNvPr>
          <p:cNvPicPr>
            <a:picLocks noChangeAspect="1"/>
          </p:cNvPicPr>
          <p:nvPr/>
        </p:nvPicPr>
        <p:blipFill rotWithShape="1">
          <a:blip r:embed="rId8">
            <a:extLst>
              <a:ext uri="{28A0092B-C50C-407E-A947-70E740481C1C}">
                <a14:useLocalDpi xmlns:a14="http://schemas.microsoft.com/office/drawing/2010/main" val="0"/>
              </a:ext>
            </a:extLst>
          </a:blip>
          <a:srcRect t="11147"/>
          <a:stretch/>
        </p:blipFill>
        <p:spPr>
          <a:xfrm>
            <a:off x="1075062" y="2689751"/>
            <a:ext cx="852159" cy="1095969"/>
          </a:xfrm>
          <a:prstGeom prst="rect">
            <a:avLst/>
          </a:prstGeom>
        </p:spPr>
      </p:pic>
      <p:grpSp>
        <p:nvGrpSpPr>
          <p:cNvPr id="67" name="Capital" descr="{&quot;Key&quot;:&quot;POWER_USER_SHAPE_ICON&quot;,&quot;Value&quot;:&quot;POWER_USER_SHAPE_ICON_STYLE_1&quot;}">
            <a:extLst>
              <a:ext uri="{FF2B5EF4-FFF2-40B4-BE49-F238E27FC236}">
                <a16:creationId xmlns:a16="http://schemas.microsoft.com/office/drawing/2014/main" id="{BB6281D3-0409-4464-BB37-19506E5086C8}"/>
              </a:ext>
            </a:extLst>
          </p:cNvPr>
          <p:cNvGrpSpPr>
            <a:grpSpLocks noChangeAspect="1"/>
          </p:cNvGrpSpPr>
          <p:nvPr>
            <p:custDataLst>
              <p:tags r:id="rId1"/>
            </p:custDataLst>
          </p:nvPr>
        </p:nvGrpSpPr>
        <p:grpSpPr>
          <a:xfrm>
            <a:off x="2893860" y="2912917"/>
            <a:ext cx="908717" cy="794897"/>
            <a:chOff x="4003675" y="3676650"/>
            <a:chExt cx="785813" cy="687388"/>
          </a:xfrm>
          <a:solidFill>
            <a:schemeClr val="bg1"/>
          </a:solidFill>
        </p:grpSpPr>
        <p:sp>
          <p:nvSpPr>
            <p:cNvPr id="68" name="Freeform 166">
              <a:extLst>
                <a:ext uri="{FF2B5EF4-FFF2-40B4-BE49-F238E27FC236}">
                  <a16:creationId xmlns:a16="http://schemas.microsoft.com/office/drawing/2014/main" id="{975B3D8A-642B-4AA1-A550-3455EB492708}"/>
                </a:ext>
              </a:extLst>
            </p:cNvPr>
            <p:cNvSpPr>
              <a:spLocks/>
            </p:cNvSpPr>
            <p:nvPr/>
          </p:nvSpPr>
          <p:spPr bwMode="auto">
            <a:xfrm>
              <a:off x="4221163" y="4122738"/>
              <a:ext cx="36513" cy="26988"/>
            </a:xfrm>
            <a:custGeom>
              <a:avLst/>
              <a:gdLst>
                <a:gd name="T0" fmla="*/ 42 w 47"/>
                <a:gd name="T1" fmla="*/ 6 h 34"/>
                <a:gd name="T2" fmla="*/ 39 w 47"/>
                <a:gd name="T3" fmla="*/ 4 h 34"/>
                <a:gd name="T4" fmla="*/ 35 w 47"/>
                <a:gd name="T5" fmla="*/ 2 h 34"/>
                <a:gd name="T6" fmla="*/ 31 w 47"/>
                <a:gd name="T7" fmla="*/ 1 h 34"/>
                <a:gd name="T8" fmla="*/ 27 w 47"/>
                <a:gd name="T9" fmla="*/ 0 h 34"/>
                <a:gd name="T10" fmla="*/ 23 w 47"/>
                <a:gd name="T11" fmla="*/ 0 h 34"/>
                <a:gd name="T12" fmla="*/ 18 w 47"/>
                <a:gd name="T13" fmla="*/ 1 h 34"/>
                <a:gd name="T14" fmla="*/ 14 w 47"/>
                <a:gd name="T15" fmla="*/ 2 h 34"/>
                <a:gd name="T16" fmla="*/ 10 w 47"/>
                <a:gd name="T17" fmla="*/ 4 h 34"/>
                <a:gd name="T18" fmla="*/ 4 w 47"/>
                <a:gd name="T19" fmla="*/ 10 h 34"/>
                <a:gd name="T20" fmla="*/ 1 w 47"/>
                <a:gd name="T21" fmla="*/ 16 h 34"/>
                <a:gd name="T22" fmla="*/ 1 w 47"/>
                <a:gd name="T23" fmla="*/ 22 h 34"/>
                <a:gd name="T24" fmla="*/ 5 w 47"/>
                <a:gd name="T25" fmla="*/ 28 h 34"/>
                <a:gd name="T26" fmla="*/ 8 w 47"/>
                <a:gd name="T27" fmla="*/ 31 h 34"/>
                <a:gd name="T28" fmla="*/ 12 w 47"/>
                <a:gd name="T29" fmla="*/ 32 h 34"/>
                <a:gd name="T30" fmla="*/ 16 w 47"/>
                <a:gd name="T31" fmla="*/ 33 h 34"/>
                <a:gd name="T32" fmla="*/ 20 w 47"/>
                <a:gd name="T33" fmla="*/ 34 h 34"/>
                <a:gd name="T34" fmla="*/ 25 w 47"/>
                <a:gd name="T35" fmla="*/ 34 h 34"/>
                <a:gd name="T36" fmla="*/ 29 w 47"/>
                <a:gd name="T37" fmla="*/ 33 h 34"/>
                <a:gd name="T38" fmla="*/ 33 w 47"/>
                <a:gd name="T39" fmla="*/ 32 h 34"/>
                <a:gd name="T40" fmla="*/ 37 w 47"/>
                <a:gd name="T41" fmla="*/ 30 h 34"/>
                <a:gd name="T42" fmla="*/ 43 w 47"/>
                <a:gd name="T43" fmla="*/ 25 h 34"/>
                <a:gd name="T44" fmla="*/ 46 w 47"/>
                <a:gd name="T45" fmla="*/ 18 h 34"/>
                <a:gd name="T46" fmla="*/ 46 w 47"/>
                <a:gd name="T47" fmla="*/ 12 h 34"/>
                <a:gd name="T48" fmla="*/ 42 w 47"/>
                <a:gd name="T49"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34">
                  <a:moveTo>
                    <a:pt x="42" y="6"/>
                  </a:moveTo>
                  <a:cubicBezTo>
                    <a:pt x="41" y="5"/>
                    <a:pt x="40" y="4"/>
                    <a:pt x="39" y="4"/>
                  </a:cubicBezTo>
                  <a:cubicBezTo>
                    <a:pt x="38" y="3"/>
                    <a:pt x="36" y="3"/>
                    <a:pt x="35" y="2"/>
                  </a:cubicBezTo>
                  <a:cubicBezTo>
                    <a:pt x="34" y="2"/>
                    <a:pt x="33" y="1"/>
                    <a:pt x="31" y="1"/>
                  </a:cubicBezTo>
                  <a:cubicBezTo>
                    <a:pt x="30" y="1"/>
                    <a:pt x="28" y="0"/>
                    <a:pt x="27" y="0"/>
                  </a:cubicBezTo>
                  <a:cubicBezTo>
                    <a:pt x="25" y="0"/>
                    <a:pt x="24" y="0"/>
                    <a:pt x="23" y="0"/>
                  </a:cubicBezTo>
                  <a:cubicBezTo>
                    <a:pt x="21" y="1"/>
                    <a:pt x="20" y="1"/>
                    <a:pt x="18" y="1"/>
                  </a:cubicBezTo>
                  <a:cubicBezTo>
                    <a:pt x="17" y="1"/>
                    <a:pt x="15" y="2"/>
                    <a:pt x="14" y="2"/>
                  </a:cubicBezTo>
                  <a:cubicBezTo>
                    <a:pt x="12" y="3"/>
                    <a:pt x="11" y="4"/>
                    <a:pt x="10" y="4"/>
                  </a:cubicBezTo>
                  <a:cubicBezTo>
                    <a:pt x="7" y="6"/>
                    <a:pt x="5" y="8"/>
                    <a:pt x="4" y="10"/>
                  </a:cubicBezTo>
                  <a:cubicBezTo>
                    <a:pt x="2" y="12"/>
                    <a:pt x="1" y="14"/>
                    <a:pt x="1" y="16"/>
                  </a:cubicBezTo>
                  <a:cubicBezTo>
                    <a:pt x="0" y="18"/>
                    <a:pt x="0" y="20"/>
                    <a:pt x="1" y="22"/>
                  </a:cubicBezTo>
                  <a:cubicBezTo>
                    <a:pt x="2" y="24"/>
                    <a:pt x="3" y="27"/>
                    <a:pt x="5" y="28"/>
                  </a:cubicBezTo>
                  <a:cubicBezTo>
                    <a:pt x="6" y="29"/>
                    <a:pt x="7" y="30"/>
                    <a:pt x="8" y="31"/>
                  </a:cubicBezTo>
                  <a:cubicBezTo>
                    <a:pt x="9" y="31"/>
                    <a:pt x="11" y="32"/>
                    <a:pt x="12" y="32"/>
                  </a:cubicBezTo>
                  <a:cubicBezTo>
                    <a:pt x="13" y="33"/>
                    <a:pt x="15" y="33"/>
                    <a:pt x="16" y="33"/>
                  </a:cubicBezTo>
                  <a:cubicBezTo>
                    <a:pt x="17" y="34"/>
                    <a:pt x="19" y="34"/>
                    <a:pt x="20" y="34"/>
                  </a:cubicBezTo>
                  <a:cubicBezTo>
                    <a:pt x="22" y="34"/>
                    <a:pt x="23" y="34"/>
                    <a:pt x="25" y="34"/>
                  </a:cubicBezTo>
                  <a:cubicBezTo>
                    <a:pt x="26" y="34"/>
                    <a:pt x="28" y="34"/>
                    <a:pt x="29" y="33"/>
                  </a:cubicBezTo>
                  <a:cubicBezTo>
                    <a:pt x="30" y="33"/>
                    <a:pt x="32" y="32"/>
                    <a:pt x="33" y="32"/>
                  </a:cubicBezTo>
                  <a:cubicBezTo>
                    <a:pt x="35" y="31"/>
                    <a:pt x="36" y="31"/>
                    <a:pt x="37" y="30"/>
                  </a:cubicBezTo>
                  <a:cubicBezTo>
                    <a:pt x="40" y="28"/>
                    <a:pt x="42" y="27"/>
                    <a:pt x="43" y="25"/>
                  </a:cubicBezTo>
                  <a:cubicBezTo>
                    <a:pt x="45" y="23"/>
                    <a:pt x="46" y="20"/>
                    <a:pt x="46" y="18"/>
                  </a:cubicBezTo>
                  <a:cubicBezTo>
                    <a:pt x="47" y="16"/>
                    <a:pt x="47" y="14"/>
                    <a:pt x="46" y="12"/>
                  </a:cubicBezTo>
                  <a:cubicBezTo>
                    <a:pt x="45" y="10"/>
                    <a:pt x="44" y="8"/>
                    <a:pt x="42"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167">
              <a:extLst>
                <a:ext uri="{FF2B5EF4-FFF2-40B4-BE49-F238E27FC236}">
                  <a16:creationId xmlns:a16="http://schemas.microsoft.com/office/drawing/2014/main" id="{2943731D-2D86-4110-8807-0FD133942AFB}"/>
                </a:ext>
              </a:extLst>
            </p:cNvPr>
            <p:cNvSpPr>
              <a:spLocks/>
            </p:cNvSpPr>
            <p:nvPr/>
          </p:nvSpPr>
          <p:spPr bwMode="auto">
            <a:xfrm>
              <a:off x="4073525" y="3986213"/>
              <a:ext cx="34925" cy="25400"/>
            </a:xfrm>
            <a:custGeom>
              <a:avLst/>
              <a:gdLst>
                <a:gd name="T0" fmla="*/ 41 w 45"/>
                <a:gd name="T1" fmla="*/ 6 h 32"/>
                <a:gd name="T2" fmla="*/ 38 w 45"/>
                <a:gd name="T3" fmla="*/ 3 h 32"/>
                <a:gd name="T4" fmla="*/ 34 w 45"/>
                <a:gd name="T5" fmla="*/ 2 h 32"/>
                <a:gd name="T6" fmla="*/ 31 w 45"/>
                <a:gd name="T7" fmla="*/ 1 h 32"/>
                <a:gd name="T8" fmla="*/ 26 w 45"/>
                <a:gd name="T9" fmla="*/ 0 h 32"/>
                <a:gd name="T10" fmla="*/ 22 w 45"/>
                <a:gd name="T11" fmla="*/ 0 h 32"/>
                <a:gd name="T12" fmla="*/ 18 w 45"/>
                <a:gd name="T13" fmla="*/ 1 h 32"/>
                <a:gd name="T14" fmla="*/ 14 w 45"/>
                <a:gd name="T15" fmla="*/ 2 h 32"/>
                <a:gd name="T16" fmla="*/ 10 w 45"/>
                <a:gd name="T17" fmla="*/ 4 h 32"/>
                <a:gd name="T18" fmla="*/ 4 w 45"/>
                <a:gd name="T19" fmla="*/ 9 h 32"/>
                <a:gd name="T20" fmla="*/ 1 w 45"/>
                <a:gd name="T21" fmla="*/ 15 h 32"/>
                <a:gd name="T22" fmla="*/ 1 w 45"/>
                <a:gd name="T23" fmla="*/ 21 h 32"/>
                <a:gd name="T24" fmla="*/ 4 w 45"/>
                <a:gd name="T25" fmla="*/ 27 h 32"/>
                <a:gd name="T26" fmla="*/ 7 w 45"/>
                <a:gd name="T27" fmla="*/ 29 h 32"/>
                <a:gd name="T28" fmla="*/ 11 w 45"/>
                <a:gd name="T29" fmla="*/ 31 h 32"/>
                <a:gd name="T30" fmla="*/ 15 w 45"/>
                <a:gd name="T31" fmla="*/ 32 h 32"/>
                <a:gd name="T32" fmla="*/ 19 w 45"/>
                <a:gd name="T33" fmla="*/ 32 h 32"/>
                <a:gd name="T34" fmla="*/ 23 w 45"/>
                <a:gd name="T35" fmla="*/ 32 h 32"/>
                <a:gd name="T36" fmla="*/ 28 w 45"/>
                <a:gd name="T37" fmla="*/ 31 h 32"/>
                <a:gd name="T38" fmla="*/ 32 w 45"/>
                <a:gd name="T39" fmla="*/ 30 h 32"/>
                <a:gd name="T40" fmla="*/ 36 w 45"/>
                <a:gd name="T41" fmla="*/ 28 h 32"/>
                <a:gd name="T42" fmla="*/ 42 w 45"/>
                <a:gd name="T43" fmla="*/ 23 h 32"/>
                <a:gd name="T44" fmla="*/ 45 w 45"/>
                <a:gd name="T45" fmla="*/ 17 h 32"/>
                <a:gd name="T46" fmla="*/ 45 w 45"/>
                <a:gd name="T47" fmla="*/ 11 h 32"/>
                <a:gd name="T48" fmla="*/ 41 w 45"/>
                <a:gd name="T4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2">
                  <a:moveTo>
                    <a:pt x="41" y="6"/>
                  </a:moveTo>
                  <a:cubicBezTo>
                    <a:pt x="40" y="5"/>
                    <a:pt x="39" y="4"/>
                    <a:pt x="38" y="3"/>
                  </a:cubicBezTo>
                  <a:cubicBezTo>
                    <a:pt x="37" y="3"/>
                    <a:pt x="36" y="2"/>
                    <a:pt x="34" y="2"/>
                  </a:cubicBezTo>
                  <a:cubicBezTo>
                    <a:pt x="33" y="1"/>
                    <a:pt x="32" y="1"/>
                    <a:pt x="31" y="1"/>
                  </a:cubicBezTo>
                  <a:cubicBezTo>
                    <a:pt x="29" y="0"/>
                    <a:pt x="28" y="0"/>
                    <a:pt x="26" y="0"/>
                  </a:cubicBezTo>
                  <a:cubicBezTo>
                    <a:pt x="25" y="0"/>
                    <a:pt x="23" y="0"/>
                    <a:pt x="22" y="0"/>
                  </a:cubicBezTo>
                  <a:cubicBezTo>
                    <a:pt x="21" y="0"/>
                    <a:pt x="19" y="1"/>
                    <a:pt x="18" y="1"/>
                  </a:cubicBezTo>
                  <a:cubicBezTo>
                    <a:pt x="16" y="1"/>
                    <a:pt x="15" y="2"/>
                    <a:pt x="14" y="2"/>
                  </a:cubicBezTo>
                  <a:cubicBezTo>
                    <a:pt x="12" y="3"/>
                    <a:pt x="11" y="3"/>
                    <a:pt x="10" y="4"/>
                  </a:cubicBezTo>
                  <a:cubicBezTo>
                    <a:pt x="7" y="5"/>
                    <a:pt x="5" y="7"/>
                    <a:pt x="4" y="9"/>
                  </a:cubicBezTo>
                  <a:cubicBezTo>
                    <a:pt x="2" y="11"/>
                    <a:pt x="1" y="13"/>
                    <a:pt x="1" y="15"/>
                  </a:cubicBezTo>
                  <a:cubicBezTo>
                    <a:pt x="0" y="17"/>
                    <a:pt x="0" y="19"/>
                    <a:pt x="1" y="21"/>
                  </a:cubicBezTo>
                  <a:cubicBezTo>
                    <a:pt x="1" y="23"/>
                    <a:pt x="3" y="25"/>
                    <a:pt x="4" y="27"/>
                  </a:cubicBezTo>
                  <a:cubicBezTo>
                    <a:pt x="5" y="28"/>
                    <a:pt x="6" y="28"/>
                    <a:pt x="7" y="29"/>
                  </a:cubicBezTo>
                  <a:cubicBezTo>
                    <a:pt x="8" y="30"/>
                    <a:pt x="10" y="30"/>
                    <a:pt x="11" y="31"/>
                  </a:cubicBezTo>
                  <a:cubicBezTo>
                    <a:pt x="12" y="31"/>
                    <a:pt x="13" y="31"/>
                    <a:pt x="15" y="32"/>
                  </a:cubicBezTo>
                  <a:cubicBezTo>
                    <a:pt x="16" y="32"/>
                    <a:pt x="18" y="32"/>
                    <a:pt x="19" y="32"/>
                  </a:cubicBezTo>
                  <a:cubicBezTo>
                    <a:pt x="20" y="32"/>
                    <a:pt x="22" y="32"/>
                    <a:pt x="23" y="32"/>
                  </a:cubicBezTo>
                  <a:cubicBezTo>
                    <a:pt x="25" y="32"/>
                    <a:pt x="26" y="32"/>
                    <a:pt x="28" y="31"/>
                  </a:cubicBezTo>
                  <a:cubicBezTo>
                    <a:pt x="29" y="31"/>
                    <a:pt x="31" y="31"/>
                    <a:pt x="32" y="30"/>
                  </a:cubicBezTo>
                  <a:cubicBezTo>
                    <a:pt x="33" y="30"/>
                    <a:pt x="35" y="29"/>
                    <a:pt x="36" y="28"/>
                  </a:cubicBezTo>
                  <a:cubicBezTo>
                    <a:pt x="38" y="27"/>
                    <a:pt x="40" y="25"/>
                    <a:pt x="42" y="23"/>
                  </a:cubicBezTo>
                  <a:cubicBezTo>
                    <a:pt x="43" y="21"/>
                    <a:pt x="44" y="19"/>
                    <a:pt x="45" y="17"/>
                  </a:cubicBezTo>
                  <a:cubicBezTo>
                    <a:pt x="45" y="15"/>
                    <a:pt x="45" y="13"/>
                    <a:pt x="45" y="11"/>
                  </a:cubicBezTo>
                  <a:cubicBezTo>
                    <a:pt x="44" y="9"/>
                    <a:pt x="43" y="7"/>
                    <a:pt x="41"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Freeform 169">
              <a:extLst>
                <a:ext uri="{FF2B5EF4-FFF2-40B4-BE49-F238E27FC236}">
                  <a16:creationId xmlns:a16="http://schemas.microsoft.com/office/drawing/2014/main" id="{787B9C51-C3A2-45DD-BA60-4B103858672C}"/>
                </a:ext>
              </a:extLst>
            </p:cNvPr>
            <p:cNvSpPr>
              <a:spLocks/>
            </p:cNvSpPr>
            <p:nvPr/>
          </p:nvSpPr>
          <p:spPr bwMode="auto">
            <a:xfrm>
              <a:off x="4532313" y="3722688"/>
              <a:ext cx="33338" cy="22225"/>
            </a:xfrm>
            <a:custGeom>
              <a:avLst/>
              <a:gdLst>
                <a:gd name="T0" fmla="*/ 5 w 43"/>
                <a:gd name="T1" fmla="*/ 24 h 29"/>
                <a:gd name="T2" fmla="*/ 8 w 43"/>
                <a:gd name="T3" fmla="*/ 26 h 29"/>
                <a:gd name="T4" fmla="*/ 11 w 43"/>
                <a:gd name="T5" fmla="*/ 28 h 29"/>
                <a:gd name="T6" fmla="*/ 15 w 43"/>
                <a:gd name="T7" fmla="*/ 29 h 29"/>
                <a:gd name="T8" fmla="*/ 19 w 43"/>
                <a:gd name="T9" fmla="*/ 29 h 29"/>
                <a:gd name="T10" fmla="*/ 23 w 43"/>
                <a:gd name="T11" fmla="*/ 29 h 29"/>
                <a:gd name="T12" fmla="*/ 27 w 43"/>
                <a:gd name="T13" fmla="*/ 28 h 29"/>
                <a:gd name="T14" fmla="*/ 31 w 43"/>
                <a:gd name="T15" fmla="*/ 27 h 29"/>
                <a:gd name="T16" fmla="*/ 35 w 43"/>
                <a:gd name="T17" fmla="*/ 25 h 29"/>
                <a:gd name="T18" fmla="*/ 40 w 43"/>
                <a:gd name="T19" fmla="*/ 21 h 29"/>
                <a:gd name="T20" fmla="*/ 43 w 43"/>
                <a:gd name="T21" fmla="*/ 15 h 29"/>
                <a:gd name="T22" fmla="*/ 42 w 43"/>
                <a:gd name="T23" fmla="*/ 10 h 29"/>
                <a:gd name="T24" fmla="*/ 38 w 43"/>
                <a:gd name="T25" fmla="*/ 5 h 29"/>
                <a:gd name="T26" fmla="*/ 35 w 43"/>
                <a:gd name="T27" fmla="*/ 3 h 29"/>
                <a:gd name="T28" fmla="*/ 32 w 43"/>
                <a:gd name="T29" fmla="*/ 1 h 29"/>
                <a:gd name="T30" fmla="*/ 28 w 43"/>
                <a:gd name="T31" fmla="*/ 0 h 29"/>
                <a:gd name="T32" fmla="*/ 24 w 43"/>
                <a:gd name="T33" fmla="*/ 0 h 29"/>
                <a:gd name="T34" fmla="*/ 19 w 43"/>
                <a:gd name="T35" fmla="*/ 0 h 29"/>
                <a:gd name="T36" fmla="*/ 15 w 43"/>
                <a:gd name="T37" fmla="*/ 0 h 29"/>
                <a:gd name="T38" fmla="*/ 11 w 43"/>
                <a:gd name="T39" fmla="*/ 2 h 29"/>
                <a:gd name="T40" fmla="*/ 8 w 43"/>
                <a:gd name="T41" fmla="*/ 3 h 29"/>
                <a:gd name="T42" fmla="*/ 2 w 43"/>
                <a:gd name="T43" fmla="*/ 8 h 29"/>
                <a:gd name="T44" fmla="*/ 0 w 43"/>
                <a:gd name="T45" fmla="*/ 14 h 29"/>
                <a:gd name="T46" fmla="*/ 1 w 43"/>
                <a:gd name="T47" fmla="*/ 19 h 29"/>
                <a:gd name="T48" fmla="*/ 5 w 43"/>
                <a:gd name="T4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29">
                  <a:moveTo>
                    <a:pt x="5" y="24"/>
                  </a:moveTo>
                  <a:cubicBezTo>
                    <a:pt x="5" y="25"/>
                    <a:pt x="6" y="26"/>
                    <a:pt x="8" y="26"/>
                  </a:cubicBezTo>
                  <a:cubicBezTo>
                    <a:pt x="9" y="27"/>
                    <a:pt x="10" y="27"/>
                    <a:pt x="11" y="28"/>
                  </a:cubicBezTo>
                  <a:cubicBezTo>
                    <a:pt x="12" y="28"/>
                    <a:pt x="14" y="28"/>
                    <a:pt x="15" y="29"/>
                  </a:cubicBezTo>
                  <a:cubicBezTo>
                    <a:pt x="16" y="29"/>
                    <a:pt x="18" y="29"/>
                    <a:pt x="19" y="29"/>
                  </a:cubicBezTo>
                  <a:cubicBezTo>
                    <a:pt x="20" y="29"/>
                    <a:pt x="22" y="29"/>
                    <a:pt x="23" y="29"/>
                  </a:cubicBezTo>
                  <a:cubicBezTo>
                    <a:pt x="25" y="29"/>
                    <a:pt x="26" y="29"/>
                    <a:pt x="27" y="28"/>
                  </a:cubicBezTo>
                  <a:cubicBezTo>
                    <a:pt x="29" y="28"/>
                    <a:pt x="30" y="28"/>
                    <a:pt x="31" y="27"/>
                  </a:cubicBezTo>
                  <a:cubicBezTo>
                    <a:pt x="33" y="27"/>
                    <a:pt x="34" y="26"/>
                    <a:pt x="35" y="25"/>
                  </a:cubicBezTo>
                  <a:cubicBezTo>
                    <a:pt x="37" y="24"/>
                    <a:pt x="39" y="23"/>
                    <a:pt x="40" y="21"/>
                  </a:cubicBezTo>
                  <a:cubicBezTo>
                    <a:pt x="42" y="19"/>
                    <a:pt x="42" y="17"/>
                    <a:pt x="43" y="15"/>
                  </a:cubicBezTo>
                  <a:cubicBezTo>
                    <a:pt x="43" y="13"/>
                    <a:pt x="43" y="12"/>
                    <a:pt x="42" y="10"/>
                  </a:cubicBezTo>
                  <a:cubicBezTo>
                    <a:pt x="41" y="8"/>
                    <a:pt x="40" y="6"/>
                    <a:pt x="38" y="5"/>
                  </a:cubicBezTo>
                  <a:cubicBezTo>
                    <a:pt x="37" y="4"/>
                    <a:pt x="36" y="3"/>
                    <a:pt x="35" y="3"/>
                  </a:cubicBezTo>
                  <a:cubicBezTo>
                    <a:pt x="34" y="2"/>
                    <a:pt x="33" y="2"/>
                    <a:pt x="32" y="1"/>
                  </a:cubicBezTo>
                  <a:cubicBezTo>
                    <a:pt x="30" y="1"/>
                    <a:pt x="29" y="0"/>
                    <a:pt x="28" y="0"/>
                  </a:cubicBezTo>
                  <a:cubicBezTo>
                    <a:pt x="26" y="0"/>
                    <a:pt x="25" y="0"/>
                    <a:pt x="24" y="0"/>
                  </a:cubicBezTo>
                  <a:cubicBezTo>
                    <a:pt x="22" y="0"/>
                    <a:pt x="21" y="0"/>
                    <a:pt x="19" y="0"/>
                  </a:cubicBezTo>
                  <a:cubicBezTo>
                    <a:pt x="18" y="0"/>
                    <a:pt x="17" y="0"/>
                    <a:pt x="15" y="0"/>
                  </a:cubicBezTo>
                  <a:cubicBezTo>
                    <a:pt x="14" y="1"/>
                    <a:pt x="13" y="1"/>
                    <a:pt x="11" y="2"/>
                  </a:cubicBezTo>
                  <a:cubicBezTo>
                    <a:pt x="10" y="2"/>
                    <a:pt x="9" y="3"/>
                    <a:pt x="8" y="3"/>
                  </a:cubicBezTo>
                  <a:cubicBezTo>
                    <a:pt x="5" y="5"/>
                    <a:pt x="4" y="6"/>
                    <a:pt x="2" y="8"/>
                  </a:cubicBezTo>
                  <a:cubicBezTo>
                    <a:pt x="1" y="10"/>
                    <a:pt x="0" y="12"/>
                    <a:pt x="0" y="14"/>
                  </a:cubicBezTo>
                  <a:cubicBezTo>
                    <a:pt x="0" y="15"/>
                    <a:pt x="0" y="17"/>
                    <a:pt x="1" y="19"/>
                  </a:cubicBezTo>
                  <a:cubicBezTo>
                    <a:pt x="1" y="21"/>
                    <a:pt x="3" y="23"/>
                    <a:pt x="5"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170">
              <a:extLst>
                <a:ext uri="{FF2B5EF4-FFF2-40B4-BE49-F238E27FC236}">
                  <a16:creationId xmlns:a16="http://schemas.microsoft.com/office/drawing/2014/main" id="{76CC1DA0-9401-427C-9F78-614F16A7D74B}"/>
                </a:ext>
              </a:extLst>
            </p:cNvPr>
            <p:cNvSpPr>
              <a:spLocks noEditPoints="1"/>
            </p:cNvSpPr>
            <p:nvPr/>
          </p:nvSpPr>
          <p:spPr bwMode="auto">
            <a:xfrm>
              <a:off x="4003675" y="3676650"/>
              <a:ext cx="785813" cy="687388"/>
            </a:xfrm>
            <a:custGeom>
              <a:avLst/>
              <a:gdLst>
                <a:gd name="T0" fmla="*/ 591 w 1031"/>
                <a:gd name="T1" fmla="*/ 699 h 902"/>
                <a:gd name="T2" fmla="*/ 307 w 1031"/>
                <a:gd name="T3" fmla="*/ 255 h 902"/>
                <a:gd name="T4" fmla="*/ 752 w 1031"/>
                <a:gd name="T5" fmla="*/ 396 h 902"/>
                <a:gd name="T6" fmla="*/ 368 w 1031"/>
                <a:gd name="T7" fmla="*/ 437 h 902"/>
                <a:gd name="T8" fmla="*/ 312 w 1031"/>
                <a:gd name="T9" fmla="*/ 434 h 902"/>
                <a:gd name="T10" fmla="*/ 368 w 1031"/>
                <a:gd name="T11" fmla="*/ 437 h 902"/>
                <a:gd name="T12" fmla="*/ 292 w 1031"/>
                <a:gd name="T13" fmla="*/ 275 h 902"/>
                <a:gd name="T14" fmla="*/ 175 w 1031"/>
                <a:gd name="T15" fmla="*/ 388 h 902"/>
                <a:gd name="T16" fmla="*/ 189 w 1031"/>
                <a:gd name="T17" fmla="*/ 427 h 902"/>
                <a:gd name="T18" fmla="*/ 158 w 1031"/>
                <a:gd name="T19" fmla="*/ 464 h 902"/>
                <a:gd name="T20" fmla="*/ 276 w 1031"/>
                <a:gd name="T21" fmla="*/ 554 h 902"/>
                <a:gd name="T22" fmla="*/ 305 w 1031"/>
                <a:gd name="T23" fmla="*/ 548 h 902"/>
                <a:gd name="T24" fmla="*/ 334 w 1031"/>
                <a:gd name="T25" fmla="*/ 549 h 902"/>
                <a:gd name="T26" fmla="*/ 359 w 1031"/>
                <a:gd name="T27" fmla="*/ 559 h 902"/>
                <a:gd name="T28" fmla="*/ 526 w 1031"/>
                <a:gd name="T29" fmla="*/ 473 h 902"/>
                <a:gd name="T30" fmla="*/ 297 w 1031"/>
                <a:gd name="T31" fmla="*/ 659 h 902"/>
                <a:gd name="T32" fmla="*/ 665 w 1031"/>
                <a:gd name="T33" fmla="*/ 227 h 902"/>
                <a:gd name="T34" fmla="*/ 720 w 1031"/>
                <a:gd name="T35" fmla="*/ 229 h 902"/>
                <a:gd name="T36" fmla="*/ 665 w 1031"/>
                <a:gd name="T37" fmla="*/ 227 h 902"/>
                <a:gd name="T38" fmla="*/ 989 w 1031"/>
                <a:gd name="T39" fmla="*/ 243 h 902"/>
                <a:gd name="T40" fmla="*/ 733 w 1031"/>
                <a:gd name="T41" fmla="*/ 349 h 902"/>
                <a:gd name="T42" fmla="*/ 845 w 1031"/>
                <a:gd name="T43" fmla="*/ 256 h 902"/>
                <a:gd name="T44" fmla="*/ 850 w 1031"/>
                <a:gd name="T45" fmla="*/ 217 h 902"/>
                <a:gd name="T46" fmla="*/ 760 w 1031"/>
                <a:gd name="T47" fmla="*/ 112 h 902"/>
                <a:gd name="T48" fmla="*/ 734 w 1031"/>
                <a:gd name="T49" fmla="*/ 122 h 902"/>
                <a:gd name="T50" fmla="*/ 707 w 1031"/>
                <a:gd name="T51" fmla="*/ 125 h 902"/>
                <a:gd name="T52" fmla="*/ 680 w 1031"/>
                <a:gd name="T53" fmla="*/ 120 h 902"/>
                <a:gd name="T54" fmla="*/ 658 w 1031"/>
                <a:gd name="T55" fmla="*/ 108 h 902"/>
                <a:gd name="T56" fmla="*/ 496 w 1031"/>
                <a:gd name="T57" fmla="*/ 158 h 902"/>
                <a:gd name="T58" fmla="*/ 777 w 1031"/>
                <a:gd name="T59" fmla="*/ 398 h 902"/>
                <a:gd name="T60" fmla="*/ 726 w 1031"/>
                <a:gd name="T61" fmla="*/ 0 h 902"/>
                <a:gd name="T62" fmla="*/ 467 w 1031"/>
                <a:gd name="T63" fmla="*/ 134 h 902"/>
                <a:gd name="T64" fmla="*/ 274 w 1031"/>
                <a:gd name="T65" fmla="*/ 260 h 902"/>
                <a:gd name="T66" fmla="*/ 290 w 1031"/>
                <a:gd name="T67" fmla="*/ 692 h 902"/>
                <a:gd name="T68" fmla="*/ 566 w 1031"/>
                <a:gd name="T69" fmla="*/ 565 h 902"/>
                <a:gd name="T70" fmla="*/ 0 w 1031"/>
                <a:gd name="T71" fmla="*/ 449 h 902"/>
                <a:gd name="T72" fmla="*/ 290 w 1031"/>
                <a:gd name="T73" fmla="*/ 762 h 902"/>
                <a:gd name="T74" fmla="*/ 566 w 1031"/>
                <a:gd name="T75" fmla="*/ 634 h 902"/>
                <a:gd name="T76" fmla="*/ 0 w 1031"/>
                <a:gd name="T77" fmla="*/ 519 h 902"/>
                <a:gd name="T78" fmla="*/ 290 w 1031"/>
                <a:gd name="T79" fmla="*/ 832 h 902"/>
                <a:gd name="T80" fmla="*/ 566 w 1031"/>
                <a:gd name="T81" fmla="*/ 702 h 902"/>
                <a:gd name="T82" fmla="*/ 0 w 1031"/>
                <a:gd name="T83" fmla="*/ 589 h 902"/>
                <a:gd name="T84" fmla="*/ 290 w 1031"/>
                <a:gd name="T85" fmla="*/ 902 h 902"/>
                <a:gd name="T86" fmla="*/ 566 w 1031"/>
                <a:gd name="T87" fmla="*/ 744 h 902"/>
                <a:gd name="T88" fmla="*/ 777 w 1031"/>
                <a:gd name="T89" fmla="*/ 597 h 902"/>
                <a:gd name="T90" fmla="*/ 1031 w 1031"/>
                <a:gd name="T91" fmla="*/ 416 h 902"/>
                <a:gd name="T92" fmla="*/ 777 w 1031"/>
                <a:gd name="T93" fmla="*/ 530 h 902"/>
                <a:gd name="T94" fmla="*/ 1031 w 1031"/>
                <a:gd name="T95" fmla="*/ 351 h 902"/>
                <a:gd name="T96" fmla="*/ 777 w 1031"/>
                <a:gd name="T97" fmla="*/ 462 h 902"/>
                <a:gd name="T98" fmla="*/ 1031 w 1031"/>
                <a:gd name="T99" fmla="*/ 283 h 902"/>
                <a:gd name="T100" fmla="*/ 777 w 1031"/>
                <a:gd name="T101" fmla="*/ 398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1" h="902">
                  <a:moveTo>
                    <a:pt x="752" y="598"/>
                  </a:moveTo>
                  <a:lnTo>
                    <a:pt x="591" y="699"/>
                  </a:lnTo>
                  <a:lnTo>
                    <a:pt x="591" y="496"/>
                  </a:lnTo>
                  <a:lnTo>
                    <a:pt x="307" y="255"/>
                  </a:lnTo>
                  <a:lnTo>
                    <a:pt x="464" y="165"/>
                  </a:lnTo>
                  <a:lnTo>
                    <a:pt x="752" y="396"/>
                  </a:lnTo>
                  <a:lnTo>
                    <a:pt x="752" y="598"/>
                  </a:lnTo>
                  <a:close/>
                  <a:moveTo>
                    <a:pt x="368" y="437"/>
                  </a:moveTo>
                  <a:lnTo>
                    <a:pt x="336" y="456"/>
                  </a:lnTo>
                  <a:lnTo>
                    <a:pt x="312" y="434"/>
                  </a:lnTo>
                  <a:lnTo>
                    <a:pt x="344" y="415"/>
                  </a:lnTo>
                  <a:lnTo>
                    <a:pt x="368" y="437"/>
                  </a:lnTo>
                  <a:close/>
                  <a:moveTo>
                    <a:pt x="42" y="419"/>
                  </a:moveTo>
                  <a:lnTo>
                    <a:pt x="292" y="275"/>
                  </a:lnTo>
                  <a:lnTo>
                    <a:pt x="324" y="302"/>
                  </a:lnTo>
                  <a:lnTo>
                    <a:pt x="175" y="388"/>
                  </a:lnTo>
                  <a:cubicBezTo>
                    <a:pt x="181" y="394"/>
                    <a:pt x="185" y="400"/>
                    <a:pt x="188" y="406"/>
                  </a:cubicBezTo>
                  <a:cubicBezTo>
                    <a:pt x="190" y="413"/>
                    <a:pt x="190" y="420"/>
                    <a:pt x="189" y="427"/>
                  </a:cubicBezTo>
                  <a:cubicBezTo>
                    <a:pt x="187" y="434"/>
                    <a:pt x="184" y="440"/>
                    <a:pt x="179" y="447"/>
                  </a:cubicBezTo>
                  <a:cubicBezTo>
                    <a:pt x="174" y="453"/>
                    <a:pt x="167" y="459"/>
                    <a:pt x="158" y="464"/>
                  </a:cubicBezTo>
                  <a:lnTo>
                    <a:pt x="263" y="561"/>
                  </a:lnTo>
                  <a:cubicBezTo>
                    <a:pt x="267" y="558"/>
                    <a:pt x="272" y="556"/>
                    <a:pt x="276" y="554"/>
                  </a:cubicBezTo>
                  <a:cubicBezTo>
                    <a:pt x="281" y="553"/>
                    <a:pt x="286" y="551"/>
                    <a:pt x="290" y="550"/>
                  </a:cubicBezTo>
                  <a:cubicBezTo>
                    <a:pt x="295" y="549"/>
                    <a:pt x="300" y="548"/>
                    <a:pt x="305" y="548"/>
                  </a:cubicBezTo>
                  <a:cubicBezTo>
                    <a:pt x="310" y="547"/>
                    <a:pt x="315" y="547"/>
                    <a:pt x="320" y="547"/>
                  </a:cubicBezTo>
                  <a:cubicBezTo>
                    <a:pt x="324" y="548"/>
                    <a:pt x="329" y="548"/>
                    <a:pt x="334" y="549"/>
                  </a:cubicBezTo>
                  <a:cubicBezTo>
                    <a:pt x="338" y="550"/>
                    <a:pt x="343" y="551"/>
                    <a:pt x="347" y="553"/>
                  </a:cubicBezTo>
                  <a:cubicBezTo>
                    <a:pt x="351" y="555"/>
                    <a:pt x="356" y="556"/>
                    <a:pt x="359" y="559"/>
                  </a:cubicBezTo>
                  <a:cubicBezTo>
                    <a:pt x="363" y="561"/>
                    <a:pt x="367" y="564"/>
                    <a:pt x="370" y="566"/>
                  </a:cubicBezTo>
                  <a:lnTo>
                    <a:pt x="526" y="473"/>
                  </a:lnTo>
                  <a:lnTo>
                    <a:pt x="559" y="501"/>
                  </a:lnTo>
                  <a:lnTo>
                    <a:pt x="297" y="659"/>
                  </a:lnTo>
                  <a:lnTo>
                    <a:pt x="42" y="419"/>
                  </a:lnTo>
                  <a:close/>
                  <a:moveTo>
                    <a:pt x="665" y="227"/>
                  </a:moveTo>
                  <a:lnTo>
                    <a:pt x="695" y="209"/>
                  </a:lnTo>
                  <a:lnTo>
                    <a:pt x="720" y="229"/>
                  </a:lnTo>
                  <a:lnTo>
                    <a:pt x="689" y="247"/>
                  </a:lnTo>
                  <a:lnTo>
                    <a:pt x="665" y="227"/>
                  </a:lnTo>
                  <a:close/>
                  <a:moveTo>
                    <a:pt x="722" y="27"/>
                  </a:moveTo>
                  <a:lnTo>
                    <a:pt x="989" y="243"/>
                  </a:lnTo>
                  <a:lnTo>
                    <a:pt x="767" y="376"/>
                  </a:lnTo>
                  <a:lnTo>
                    <a:pt x="733" y="349"/>
                  </a:lnTo>
                  <a:lnTo>
                    <a:pt x="859" y="273"/>
                  </a:lnTo>
                  <a:cubicBezTo>
                    <a:pt x="852" y="268"/>
                    <a:pt x="847" y="262"/>
                    <a:pt x="845" y="256"/>
                  </a:cubicBezTo>
                  <a:cubicBezTo>
                    <a:pt x="842" y="249"/>
                    <a:pt x="841" y="243"/>
                    <a:pt x="842" y="236"/>
                  </a:cubicBezTo>
                  <a:cubicBezTo>
                    <a:pt x="843" y="229"/>
                    <a:pt x="845" y="223"/>
                    <a:pt x="850" y="217"/>
                  </a:cubicBezTo>
                  <a:cubicBezTo>
                    <a:pt x="854" y="211"/>
                    <a:pt x="860" y="205"/>
                    <a:pt x="868" y="201"/>
                  </a:cubicBezTo>
                  <a:lnTo>
                    <a:pt x="760" y="112"/>
                  </a:lnTo>
                  <a:cubicBezTo>
                    <a:pt x="756" y="115"/>
                    <a:pt x="752" y="117"/>
                    <a:pt x="747" y="118"/>
                  </a:cubicBezTo>
                  <a:cubicBezTo>
                    <a:pt x="743" y="120"/>
                    <a:pt x="739" y="121"/>
                    <a:pt x="734" y="122"/>
                  </a:cubicBezTo>
                  <a:cubicBezTo>
                    <a:pt x="730" y="123"/>
                    <a:pt x="725" y="124"/>
                    <a:pt x="720" y="124"/>
                  </a:cubicBezTo>
                  <a:cubicBezTo>
                    <a:pt x="716" y="125"/>
                    <a:pt x="711" y="125"/>
                    <a:pt x="707" y="125"/>
                  </a:cubicBezTo>
                  <a:cubicBezTo>
                    <a:pt x="702" y="124"/>
                    <a:pt x="697" y="124"/>
                    <a:pt x="693" y="123"/>
                  </a:cubicBezTo>
                  <a:cubicBezTo>
                    <a:pt x="689" y="122"/>
                    <a:pt x="684" y="121"/>
                    <a:pt x="680" y="120"/>
                  </a:cubicBezTo>
                  <a:cubicBezTo>
                    <a:pt x="676" y="118"/>
                    <a:pt x="672" y="117"/>
                    <a:pt x="668" y="115"/>
                  </a:cubicBezTo>
                  <a:cubicBezTo>
                    <a:pt x="665" y="113"/>
                    <a:pt x="661" y="111"/>
                    <a:pt x="658" y="108"/>
                  </a:cubicBezTo>
                  <a:lnTo>
                    <a:pt x="528" y="184"/>
                  </a:lnTo>
                  <a:lnTo>
                    <a:pt x="496" y="158"/>
                  </a:lnTo>
                  <a:lnTo>
                    <a:pt x="722" y="27"/>
                  </a:lnTo>
                  <a:close/>
                  <a:moveTo>
                    <a:pt x="777" y="398"/>
                  </a:moveTo>
                  <a:lnTo>
                    <a:pt x="1031" y="244"/>
                  </a:lnTo>
                  <a:lnTo>
                    <a:pt x="726" y="0"/>
                  </a:lnTo>
                  <a:lnTo>
                    <a:pt x="477" y="143"/>
                  </a:lnTo>
                  <a:lnTo>
                    <a:pt x="467" y="134"/>
                  </a:lnTo>
                  <a:lnTo>
                    <a:pt x="264" y="251"/>
                  </a:lnTo>
                  <a:lnTo>
                    <a:pt x="274" y="260"/>
                  </a:lnTo>
                  <a:lnTo>
                    <a:pt x="0" y="417"/>
                  </a:lnTo>
                  <a:lnTo>
                    <a:pt x="290" y="692"/>
                  </a:lnTo>
                  <a:lnTo>
                    <a:pt x="566" y="525"/>
                  </a:lnTo>
                  <a:lnTo>
                    <a:pt x="566" y="565"/>
                  </a:lnTo>
                  <a:lnTo>
                    <a:pt x="290" y="732"/>
                  </a:lnTo>
                  <a:lnTo>
                    <a:pt x="0" y="449"/>
                  </a:lnTo>
                  <a:lnTo>
                    <a:pt x="0" y="482"/>
                  </a:lnTo>
                  <a:lnTo>
                    <a:pt x="290" y="762"/>
                  </a:lnTo>
                  <a:lnTo>
                    <a:pt x="566" y="592"/>
                  </a:lnTo>
                  <a:lnTo>
                    <a:pt x="566" y="634"/>
                  </a:lnTo>
                  <a:lnTo>
                    <a:pt x="290" y="802"/>
                  </a:lnTo>
                  <a:lnTo>
                    <a:pt x="0" y="519"/>
                  </a:lnTo>
                  <a:lnTo>
                    <a:pt x="0" y="550"/>
                  </a:lnTo>
                  <a:lnTo>
                    <a:pt x="290" y="832"/>
                  </a:lnTo>
                  <a:lnTo>
                    <a:pt x="566" y="661"/>
                  </a:lnTo>
                  <a:lnTo>
                    <a:pt x="566" y="702"/>
                  </a:lnTo>
                  <a:lnTo>
                    <a:pt x="290" y="872"/>
                  </a:lnTo>
                  <a:lnTo>
                    <a:pt x="0" y="589"/>
                  </a:lnTo>
                  <a:lnTo>
                    <a:pt x="0" y="620"/>
                  </a:lnTo>
                  <a:lnTo>
                    <a:pt x="290" y="902"/>
                  </a:lnTo>
                  <a:lnTo>
                    <a:pt x="566" y="729"/>
                  </a:lnTo>
                  <a:lnTo>
                    <a:pt x="566" y="744"/>
                  </a:lnTo>
                  <a:lnTo>
                    <a:pt x="777" y="611"/>
                  </a:lnTo>
                  <a:lnTo>
                    <a:pt x="777" y="597"/>
                  </a:lnTo>
                  <a:lnTo>
                    <a:pt x="1031" y="438"/>
                  </a:lnTo>
                  <a:lnTo>
                    <a:pt x="1031" y="416"/>
                  </a:lnTo>
                  <a:lnTo>
                    <a:pt x="777" y="572"/>
                  </a:lnTo>
                  <a:lnTo>
                    <a:pt x="777" y="530"/>
                  </a:lnTo>
                  <a:lnTo>
                    <a:pt x="1031" y="373"/>
                  </a:lnTo>
                  <a:lnTo>
                    <a:pt x="1031" y="351"/>
                  </a:lnTo>
                  <a:lnTo>
                    <a:pt x="777" y="505"/>
                  </a:lnTo>
                  <a:lnTo>
                    <a:pt x="777" y="462"/>
                  </a:lnTo>
                  <a:lnTo>
                    <a:pt x="1031" y="305"/>
                  </a:lnTo>
                  <a:lnTo>
                    <a:pt x="1031" y="283"/>
                  </a:lnTo>
                  <a:lnTo>
                    <a:pt x="777" y="437"/>
                  </a:lnTo>
                  <a:lnTo>
                    <a:pt x="777" y="39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4" name="Personal_goal" descr="{&quot;Key&quot;:&quot;POWER_USER_SHAPE_ICON&quot;,&quot;Value&quot;:&quot;POWER_USER_SHAPE_ICON_STYLE_1&quot;}">
            <a:extLst>
              <a:ext uri="{FF2B5EF4-FFF2-40B4-BE49-F238E27FC236}">
                <a16:creationId xmlns:a16="http://schemas.microsoft.com/office/drawing/2014/main" id="{89C05246-DBC2-4C24-A007-B7A1810F8E8D}"/>
              </a:ext>
            </a:extLst>
          </p:cNvPr>
          <p:cNvGrpSpPr>
            <a:grpSpLocks noChangeAspect="1"/>
          </p:cNvGrpSpPr>
          <p:nvPr>
            <p:custDataLst>
              <p:tags r:id="rId2"/>
            </p:custDataLst>
          </p:nvPr>
        </p:nvGrpSpPr>
        <p:grpSpPr>
          <a:xfrm>
            <a:off x="4787436" y="2873172"/>
            <a:ext cx="688691" cy="874387"/>
            <a:chOff x="7131050" y="3082925"/>
            <a:chExt cx="606425" cy="769938"/>
          </a:xfrm>
          <a:solidFill>
            <a:schemeClr val="bg1"/>
          </a:solidFill>
        </p:grpSpPr>
        <p:sp>
          <p:nvSpPr>
            <p:cNvPr id="72" name="Freeform 156">
              <a:extLst>
                <a:ext uri="{FF2B5EF4-FFF2-40B4-BE49-F238E27FC236}">
                  <a16:creationId xmlns:a16="http://schemas.microsoft.com/office/drawing/2014/main" id="{18702352-D902-440F-9059-5079401C2AAB}"/>
                </a:ext>
              </a:extLst>
            </p:cNvPr>
            <p:cNvSpPr>
              <a:spLocks/>
            </p:cNvSpPr>
            <p:nvPr/>
          </p:nvSpPr>
          <p:spPr bwMode="auto">
            <a:xfrm>
              <a:off x="7231063" y="3576638"/>
              <a:ext cx="406400" cy="200025"/>
            </a:xfrm>
            <a:custGeom>
              <a:avLst/>
              <a:gdLst>
                <a:gd name="T0" fmla="*/ 132 w 573"/>
                <a:gd name="T1" fmla="*/ 49 h 282"/>
                <a:gd name="T2" fmla="*/ 132 w 573"/>
                <a:gd name="T3" fmla="*/ 0 h 282"/>
                <a:gd name="T4" fmla="*/ 0 w 573"/>
                <a:gd name="T5" fmla="*/ 129 h 282"/>
                <a:gd name="T6" fmla="*/ 286 w 573"/>
                <a:gd name="T7" fmla="*/ 282 h 282"/>
                <a:gd name="T8" fmla="*/ 573 w 573"/>
                <a:gd name="T9" fmla="*/ 129 h 282"/>
                <a:gd name="T10" fmla="*/ 454 w 573"/>
                <a:gd name="T11" fmla="*/ 5 h 282"/>
                <a:gd name="T12" fmla="*/ 454 w 573"/>
                <a:gd name="T13" fmla="*/ 54 h 282"/>
                <a:gd name="T14" fmla="*/ 527 w 573"/>
                <a:gd name="T15" fmla="*/ 129 h 282"/>
                <a:gd name="T16" fmla="*/ 286 w 573"/>
                <a:gd name="T17" fmla="*/ 236 h 282"/>
                <a:gd name="T18" fmla="*/ 46 w 573"/>
                <a:gd name="T19" fmla="*/ 129 h 282"/>
                <a:gd name="T20" fmla="*/ 132 w 573"/>
                <a:gd name="T21" fmla="*/ 4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282">
                  <a:moveTo>
                    <a:pt x="132" y="49"/>
                  </a:moveTo>
                  <a:lnTo>
                    <a:pt x="132" y="0"/>
                  </a:lnTo>
                  <a:cubicBezTo>
                    <a:pt x="52" y="27"/>
                    <a:pt x="0" y="74"/>
                    <a:pt x="0" y="129"/>
                  </a:cubicBezTo>
                  <a:cubicBezTo>
                    <a:pt x="0" y="215"/>
                    <a:pt x="126" y="282"/>
                    <a:pt x="286" y="282"/>
                  </a:cubicBezTo>
                  <a:cubicBezTo>
                    <a:pt x="447" y="282"/>
                    <a:pt x="573" y="215"/>
                    <a:pt x="573" y="129"/>
                  </a:cubicBezTo>
                  <a:cubicBezTo>
                    <a:pt x="573" y="77"/>
                    <a:pt x="526" y="32"/>
                    <a:pt x="454" y="5"/>
                  </a:cubicBezTo>
                  <a:lnTo>
                    <a:pt x="454" y="54"/>
                  </a:lnTo>
                  <a:cubicBezTo>
                    <a:pt x="500" y="75"/>
                    <a:pt x="527" y="103"/>
                    <a:pt x="527" y="129"/>
                  </a:cubicBezTo>
                  <a:cubicBezTo>
                    <a:pt x="527" y="180"/>
                    <a:pt x="428" y="236"/>
                    <a:pt x="286" y="236"/>
                  </a:cubicBezTo>
                  <a:cubicBezTo>
                    <a:pt x="145" y="236"/>
                    <a:pt x="46" y="180"/>
                    <a:pt x="46" y="129"/>
                  </a:cubicBezTo>
                  <a:cubicBezTo>
                    <a:pt x="46" y="100"/>
                    <a:pt x="78" y="70"/>
                    <a:pt x="132"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Oval 157">
              <a:extLst>
                <a:ext uri="{FF2B5EF4-FFF2-40B4-BE49-F238E27FC236}">
                  <a16:creationId xmlns:a16="http://schemas.microsoft.com/office/drawing/2014/main" id="{5262DE96-3A90-4CC1-9942-2CA954BB21E5}"/>
                </a:ext>
              </a:extLst>
            </p:cNvPr>
            <p:cNvSpPr>
              <a:spLocks noChangeArrowheads="1"/>
            </p:cNvSpPr>
            <p:nvPr/>
          </p:nvSpPr>
          <p:spPr bwMode="auto">
            <a:xfrm>
              <a:off x="7370763" y="3082925"/>
              <a:ext cx="131763" cy="1317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158">
              <a:extLst>
                <a:ext uri="{FF2B5EF4-FFF2-40B4-BE49-F238E27FC236}">
                  <a16:creationId xmlns:a16="http://schemas.microsoft.com/office/drawing/2014/main" id="{4A1307AD-55D1-40F8-8D9F-F42064F91F06}"/>
                </a:ext>
              </a:extLst>
            </p:cNvPr>
            <p:cNvSpPr>
              <a:spLocks/>
            </p:cNvSpPr>
            <p:nvPr/>
          </p:nvSpPr>
          <p:spPr bwMode="auto">
            <a:xfrm>
              <a:off x="7131050" y="3502025"/>
              <a:ext cx="606425" cy="350838"/>
            </a:xfrm>
            <a:custGeom>
              <a:avLst/>
              <a:gdLst>
                <a:gd name="T0" fmla="*/ 594 w 852"/>
                <a:gd name="T1" fmla="*/ 3 h 493"/>
                <a:gd name="T2" fmla="*/ 594 w 852"/>
                <a:gd name="T3" fmla="*/ 51 h 493"/>
                <a:gd name="T4" fmla="*/ 807 w 852"/>
                <a:gd name="T5" fmla="*/ 238 h 493"/>
                <a:gd name="T6" fmla="*/ 426 w 852"/>
                <a:gd name="T7" fmla="*/ 448 h 493"/>
                <a:gd name="T8" fmla="*/ 46 w 852"/>
                <a:gd name="T9" fmla="*/ 238 h 493"/>
                <a:gd name="T10" fmla="*/ 272 w 852"/>
                <a:gd name="T11" fmla="*/ 48 h 493"/>
                <a:gd name="T12" fmla="*/ 272 w 852"/>
                <a:gd name="T13" fmla="*/ 0 h 493"/>
                <a:gd name="T14" fmla="*/ 0 w 852"/>
                <a:gd name="T15" fmla="*/ 238 h 493"/>
                <a:gd name="T16" fmla="*/ 426 w 852"/>
                <a:gd name="T17" fmla="*/ 493 h 493"/>
                <a:gd name="T18" fmla="*/ 852 w 852"/>
                <a:gd name="T19" fmla="*/ 238 h 493"/>
                <a:gd name="T20" fmla="*/ 594 w 852"/>
                <a:gd name="T21" fmla="*/ 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2" h="493">
                  <a:moveTo>
                    <a:pt x="594" y="3"/>
                  </a:moveTo>
                  <a:lnTo>
                    <a:pt x="594" y="51"/>
                  </a:lnTo>
                  <a:cubicBezTo>
                    <a:pt x="719" y="86"/>
                    <a:pt x="807" y="158"/>
                    <a:pt x="807" y="238"/>
                  </a:cubicBezTo>
                  <a:cubicBezTo>
                    <a:pt x="807" y="352"/>
                    <a:pt x="632" y="448"/>
                    <a:pt x="426" y="448"/>
                  </a:cubicBezTo>
                  <a:cubicBezTo>
                    <a:pt x="220" y="448"/>
                    <a:pt x="46" y="352"/>
                    <a:pt x="46" y="238"/>
                  </a:cubicBezTo>
                  <a:cubicBezTo>
                    <a:pt x="46" y="155"/>
                    <a:pt x="140" y="81"/>
                    <a:pt x="272" y="48"/>
                  </a:cubicBezTo>
                  <a:lnTo>
                    <a:pt x="272" y="0"/>
                  </a:lnTo>
                  <a:cubicBezTo>
                    <a:pt x="111" y="36"/>
                    <a:pt x="0" y="128"/>
                    <a:pt x="0" y="238"/>
                  </a:cubicBezTo>
                  <a:cubicBezTo>
                    <a:pt x="0" y="381"/>
                    <a:pt x="187" y="493"/>
                    <a:pt x="426" y="493"/>
                  </a:cubicBezTo>
                  <a:cubicBezTo>
                    <a:pt x="665" y="493"/>
                    <a:pt x="852" y="381"/>
                    <a:pt x="852" y="238"/>
                  </a:cubicBezTo>
                  <a:cubicBezTo>
                    <a:pt x="852" y="131"/>
                    <a:pt x="747" y="41"/>
                    <a:pt x="594"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159">
              <a:extLst>
                <a:ext uri="{FF2B5EF4-FFF2-40B4-BE49-F238E27FC236}">
                  <a16:creationId xmlns:a16="http://schemas.microsoft.com/office/drawing/2014/main" id="{77FE61A3-291B-4E54-8447-B87078614EB0}"/>
                </a:ext>
              </a:extLst>
            </p:cNvPr>
            <p:cNvSpPr>
              <a:spLocks noEditPoints="1"/>
            </p:cNvSpPr>
            <p:nvPr/>
          </p:nvSpPr>
          <p:spPr bwMode="auto">
            <a:xfrm>
              <a:off x="7319963" y="3232150"/>
              <a:ext cx="234950" cy="485775"/>
            </a:xfrm>
            <a:custGeom>
              <a:avLst/>
              <a:gdLst>
                <a:gd name="T0" fmla="*/ 142 w 330"/>
                <a:gd name="T1" fmla="*/ 372 h 682"/>
                <a:gd name="T2" fmla="*/ 161 w 330"/>
                <a:gd name="T3" fmla="*/ 352 h 682"/>
                <a:gd name="T4" fmla="*/ 180 w 330"/>
                <a:gd name="T5" fmla="*/ 372 h 682"/>
                <a:gd name="T6" fmla="*/ 180 w 330"/>
                <a:gd name="T7" fmla="*/ 536 h 682"/>
                <a:gd name="T8" fmla="*/ 158 w 330"/>
                <a:gd name="T9" fmla="*/ 535 h 682"/>
                <a:gd name="T10" fmla="*/ 142 w 330"/>
                <a:gd name="T11" fmla="*/ 536 h 682"/>
                <a:gd name="T12" fmla="*/ 142 w 330"/>
                <a:gd name="T13" fmla="*/ 372 h 682"/>
                <a:gd name="T14" fmla="*/ 0 w 330"/>
                <a:gd name="T15" fmla="*/ 127 h 682"/>
                <a:gd name="T16" fmla="*/ 1 w 330"/>
                <a:gd name="T17" fmla="*/ 296 h 682"/>
                <a:gd name="T18" fmla="*/ 55 w 330"/>
                <a:gd name="T19" fmla="*/ 345 h 682"/>
                <a:gd name="T20" fmla="*/ 55 w 330"/>
                <a:gd name="T21" fmla="*/ 557 h 682"/>
                <a:gd name="T22" fmla="*/ 56 w 330"/>
                <a:gd name="T23" fmla="*/ 557 h 682"/>
                <a:gd name="T24" fmla="*/ 12 w 330"/>
                <a:gd name="T25" fmla="*/ 608 h 682"/>
                <a:gd name="T26" fmla="*/ 163 w 330"/>
                <a:gd name="T27" fmla="*/ 682 h 682"/>
                <a:gd name="T28" fmla="*/ 313 w 330"/>
                <a:gd name="T29" fmla="*/ 608 h 682"/>
                <a:gd name="T30" fmla="*/ 274 w 330"/>
                <a:gd name="T31" fmla="*/ 559 h 682"/>
                <a:gd name="T32" fmla="*/ 275 w 330"/>
                <a:gd name="T33" fmla="*/ 344 h 682"/>
                <a:gd name="T34" fmla="*/ 330 w 330"/>
                <a:gd name="T35" fmla="*/ 296 h 682"/>
                <a:gd name="T36" fmla="*/ 330 w 330"/>
                <a:gd name="T37" fmla="*/ 127 h 682"/>
                <a:gd name="T38" fmla="*/ 225 w 330"/>
                <a:gd name="T39" fmla="*/ 1 h 682"/>
                <a:gd name="T40" fmla="*/ 106 w 330"/>
                <a:gd name="T41" fmla="*/ 0 h 682"/>
                <a:gd name="T42" fmla="*/ 0 w 330"/>
                <a:gd name="T43" fmla="*/ 127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682">
                  <a:moveTo>
                    <a:pt x="142" y="372"/>
                  </a:moveTo>
                  <a:cubicBezTo>
                    <a:pt x="142" y="361"/>
                    <a:pt x="151" y="352"/>
                    <a:pt x="161" y="352"/>
                  </a:cubicBezTo>
                  <a:cubicBezTo>
                    <a:pt x="172" y="352"/>
                    <a:pt x="180" y="361"/>
                    <a:pt x="180" y="372"/>
                  </a:cubicBezTo>
                  <a:lnTo>
                    <a:pt x="180" y="536"/>
                  </a:lnTo>
                  <a:cubicBezTo>
                    <a:pt x="176" y="535"/>
                    <a:pt x="167" y="535"/>
                    <a:pt x="158" y="535"/>
                  </a:cubicBezTo>
                  <a:cubicBezTo>
                    <a:pt x="152" y="535"/>
                    <a:pt x="146" y="535"/>
                    <a:pt x="142" y="536"/>
                  </a:cubicBezTo>
                  <a:lnTo>
                    <a:pt x="142" y="372"/>
                  </a:lnTo>
                  <a:close/>
                  <a:moveTo>
                    <a:pt x="0" y="127"/>
                  </a:moveTo>
                  <a:lnTo>
                    <a:pt x="1" y="296"/>
                  </a:lnTo>
                  <a:cubicBezTo>
                    <a:pt x="1" y="323"/>
                    <a:pt x="25" y="345"/>
                    <a:pt x="55" y="345"/>
                  </a:cubicBezTo>
                  <a:lnTo>
                    <a:pt x="55" y="557"/>
                  </a:lnTo>
                  <a:lnTo>
                    <a:pt x="56" y="557"/>
                  </a:lnTo>
                  <a:cubicBezTo>
                    <a:pt x="29" y="570"/>
                    <a:pt x="12" y="588"/>
                    <a:pt x="12" y="608"/>
                  </a:cubicBezTo>
                  <a:cubicBezTo>
                    <a:pt x="12" y="649"/>
                    <a:pt x="80" y="682"/>
                    <a:pt x="163" y="682"/>
                  </a:cubicBezTo>
                  <a:cubicBezTo>
                    <a:pt x="246" y="682"/>
                    <a:pt x="313" y="649"/>
                    <a:pt x="313" y="608"/>
                  </a:cubicBezTo>
                  <a:cubicBezTo>
                    <a:pt x="313" y="589"/>
                    <a:pt x="298" y="572"/>
                    <a:pt x="274" y="559"/>
                  </a:cubicBezTo>
                  <a:lnTo>
                    <a:pt x="275" y="344"/>
                  </a:lnTo>
                  <a:cubicBezTo>
                    <a:pt x="311" y="344"/>
                    <a:pt x="330" y="323"/>
                    <a:pt x="330" y="296"/>
                  </a:cubicBezTo>
                  <a:lnTo>
                    <a:pt x="330" y="127"/>
                  </a:lnTo>
                  <a:cubicBezTo>
                    <a:pt x="330" y="42"/>
                    <a:pt x="294" y="6"/>
                    <a:pt x="225" y="1"/>
                  </a:cubicBezTo>
                  <a:lnTo>
                    <a:pt x="106" y="0"/>
                  </a:lnTo>
                  <a:cubicBezTo>
                    <a:pt x="37" y="6"/>
                    <a:pt x="0" y="41"/>
                    <a:pt x="0"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9" name="Picture3" descr="{&quot;Key&quot;:&quot;POWER_USER_SHAPE_ICON&quot;,&quot;Value&quot;:&quot;POWER_USER_SHAPE_ICON_STYLE_1&quot;}">
            <a:extLst>
              <a:ext uri="{FF2B5EF4-FFF2-40B4-BE49-F238E27FC236}">
                <a16:creationId xmlns:a16="http://schemas.microsoft.com/office/drawing/2014/main" id="{83D489BF-929D-4961-9D75-F351725A3CB6}"/>
              </a:ext>
            </a:extLst>
          </p:cNvPr>
          <p:cNvGrpSpPr>
            <a:grpSpLocks noChangeAspect="1"/>
          </p:cNvGrpSpPr>
          <p:nvPr>
            <p:custDataLst>
              <p:tags r:id="rId3"/>
            </p:custDataLst>
          </p:nvPr>
        </p:nvGrpSpPr>
        <p:grpSpPr>
          <a:xfrm>
            <a:off x="6538631" y="2909579"/>
            <a:ext cx="810818" cy="722634"/>
            <a:chOff x="3817938" y="4149725"/>
            <a:chExt cx="1649412" cy="1470025"/>
          </a:xfrm>
          <a:solidFill>
            <a:schemeClr val="bg1"/>
          </a:solidFill>
        </p:grpSpPr>
        <p:sp>
          <p:nvSpPr>
            <p:cNvPr id="90" name="Freeform 66">
              <a:extLst>
                <a:ext uri="{FF2B5EF4-FFF2-40B4-BE49-F238E27FC236}">
                  <a16:creationId xmlns:a16="http://schemas.microsoft.com/office/drawing/2014/main" id="{C501BD5C-D1B8-40C9-8BA9-534EDAF133D5}"/>
                </a:ext>
              </a:extLst>
            </p:cNvPr>
            <p:cNvSpPr>
              <a:spLocks noEditPoints="1"/>
            </p:cNvSpPr>
            <p:nvPr/>
          </p:nvSpPr>
          <p:spPr bwMode="auto">
            <a:xfrm>
              <a:off x="3817938" y="4149725"/>
              <a:ext cx="1649412" cy="1470025"/>
            </a:xfrm>
            <a:custGeom>
              <a:avLst/>
              <a:gdLst>
                <a:gd name="T0" fmla="*/ 213 w 225"/>
                <a:gd name="T1" fmla="*/ 25 h 200"/>
                <a:gd name="T2" fmla="*/ 200 w 225"/>
                <a:gd name="T3" fmla="*/ 25 h 200"/>
                <a:gd name="T4" fmla="*/ 200 w 225"/>
                <a:gd name="T5" fmla="*/ 13 h 200"/>
                <a:gd name="T6" fmla="*/ 188 w 225"/>
                <a:gd name="T7" fmla="*/ 0 h 200"/>
                <a:gd name="T8" fmla="*/ 13 w 225"/>
                <a:gd name="T9" fmla="*/ 0 h 200"/>
                <a:gd name="T10" fmla="*/ 0 w 225"/>
                <a:gd name="T11" fmla="*/ 13 h 200"/>
                <a:gd name="T12" fmla="*/ 0 w 225"/>
                <a:gd name="T13" fmla="*/ 163 h 200"/>
                <a:gd name="T14" fmla="*/ 13 w 225"/>
                <a:gd name="T15" fmla="*/ 175 h 200"/>
                <a:gd name="T16" fmla="*/ 25 w 225"/>
                <a:gd name="T17" fmla="*/ 175 h 200"/>
                <a:gd name="T18" fmla="*/ 25 w 225"/>
                <a:gd name="T19" fmla="*/ 188 h 200"/>
                <a:gd name="T20" fmla="*/ 38 w 225"/>
                <a:gd name="T21" fmla="*/ 200 h 200"/>
                <a:gd name="T22" fmla="*/ 213 w 225"/>
                <a:gd name="T23" fmla="*/ 200 h 200"/>
                <a:gd name="T24" fmla="*/ 225 w 225"/>
                <a:gd name="T25" fmla="*/ 188 h 200"/>
                <a:gd name="T26" fmla="*/ 225 w 225"/>
                <a:gd name="T27" fmla="*/ 38 h 200"/>
                <a:gd name="T28" fmla="*/ 213 w 225"/>
                <a:gd name="T29" fmla="*/ 25 h 200"/>
                <a:gd name="T30" fmla="*/ 25 w 225"/>
                <a:gd name="T31" fmla="*/ 38 h 200"/>
                <a:gd name="T32" fmla="*/ 25 w 225"/>
                <a:gd name="T33" fmla="*/ 163 h 200"/>
                <a:gd name="T34" fmla="*/ 13 w 225"/>
                <a:gd name="T35" fmla="*/ 163 h 200"/>
                <a:gd name="T36" fmla="*/ 13 w 225"/>
                <a:gd name="T37" fmla="*/ 162 h 200"/>
                <a:gd name="T38" fmla="*/ 13 w 225"/>
                <a:gd name="T39" fmla="*/ 13 h 200"/>
                <a:gd name="T40" fmla="*/ 13 w 225"/>
                <a:gd name="T41" fmla="*/ 12 h 200"/>
                <a:gd name="T42" fmla="*/ 187 w 225"/>
                <a:gd name="T43" fmla="*/ 12 h 200"/>
                <a:gd name="T44" fmla="*/ 188 w 225"/>
                <a:gd name="T45" fmla="*/ 13 h 200"/>
                <a:gd name="T46" fmla="*/ 188 w 225"/>
                <a:gd name="T47" fmla="*/ 25 h 200"/>
                <a:gd name="T48" fmla="*/ 38 w 225"/>
                <a:gd name="T49" fmla="*/ 25 h 200"/>
                <a:gd name="T50" fmla="*/ 25 w 225"/>
                <a:gd name="T51" fmla="*/ 37 h 200"/>
                <a:gd name="T52" fmla="*/ 25 w 225"/>
                <a:gd name="T53" fmla="*/ 38 h 200"/>
                <a:gd name="T54" fmla="*/ 213 w 225"/>
                <a:gd name="T55" fmla="*/ 187 h 200"/>
                <a:gd name="T56" fmla="*/ 212 w 225"/>
                <a:gd name="T57" fmla="*/ 188 h 200"/>
                <a:gd name="T58" fmla="*/ 38 w 225"/>
                <a:gd name="T59" fmla="*/ 188 h 200"/>
                <a:gd name="T60" fmla="*/ 38 w 225"/>
                <a:gd name="T61" fmla="*/ 187 h 200"/>
                <a:gd name="T62" fmla="*/ 38 w 225"/>
                <a:gd name="T63" fmla="*/ 38 h 200"/>
                <a:gd name="T64" fmla="*/ 38 w 225"/>
                <a:gd name="T65" fmla="*/ 37 h 200"/>
                <a:gd name="T66" fmla="*/ 212 w 225"/>
                <a:gd name="T67" fmla="*/ 37 h 200"/>
                <a:gd name="T68" fmla="*/ 213 w 225"/>
                <a:gd name="T69" fmla="*/ 38 h 200"/>
                <a:gd name="T70" fmla="*/ 213 w 225"/>
                <a:gd name="T71" fmla="*/ 18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5" h="200">
                  <a:moveTo>
                    <a:pt x="213" y="25"/>
                  </a:moveTo>
                  <a:lnTo>
                    <a:pt x="200" y="25"/>
                  </a:lnTo>
                  <a:lnTo>
                    <a:pt x="200" y="13"/>
                  </a:lnTo>
                  <a:cubicBezTo>
                    <a:pt x="200" y="6"/>
                    <a:pt x="194" y="0"/>
                    <a:pt x="188" y="0"/>
                  </a:cubicBezTo>
                  <a:lnTo>
                    <a:pt x="13" y="0"/>
                  </a:lnTo>
                  <a:cubicBezTo>
                    <a:pt x="6" y="0"/>
                    <a:pt x="0" y="6"/>
                    <a:pt x="0" y="13"/>
                  </a:cubicBezTo>
                  <a:lnTo>
                    <a:pt x="0" y="163"/>
                  </a:lnTo>
                  <a:cubicBezTo>
                    <a:pt x="0" y="169"/>
                    <a:pt x="6" y="175"/>
                    <a:pt x="13" y="175"/>
                  </a:cubicBezTo>
                  <a:lnTo>
                    <a:pt x="25" y="175"/>
                  </a:lnTo>
                  <a:lnTo>
                    <a:pt x="25" y="188"/>
                  </a:lnTo>
                  <a:cubicBezTo>
                    <a:pt x="25" y="194"/>
                    <a:pt x="31" y="200"/>
                    <a:pt x="38" y="200"/>
                  </a:cubicBezTo>
                  <a:lnTo>
                    <a:pt x="213" y="200"/>
                  </a:lnTo>
                  <a:cubicBezTo>
                    <a:pt x="219" y="200"/>
                    <a:pt x="225" y="194"/>
                    <a:pt x="225" y="188"/>
                  </a:cubicBezTo>
                  <a:lnTo>
                    <a:pt x="225" y="38"/>
                  </a:lnTo>
                  <a:cubicBezTo>
                    <a:pt x="225" y="31"/>
                    <a:pt x="219" y="25"/>
                    <a:pt x="213" y="25"/>
                  </a:cubicBezTo>
                  <a:close/>
                  <a:moveTo>
                    <a:pt x="25" y="38"/>
                  </a:moveTo>
                  <a:lnTo>
                    <a:pt x="25" y="163"/>
                  </a:lnTo>
                  <a:lnTo>
                    <a:pt x="13" y="163"/>
                  </a:lnTo>
                  <a:lnTo>
                    <a:pt x="13" y="162"/>
                  </a:lnTo>
                  <a:lnTo>
                    <a:pt x="13" y="13"/>
                  </a:lnTo>
                  <a:lnTo>
                    <a:pt x="13" y="12"/>
                  </a:lnTo>
                  <a:lnTo>
                    <a:pt x="187" y="12"/>
                  </a:lnTo>
                  <a:lnTo>
                    <a:pt x="188" y="13"/>
                  </a:lnTo>
                  <a:lnTo>
                    <a:pt x="188" y="25"/>
                  </a:lnTo>
                  <a:lnTo>
                    <a:pt x="38" y="25"/>
                  </a:lnTo>
                  <a:cubicBezTo>
                    <a:pt x="31" y="25"/>
                    <a:pt x="25" y="31"/>
                    <a:pt x="25" y="37"/>
                  </a:cubicBezTo>
                  <a:lnTo>
                    <a:pt x="25" y="38"/>
                  </a:lnTo>
                  <a:close/>
                  <a:moveTo>
                    <a:pt x="213" y="187"/>
                  </a:moveTo>
                  <a:lnTo>
                    <a:pt x="212" y="188"/>
                  </a:lnTo>
                  <a:lnTo>
                    <a:pt x="38" y="188"/>
                  </a:lnTo>
                  <a:lnTo>
                    <a:pt x="38" y="187"/>
                  </a:lnTo>
                  <a:lnTo>
                    <a:pt x="38" y="38"/>
                  </a:lnTo>
                  <a:lnTo>
                    <a:pt x="38" y="37"/>
                  </a:lnTo>
                  <a:lnTo>
                    <a:pt x="212" y="37"/>
                  </a:lnTo>
                  <a:lnTo>
                    <a:pt x="213" y="38"/>
                  </a:lnTo>
                  <a:lnTo>
                    <a:pt x="213" y="1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Oval 67">
              <a:extLst>
                <a:ext uri="{FF2B5EF4-FFF2-40B4-BE49-F238E27FC236}">
                  <a16:creationId xmlns:a16="http://schemas.microsoft.com/office/drawing/2014/main" id="{D843260C-F1E9-4ECE-9C08-A400306B7252}"/>
                </a:ext>
              </a:extLst>
            </p:cNvPr>
            <p:cNvSpPr>
              <a:spLocks noChangeArrowheads="1"/>
            </p:cNvSpPr>
            <p:nvPr/>
          </p:nvSpPr>
          <p:spPr bwMode="auto">
            <a:xfrm>
              <a:off x="4918075" y="4518025"/>
              <a:ext cx="277812" cy="27940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68">
              <a:extLst>
                <a:ext uri="{FF2B5EF4-FFF2-40B4-BE49-F238E27FC236}">
                  <a16:creationId xmlns:a16="http://schemas.microsoft.com/office/drawing/2014/main" id="{7404D146-5898-4775-B575-CBEE1E49BA3F}"/>
                </a:ext>
              </a:extLst>
            </p:cNvPr>
            <p:cNvSpPr>
              <a:spLocks/>
            </p:cNvSpPr>
            <p:nvPr/>
          </p:nvSpPr>
          <p:spPr bwMode="auto">
            <a:xfrm>
              <a:off x="4184649" y="4700588"/>
              <a:ext cx="1100136" cy="736599"/>
            </a:xfrm>
            <a:custGeom>
              <a:avLst/>
              <a:gdLst>
                <a:gd name="T0" fmla="*/ 150 w 150"/>
                <a:gd name="T1" fmla="*/ 100 h 100"/>
                <a:gd name="T2" fmla="*/ 0 w 150"/>
                <a:gd name="T3" fmla="*/ 100 h 100"/>
                <a:gd name="T4" fmla="*/ 0 w 150"/>
                <a:gd name="T5" fmla="*/ 75 h 100"/>
                <a:gd name="T6" fmla="*/ 44 w 150"/>
                <a:gd name="T7" fmla="*/ 0 h 100"/>
                <a:gd name="T8" fmla="*/ 94 w 150"/>
                <a:gd name="T9" fmla="*/ 63 h 100"/>
                <a:gd name="T10" fmla="*/ 106 w 150"/>
                <a:gd name="T11" fmla="*/ 63 h 100"/>
                <a:gd name="T12" fmla="*/ 150 w 150"/>
                <a:gd name="T13" fmla="*/ 25 h 100"/>
                <a:gd name="T14" fmla="*/ 150 w 150"/>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00">
                  <a:moveTo>
                    <a:pt x="150" y="100"/>
                  </a:moveTo>
                  <a:lnTo>
                    <a:pt x="0" y="100"/>
                  </a:lnTo>
                  <a:lnTo>
                    <a:pt x="0" y="75"/>
                  </a:lnTo>
                  <a:lnTo>
                    <a:pt x="44" y="0"/>
                  </a:lnTo>
                  <a:lnTo>
                    <a:pt x="94" y="63"/>
                  </a:lnTo>
                  <a:lnTo>
                    <a:pt x="106" y="63"/>
                  </a:lnTo>
                  <a:lnTo>
                    <a:pt x="150" y="25"/>
                  </a:lnTo>
                  <a:lnTo>
                    <a:pt x="150"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3" name="Calendar4" descr="{&quot;Key&quot;:&quot;POWER_USER_SHAPE_ICON&quot;,&quot;Value&quot;:&quot;POWER_USER_SHAPE_ICON_STYLE_1&quot;}">
            <a:extLst>
              <a:ext uri="{FF2B5EF4-FFF2-40B4-BE49-F238E27FC236}">
                <a16:creationId xmlns:a16="http://schemas.microsoft.com/office/drawing/2014/main" id="{26E474FF-0D25-4993-8C50-D970067A54DA}"/>
              </a:ext>
            </a:extLst>
          </p:cNvPr>
          <p:cNvSpPr>
            <a:spLocks noChangeAspect="1" noChangeArrowheads="1"/>
          </p:cNvSpPr>
          <p:nvPr>
            <p:custDataLst>
              <p:tags r:id="rId4"/>
            </p:custDataLst>
          </p:nvPr>
        </p:nvSpPr>
        <p:spPr bwMode="auto">
          <a:xfrm>
            <a:off x="8280347" y="3013363"/>
            <a:ext cx="643071" cy="722634"/>
          </a:xfrm>
          <a:custGeom>
            <a:avLst/>
            <a:gdLst>
              <a:gd name="T0" fmla="*/ 333 w 429"/>
              <a:gd name="T1" fmla="*/ 265 h 480"/>
              <a:gd name="T2" fmla="*/ 214 w 429"/>
              <a:gd name="T3" fmla="*/ 265 h 480"/>
              <a:gd name="T4" fmla="*/ 214 w 429"/>
              <a:gd name="T5" fmla="*/ 383 h 480"/>
              <a:gd name="T6" fmla="*/ 333 w 429"/>
              <a:gd name="T7" fmla="*/ 383 h 480"/>
              <a:gd name="T8" fmla="*/ 333 w 429"/>
              <a:gd name="T9" fmla="*/ 265 h 480"/>
              <a:gd name="T10" fmla="*/ 310 w 429"/>
              <a:gd name="T11" fmla="*/ 0 h 480"/>
              <a:gd name="T12" fmla="*/ 310 w 429"/>
              <a:gd name="T13" fmla="*/ 51 h 480"/>
              <a:gd name="T14" fmla="*/ 118 w 429"/>
              <a:gd name="T15" fmla="*/ 51 h 480"/>
              <a:gd name="T16" fmla="*/ 118 w 429"/>
              <a:gd name="T17" fmla="*/ 0 h 480"/>
              <a:gd name="T18" fmla="*/ 73 w 429"/>
              <a:gd name="T19" fmla="*/ 0 h 480"/>
              <a:gd name="T20" fmla="*/ 73 w 429"/>
              <a:gd name="T21" fmla="*/ 51 h 480"/>
              <a:gd name="T22" fmla="*/ 50 w 429"/>
              <a:gd name="T23" fmla="*/ 51 h 480"/>
              <a:gd name="T24" fmla="*/ 0 w 429"/>
              <a:gd name="T25" fmla="*/ 96 h 480"/>
              <a:gd name="T26" fmla="*/ 0 w 429"/>
              <a:gd name="T27" fmla="*/ 429 h 480"/>
              <a:gd name="T28" fmla="*/ 50 w 429"/>
              <a:gd name="T29" fmla="*/ 479 h 480"/>
              <a:gd name="T30" fmla="*/ 383 w 429"/>
              <a:gd name="T31" fmla="*/ 479 h 480"/>
              <a:gd name="T32" fmla="*/ 428 w 429"/>
              <a:gd name="T33" fmla="*/ 429 h 480"/>
              <a:gd name="T34" fmla="*/ 428 w 429"/>
              <a:gd name="T35" fmla="*/ 96 h 480"/>
              <a:gd name="T36" fmla="*/ 383 w 429"/>
              <a:gd name="T37" fmla="*/ 51 h 480"/>
              <a:gd name="T38" fmla="*/ 360 w 429"/>
              <a:gd name="T39" fmla="*/ 51 h 480"/>
              <a:gd name="T40" fmla="*/ 360 w 429"/>
              <a:gd name="T41" fmla="*/ 0 h 480"/>
              <a:gd name="T42" fmla="*/ 310 w 429"/>
              <a:gd name="T43" fmla="*/ 0 h 480"/>
              <a:gd name="T44" fmla="*/ 383 w 429"/>
              <a:gd name="T45" fmla="*/ 429 h 480"/>
              <a:gd name="T46" fmla="*/ 50 w 429"/>
              <a:gd name="T47" fmla="*/ 429 h 480"/>
              <a:gd name="T48" fmla="*/ 50 w 429"/>
              <a:gd name="T49" fmla="*/ 169 h 480"/>
              <a:gd name="T50" fmla="*/ 383 w 429"/>
              <a:gd name="T51" fmla="*/ 169 h 480"/>
              <a:gd name="T52" fmla="*/ 383 w 429"/>
              <a:gd name="T53" fmla="*/ 42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9" h="480">
                <a:moveTo>
                  <a:pt x="333" y="265"/>
                </a:moveTo>
                <a:lnTo>
                  <a:pt x="214" y="265"/>
                </a:lnTo>
                <a:lnTo>
                  <a:pt x="214" y="383"/>
                </a:lnTo>
                <a:lnTo>
                  <a:pt x="333" y="383"/>
                </a:lnTo>
                <a:lnTo>
                  <a:pt x="333" y="265"/>
                </a:lnTo>
                <a:close/>
                <a:moveTo>
                  <a:pt x="310" y="0"/>
                </a:moveTo>
                <a:lnTo>
                  <a:pt x="310" y="51"/>
                </a:lnTo>
                <a:lnTo>
                  <a:pt x="118" y="51"/>
                </a:lnTo>
                <a:lnTo>
                  <a:pt x="118" y="0"/>
                </a:lnTo>
                <a:lnTo>
                  <a:pt x="73" y="0"/>
                </a:lnTo>
                <a:lnTo>
                  <a:pt x="73" y="51"/>
                </a:lnTo>
                <a:lnTo>
                  <a:pt x="50" y="51"/>
                </a:lnTo>
                <a:cubicBezTo>
                  <a:pt x="23" y="51"/>
                  <a:pt x="0" y="69"/>
                  <a:pt x="0" y="96"/>
                </a:cubicBezTo>
                <a:lnTo>
                  <a:pt x="0" y="429"/>
                </a:lnTo>
                <a:cubicBezTo>
                  <a:pt x="0" y="456"/>
                  <a:pt x="23" y="479"/>
                  <a:pt x="50" y="479"/>
                </a:cubicBezTo>
                <a:lnTo>
                  <a:pt x="383" y="479"/>
                </a:lnTo>
                <a:cubicBezTo>
                  <a:pt x="410" y="479"/>
                  <a:pt x="428" y="456"/>
                  <a:pt x="428" y="429"/>
                </a:cubicBezTo>
                <a:lnTo>
                  <a:pt x="428" y="96"/>
                </a:lnTo>
                <a:cubicBezTo>
                  <a:pt x="428" y="69"/>
                  <a:pt x="410" y="51"/>
                  <a:pt x="383" y="51"/>
                </a:cubicBezTo>
                <a:lnTo>
                  <a:pt x="360" y="51"/>
                </a:lnTo>
                <a:lnTo>
                  <a:pt x="360" y="0"/>
                </a:lnTo>
                <a:lnTo>
                  <a:pt x="310" y="0"/>
                </a:lnTo>
                <a:close/>
                <a:moveTo>
                  <a:pt x="383" y="429"/>
                </a:moveTo>
                <a:lnTo>
                  <a:pt x="50" y="429"/>
                </a:lnTo>
                <a:lnTo>
                  <a:pt x="50" y="169"/>
                </a:lnTo>
                <a:lnTo>
                  <a:pt x="383" y="169"/>
                </a:lnTo>
                <a:lnTo>
                  <a:pt x="383" y="429"/>
                </a:ln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4" name="Stopwatch" descr="{&quot;Key&quot;:&quot;POWER_USER_SHAPE_ICON&quot;,&quot;Value&quot;:&quot;POWER_USER_SHAPE_ICON_STYLE_1&quot;}">
            <a:extLst>
              <a:ext uri="{FF2B5EF4-FFF2-40B4-BE49-F238E27FC236}">
                <a16:creationId xmlns:a16="http://schemas.microsoft.com/office/drawing/2014/main" id="{ACBD7D92-13D3-429D-8EC7-9E26E6ADFA93}"/>
              </a:ext>
            </a:extLst>
          </p:cNvPr>
          <p:cNvGrpSpPr>
            <a:grpSpLocks noChangeAspect="1"/>
          </p:cNvGrpSpPr>
          <p:nvPr>
            <p:custDataLst>
              <p:tags r:id="rId5"/>
            </p:custDataLst>
          </p:nvPr>
        </p:nvGrpSpPr>
        <p:grpSpPr>
          <a:xfrm>
            <a:off x="8881995" y="2721744"/>
            <a:ext cx="593372" cy="722634"/>
            <a:chOff x="3270437" y="0"/>
            <a:chExt cx="5592390" cy="6810649"/>
          </a:xfrm>
          <a:solidFill>
            <a:schemeClr val="bg1"/>
          </a:solidFill>
        </p:grpSpPr>
        <p:sp>
          <p:nvSpPr>
            <p:cNvPr id="95" name="Rectangle 94">
              <a:extLst>
                <a:ext uri="{FF2B5EF4-FFF2-40B4-BE49-F238E27FC236}">
                  <a16:creationId xmlns:a16="http://schemas.microsoft.com/office/drawing/2014/main" id="{1F1AA03C-0332-488E-AE53-F19B0B81C3C6}"/>
                </a:ext>
              </a:extLst>
            </p:cNvPr>
            <p:cNvSpPr/>
            <p:nvPr/>
          </p:nvSpPr>
          <p:spPr>
            <a:xfrm rot="19700111">
              <a:off x="4961335" y="2005805"/>
              <a:ext cx="54769" cy="255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5805AF19-6A53-4DFD-842E-3C1D6263989F}"/>
                </a:ext>
              </a:extLst>
            </p:cNvPr>
            <p:cNvSpPr/>
            <p:nvPr/>
          </p:nvSpPr>
          <p:spPr>
            <a:xfrm rot="17971480">
              <a:off x="4171597" y="2798597"/>
              <a:ext cx="54769" cy="255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BC90FC5F-4948-43EC-AC09-908BC39C9463}"/>
                </a:ext>
              </a:extLst>
            </p:cNvPr>
            <p:cNvSpPr/>
            <p:nvPr/>
          </p:nvSpPr>
          <p:spPr>
            <a:xfrm rot="16200000">
              <a:off x="3881836" y="3877469"/>
              <a:ext cx="54769" cy="255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5EDBFE0C-DC1A-464D-A9C7-CCEF7A88B0C2}"/>
                </a:ext>
              </a:extLst>
            </p:cNvPr>
            <p:cNvSpPr/>
            <p:nvPr/>
          </p:nvSpPr>
          <p:spPr>
            <a:xfrm rot="14424671">
              <a:off x="4171553" y="4958781"/>
              <a:ext cx="54769" cy="255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EE5789A3-7FF8-4E76-A068-673436298CEC}"/>
                </a:ext>
              </a:extLst>
            </p:cNvPr>
            <p:cNvSpPr/>
            <p:nvPr/>
          </p:nvSpPr>
          <p:spPr>
            <a:xfrm rot="12623417">
              <a:off x="4961335" y="5749561"/>
              <a:ext cx="54769" cy="255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6928707B-171B-4D0B-9EAE-D5EA89211957}"/>
                </a:ext>
              </a:extLst>
            </p:cNvPr>
            <p:cNvSpPr/>
            <p:nvPr/>
          </p:nvSpPr>
          <p:spPr>
            <a:xfrm rot="10800000">
              <a:off x="6041231" y="6038850"/>
              <a:ext cx="54769" cy="255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0C958BEF-BD63-4368-BF5C-07C54B6DEA33}"/>
                </a:ext>
              </a:extLst>
            </p:cNvPr>
            <p:cNvSpPr/>
            <p:nvPr/>
          </p:nvSpPr>
          <p:spPr>
            <a:xfrm rot="9013205">
              <a:off x="7119541" y="5749131"/>
              <a:ext cx="54769" cy="255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DAD3A7F0-4D1D-4C57-946D-8606C236F08C}"/>
                </a:ext>
              </a:extLst>
            </p:cNvPr>
            <p:cNvSpPr/>
            <p:nvPr/>
          </p:nvSpPr>
          <p:spPr>
            <a:xfrm rot="7211353">
              <a:off x="7909322" y="4957762"/>
              <a:ext cx="54769" cy="255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BC7F8680-8094-46C6-9ECB-D18411585D43}"/>
                </a:ext>
              </a:extLst>
            </p:cNvPr>
            <p:cNvSpPr/>
            <p:nvPr/>
          </p:nvSpPr>
          <p:spPr>
            <a:xfrm rot="5400000">
              <a:off x="8198247" y="3877469"/>
              <a:ext cx="54769" cy="255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04BBFF18-8340-47CB-B618-77E711DC76B0}"/>
                </a:ext>
              </a:extLst>
            </p:cNvPr>
            <p:cNvSpPr/>
            <p:nvPr/>
          </p:nvSpPr>
          <p:spPr>
            <a:xfrm rot="3578189">
              <a:off x="7909324" y="2797175"/>
              <a:ext cx="54769" cy="255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FC4D4DB1-3961-486A-B18C-293289D4A404}"/>
                </a:ext>
              </a:extLst>
            </p:cNvPr>
            <p:cNvSpPr/>
            <p:nvPr/>
          </p:nvSpPr>
          <p:spPr>
            <a:xfrm rot="1732554">
              <a:off x="7119542" y="2005805"/>
              <a:ext cx="54769" cy="255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Freeform: Shape 457">
              <a:extLst>
                <a:ext uri="{FF2B5EF4-FFF2-40B4-BE49-F238E27FC236}">
                  <a16:creationId xmlns:a16="http://schemas.microsoft.com/office/drawing/2014/main" id="{32886380-B5F9-4EDC-9C14-7933BB49C1E7}"/>
                </a:ext>
              </a:extLst>
            </p:cNvPr>
            <p:cNvSpPr>
              <a:spLocks noChangeAspect="1"/>
            </p:cNvSpPr>
            <p:nvPr/>
          </p:nvSpPr>
          <p:spPr>
            <a:xfrm>
              <a:off x="3270437" y="0"/>
              <a:ext cx="5592390" cy="6810649"/>
            </a:xfrm>
            <a:custGeom>
              <a:avLst/>
              <a:gdLst>
                <a:gd name="connsiteX0" fmla="*/ 2796195 w 5592390"/>
                <a:gd name="connsiteY0" fmla="*/ 1703549 h 6810649"/>
                <a:gd name="connsiteX1" fmla="*/ 485290 w 5592390"/>
                <a:gd name="connsiteY1" fmla="*/ 4014454 h 6810649"/>
                <a:gd name="connsiteX2" fmla="*/ 2796195 w 5592390"/>
                <a:gd name="connsiteY2" fmla="*/ 6325359 h 6810649"/>
                <a:gd name="connsiteX3" fmla="*/ 5107100 w 5592390"/>
                <a:gd name="connsiteY3" fmla="*/ 4014454 h 6810649"/>
                <a:gd name="connsiteX4" fmla="*/ 2796195 w 5592390"/>
                <a:gd name="connsiteY4" fmla="*/ 1703549 h 6810649"/>
                <a:gd name="connsiteX5" fmla="*/ 2796195 w 5592390"/>
                <a:gd name="connsiteY5" fmla="*/ 1218259 h 6810649"/>
                <a:gd name="connsiteX6" fmla="*/ 5592390 w 5592390"/>
                <a:gd name="connsiteY6" fmla="*/ 4014454 h 6810649"/>
                <a:gd name="connsiteX7" fmla="*/ 2796195 w 5592390"/>
                <a:gd name="connsiteY7" fmla="*/ 6810649 h 6810649"/>
                <a:gd name="connsiteX8" fmla="*/ 0 w 5592390"/>
                <a:gd name="connsiteY8" fmla="*/ 4014454 h 6810649"/>
                <a:gd name="connsiteX9" fmla="*/ 2796195 w 5592390"/>
                <a:gd name="connsiteY9" fmla="*/ 1218259 h 6810649"/>
                <a:gd name="connsiteX10" fmla="*/ 616486 w 5592390"/>
                <a:gd name="connsiteY10" fmla="*/ 1188808 h 6810649"/>
                <a:gd name="connsiteX11" fmla="*/ 683602 w 5592390"/>
                <a:gd name="connsiteY11" fmla="*/ 1216690 h 6810649"/>
                <a:gd name="connsiteX12" fmla="*/ 992943 w 5592390"/>
                <a:gd name="connsiteY12" fmla="*/ 1525725 h 6810649"/>
                <a:gd name="connsiteX13" fmla="*/ 992943 w 5592390"/>
                <a:gd name="connsiteY13" fmla="*/ 1660492 h 6810649"/>
                <a:gd name="connsiteX14" fmla="*/ 602783 w 5592390"/>
                <a:gd name="connsiteY14" fmla="*/ 2050386 h 6810649"/>
                <a:gd name="connsiteX15" fmla="*/ 468550 w 5592390"/>
                <a:gd name="connsiteY15" fmla="*/ 2050386 h 6810649"/>
                <a:gd name="connsiteX16" fmla="*/ 159209 w 5592390"/>
                <a:gd name="connsiteY16" fmla="*/ 1741352 h 6810649"/>
                <a:gd name="connsiteX17" fmla="*/ 159209 w 5592390"/>
                <a:gd name="connsiteY17" fmla="*/ 1606585 h 6810649"/>
                <a:gd name="connsiteX18" fmla="*/ 549369 w 5592390"/>
                <a:gd name="connsiteY18" fmla="*/ 1216690 h 6810649"/>
                <a:gd name="connsiteX19" fmla="*/ 616486 w 5592390"/>
                <a:gd name="connsiteY19" fmla="*/ 1188808 h 6810649"/>
                <a:gd name="connsiteX20" fmla="*/ 2394550 w 5592390"/>
                <a:gd name="connsiteY20" fmla="*/ 0 h 6810649"/>
                <a:gd name="connsiteX21" fmla="*/ 3172442 w 5592390"/>
                <a:gd name="connsiteY21" fmla="*/ 0 h 6810649"/>
                <a:gd name="connsiteX22" fmla="*/ 3306577 w 5592390"/>
                <a:gd name="connsiteY22" fmla="*/ 134414 h 6810649"/>
                <a:gd name="connsiteX23" fmla="*/ 3306577 w 5592390"/>
                <a:gd name="connsiteY23" fmla="*/ 752999 h 6810649"/>
                <a:gd name="connsiteX24" fmla="*/ 3172442 w 5592390"/>
                <a:gd name="connsiteY24" fmla="*/ 887413 h 6810649"/>
                <a:gd name="connsiteX25" fmla="*/ 2984314 w 5592390"/>
                <a:gd name="connsiteY25" fmla="*/ 887413 h 6810649"/>
                <a:gd name="connsiteX26" fmla="*/ 2984314 w 5592390"/>
                <a:gd name="connsiteY26" fmla="*/ 1176338 h 6810649"/>
                <a:gd name="connsiteX27" fmla="*/ 2581089 w 5592390"/>
                <a:gd name="connsiteY27" fmla="*/ 1176338 h 6810649"/>
                <a:gd name="connsiteX28" fmla="*/ 2581089 w 5592390"/>
                <a:gd name="connsiteY28" fmla="*/ 887413 h 6810649"/>
                <a:gd name="connsiteX29" fmla="*/ 2394550 w 5592390"/>
                <a:gd name="connsiteY29" fmla="*/ 887413 h 6810649"/>
                <a:gd name="connsiteX30" fmla="*/ 2260414 w 5592390"/>
                <a:gd name="connsiteY30" fmla="*/ 752999 h 6810649"/>
                <a:gd name="connsiteX31" fmla="*/ 2260414 w 5592390"/>
                <a:gd name="connsiteY31" fmla="*/ 134414 h 6810649"/>
                <a:gd name="connsiteX32" fmla="*/ 2394550 w 5592390"/>
                <a:gd name="connsiteY32" fmla="*/ 0 h 681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92390" h="6810649">
                  <a:moveTo>
                    <a:pt x="2796195" y="1703549"/>
                  </a:moveTo>
                  <a:cubicBezTo>
                    <a:pt x="1519917" y="1703549"/>
                    <a:pt x="485290" y="2738176"/>
                    <a:pt x="485290" y="4014454"/>
                  </a:cubicBezTo>
                  <a:cubicBezTo>
                    <a:pt x="485290" y="5290732"/>
                    <a:pt x="1519917" y="6325359"/>
                    <a:pt x="2796195" y="6325359"/>
                  </a:cubicBezTo>
                  <a:cubicBezTo>
                    <a:pt x="4072473" y="6325359"/>
                    <a:pt x="5107100" y="5290732"/>
                    <a:pt x="5107100" y="4014454"/>
                  </a:cubicBezTo>
                  <a:cubicBezTo>
                    <a:pt x="5107100" y="2738176"/>
                    <a:pt x="4072473" y="1703549"/>
                    <a:pt x="2796195" y="1703549"/>
                  </a:cubicBezTo>
                  <a:close/>
                  <a:moveTo>
                    <a:pt x="2796195" y="1218259"/>
                  </a:moveTo>
                  <a:cubicBezTo>
                    <a:pt x="4340491" y="1218259"/>
                    <a:pt x="5592390" y="2470158"/>
                    <a:pt x="5592390" y="4014454"/>
                  </a:cubicBezTo>
                  <a:cubicBezTo>
                    <a:pt x="5592390" y="5558750"/>
                    <a:pt x="4340491" y="6810649"/>
                    <a:pt x="2796195" y="6810649"/>
                  </a:cubicBezTo>
                  <a:cubicBezTo>
                    <a:pt x="1251899" y="6810649"/>
                    <a:pt x="0" y="5558750"/>
                    <a:pt x="0" y="4014454"/>
                  </a:cubicBezTo>
                  <a:cubicBezTo>
                    <a:pt x="0" y="2470158"/>
                    <a:pt x="1251899" y="1218259"/>
                    <a:pt x="2796195" y="1218259"/>
                  </a:cubicBezTo>
                  <a:close/>
                  <a:moveTo>
                    <a:pt x="616486" y="1188808"/>
                  </a:moveTo>
                  <a:cubicBezTo>
                    <a:pt x="640754" y="1188808"/>
                    <a:pt x="665023" y="1198102"/>
                    <a:pt x="683602" y="1216690"/>
                  </a:cubicBezTo>
                  <a:lnTo>
                    <a:pt x="992943" y="1525725"/>
                  </a:lnTo>
                  <a:cubicBezTo>
                    <a:pt x="1030101" y="1563367"/>
                    <a:pt x="1030101" y="1623314"/>
                    <a:pt x="992943" y="1660492"/>
                  </a:cubicBezTo>
                  <a:lnTo>
                    <a:pt x="602783" y="2050386"/>
                  </a:lnTo>
                  <a:cubicBezTo>
                    <a:pt x="565625" y="2087563"/>
                    <a:pt x="505708" y="2087563"/>
                    <a:pt x="468550" y="2050386"/>
                  </a:cubicBezTo>
                  <a:lnTo>
                    <a:pt x="159209" y="1741352"/>
                  </a:lnTo>
                  <a:cubicBezTo>
                    <a:pt x="122051" y="1703710"/>
                    <a:pt x="122051" y="1643762"/>
                    <a:pt x="159209" y="1606585"/>
                  </a:cubicBezTo>
                  <a:lnTo>
                    <a:pt x="549369" y="1216690"/>
                  </a:lnTo>
                  <a:cubicBezTo>
                    <a:pt x="567948" y="1198102"/>
                    <a:pt x="592217" y="1188808"/>
                    <a:pt x="616486" y="1188808"/>
                  </a:cubicBezTo>
                  <a:close/>
                  <a:moveTo>
                    <a:pt x="2394550" y="0"/>
                  </a:moveTo>
                  <a:lnTo>
                    <a:pt x="3172442" y="0"/>
                  </a:lnTo>
                  <a:cubicBezTo>
                    <a:pt x="3246704" y="0"/>
                    <a:pt x="3306577" y="59998"/>
                    <a:pt x="3306577" y="134414"/>
                  </a:cubicBezTo>
                  <a:lnTo>
                    <a:pt x="3306577" y="752999"/>
                  </a:lnTo>
                  <a:cubicBezTo>
                    <a:pt x="3306577" y="827415"/>
                    <a:pt x="3246704" y="887413"/>
                    <a:pt x="3172442" y="887413"/>
                  </a:cubicBezTo>
                  <a:lnTo>
                    <a:pt x="2984314" y="887413"/>
                  </a:lnTo>
                  <a:lnTo>
                    <a:pt x="2984314" y="1176338"/>
                  </a:lnTo>
                  <a:lnTo>
                    <a:pt x="2581089" y="1176338"/>
                  </a:lnTo>
                  <a:lnTo>
                    <a:pt x="2581089" y="887413"/>
                  </a:lnTo>
                  <a:lnTo>
                    <a:pt x="2394550" y="887413"/>
                  </a:lnTo>
                  <a:cubicBezTo>
                    <a:pt x="2320288" y="887413"/>
                    <a:pt x="2260414" y="827415"/>
                    <a:pt x="2260414" y="752999"/>
                  </a:cubicBezTo>
                  <a:lnTo>
                    <a:pt x="2260414" y="134414"/>
                  </a:lnTo>
                  <a:cubicBezTo>
                    <a:pt x="2260414" y="59998"/>
                    <a:pt x="2320288" y="0"/>
                    <a:pt x="23945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Freeform 214">
              <a:extLst>
                <a:ext uri="{FF2B5EF4-FFF2-40B4-BE49-F238E27FC236}">
                  <a16:creationId xmlns:a16="http://schemas.microsoft.com/office/drawing/2014/main" id="{BB15543D-A560-4579-9995-B5B25963049D}"/>
                </a:ext>
              </a:extLst>
            </p:cNvPr>
            <p:cNvSpPr>
              <a:spLocks/>
            </p:cNvSpPr>
            <p:nvPr/>
          </p:nvSpPr>
          <p:spPr bwMode="auto">
            <a:xfrm>
              <a:off x="3957638" y="1744663"/>
              <a:ext cx="355600" cy="357188"/>
            </a:xfrm>
            <a:custGeom>
              <a:avLst/>
              <a:gdLst>
                <a:gd name="T0" fmla="*/ 0 w 767"/>
                <a:gd name="T1" fmla="*/ 434 h 767"/>
                <a:gd name="T2" fmla="*/ 434 w 767"/>
                <a:gd name="T3" fmla="*/ 0 h 767"/>
                <a:gd name="T4" fmla="*/ 767 w 767"/>
                <a:gd name="T5" fmla="*/ 333 h 767"/>
                <a:gd name="T6" fmla="*/ 333 w 767"/>
                <a:gd name="T7" fmla="*/ 767 h 767"/>
                <a:gd name="T8" fmla="*/ 0 w 767"/>
                <a:gd name="T9" fmla="*/ 434 h 767"/>
              </a:gdLst>
              <a:ahLst/>
              <a:cxnLst>
                <a:cxn ang="0">
                  <a:pos x="T0" y="T1"/>
                </a:cxn>
                <a:cxn ang="0">
                  <a:pos x="T2" y="T3"/>
                </a:cxn>
                <a:cxn ang="0">
                  <a:pos x="T4" y="T5"/>
                </a:cxn>
                <a:cxn ang="0">
                  <a:pos x="T6" y="T7"/>
                </a:cxn>
                <a:cxn ang="0">
                  <a:pos x="T8" y="T9"/>
                </a:cxn>
              </a:cxnLst>
              <a:rect l="0" t="0" r="r" b="b"/>
              <a:pathLst>
                <a:path w="767" h="767">
                  <a:moveTo>
                    <a:pt x="0" y="434"/>
                  </a:moveTo>
                  <a:lnTo>
                    <a:pt x="434" y="0"/>
                  </a:lnTo>
                  <a:lnTo>
                    <a:pt x="767" y="333"/>
                  </a:lnTo>
                  <a:lnTo>
                    <a:pt x="333" y="767"/>
                  </a:lnTo>
                  <a:lnTo>
                    <a:pt x="0" y="4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Shape 459">
              <a:extLst>
                <a:ext uri="{FF2B5EF4-FFF2-40B4-BE49-F238E27FC236}">
                  <a16:creationId xmlns:a16="http://schemas.microsoft.com/office/drawing/2014/main" id="{4D54B002-6AD2-4B4E-B9C4-49551517AE50}"/>
                </a:ext>
              </a:extLst>
            </p:cNvPr>
            <p:cNvSpPr>
              <a:spLocks noChangeArrowheads="1"/>
            </p:cNvSpPr>
            <p:nvPr/>
          </p:nvSpPr>
          <p:spPr bwMode="auto">
            <a:xfrm>
              <a:off x="5860257" y="2160588"/>
              <a:ext cx="412750" cy="2055813"/>
            </a:xfrm>
            <a:custGeom>
              <a:avLst/>
              <a:gdLst>
                <a:gd name="connsiteX0" fmla="*/ 205580 w 412750"/>
                <a:gd name="connsiteY0" fmla="*/ 1775070 h 2055813"/>
                <a:gd name="connsiteX1" fmla="*/ 130824 w 412750"/>
                <a:gd name="connsiteY1" fmla="*/ 1849826 h 2055813"/>
                <a:gd name="connsiteX2" fmla="*/ 205580 w 412750"/>
                <a:gd name="connsiteY2" fmla="*/ 1924582 h 2055813"/>
                <a:gd name="connsiteX3" fmla="*/ 280336 w 412750"/>
                <a:gd name="connsiteY3" fmla="*/ 1849826 h 2055813"/>
                <a:gd name="connsiteX4" fmla="*/ 205580 w 412750"/>
                <a:gd name="connsiteY4" fmla="*/ 1775070 h 2055813"/>
                <a:gd name="connsiteX5" fmla="*/ 208794 w 412750"/>
                <a:gd name="connsiteY5" fmla="*/ 0 h 2055813"/>
                <a:gd name="connsiteX6" fmla="*/ 247340 w 412750"/>
                <a:gd name="connsiteY6" fmla="*/ 82772 h 2055813"/>
                <a:gd name="connsiteX7" fmla="*/ 284144 w 412750"/>
                <a:gd name="connsiteY7" fmla="*/ 1657236 h 2055813"/>
                <a:gd name="connsiteX8" fmla="*/ 286706 w 412750"/>
                <a:gd name="connsiteY8" fmla="*/ 1657756 h 2055813"/>
                <a:gd name="connsiteX9" fmla="*/ 412750 w 412750"/>
                <a:gd name="connsiteY9" fmla="*/ 1848644 h 2055813"/>
                <a:gd name="connsiteX10" fmla="*/ 206375 w 412750"/>
                <a:gd name="connsiteY10" fmla="*/ 2055813 h 2055813"/>
                <a:gd name="connsiteX11" fmla="*/ 0 w 412750"/>
                <a:gd name="connsiteY11" fmla="*/ 1848644 h 2055813"/>
                <a:gd name="connsiteX12" fmla="*/ 126045 w 412750"/>
                <a:gd name="connsiteY12" fmla="*/ 1657756 h 2055813"/>
                <a:gd name="connsiteX13" fmla="*/ 130252 w 412750"/>
                <a:gd name="connsiteY13" fmla="*/ 1656903 h 2055813"/>
                <a:gd name="connsiteX14" fmla="*/ 169320 w 412750"/>
                <a:gd name="connsiteY14" fmla="*/ 82772 h 205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2750" h="2055813">
                  <a:moveTo>
                    <a:pt x="205580" y="1775070"/>
                  </a:moveTo>
                  <a:cubicBezTo>
                    <a:pt x="164293" y="1775070"/>
                    <a:pt x="130824" y="1808539"/>
                    <a:pt x="130824" y="1849826"/>
                  </a:cubicBezTo>
                  <a:cubicBezTo>
                    <a:pt x="130824" y="1891113"/>
                    <a:pt x="164293" y="1924582"/>
                    <a:pt x="205580" y="1924582"/>
                  </a:cubicBezTo>
                  <a:cubicBezTo>
                    <a:pt x="246867" y="1924582"/>
                    <a:pt x="280336" y="1891113"/>
                    <a:pt x="280336" y="1849826"/>
                  </a:cubicBezTo>
                  <a:cubicBezTo>
                    <a:pt x="280336" y="1808539"/>
                    <a:pt x="246867" y="1775070"/>
                    <a:pt x="205580" y="1775070"/>
                  </a:cubicBezTo>
                  <a:close/>
                  <a:moveTo>
                    <a:pt x="208794" y="0"/>
                  </a:moveTo>
                  <a:lnTo>
                    <a:pt x="247340" y="82772"/>
                  </a:lnTo>
                  <a:lnTo>
                    <a:pt x="284144" y="1657236"/>
                  </a:lnTo>
                  <a:lnTo>
                    <a:pt x="286706" y="1657756"/>
                  </a:lnTo>
                  <a:cubicBezTo>
                    <a:pt x="360777" y="1689206"/>
                    <a:pt x="412750" y="1762832"/>
                    <a:pt x="412750" y="1848644"/>
                  </a:cubicBezTo>
                  <a:cubicBezTo>
                    <a:pt x="412750" y="1963060"/>
                    <a:pt x="320353" y="2055813"/>
                    <a:pt x="206375" y="2055813"/>
                  </a:cubicBezTo>
                  <a:cubicBezTo>
                    <a:pt x="92397" y="2055813"/>
                    <a:pt x="0" y="1963060"/>
                    <a:pt x="0" y="1848644"/>
                  </a:cubicBezTo>
                  <a:cubicBezTo>
                    <a:pt x="0" y="1762832"/>
                    <a:pt x="51974" y="1689206"/>
                    <a:pt x="126045" y="1657756"/>
                  </a:cubicBezTo>
                  <a:lnTo>
                    <a:pt x="130252" y="1656903"/>
                  </a:lnTo>
                  <a:lnTo>
                    <a:pt x="169320" y="82772"/>
                  </a:lnTo>
                  <a:close/>
                </a:path>
              </a:pathLst>
            </a:custGeom>
            <a:grpFill/>
            <a:ln w="212725"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Line 228">
              <a:extLst>
                <a:ext uri="{FF2B5EF4-FFF2-40B4-BE49-F238E27FC236}">
                  <a16:creationId xmlns:a16="http://schemas.microsoft.com/office/drawing/2014/main" id="{72B707FC-8B63-4E76-BE74-A723CF3D3324}"/>
                </a:ext>
              </a:extLst>
            </p:cNvPr>
            <p:cNvSpPr>
              <a:spLocks noChangeShapeType="1"/>
            </p:cNvSpPr>
            <p:nvPr/>
          </p:nvSpPr>
          <p:spPr bwMode="auto">
            <a:xfrm>
              <a:off x="4924426" y="2022475"/>
              <a:ext cx="128588" cy="222250"/>
            </a:xfrm>
            <a:prstGeom prst="line">
              <a:avLst/>
            </a:prstGeom>
            <a:grpFill/>
            <a:ln w="523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567DA867-9E18-469B-AA40-0489E311C295}"/>
                </a:ext>
              </a:extLst>
            </p:cNvPr>
            <p:cNvSpPr/>
            <p:nvPr/>
          </p:nvSpPr>
          <p:spPr>
            <a:xfrm>
              <a:off x="6041231" y="1716088"/>
              <a:ext cx="54769" cy="255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1" name="Soccer_game" descr="{&quot;Key&quot;:&quot;POWER_USER_SHAPE_ICON&quot;,&quot;Value&quot;:&quot;POWER_USER_SHAPE_ICON_STYLE_1&quot;}">
            <a:extLst>
              <a:ext uri="{FF2B5EF4-FFF2-40B4-BE49-F238E27FC236}">
                <a16:creationId xmlns:a16="http://schemas.microsoft.com/office/drawing/2014/main" id="{E1CFD1A3-B3BF-43DC-9E36-34B4C54033FB}"/>
              </a:ext>
            </a:extLst>
          </p:cNvPr>
          <p:cNvSpPr>
            <a:spLocks noChangeAspect="1" noEditPoints="1"/>
          </p:cNvSpPr>
          <p:nvPr>
            <p:custDataLst>
              <p:tags r:id="rId6"/>
            </p:custDataLst>
          </p:nvPr>
        </p:nvSpPr>
        <p:spPr bwMode="auto">
          <a:xfrm>
            <a:off x="9979158" y="2884129"/>
            <a:ext cx="963017" cy="722634"/>
          </a:xfrm>
          <a:custGeom>
            <a:avLst/>
            <a:gdLst>
              <a:gd name="T0" fmla="*/ 1870 w 2396"/>
              <a:gd name="T1" fmla="*/ 1798 h 1798"/>
              <a:gd name="T2" fmla="*/ 526 w 2396"/>
              <a:gd name="T3" fmla="*/ 1714 h 1798"/>
              <a:gd name="T4" fmla="*/ 1827 w 2396"/>
              <a:gd name="T5" fmla="*/ 1670 h 1798"/>
              <a:gd name="T6" fmla="*/ 239 w 2396"/>
              <a:gd name="T7" fmla="*/ 1286 h 1798"/>
              <a:gd name="T8" fmla="*/ 265 w 2396"/>
              <a:gd name="T9" fmla="*/ 214 h 1798"/>
              <a:gd name="T10" fmla="*/ 2157 w 2396"/>
              <a:gd name="T11" fmla="*/ 241 h 1798"/>
              <a:gd name="T12" fmla="*/ 2130 w 2396"/>
              <a:gd name="T13" fmla="*/ 1313 h 1798"/>
              <a:gd name="T14" fmla="*/ 239 w 2396"/>
              <a:gd name="T15" fmla="*/ 1286 h 1798"/>
              <a:gd name="T16" fmla="*/ 877 w 2396"/>
              <a:gd name="T17" fmla="*/ 1011 h 1798"/>
              <a:gd name="T18" fmla="*/ 914 w 2396"/>
              <a:gd name="T19" fmla="*/ 1019 h 1798"/>
              <a:gd name="T20" fmla="*/ 925 w 2396"/>
              <a:gd name="T21" fmla="*/ 1023 h 1798"/>
              <a:gd name="T22" fmla="*/ 1066 w 2396"/>
              <a:gd name="T23" fmla="*/ 1120 h 1798"/>
              <a:gd name="T24" fmla="*/ 1093 w 2396"/>
              <a:gd name="T25" fmla="*/ 1139 h 1798"/>
              <a:gd name="T26" fmla="*/ 1092 w 2396"/>
              <a:gd name="T27" fmla="*/ 1147 h 1798"/>
              <a:gd name="T28" fmla="*/ 1337 w 2396"/>
              <a:gd name="T29" fmla="*/ 1123 h 1798"/>
              <a:gd name="T30" fmla="*/ 1255 w 2396"/>
              <a:gd name="T31" fmla="*/ 1120 h 1798"/>
              <a:gd name="T32" fmla="*/ 1249 w 2396"/>
              <a:gd name="T33" fmla="*/ 1114 h 1798"/>
              <a:gd name="T34" fmla="*/ 1286 w 2396"/>
              <a:gd name="T35" fmla="*/ 959 h 1798"/>
              <a:gd name="T36" fmla="*/ 1296 w 2396"/>
              <a:gd name="T37" fmla="*/ 949 h 1798"/>
              <a:gd name="T38" fmla="*/ 1463 w 2396"/>
              <a:gd name="T39" fmla="*/ 868 h 1798"/>
              <a:gd name="T40" fmla="*/ 1477 w 2396"/>
              <a:gd name="T41" fmla="*/ 868 h 1798"/>
              <a:gd name="T42" fmla="*/ 1525 w 2396"/>
              <a:gd name="T43" fmla="*/ 942 h 1798"/>
              <a:gd name="T44" fmla="*/ 1540 w 2396"/>
              <a:gd name="T45" fmla="*/ 633 h 1798"/>
              <a:gd name="T46" fmla="*/ 1502 w 2396"/>
              <a:gd name="T47" fmla="*/ 665 h 1798"/>
              <a:gd name="T48" fmla="*/ 1498 w 2396"/>
              <a:gd name="T49" fmla="*/ 667 h 1798"/>
              <a:gd name="T50" fmla="*/ 1484 w 2396"/>
              <a:gd name="T51" fmla="*/ 664 h 1798"/>
              <a:gd name="T52" fmla="*/ 1339 w 2396"/>
              <a:gd name="T53" fmla="*/ 532 h 1798"/>
              <a:gd name="T54" fmla="*/ 1331 w 2396"/>
              <a:gd name="T55" fmla="*/ 519 h 1798"/>
              <a:gd name="T56" fmla="*/ 1322 w 2396"/>
              <a:gd name="T57" fmla="*/ 412 h 1798"/>
              <a:gd name="T58" fmla="*/ 793 w 2396"/>
              <a:gd name="T59" fmla="*/ 771 h 1798"/>
              <a:gd name="T60" fmla="*/ 2396 w 2396"/>
              <a:gd name="T61" fmla="*/ 1435 h 1798"/>
              <a:gd name="T62" fmla="*/ 1379 w 2396"/>
              <a:gd name="T63" fmla="*/ 1528 h 1798"/>
              <a:gd name="T64" fmla="*/ 1017 w 2396"/>
              <a:gd name="T65" fmla="*/ 1601 h 1798"/>
              <a:gd name="T66" fmla="*/ 93 w 2396"/>
              <a:gd name="T67" fmla="*/ 1528 h 1798"/>
              <a:gd name="T68" fmla="*/ 0 w 2396"/>
              <a:gd name="T69" fmla="*/ 93 h 1798"/>
              <a:gd name="T70" fmla="*/ 2303 w 2396"/>
              <a:gd name="T71" fmla="*/ 0 h 1798"/>
              <a:gd name="T72" fmla="*/ 2277 w 2396"/>
              <a:gd name="T73" fmla="*/ 119 h 1798"/>
              <a:gd name="T74" fmla="*/ 119 w 2396"/>
              <a:gd name="T75" fmla="*/ 1409 h 1798"/>
              <a:gd name="T76" fmla="*/ 2277 w 2396"/>
              <a:gd name="T77" fmla="*/ 119 h 1798"/>
              <a:gd name="T78" fmla="*/ 936 w 2396"/>
              <a:gd name="T79" fmla="*/ 882 h 1798"/>
              <a:gd name="T80" fmla="*/ 938 w 2396"/>
              <a:gd name="T81" fmla="*/ 882 h 1798"/>
              <a:gd name="T82" fmla="*/ 1117 w 2396"/>
              <a:gd name="T83" fmla="*/ 835 h 1798"/>
              <a:gd name="T84" fmla="*/ 1128 w 2396"/>
              <a:gd name="T85" fmla="*/ 826 h 1798"/>
              <a:gd name="T86" fmla="*/ 1150 w 2396"/>
              <a:gd name="T87" fmla="*/ 613 h 1798"/>
              <a:gd name="T88" fmla="*/ 973 w 2396"/>
              <a:gd name="T89" fmla="*/ 535 h 1798"/>
              <a:gd name="T90" fmla="*/ 960 w 2396"/>
              <a:gd name="T91" fmla="*/ 539 h 1798"/>
              <a:gd name="T92" fmla="*/ 843 w 2396"/>
              <a:gd name="T93" fmla="*/ 691 h 1798"/>
              <a:gd name="T94" fmla="*/ 841 w 2396"/>
              <a:gd name="T95" fmla="*/ 704 h 1798"/>
              <a:gd name="T96" fmla="*/ 920 w 2396"/>
              <a:gd name="T97" fmla="*/ 875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6" h="1798">
                <a:moveTo>
                  <a:pt x="1870" y="1714"/>
                </a:moveTo>
                <a:lnTo>
                  <a:pt x="1870" y="1798"/>
                </a:lnTo>
                <a:lnTo>
                  <a:pt x="526" y="1798"/>
                </a:lnTo>
                <a:lnTo>
                  <a:pt x="526" y="1714"/>
                </a:lnTo>
                <a:cubicBezTo>
                  <a:pt x="526" y="1690"/>
                  <a:pt x="545" y="1670"/>
                  <a:pt x="569" y="1670"/>
                </a:cubicBezTo>
                <a:lnTo>
                  <a:pt x="1827" y="1670"/>
                </a:lnTo>
                <a:cubicBezTo>
                  <a:pt x="1851" y="1670"/>
                  <a:pt x="1870" y="1690"/>
                  <a:pt x="1870" y="1714"/>
                </a:cubicBezTo>
                <a:close/>
                <a:moveTo>
                  <a:pt x="239" y="1286"/>
                </a:moveTo>
                <a:lnTo>
                  <a:pt x="239" y="241"/>
                </a:lnTo>
                <a:cubicBezTo>
                  <a:pt x="239" y="226"/>
                  <a:pt x="251" y="214"/>
                  <a:pt x="265" y="214"/>
                </a:cubicBezTo>
                <a:lnTo>
                  <a:pt x="2130" y="214"/>
                </a:lnTo>
                <a:cubicBezTo>
                  <a:pt x="2145" y="214"/>
                  <a:pt x="2157" y="226"/>
                  <a:pt x="2157" y="241"/>
                </a:cubicBezTo>
                <a:lnTo>
                  <a:pt x="2157" y="1286"/>
                </a:lnTo>
                <a:cubicBezTo>
                  <a:pt x="2157" y="1301"/>
                  <a:pt x="2145" y="1313"/>
                  <a:pt x="2130" y="1313"/>
                </a:cubicBezTo>
                <a:lnTo>
                  <a:pt x="265" y="1313"/>
                </a:lnTo>
                <a:cubicBezTo>
                  <a:pt x="251" y="1313"/>
                  <a:pt x="239" y="1301"/>
                  <a:pt x="239" y="1286"/>
                </a:cubicBezTo>
                <a:close/>
                <a:moveTo>
                  <a:pt x="793" y="771"/>
                </a:moveTo>
                <a:cubicBezTo>
                  <a:pt x="793" y="862"/>
                  <a:pt x="824" y="945"/>
                  <a:pt x="877" y="1011"/>
                </a:cubicBezTo>
                <a:cubicBezTo>
                  <a:pt x="877" y="1011"/>
                  <a:pt x="878" y="1011"/>
                  <a:pt x="879" y="1012"/>
                </a:cubicBezTo>
                <a:cubicBezTo>
                  <a:pt x="885" y="1014"/>
                  <a:pt x="898" y="1019"/>
                  <a:pt x="914" y="1019"/>
                </a:cubicBezTo>
                <a:cubicBezTo>
                  <a:pt x="914" y="1019"/>
                  <a:pt x="915" y="1019"/>
                  <a:pt x="915" y="1019"/>
                </a:cubicBezTo>
                <a:lnTo>
                  <a:pt x="925" y="1023"/>
                </a:lnTo>
                <a:cubicBezTo>
                  <a:pt x="925" y="1023"/>
                  <a:pt x="925" y="1023"/>
                  <a:pt x="926" y="1024"/>
                </a:cubicBezTo>
                <a:cubicBezTo>
                  <a:pt x="927" y="1024"/>
                  <a:pt x="1028" y="1097"/>
                  <a:pt x="1066" y="1120"/>
                </a:cubicBezTo>
                <a:cubicBezTo>
                  <a:pt x="1083" y="1131"/>
                  <a:pt x="1088" y="1134"/>
                  <a:pt x="1091" y="1136"/>
                </a:cubicBezTo>
                <a:cubicBezTo>
                  <a:pt x="1092" y="1137"/>
                  <a:pt x="1093" y="1138"/>
                  <a:pt x="1093" y="1139"/>
                </a:cubicBezTo>
                <a:cubicBezTo>
                  <a:pt x="1094" y="1144"/>
                  <a:pt x="1093" y="1145"/>
                  <a:pt x="1093" y="1146"/>
                </a:cubicBezTo>
                <a:lnTo>
                  <a:pt x="1092" y="1147"/>
                </a:lnTo>
                <a:cubicBezTo>
                  <a:pt x="1120" y="1153"/>
                  <a:pt x="1149" y="1157"/>
                  <a:pt x="1179" y="1157"/>
                </a:cubicBezTo>
                <a:cubicBezTo>
                  <a:pt x="1235" y="1157"/>
                  <a:pt x="1289" y="1145"/>
                  <a:pt x="1337" y="1123"/>
                </a:cubicBezTo>
                <a:cubicBezTo>
                  <a:pt x="1327" y="1124"/>
                  <a:pt x="1317" y="1124"/>
                  <a:pt x="1308" y="1124"/>
                </a:cubicBezTo>
                <a:cubicBezTo>
                  <a:pt x="1295" y="1124"/>
                  <a:pt x="1270" y="1124"/>
                  <a:pt x="1255" y="1120"/>
                </a:cubicBezTo>
                <a:cubicBezTo>
                  <a:pt x="1254" y="1120"/>
                  <a:pt x="1253" y="1119"/>
                  <a:pt x="1253" y="1119"/>
                </a:cubicBezTo>
                <a:lnTo>
                  <a:pt x="1249" y="1114"/>
                </a:lnTo>
                <a:cubicBezTo>
                  <a:pt x="1248" y="1113"/>
                  <a:pt x="1247" y="1111"/>
                  <a:pt x="1248" y="1109"/>
                </a:cubicBezTo>
                <a:cubicBezTo>
                  <a:pt x="1274" y="1068"/>
                  <a:pt x="1284" y="977"/>
                  <a:pt x="1286" y="959"/>
                </a:cubicBezTo>
                <a:cubicBezTo>
                  <a:pt x="1286" y="958"/>
                  <a:pt x="1287" y="957"/>
                  <a:pt x="1287" y="956"/>
                </a:cubicBezTo>
                <a:lnTo>
                  <a:pt x="1296" y="949"/>
                </a:lnTo>
                <a:cubicBezTo>
                  <a:pt x="1296" y="949"/>
                  <a:pt x="1297" y="948"/>
                  <a:pt x="1298" y="948"/>
                </a:cubicBezTo>
                <a:cubicBezTo>
                  <a:pt x="1328" y="944"/>
                  <a:pt x="1403" y="904"/>
                  <a:pt x="1463" y="868"/>
                </a:cubicBezTo>
                <a:cubicBezTo>
                  <a:pt x="1464" y="867"/>
                  <a:pt x="1464" y="867"/>
                  <a:pt x="1465" y="867"/>
                </a:cubicBezTo>
                <a:lnTo>
                  <a:pt x="1477" y="868"/>
                </a:lnTo>
                <a:cubicBezTo>
                  <a:pt x="1478" y="868"/>
                  <a:pt x="1479" y="868"/>
                  <a:pt x="1480" y="869"/>
                </a:cubicBezTo>
                <a:cubicBezTo>
                  <a:pt x="1494" y="890"/>
                  <a:pt x="1515" y="922"/>
                  <a:pt x="1525" y="942"/>
                </a:cubicBezTo>
                <a:cubicBezTo>
                  <a:pt x="1551" y="891"/>
                  <a:pt x="1565" y="832"/>
                  <a:pt x="1565" y="771"/>
                </a:cubicBezTo>
                <a:cubicBezTo>
                  <a:pt x="1565" y="722"/>
                  <a:pt x="1556" y="676"/>
                  <a:pt x="1540" y="633"/>
                </a:cubicBezTo>
                <a:cubicBezTo>
                  <a:pt x="1532" y="638"/>
                  <a:pt x="1525" y="644"/>
                  <a:pt x="1518" y="649"/>
                </a:cubicBezTo>
                <a:cubicBezTo>
                  <a:pt x="1508" y="657"/>
                  <a:pt x="1504" y="662"/>
                  <a:pt x="1502" y="665"/>
                </a:cubicBezTo>
                <a:cubicBezTo>
                  <a:pt x="1501" y="666"/>
                  <a:pt x="1500" y="667"/>
                  <a:pt x="1498" y="667"/>
                </a:cubicBezTo>
                <a:cubicBezTo>
                  <a:pt x="1498" y="667"/>
                  <a:pt x="1498" y="667"/>
                  <a:pt x="1498" y="667"/>
                </a:cubicBezTo>
                <a:lnTo>
                  <a:pt x="1487" y="665"/>
                </a:lnTo>
                <a:cubicBezTo>
                  <a:pt x="1486" y="665"/>
                  <a:pt x="1485" y="665"/>
                  <a:pt x="1484" y="664"/>
                </a:cubicBezTo>
                <a:cubicBezTo>
                  <a:pt x="1451" y="620"/>
                  <a:pt x="1382" y="551"/>
                  <a:pt x="1341" y="533"/>
                </a:cubicBezTo>
                <a:cubicBezTo>
                  <a:pt x="1340" y="533"/>
                  <a:pt x="1340" y="532"/>
                  <a:pt x="1339" y="532"/>
                </a:cubicBezTo>
                <a:lnTo>
                  <a:pt x="1331" y="522"/>
                </a:lnTo>
                <a:cubicBezTo>
                  <a:pt x="1331" y="521"/>
                  <a:pt x="1331" y="520"/>
                  <a:pt x="1331" y="519"/>
                </a:cubicBezTo>
                <a:cubicBezTo>
                  <a:pt x="1333" y="470"/>
                  <a:pt x="1323" y="416"/>
                  <a:pt x="1323" y="413"/>
                </a:cubicBezTo>
                <a:lnTo>
                  <a:pt x="1322" y="412"/>
                </a:lnTo>
                <a:cubicBezTo>
                  <a:pt x="1278" y="395"/>
                  <a:pt x="1230" y="385"/>
                  <a:pt x="1179" y="385"/>
                </a:cubicBezTo>
                <a:cubicBezTo>
                  <a:pt x="966" y="385"/>
                  <a:pt x="793" y="558"/>
                  <a:pt x="793" y="771"/>
                </a:cubicBezTo>
                <a:close/>
                <a:moveTo>
                  <a:pt x="2396" y="93"/>
                </a:moveTo>
                <a:lnTo>
                  <a:pt x="2396" y="1435"/>
                </a:lnTo>
                <a:cubicBezTo>
                  <a:pt x="2396" y="1486"/>
                  <a:pt x="2354" y="1528"/>
                  <a:pt x="2303" y="1528"/>
                </a:cubicBezTo>
                <a:lnTo>
                  <a:pt x="1379" y="1528"/>
                </a:lnTo>
                <a:lnTo>
                  <a:pt x="1379" y="1601"/>
                </a:lnTo>
                <a:lnTo>
                  <a:pt x="1017" y="1601"/>
                </a:lnTo>
                <a:lnTo>
                  <a:pt x="1017" y="1528"/>
                </a:lnTo>
                <a:lnTo>
                  <a:pt x="93" y="1528"/>
                </a:lnTo>
                <a:cubicBezTo>
                  <a:pt x="42" y="1528"/>
                  <a:pt x="0" y="1486"/>
                  <a:pt x="0" y="1435"/>
                </a:cubicBezTo>
                <a:lnTo>
                  <a:pt x="0" y="93"/>
                </a:lnTo>
                <a:cubicBezTo>
                  <a:pt x="0" y="42"/>
                  <a:pt x="42" y="0"/>
                  <a:pt x="93" y="0"/>
                </a:cubicBezTo>
                <a:lnTo>
                  <a:pt x="2303" y="0"/>
                </a:lnTo>
                <a:cubicBezTo>
                  <a:pt x="2354" y="0"/>
                  <a:pt x="2396" y="42"/>
                  <a:pt x="2396" y="93"/>
                </a:cubicBezTo>
                <a:close/>
                <a:moveTo>
                  <a:pt x="2277" y="119"/>
                </a:moveTo>
                <a:lnTo>
                  <a:pt x="119" y="119"/>
                </a:lnTo>
                <a:lnTo>
                  <a:pt x="119" y="1409"/>
                </a:lnTo>
                <a:lnTo>
                  <a:pt x="2277" y="1409"/>
                </a:lnTo>
                <a:lnTo>
                  <a:pt x="2277" y="119"/>
                </a:lnTo>
                <a:close/>
                <a:moveTo>
                  <a:pt x="920" y="875"/>
                </a:moveTo>
                <a:cubicBezTo>
                  <a:pt x="921" y="876"/>
                  <a:pt x="922" y="878"/>
                  <a:pt x="936" y="882"/>
                </a:cubicBezTo>
                <a:cubicBezTo>
                  <a:pt x="936" y="882"/>
                  <a:pt x="937" y="882"/>
                  <a:pt x="937" y="882"/>
                </a:cubicBezTo>
                <a:cubicBezTo>
                  <a:pt x="937" y="882"/>
                  <a:pt x="938" y="882"/>
                  <a:pt x="938" y="882"/>
                </a:cubicBezTo>
                <a:cubicBezTo>
                  <a:pt x="964" y="876"/>
                  <a:pt x="1061" y="850"/>
                  <a:pt x="1116" y="836"/>
                </a:cubicBezTo>
                <a:cubicBezTo>
                  <a:pt x="1116" y="835"/>
                  <a:pt x="1117" y="835"/>
                  <a:pt x="1117" y="835"/>
                </a:cubicBezTo>
                <a:lnTo>
                  <a:pt x="1126" y="829"/>
                </a:lnTo>
                <a:cubicBezTo>
                  <a:pt x="1127" y="828"/>
                  <a:pt x="1128" y="827"/>
                  <a:pt x="1128" y="826"/>
                </a:cubicBezTo>
                <a:cubicBezTo>
                  <a:pt x="1135" y="801"/>
                  <a:pt x="1152" y="652"/>
                  <a:pt x="1150" y="615"/>
                </a:cubicBezTo>
                <a:cubicBezTo>
                  <a:pt x="1150" y="615"/>
                  <a:pt x="1150" y="614"/>
                  <a:pt x="1150" y="613"/>
                </a:cubicBezTo>
                <a:cubicBezTo>
                  <a:pt x="1150" y="609"/>
                  <a:pt x="1143" y="600"/>
                  <a:pt x="1142" y="599"/>
                </a:cubicBezTo>
                <a:cubicBezTo>
                  <a:pt x="1119" y="586"/>
                  <a:pt x="1002" y="539"/>
                  <a:pt x="973" y="535"/>
                </a:cubicBezTo>
                <a:cubicBezTo>
                  <a:pt x="973" y="535"/>
                  <a:pt x="972" y="535"/>
                  <a:pt x="971" y="535"/>
                </a:cubicBezTo>
                <a:lnTo>
                  <a:pt x="960" y="539"/>
                </a:lnTo>
                <a:cubicBezTo>
                  <a:pt x="960" y="539"/>
                  <a:pt x="959" y="540"/>
                  <a:pt x="959" y="540"/>
                </a:cubicBezTo>
                <a:cubicBezTo>
                  <a:pt x="917" y="575"/>
                  <a:pt x="857" y="666"/>
                  <a:pt x="843" y="691"/>
                </a:cubicBezTo>
                <a:cubicBezTo>
                  <a:pt x="843" y="691"/>
                  <a:pt x="843" y="692"/>
                  <a:pt x="843" y="692"/>
                </a:cubicBezTo>
                <a:lnTo>
                  <a:pt x="841" y="704"/>
                </a:lnTo>
                <a:cubicBezTo>
                  <a:pt x="841" y="704"/>
                  <a:pt x="841" y="705"/>
                  <a:pt x="841" y="706"/>
                </a:cubicBezTo>
                <a:cubicBezTo>
                  <a:pt x="849" y="730"/>
                  <a:pt x="903" y="850"/>
                  <a:pt x="920" y="87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2" name="Picture 2">
            <a:extLst>
              <a:ext uri="{FF2B5EF4-FFF2-40B4-BE49-F238E27FC236}">
                <a16:creationId xmlns:a16="http://schemas.microsoft.com/office/drawing/2014/main" id="{9B0A43AF-E6CE-4234-AF34-7CBD2FDDF4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24924" y="1306478"/>
            <a:ext cx="2192839" cy="77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4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D70B2C8-5D9D-4AA4-B703-8656B02B596D}"/>
              </a:ext>
            </a:extLst>
          </p:cNvPr>
          <p:cNvSpPr>
            <a:spLocks noGrp="1"/>
          </p:cNvSpPr>
          <p:nvPr>
            <p:ph type="body" sz="quarter" idx="10"/>
          </p:nvPr>
        </p:nvSpPr>
        <p:spPr/>
        <p:txBody>
          <a:bodyPr/>
          <a:lstStyle/>
          <a:p>
            <a:r>
              <a:rPr lang="en-GB" dirty="0"/>
              <a:t>How does this benefit your client’s media planning</a:t>
            </a:r>
          </a:p>
        </p:txBody>
      </p:sp>
      <p:sp>
        <p:nvSpPr>
          <p:cNvPr id="3" name="Slide Number Placeholder 2">
            <a:extLst>
              <a:ext uri="{FF2B5EF4-FFF2-40B4-BE49-F238E27FC236}">
                <a16:creationId xmlns:a16="http://schemas.microsoft.com/office/drawing/2014/main" id="{72B8C2D5-9C62-4D58-ABA4-BE4BEE24CD1C}"/>
              </a:ext>
            </a:extLst>
          </p:cNvPr>
          <p:cNvSpPr>
            <a:spLocks noGrp="1"/>
          </p:cNvSpPr>
          <p:nvPr>
            <p:ph type="sldNum" sz="quarter" idx="4294967295"/>
          </p:nvPr>
        </p:nvSpPr>
        <p:spPr>
          <a:xfrm>
            <a:off x="11766550" y="6443663"/>
            <a:ext cx="425450" cy="179387"/>
          </a:xfrm>
          <a:prstGeom prst="rect">
            <a:avLst/>
          </a:prstGeom>
        </p:spPr>
        <p:txBody>
          <a:bodyPr/>
          <a:lstStyle/>
          <a:p>
            <a:fld id="{887360FE-02F5-4392-9C12-7D03F05745BB}" type="slidenum">
              <a:rPr lang="en-GB" smtClean="0"/>
              <a:pPr/>
              <a:t>9</a:t>
            </a:fld>
            <a:endParaRPr lang="en-GB" dirty="0"/>
          </a:p>
        </p:txBody>
      </p:sp>
    </p:spTree>
    <p:extLst>
      <p:ext uri="{BB962C8B-B14F-4D97-AF65-F5344CB8AC3E}">
        <p14:creationId xmlns:p14="http://schemas.microsoft.com/office/powerpoint/2010/main" val="22080894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personal goal*selection*recruitment*hiring*people*key people*targetting"/>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stopwatch*clock*time*timer*watch*lap timer*timing*track time*hour*up*time tracker*laptimer*fast*button*tracking time*measure*speed*start*stop*"/>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41.xml><?xml version="1.0" encoding="utf-8"?>
<p:tagLst xmlns:a="http://schemas.openxmlformats.org/drawingml/2006/main" xmlns:r="http://schemas.openxmlformats.org/officeDocument/2006/relationships" xmlns:p="http://schemas.openxmlformats.org/presentationml/2006/main">
  <p:tag name="POWER_USER_ID_TEMPLATES" val="Horizontal_text_frames_5"/>
</p:tagLst>
</file>

<file path=ppt/tags/tag42.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rchery_POWER_USER_SEPARATOR_ICONS_on-target_POWER_USER_SEPARATOR_ICONS_relevant_POWER_USER_SEPARATOR_ICONS_target-shooting"/>
</p:tagLst>
</file>

<file path=ppt/tags/tag43.xml><?xml version="1.0" encoding="utf-8"?>
<p:tagLst xmlns:a="http://schemas.openxmlformats.org/drawingml/2006/main" xmlns:r="http://schemas.openxmlformats.org/officeDocument/2006/relationships" xmlns:p="http://schemas.openxmlformats.org/presentationml/2006/main">
  <p:tag name="POWER_USER_TAGS_ICONS" val="book-shelf_POWER_USER_SEPARATOR_ICONS_littérature_POWER_USER_SEPARATOR_ICONS_library_POWER_USER_SEPARATOR_ICONS_write_POWER_USER_SEPARATOR_ICONS_read"/>
</p:tagLst>
</file>

<file path=ppt/tags/tag4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45.xml><?xml version="1.0" encoding="utf-8"?>
<p:tagLst xmlns:a="http://schemas.openxmlformats.org/drawingml/2006/main" xmlns:r="http://schemas.openxmlformats.org/officeDocument/2006/relationships" xmlns:p="http://schemas.openxmlformats.org/presentationml/2006/main">
  <p:tag name="POWER_USER_TAGS_ICONS" val="position_POWER_USER_SEPARATOR_ICONS_gps_POWER_USER_SEPARATOR_ICONS_location_POWER_USER_SEPARATOR_ICONS_geolocation_POWER_USER_SEPARATOR_ICONS_map_POWER_USER_SEPARATOR_ICONS_locate"/>
</p:tagLst>
</file>

<file path=ppt/tags/tag46.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4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4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4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5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
</p:tagLst>
</file>

<file path=ppt/tags/tag5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
</p:tagLst>
</file>

<file path=ppt/tags/tag5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5"/>
</p:tagLst>
</file>

<file path=ppt/tags/tag5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5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
</p:tagLst>
</file>

<file path=ppt/tags/tag5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
</p:tagLst>
</file>

<file path=ppt/tags/tag5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5"/>
</p:tagLst>
</file>

<file path=ppt/tags/tag5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58.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
</p:tagLst>
</file>

<file path=ppt/tags/tag59.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3"/>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60.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5"/>
</p:tagLst>
</file>

<file path=ppt/tags/tag61.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7"/>
</p:tagLst>
</file>

<file path=ppt/tags/tag62.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
</p:tagLst>
</file>

<file path=ppt/tags/tag63.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3"/>
</p:tagLst>
</file>

<file path=ppt/tags/tag64.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5"/>
</p:tagLst>
</file>

<file path=ppt/tags/tag65.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7"/>
</p:tagLst>
</file>

<file path=ppt/tags/tag66.xml><?xml version="1.0" encoding="utf-8"?>
<p:tagLst xmlns:a="http://schemas.openxmlformats.org/drawingml/2006/main" xmlns:r="http://schemas.openxmlformats.org/officeDocument/2006/relationships" xmlns:p="http://schemas.openxmlformats.org/presentationml/2006/main">
  <p:tag name="POWER_USER_TAGS_ICONS" val="browser*internet*wireframe*technology*digital*computer*website*web*connection*browsing*search*google"/>
</p:tagLst>
</file>

<file path=ppt/tags/tag6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68.xml><?xml version="1.0" encoding="utf-8"?>
<p:tagLst xmlns:a="http://schemas.openxmlformats.org/drawingml/2006/main" xmlns:r="http://schemas.openxmlformats.org/officeDocument/2006/relationships" xmlns:p="http://schemas.openxmlformats.org/presentationml/2006/main">
  <p:tag name="POWER_USER_ID_TEMPLATES" val="Chain_1"/>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shield*security*protection*antivirus*cybersecurity*firewall*defense*military*medieval*safety*safe*secured*protected*defensive*armor"/>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television_POWER_USER_SEPARATOR_ICONS_tv"/>
</p:tagLst>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1984</Words>
  <Application>Microsoft Office PowerPoint</Application>
  <PresentationFormat>Widescreen</PresentationFormat>
  <Paragraphs>158</Paragraphs>
  <Slides>19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Impact</vt:lpstr>
      <vt:lpstr>Office Theme</vt:lpstr>
      <vt:lpstr>The importance of having circulation data for mail</vt:lpstr>
      <vt:lpstr>PowerPoint Presentation</vt:lpstr>
      <vt:lpstr>Jicmail circulation data changes</vt:lpstr>
      <vt:lpstr>Mail’s place in the media world</vt:lpstr>
      <vt:lpstr>A competitive arena for channel choice</vt:lpstr>
      <vt:lpstr>The three building blocks of any JIC</vt:lpstr>
      <vt:lpstr>Let’s take a real example</vt:lpstr>
      <vt:lpstr>I can see clearly what my competitors do</vt:lpstr>
      <vt:lpstr>PowerPoint Presentation</vt:lpstr>
      <vt:lpstr>The importance of share of voice</vt:lpstr>
      <vt:lpstr>To change your sov you need to adjust your spending</vt:lpstr>
      <vt:lpstr>Without mail circulation</vt:lpstr>
      <vt:lpstr>And mail has the ability to transform a campaign when included in the mix</vt:lpstr>
      <vt:lpstr>PowerPoint Presentation</vt:lpstr>
      <vt:lpstr>What can I do competitively with circulation data?</vt:lpstr>
      <vt:lpstr>Without circulation</vt:lpstr>
      <vt:lpstr>What’s the value to your business?</vt:lpstr>
      <vt:lpstr>What do you need to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2021-04-26T13:54:08Z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etDate">
    <vt:lpwstr>2021-04-26T13:54:08Z</vt:lpwstr>
  </property>
  <property fmtid="{D5CDD505-2E9C-101B-9397-08002B2CF9AE}" pid="4" name="MSIP_Label_980f36f3-41a5-4f45-a6a2-e224f336accd_Method">
    <vt:lpwstr>Standard</vt:lpwstr>
  </property>
  <property fmtid="{D5CDD505-2E9C-101B-9397-08002B2CF9AE}" pid="5" name="MSIP_Label_980f36f3-41a5-4f45-a6a2-e224f336accd_Name">
    <vt:lpwstr>980f36f3-41a5-4f45-a6a2-e224f336accd</vt:lpwstr>
  </property>
  <property fmtid="{D5CDD505-2E9C-101B-9397-08002B2CF9AE}" pid="6" name="MSIP_Label_980f36f3-41a5-4f45-a6a2-e224f336accd_SiteId">
    <vt:lpwstr>7a082108-90dd-41ac-be41-9b8feabee2da</vt:lpwstr>
  </property>
  <property fmtid="{D5CDD505-2E9C-101B-9397-08002B2CF9AE}" pid="7" name="MSIP_Label_980f36f3-41a5-4f45-a6a2-e224f336accd_ActionId">
    <vt:lpwstr/>
  </property>
  <property fmtid="{D5CDD505-2E9C-101B-9397-08002B2CF9AE}" pid="8" name="MSIP_Label_980f36f3-41a5-4f45-a6a2-e224f336accd_ContentBits">
    <vt:lpwstr>2</vt:lpwstr>
  </property>
</Properties>
</file>