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257" r:id="rId6"/>
    <p:sldId id="263" r:id="rId7"/>
    <p:sldId id="261" r:id="rId8"/>
    <p:sldId id="262" r:id="rId9"/>
    <p:sldId id="264" r:id="rId10"/>
    <p:sldId id="265" r:id="rId11"/>
    <p:sldId id="266" r:id="rId12"/>
    <p:sldId id="282" r:id="rId13"/>
    <p:sldId id="268" r:id="rId14"/>
    <p:sldId id="285" r:id="rId15"/>
    <p:sldId id="280" r:id="rId16"/>
    <p:sldId id="269" r:id="rId17"/>
    <p:sldId id="270" r:id="rId18"/>
    <p:sldId id="271" r:id="rId19"/>
    <p:sldId id="272"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02A"/>
    <a:srgbClr val="2A2A2D"/>
    <a:srgbClr val="404044"/>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7" autoAdjust="0"/>
    <p:restoredTop sz="95268"/>
  </p:normalViewPr>
  <p:slideViewPr>
    <p:cSldViewPr snapToGrid="0">
      <p:cViewPr varScale="1">
        <p:scale>
          <a:sx n="62" d="100"/>
          <a:sy n="62" d="100"/>
        </p:scale>
        <p:origin x="648" y="56"/>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8AA423-A127-AC65-78FD-926CD3BBC4F0}"/>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909BCA6B-A7CB-272A-6961-23D34845FB4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23A8E51-A7ED-4120-A9E9-FCE0BDDE06A5}" type="datetimeFigureOut">
              <a:rPr lang="en-GB" smtClean="0"/>
              <a:t>30/01/2025</a:t>
            </a:fld>
            <a:endParaRPr lang="en-GB" dirty="0"/>
          </a:p>
        </p:txBody>
      </p:sp>
      <p:sp>
        <p:nvSpPr>
          <p:cNvPr id="4" name="Footer Placeholder 3">
            <a:extLst>
              <a:ext uri="{FF2B5EF4-FFF2-40B4-BE49-F238E27FC236}">
                <a16:creationId xmlns:a16="http://schemas.microsoft.com/office/drawing/2014/main" id="{851444A7-8DDA-1F68-FE46-A163555D425A}"/>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E6614037-5D3E-BB86-831F-B0D3ABE276DD}"/>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781EA73-3AE5-48AF-87F5-6452E8DF3286}" type="slidenum">
              <a:rPr lang="en-GB" smtClean="0"/>
              <a:t>‹#›</a:t>
            </a:fld>
            <a:endParaRPr lang="en-GB" dirty="0"/>
          </a:p>
        </p:txBody>
      </p:sp>
    </p:spTree>
    <p:extLst>
      <p:ext uri="{BB962C8B-B14F-4D97-AF65-F5344CB8AC3E}">
        <p14:creationId xmlns:p14="http://schemas.microsoft.com/office/powerpoint/2010/main" val="1909233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FDE54AA-53EE-3F42-8EC0-6773ED4394D7}" type="datetimeFigureOut">
              <a:rPr lang="en-US" smtClean="0"/>
              <a:t>1/30/2025</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7BF1FFA-BB70-6A41-B119-D81A3DED4A80}" type="slidenum">
              <a:rPr lang="en-US" smtClean="0"/>
              <a:t>‹#›</a:t>
            </a:fld>
            <a:endParaRPr lang="en-US" dirty="0"/>
          </a:p>
        </p:txBody>
      </p:sp>
    </p:spTree>
    <p:extLst>
      <p:ext uri="{BB962C8B-B14F-4D97-AF65-F5344CB8AC3E}">
        <p14:creationId xmlns:p14="http://schemas.microsoft.com/office/powerpoint/2010/main" val="2189201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0" name="Picture 19" descr="A person standing on a balcony overlooking a city&#10;&#10;Description automatically generated">
            <a:extLst>
              <a:ext uri="{FF2B5EF4-FFF2-40B4-BE49-F238E27FC236}">
                <a16:creationId xmlns:a16="http://schemas.microsoft.com/office/drawing/2014/main" id="{6906A218-F698-ADC8-8BD0-4E47938684E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407988" y="398252"/>
            <a:ext cx="11376024" cy="6061495"/>
          </a:xfrm>
          <a:prstGeom prst="rect">
            <a:avLst/>
          </a:prstGeom>
        </p:spPr>
      </p:pic>
      <p:sp>
        <p:nvSpPr>
          <p:cNvPr id="4" name="Date Placeholder 3">
            <a:extLst>
              <a:ext uri="{FF2B5EF4-FFF2-40B4-BE49-F238E27FC236}">
                <a16:creationId xmlns:a16="http://schemas.microsoft.com/office/drawing/2014/main" id="{CE4FB20A-4A9A-C3DC-C682-EE0F36DB9F9A}"/>
              </a:ext>
            </a:extLst>
          </p:cNvPr>
          <p:cNvSpPr>
            <a:spLocks noGrp="1"/>
          </p:cNvSpPr>
          <p:nvPr>
            <p:ph type="dt" sz="half" idx="10"/>
          </p:nvPr>
        </p:nvSpPr>
        <p:spPr>
          <a:xfrm>
            <a:off x="838200" y="6356350"/>
            <a:ext cx="2743200" cy="365125"/>
          </a:xfrm>
          <a:prstGeom prst="rect">
            <a:avLst/>
          </a:prstGeom>
        </p:spPr>
        <p:txBody>
          <a:bodyPr/>
          <a:lstStyle/>
          <a:p>
            <a:fld id="{AA837B06-F61E-1142-BDBB-5D6B99170F5F}" type="datetimeFigureOut">
              <a:rPr lang="en-US" smtClean="0"/>
              <a:t>1/30/2025</a:t>
            </a:fld>
            <a:endParaRPr lang="en-US" dirty="0"/>
          </a:p>
        </p:txBody>
      </p:sp>
      <p:sp>
        <p:nvSpPr>
          <p:cNvPr id="5" name="Footer Placeholder 4">
            <a:extLst>
              <a:ext uri="{FF2B5EF4-FFF2-40B4-BE49-F238E27FC236}">
                <a16:creationId xmlns:a16="http://schemas.microsoft.com/office/drawing/2014/main" id="{12081169-3DEA-C96B-D2F5-8C7CDAED13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F5472B-2363-D17F-1617-19F46FB5984E}"/>
              </a:ext>
            </a:extLst>
          </p:cNvPr>
          <p:cNvSpPr>
            <a:spLocks noGrp="1"/>
          </p:cNvSpPr>
          <p:nvPr>
            <p:ph type="sldNum" sz="quarter" idx="12"/>
          </p:nvPr>
        </p:nvSpPr>
        <p:spPr/>
        <p:txBody>
          <a:bodyPr/>
          <a:lstStyle/>
          <a:p>
            <a:fld id="{BC4B8453-241F-A741-9ED3-315FF6A9F19E}" type="slidenum">
              <a:rPr lang="en-US" smtClean="0"/>
              <a:t>‹#›</a:t>
            </a:fld>
            <a:endParaRPr lang="en-US" dirty="0"/>
          </a:p>
        </p:txBody>
      </p:sp>
      <p:sp>
        <p:nvSpPr>
          <p:cNvPr id="10" name="Rectangle 9">
            <a:extLst>
              <a:ext uri="{FF2B5EF4-FFF2-40B4-BE49-F238E27FC236}">
                <a16:creationId xmlns:a16="http://schemas.microsoft.com/office/drawing/2014/main" id="{2B34B232-462F-03E6-9132-B835B3F5F923}"/>
              </a:ext>
            </a:extLst>
          </p:cNvPr>
          <p:cNvSpPr/>
          <p:nvPr userDrawn="1"/>
        </p:nvSpPr>
        <p:spPr>
          <a:xfrm>
            <a:off x="1018708" y="-2"/>
            <a:ext cx="2592388" cy="5192713"/>
          </a:xfrm>
          <a:prstGeom prst="rect">
            <a:avLst/>
          </a:prstGeom>
          <a:solidFill>
            <a:srgbClr val="DA20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Content Placeholder 5">
            <a:extLst>
              <a:ext uri="{FF2B5EF4-FFF2-40B4-BE49-F238E27FC236}">
                <a16:creationId xmlns:a16="http://schemas.microsoft.com/office/drawing/2014/main" id="{AB2CECCB-1D7C-A48D-DA1B-A533E0550C8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44513" y="620368"/>
            <a:ext cx="2174962" cy="1681105"/>
          </a:xfrm>
          <a:prstGeom prst="rect">
            <a:avLst/>
          </a:prstGeom>
        </p:spPr>
      </p:pic>
      <p:sp>
        <p:nvSpPr>
          <p:cNvPr id="21" name="Rectangle 20">
            <a:extLst>
              <a:ext uri="{FF2B5EF4-FFF2-40B4-BE49-F238E27FC236}">
                <a16:creationId xmlns:a16="http://schemas.microsoft.com/office/drawing/2014/main" id="{C7A2FEFB-CE49-0265-CBF9-9FF240DBC469}"/>
              </a:ext>
            </a:extLst>
          </p:cNvPr>
          <p:cNvSpPr/>
          <p:nvPr userDrawn="1"/>
        </p:nvSpPr>
        <p:spPr>
          <a:xfrm>
            <a:off x="1019175" y="5192713"/>
            <a:ext cx="2592388" cy="649287"/>
          </a:xfrm>
          <a:prstGeom prst="rect">
            <a:avLst/>
          </a:prstGeom>
          <a:solidFill>
            <a:srgbClr val="2A2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CD57141-3601-11F4-FB81-54743132E9B5}"/>
              </a:ext>
            </a:extLst>
          </p:cNvPr>
          <p:cNvSpPr txBox="1"/>
          <p:nvPr userDrawn="1"/>
        </p:nvSpPr>
        <p:spPr>
          <a:xfrm>
            <a:off x="1227421" y="5378856"/>
            <a:ext cx="2174962"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Securing the Future</a:t>
            </a:r>
          </a:p>
        </p:txBody>
      </p:sp>
      <p:sp>
        <p:nvSpPr>
          <p:cNvPr id="9" name="Text Placeholder 14">
            <a:extLst>
              <a:ext uri="{FF2B5EF4-FFF2-40B4-BE49-F238E27FC236}">
                <a16:creationId xmlns:a16="http://schemas.microsoft.com/office/drawing/2014/main" id="{784D2FC0-B693-0A4E-0BDC-3901E7C6259F}"/>
              </a:ext>
            </a:extLst>
          </p:cNvPr>
          <p:cNvSpPr>
            <a:spLocks noGrp="1"/>
          </p:cNvSpPr>
          <p:nvPr>
            <p:ph type="body" sz="quarter" idx="14" hasCustomPrompt="1"/>
          </p:nvPr>
        </p:nvSpPr>
        <p:spPr>
          <a:xfrm>
            <a:off x="3933825" y="2519467"/>
            <a:ext cx="6988175" cy="2154238"/>
          </a:xfrm>
        </p:spPr>
        <p:txBody>
          <a:bodyPr lIns="0" tIns="0" rIns="0" bIns="0">
            <a:noAutofit/>
          </a:bodyPr>
          <a:lstStyle>
            <a:lvl1pPr marL="0" indent="0">
              <a:lnSpc>
                <a:spcPts val="5820"/>
              </a:lnSpc>
              <a:buFontTx/>
              <a:buNone/>
              <a:tabLst>
                <a:tab pos="5016500" algn="l"/>
              </a:tabLst>
              <a:defRPr sz="5600" b="1">
                <a:solidFill>
                  <a:schemeClr val="bg1"/>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GB" dirty="0"/>
              <a:t>INSERT HEADING</a:t>
            </a:r>
            <a:endParaRPr lang="en-US" dirty="0"/>
          </a:p>
        </p:txBody>
      </p:sp>
      <p:sp>
        <p:nvSpPr>
          <p:cNvPr id="14" name="Text Placeholder 12">
            <a:extLst>
              <a:ext uri="{FF2B5EF4-FFF2-40B4-BE49-F238E27FC236}">
                <a16:creationId xmlns:a16="http://schemas.microsoft.com/office/drawing/2014/main" id="{C9300855-3829-BCAD-0082-74FA90780D50}"/>
              </a:ext>
            </a:extLst>
          </p:cNvPr>
          <p:cNvSpPr>
            <a:spLocks noGrp="1"/>
          </p:cNvSpPr>
          <p:nvPr>
            <p:ph type="body" sz="quarter" idx="13" hasCustomPrompt="1"/>
          </p:nvPr>
        </p:nvSpPr>
        <p:spPr>
          <a:xfrm>
            <a:off x="1316056" y="2537464"/>
            <a:ext cx="2031875" cy="1349377"/>
          </a:xfrm>
        </p:spPr>
        <p:txBody>
          <a:bodyPr lIns="0" tIns="0" rIns="0" bIns="0">
            <a:normAutofit/>
          </a:bodyPr>
          <a:lstStyle>
            <a:lvl1pPr marL="0" indent="0">
              <a:lnSpc>
                <a:spcPct val="100000"/>
              </a:lnSpc>
              <a:buFontTx/>
              <a:buNone/>
              <a:defRPr sz="2000" b="1" i="0">
                <a:solidFill>
                  <a:schemeClr val="bg1"/>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Insert sub heading if required</a:t>
            </a:r>
          </a:p>
        </p:txBody>
      </p:sp>
    </p:spTree>
    <p:extLst>
      <p:ext uri="{BB962C8B-B14F-4D97-AF65-F5344CB8AC3E}">
        <p14:creationId xmlns:p14="http://schemas.microsoft.com/office/powerpoint/2010/main" val="414825823"/>
      </p:ext>
    </p:extLst>
  </p:cSld>
  <p:clrMapOvr>
    <a:masterClrMapping/>
  </p:clrMapOvr>
  <p:extLst>
    <p:ext uri="{DCECCB84-F9BA-43D5-87BE-67443E8EF086}">
      <p15:sldGuideLst xmlns:p15="http://schemas.microsoft.com/office/powerpoint/2012/main">
        <p15:guide id="1" orient="horz" pos="255" userDrawn="1">
          <p15:clr>
            <a:srgbClr val="FBAE40"/>
          </p15:clr>
        </p15:guide>
        <p15:guide id="2" pos="257" userDrawn="1">
          <p15:clr>
            <a:srgbClr val="FBAE40"/>
          </p15:clr>
        </p15:guide>
        <p15:guide id="3" pos="7423" userDrawn="1">
          <p15:clr>
            <a:srgbClr val="FBAE40"/>
          </p15:clr>
        </p15:guide>
        <p15:guide id="4" orient="horz" pos="4065" userDrawn="1">
          <p15:clr>
            <a:srgbClr val="FBAE40"/>
          </p15:clr>
        </p15:guide>
        <p15:guide id="5" pos="642" userDrawn="1">
          <p15:clr>
            <a:srgbClr val="FBAE40"/>
          </p15:clr>
        </p15:guide>
        <p15:guide id="6" pos="2275" userDrawn="1">
          <p15:clr>
            <a:srgbClr val="FBAE40"/>
          </p15:clr>
        </p15:guide>
        <p15:guide id="7" orient="horz" pos="3271" userDrawn="1">
          <p15:clr>
            <a:srgbClr val="FBAE40"/>
          </p15:clr>
        </p15:guide>
        <p15:guide id="8" orient="horz" pos="3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ext layout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021ADB-2610-E35A-9BF4-8A8441F4698E}"/>
              </a:ext>
            </a:extLst>
          </p:cNvPr>
          <p:cNvSpPr/>
          <p:nvPr userDrawn="1"/>
        </p:nvSpPr>
        <p:spPr>
          <a:xfrm>
            <a:off x="407988" y="404812"/>
            <a:ext cx="11376025" cy="6048375"/>
          </a:xfrm>
          <a:prstGeom prst="rect">
            <a:avLst/>
          </a:prstGeom>
          <a:solidFill>
            <a:srgbClr val="D3D3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64D737BA-01E1-C386-4DBA-BF5DFB1E697E}"/>
              </a:ext>
            </a:extLst>
          </p:cNvPr>
          <p:cNvSpPr/>
          <p:nvPr userDrawn="1"/>
        </p:nvSpPr>
        <p:spPr>
          <a:xfrm>
            <a:off x="1019175" y="0"/>
            <a:ext cx="2592388" cy="5643008"/>
          </a:xfrm>
          <a:prstGeom prst="rect">
            <a:avLst/>
          </a:prstGeom>
          <a:solidFill>
            <a:srgbClr val="DA20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CE4FB20A-4A9A-C3DC-C682-EE0F36DB9F9A}"/>
              </a:ext>
            </a:extLst>
          </p:cNvPr>
          <p:cNvSpPr>
            <a:spLocks noGrp="1"/>
          </p:cNvSpPr>
          <p:nvPr>
            <p:ph type="dt" sz="half" idx="10"/>
          </p:nvPr>
        </p:nvSpPr>
        <p:spPr>
          <a:xfrm>
            <a:off x="838200" y="6356350"/>
            <a:ext cx="2743200" cy="365125"/>
          </a:xfrm>
          <a:prstGeom prst="rect">
            <a:avLst/>
          </a:prstGeom>
        </p:spPr>
        <p:txBody>
          <a:bodyPr/>
          <a:lstStyle/>
          <a:p>
            <a:fld id="{AA837B06-F61E-1142-BDBB-5D6B99170F5F}" type="datetimeFigureOut">
              <a:rPr lang="en-US" smtClean="0"/>
              <a:t>1/30/2025</a:t>
            </a:fld>
            <a:endParaRPr lang="en-US" dirty="0"/>
          </a:p>
        </p:txBody>
      </p:sp>
      <p:sp>
        <p:nvSpPr>
          <p:cNvPr id="5" name="Footer Placeholder 4">
            <a:extLst>
              <a:ext uri="{FF2B5EF4-FFF2-40B4-BE49-F238E27FC236}">
                <a16:creationId xmlns:a16="http://schemas.microsoft.com/office/drawing/2014/main" id="{12081169-3DEA-C96B-D2F5-8C7CDAED13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F5472B-2363-D17F-1617-19F46FB5984E}"/>
              </a:ext>
            </a:extLst>
          </p:cNvPr>
          <p:cNvSpPr>
            <a:spLocks noGrp="1"/>
          </p:cNvSpPr>
          <p:nvPr>
            <p:ph type="sldNum" sz="quarter" idx="12"/>
          </p:nvPr>
        </p:nvSpPr>
        <p:spPr/>
        <p:txBody>
          <a:bodyPr/>
          <a:lstStyle/>
          <a:p>
            <a:fld id="{BC4B8453-241F-A741-9ED3-315FF6A9F19E}" type="slidenum">
              <a:rPr lang="en-US" smtClean="0"/>
              <a:t>‹#›</a:t>
            </a:fld>
            <a:endParaRPr lang="en-US" dirty="0"/>
          </a:p>
        </p:txBody>
      </p:sp>
      <p:sp>
        <p:nvSpPr>
          <p:cNvPr id="21" name="Rectangle 20">
            <a:extLst>
              <a:ext uri="{FF2B5EF4-FFF2-40B4-BE49-F238E27FC236}">
                <a16:creationId xmlns:a16="http://schemas.microsoft.com/office/drawing/2014/main" id="{C7A2FEFB-CE49-0265-CBF9-9FF240DBC469}"/>
              </a:ext>
            </a:extLst>
          </p:cNvPr>
          <p:cNvSpPr/>
          <p:nvPr userDrawn="1"/>
        </p:nvSpPr>
        <p:spPr>
          <a:xfrm>
            <a:off x="1019175" y="5192713"/>
            <a:ext cx="2592388" cy="649287"/>
          </a:xfrm>
          <a:prstGeom prst="rect">
            <a:avLst/>
          </a:prstGeom>
          <a:solidFill>
            <a:srgbClr val="2A2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red and black logo&#10;&#10;Description automatically generated">
            <a:extLst>
              <a:ext uri="{FF2B5EF4-FFF2-40B4-BE49-F238E27FC236}">
                <a16:creationId xmlns:a16="http://schemas.microsoft.com/office/drawing/2014/main" id="{ACD75F5A-5240-E80A-B4BD-1AA6E84D3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48240" y="5111547"/>
            <a:ext cx="1735772" cy="1341640"/>
          </a:xfrm>
          <a:prstGeom prst="rect">
            <a:avLst/>
          </a:prstGeom>
        </p:spPr>
      </p:pic>
      <p:sp>
        <p:nvSpPr>
          <p:cNvPr id="7" name="TextBox 6">
            <a:extLst>
              <a:ext uri="{FF2B5EF4-FFF2-40B4-BE49-F238E27FC236}">
                <a16:creationId xmlns:a16="http://schemas.microsoft.com/office/drawing/2014/main" id="{FEBF71D9-ECB7-ADA4-6F82-71A0BF967EE0}"/>
              </a:ext>
            </a:extLst>
          </p:cNvPr>
          <p:cNvSpPr txBox="1"/>
          <p:nvPr userDrawn="1"/>
        </p:nvSpPr>
        <p:spPr>
          <a:xfrm>
            <a:off x="1227421" y="5378856"/>
            <a:ext cx="2174962"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Securing the Future</a:t>
            </a:r>
          </a:p>
        </p:txBody>
      </p:sp>
      <p:sp>
        <p:nvSpPr>
          <p:cNvPr id="12" name="Text Placeholder 12">
            <a:extLst>
              <a:ext uri="{FF2B5EF4-FFF2-40B4-BE49-F238E27FC236}">
                <a16:creationId xmlns:a16="http://schemas.microsoft.com/office/drawing/2014/main" id="{303AF1D5-88E2-92AF-AB52-B041D3E972BB}"/>
              </a:ext>
            </a:extLst>
          </p:cNvPr>
          <p:cNvSpPr>
            <a:spLocks noGrp="1"/>
          </p:cNvSpPr>
          <p:nvPr>
            <p:ph type="body" sz="quarter" idx="13" hasCustomPrompt="1"/>
          </p:nvPr>
        </p:nvSpPr>
        <p:spPr>
          <a:xfrm>
            <a:off x="3945827" y="1558474"/>
            <a:ext cx="7815167" cy="382778"/>
          </a:xfrm>
        </p:spPr>
        <p:txBody>
          <a:bodyPr lIns="0" tIns="0" rIns="0" bIns="0" anchor="ctr" anchorCtr="0">
            <a:normAutofit/>
          </a:bodyPr>
          <a:lstStyle>
            <a:lvl1pPr marL="0" indent="0">
              <a:lnSpc>
                <a:spcPts val="2820"/>
              </a:lnSpc>
              <a:buFontTx/>
              <a:buNone/>
              <a:defRPr sz="2000" b="1" i="0">
                <a:solidFill>
                  <a:srgbClr val="404044"/>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Sub title if required (sentence case)</a:t>
            </a:r>
          </a:p>
        </p:txBody>
      </p:sp>
      <p:sp>
        <p:nvSpPr>
          <p:cNvPr id="13" name="Text Placeholder 14">
            <a:extLst>
              <a:ext uri="{FF2B5EF4-FFF2-40B4-BE49-F238E27FC236}">
                <a16:creationId xmlns:a16="http://schemas.microsoft.com/office/drawing/2014/main" id="{240E0BA9-E5CF-2C97-8619-7BCDC5E95203}"/>
              </a:ext>
            </a:extLst>
          </p:cNvPr>
          <p:cNvSpPr>
            <a:spLocks noGrp="1"/>
          </p:cNvSpPr>
          <p:nvPr>
            <p:ph type="body" sz="quarter" idx="14" hasCustomPrompt="1"/>
          </p:nvPr>
        </p:nvSpPr>
        <p:spPr>
          <a:xfrm>
            <a:off x="3933825" y="810000"/>
            <a:ext cx="7827169" cy="748474"/>
          </a:xfrm>
        </p:spPr>
        <p:txBody>
          <a:bodyPr lIns="0" tIns="0" rIns="0" bIns="0">
            <a:noAutofit/>
          </a:bodyPr>
          <a:lstStyle>
            <a:lvl1pPr marL="0" indent="0">
              <a:lnSpc>
                <a:spcPts val="3220"/>
              </a:lnSpc>
              <a:buFontTx/>
              <a:buNone/>
              <a:tabLst>
                <a:tab pos="5016500" algn="l"/>
              </a:tabLst>
              <a:defRPr sz="3800" b="1">
                <a:solidFill>
                  <a:srgbClr val="DA202A"/>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GB" dirty="0"/>
              <a:t>TITLE, UPPER CASE, TWO LINES</a:t>
            </a:r>
          </a:p>
        </p:txBody>
      </p:sp>
      <p:sp>
        <p:nvSpPr>
          <p:cNvPr id="14" name="Text Placeholder 21">
            <a:extLst>
              <a:ext uri="{FF2B5EF4-FFF2-40B4-BE49-F238E27FC236}">
                <a16:creationId xmlns:a16="http://schemas.microsoft.com/office/drawing/2014/main" id="{40ADC6CA-7A5D-1FB9-94E7-765D2A762B96}"/>
              </a:ext>
            </a:extLst>
          </p:cNvPr>
          <p:cNvSpPr>
            <a:spLocks noGrp="1"/>
          </p:cNvSpPr>
          <p:nvPr>
            <p:ph type="body" sz="quarter" idx="16" hasCustomPrompt="1"/>
          </p:nvPr>
        </p:nvSpPr>
        <p:spPr>
          <a:xfrm>
            <a:off x="3943351" y="2105025"/>
            <a:ext cx="6352794" cy="3627439"/>
          </a:xfrm>
        </p:spPr>
        <p:txBody>
          <a:bodyPr lIns="0" tIns="0" rIns="0" bIns="0">
            <a:noAutofit/>
          </a:bodyPr>
          <a:lstStyle>
            <a:lvl1pPr>
              <a:lnSpc>
                <a:spcPts val="2020"/>
              </a:lnSpc>
              <a:spcBef>
                <a:spcPts val="0"/>
              </a:spcBef>
              <a:defRPr sz="1800" b="0" i="0">
                <a:latin typeface="+mn-lt"/>
                <a:cs typeface="Calibri Light" panose="020F0302020204030204" pitchFamily="34" charset="0"/>
              </a:defRPr>
            </a:lvl1pPr>
          </a:lstStyle>
          <a:p>
            <a:pPr lvl="0"/>
            <a:r>
              <a:rPr lang="en-GB" dirty="0"/>
              <a:t>Body copy</a:t>
            </a:r>
          </a:p>
        </p:txBody>
      </p:sp>
    </p:spTree>
    <p:extLst>
      <p:ext uri="{BB962C8B-B14F-4D97-AF65-F5344CB8AC3E}">
        <p14:creationId xmlns:p14="http://schemas.microsoft.com/office/powerpoint/2010/main" val="852239683"/>
      </p:ext>
    </p:extLst>
  </p:cSld>
  <p:clrMapOvr>
    <a:masterClrMapping/>
  </p:clrMapOvr>
  <p:extLst>
    <p:ext uri="{DCECCB84-F9BA-43D5-87BE-67443E8EF086}">
      <p15:sldGuideLst xmlns:p15="http://schemas.microsoft.com/office/powerpoint/2012/main">
        <p15:guide id="1" orient="horz" pos="255">
          <p15:clr>
            <a:srgbClr val="FBAE40"/>
          </p15:clr>
        </p15:guide>
        <p15:guide id="2" pos="257">
          <p15:clr>
            <a:srgbClr val="FBAE40"/>
          </p15:clr>
        </p15:guide>
        <p15:guide id="3" pos="7423">
          <p15:clr>
            <a:srgbClr val="FBAE40"/>
          </p15:clr>
        </p15:guide>
        <p15:guide id="4" orient="horz" pos="4065">
          <p15:clr>
            <a:srgbClr val="FBAE40"/>
          </p15:clr>
        </p15:guide>
        <p15:guide id="5" pos="642">
          <p15:clr>
            <a:srgbClr val="FBAE40"/>
          </p15:clr>
        </p15:guide>
        <p15:guide id="6" pos="2275">
          <p15:clr>
            <a:srgbClr val="FBAE40"/>
          </p15:clr>
        </p15:guide>
        <p15:guide id="7" orient="horz" pos="3271">
          <p15:clr>
            <a:srgbClr val="FBAE40"/>
          </p15:clr>
        </p15:guide>
        <p15:guide id="8" orient="horz" pos="3680">
          <p15:clr>
            <a:srgbClr val="FBAE40"/>
          </p15:clr>
        </p15:guide>
        <p15:guide id="9" orient="horz" pos="890">
          <p15:clr>
            <a:srgbClr val="FBAE40"/>
          </p15:clr>
        </p15:guide>
        <p15:guide id="10" orient="horz" pos="1593">
          <p15:clr>
            <a:srgbClr val="FBAE40"/>
          </p15:clr>
        </p15:guide>
        <p15:guide id="11" orient="horz" pos="2523">
          <p15:clr>
            <a:srgbClr val="FBAE40"/>
          </p15:clr>
        </p15:guide>
        <p15:guide id="12" pos="581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0" name="Picture 19" descr="A person standing on a balcony overlooking a city&#10;&#10;Description automatically generated">
            <a:extLst>
              <a:ext uri="{FF2B5EF4-FFF2-40B4-BE49-F238E27FC236}">
                <a16:creationId xmlns:a16="http://schemas.microsoft.com/office/drawing/2014/main" id="{6906A218-F698-ADC8-8BD0-4E47938684E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407988" y="398252"/>
            <a:ext cx="11376024" cy="6061495"/>
          </a:xfrm>
          <a:prstGeom prst="rect">
            <a:avLst/>
          </a:prstGeom>
        </p:spPr>
      </p:pic>
      <p:sp>
        <p:nvSpPr>
          <p:cNvPr id="4" name="Date Placeholder 3">
            <a:extLst>
              <a:ext uri="{FF2B5EF4-FFF2-40B4-BE49-F238E27FC236}">
                <a16:creationId xmlns:a16="http://schemas.microsoft.com/office/drawing/2014/main" id="{CE4FB20A-4A9A-C3DC-C682-EE0F36DB9F9A}"/>
              </a:ext>
            </a:extLst>
          </p:cNvPr>
          <p:cNvSpPr>
            <a:spLocks noGrp="1"/>
          </p:cNvSpPr>
          <p:nvPr>
            <p:ph type="dt" sz="half" idx="10"/>
          </p:nvPr>
        </p:nvSpPr>
        <p:spPr>
          <a:xfrm>
            <a:off x="838200" y="6356350"/>
            <a:ext cx="2743200" cy="365125"/>
          </a:xfrm>
          <a:prstGeom prst="rect">
            <a:avLst/>
          </a:prstGeom>
        </p:spPr>
        <p:txBody>
          <a:bodyPr/>
          <a:lstStyle/>
          <a:p>
            <a:fld id="{AA837B06-F61E-1142-BDBB-5D6B99170F5F}" type="datetimeFigureOut">
              <a:rPr lang="en-US" smtClean="0"/>
              <a:t>1/30/2025</a:t>
            </a:fld>
            <a:endParaRPr lang="en-US" dirty="0"/>
          </a:p>
        </p:txBody>
      </p:sp>
      <p:sp>
        <p:nvSpPr>
          <p:cNvPr id="5" name="Footer Placeholder 4">
            <a:extLst>
              <a:ext uri="{FF2B5EF4-FFF2-40B4-BE49-F238E27FC236}">
                <a16:creationId xmlns:a16="http://schemas.microsoft.com/office/drawing/2014/main" id="{12081169-3DEA-C96B-D2F5-8C7CDAED13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F5472B-2363-D17F-1617-19F46FB5984E}"/>
              </a:ext>
            </a:extLst>
          </p:cNvPr>
          <p:cNvSpPr>
            <a:spLocks noGrp="1"/>
          </p:cNvSpPr>
          <p:nvPr>
            <p:ph type="sldNum" sz="quarter" idx="12"/>
          </p:nvPr>
        </p:nvSpPr>
        <p:spPr/>
        <p:txBody>
          <a:bodyPr/>
          <a:lstStyle/>
          <a:p>
            <a:fld id="{BC4B8453-241F-A741-9ED3-315FF6A9F19E}" type="slidenum">
              <a:rPr lang="en-US" smtClean="0"/>
              <a:t>‹#›</a:t>
            </a:fld>
            <a:endParaRPr lang="en-US" dirty="0"/>
          </a:p>
        </p:txBody>
      </p:sp>
      <p:sp>
        <p:nvSpPr>
          <p:cNvPr id="10" name="Rectangle 9">
            <a:extLst>
              <a:ext uri="{FF2B5EF4-FFF2-40B4-BE49-F238E27FC236}">
                <a16:creationId xmlns:a16="http://schemas.microsoft.com/office/drawing/2014/main" id="{2B34B232-462F-03E6-9132-B835B3F5F923}"/>
              </a:ext>
            </a:extLst>
          </p:cNvPr>
          <p:cNvSpPr/>
          <p:nvPr userDrawn="1"/>
        </p:nvSpPr>
        <p:spPr>
          <a:xfrm>
            <a:off x="1018708" y="-2"/>
            <a:ext cx="2592388" cy="5192713"/>
          </a:xfrm>
          <a:prstGeom prst="rect">
            <a:avLst/>
          </a:prstGeom>
          <a:solidFill>
            <a:srgbClr val="DA20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Content Placeholder 5">
            <a:extLst>
              <a:ext uri="{FF2B5EF4-FFF2-40B4-BE49-F238E27FC236}">
                <a16:creationId xmlns:a16="http://schemas.microsoft.com/office/drawing/2014/main" id="{AB2CECCB-1D7C-A48D-DA1B-A533E0550C8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44513" y="620368"/>
            <a:ext cx="2174962" cy="1681105"/>
          </a:xfrm>
          <a:prstGeom prst="rect">
            <a:avLst/>
          </a:prstGeom>
        </p:spPr>
      </p:pic>
      <p:sp>
        <p:nvSpPr>
          <p:cNvPr id="21" name="Rectangle 20">
            <a:extLst>
              <a:ext uri="{FF2B5EF4-FFF2-40B4-BE49-F238E27FC236}">
                <a16:creationId xmlns:a16="http://schemas.microsoft.com/office/drawing/2014/main" id="{C7A2FEFB-CE49-0265-CBF9-9FF240DBC469}"/>
              </a:ext>
            </a:extLst>
          </p:cNvPr>
          <p:cNvSpPr/>
          <p:nvPr userDrawn="1"/>
        </p:nvSpPr>
        <p:spPr>
          <a:xfrm>
            <a:off x="1019175" y="5192713"/>
            <a:ext cx="2592388" cy="649287"/>
          </a:xfrm>
          <a:prstGeom prst="rect">
            <a:avLst/>
          </a:prstGeom>
          <a:solidFill>
            <a:srgbClr val="2A2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CD57141-3601-11F4-FB81-54743132E9B5}"/>
              </a:ext>
            </a:extLst>
          </p:cNvPr>
          <p:cNvSpPr txBox="1"/>
          <p:nvPr userDrawn="1"/>
        </p:nvSpPr>
        <p:spPr>
          <a:xfrm>
            <a:off x="1227421" y="5378856"/>
            <a:ext cx="2174962"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Securing the Future</a:t>
            </a:r>
          </a:p>
        </p:txBody>
      </p:sp>
      <p:sp>
        <p:nvSpPr>
          <p:cNvPr id="2" name="TextBox 1">
            <a:extLst>
              <a:ext uri="{FF2B5EF4-FFF2-40B4-BE49-F238E27FC236}">
                <a16:creationId xmlns:a16="http://schemas.microsoft.com/office/drawing/2014/main" id="{C0E851CC-62E5-9502-E21B-AA118CA1E508}"/>
              </a:ext>
            </a:extLst>
          </p:cNvPr>
          <p:cNvSpPr txBox="1"/>
          <p:nvPr userDrawn="1"/>
        </p:nvSpPr>
        <p:spPr>
          <a:xfrm>
            <a:off x="4038600" y="2667202"/>
            <a:ext cx="4269835" cy="1015663"/>
          </a:xfrm>
          <a:prstGeom prst="rect">
            <a:avLst/>
          </a:prstGeom>
          <a:noFill/>
        </p:spPr>
        <p:txBody>
          <a:bodyPr wrap="square" rtlCol="0">
            <a:spAutoFit/>
          </a:bodyPr>
          <a:lstStyle/>
          <a:p>
            <a:r>
              <a:rPr lang="en-US" sz="6000" b="1" cap="all" baseline="0" dirty="0">
                <a:solidFill>
                  <a:schemeClr val="bg1"/>
                </a:solidFill>
                <a:latin typeface="+mj-lt"/>
              </a:rPr>
              <a:t>Thank You</a:t>
            </a:r>
          </a:p>
        </p:txBody>
      </p:sp>
    </p:spTree>
    <p:extLst>
      <p:ext uri="{BB962C8B-B14F-4D97-AF65-F5344CB8AC3E}">
        <p14:creationId xmlns:p14="http://schemas.microsoft.com/office/powerpoint/2010/main" val="4094175948"/>
      </p:ext>
    </p:extLst>
  </p:cSld>
  <p:clrMapOvr>
    <a:masterClrMapping/>
  </p:clrMapOvr>
  <p:extLst>
    <p:ext uri="{DCECCB84-F9BA-43D5-87BE-67443E8EF086}">
      <p15:sldGuideLst xmlns:p15="http://schemas.microsoft.com/office/powerpoint/2012/main">
        <p15:guide id="1" orient="horz" pos="255">
          <p15:clr>
            <a:srgbClr val="FBAE40"/>
          </p15:clr>
        </p15:guide>
        <p15:guide id="2" pos="257">
          <p15:clr>
            <a:srgbClr val="FBAE40"/>
          </p15:clr>
        </p15:guide>
        <p15:guide id="3" pos="7423">
          <p15:clr>
            <a:srgbClr val="FBAE40"/>
          </p15:clr>
        </p15:guide>
        <p15:guide id="4" orient="horz" pos="4065">
          <p15:clr>
            <a:srgbClr val="FBAE40"/>
          </p15:clr>
        </p15:guide>
        <p15:guide id="5" pos="642">
          <p15:clr>
            <a:srgbClr val="FBAE40"/>
          </p15:clr>
        </p15:guide>
        <p15:guide id="6" pos="2275">
          <p15:clr>
            <a:srgbClr val="FBAE40"/>
          </p15:clr>
        </p15:guide>
        <p15:guide id="7" orient="horz" pos="3271">
          <p15:clr>
            <a:srgbClr val="FBAE40"/>
          </p15:clr>
        </p15:guide>
        <p15:guide id="8" orient="horz" pos="36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 Slid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0020B0-4F6A-1BE9-FCB9-1FA9B47DB59A}"/>
              </a:ext>
            </a:extLst>
          </p:cNvPr>
          <p:cNvPicPr>
            <a:picLocks noChangeAspect="1"/>
          </p:cNvPicPr>
          <p:nvPr userDrawn="1"/>
        </p:nvPicPr>
        <p:blipFill>
          <a:blip r:embed="rId2" cstate="print">
            <a:extLst>
              <a:ext uri="{28A0092B-C50C-407E-A947-70E740481C1C}">
                <a14:useLocalDpi xmlns:a14="http://schemas.microsoft.com/office/drawing/2010/main"/>
              </a:ext>
            </a:extLst>
          </a:blip>
          <a:srcRect r="-112"/>
          <a:stretch/>
        </p:blipFill>
        <p:spPr>
          <a:xfrm>
            <a:off x="404708" y="404813"/>
            <a:ext cx="11379306" cy="6048375"/>
          </a:xfrm>
          <a:prstGeom prst="rect">
            <a:avLst/>
          </a:prstGeom>
        </p:spPr>
      </p:pic>
      <p:sp>
        <p:nvSpPr>
          <p:cNvPr id="4" name="Date Placeholder 3">
            <a:extLst>
              <a:ext uri="{FF2B5EF4-FFF2-40B4-BE49-F238E27FC236}">
                <a16:creationId xmlns:a16="http://schemas.microsoft.com/office/drawing/2014/main" id="{CE4FB20A-4A9A-C3DC-C682-EE0F36DB9F9A}"/>
              </a:ext>
            </a:extLst>
          </p:cNvPr>
          <p:cNvSpPr>
            <a:spLocks noGrp="1"/>
          </p:cNvSpPr>
          <p:nvPr>
            <p:ph type="dt" sz="half" idx="10"/>
          </p:nvPr>
        </p:nvSpPr>
        <p:spPr>
          <a:xfrm>
            <a:off x="838200" y="6356350"/>
            <a:ext cx="2743200" cy="365125"/>
          </a:xfrm>
          <a:prstGeom prst="rect">
            <a:avLst/>
          </a:prstGeom>
        </p:spPr>
        <p:txBody>
          <a:bodyPr/>
          <a:lstStyle/>
          <a:p>
            <a:fld id="{AA837B06-F61E-1142-BDBB-5D6B99170F5F}" type="datetimeFigureOut">
              <a:rPr lang="en-US" smtClean="0"/>
              <a:t>1/30/2025</a:t>
            </a:fld>
            <a:endParaRPr lang="en-US" dirty="0"/>
          </a:p>
        </p:txBody>
      </p:sp>
      <p:sp>
        <p:nvSpPr>
          <p:cNvPr id="5" name="Footer Placeholder 4">
            <a:extLst>
              <a:ext uri="{FF2B5EF4-FFF2-40B4-BE49-F238E27FC236}">
                <a16:creationId xmlns:a16="http://schemas.microsoft.com/office/drawing/2014/main" id="{12081169-3DEA-C96B-D2F5-8C7CDAED13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F5472B-2363-D17F-1617-19F46FB5984E}"/>
              </a:ext>
            </a:extLst>
          </p:cNvPr>
          <p:cNvSpPr>
            <a:spLocks noGrp="1"/>
          </p:cNvSpPr>
          <p:nvPr>
            <p:ph type="sldNum" sz="quarter" idx="12"/>
          </p:nvPr>
        </p:nvSpPr>
        <p:spPr/>
        <p:txBody>
          <a:bodyPr/>
          <a:lstStyle/>
          <a:p>
            <a:fld id="{BC4B8453-241F-A741-9ED3-315FF6A9F19E}" type="slidenum">
              <a:rPr lang="en-US" smtClean="0"/>
              <a:t>‹#›</a:t>
            </a:fld>
            <a:endParaRPr lang="en-US" dirty="0"/>
          </a:p>
        </p:txBody>
      </p:sp>
      <p:sp>
        <p:nvSpPr>
          <p:cNvPr id="10" name="Rectangle 9">
            <a:extLst>
              <a:ext uri="{FF2B5EF4-FFF2-40B4-BE49-F238E27FC236}">
                <a16:creationId xmlns:a16="http://schemas.microsoft.com/office/drawing/2014/main" id="{2B34B232-462F-03E6-9132-B835B3F5F923}"/>
              </a:ext>
            </a:extLst>
          </p:cNvPr>
          <p:cNvSpPr/>
          <p:nvPr userDrawn="1"/>
        </p:nvSpPr>
        <p:spPr>
          <a:xfrm>
            <a:off x="1019175" y="0"/>
            <a:ext cx="2592388" cy="5192713"/>
          </a:xfrm>
          <a:prstGeom prst="rect">
            <a:avLst/>
          </a:prstGeom>
          <a:solidFill>
            <a:srgbClr val="DA20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Content Placeholder 5">
            <a:extLst>
              <a:ext uri="{FF2B5EF4-FFF2-40B4-BE49-F238E27FC236}">
                <a16:creationId xmlns:a16="http://schemas.microsoft.com/office/drawing/2014/main" id="{AB2CECCB-1D7C-A48D-DA1B-A533E0550C8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44513" y="620368"/>
            <a:ext cx="2174962" cy="1681105"/>
          </a:xfrm>
          <a:prstGeom prst="rect">
            <a:avLst/>
          </a:prstGeom>
        </p:spPr>
      </p:pic>
      <p:sp>
        <p:nvSpPr>
          <p:cNvPr id="15" name="Text Placeholder 14">
            <a:extLst>
              <a:ext uri="{FF2B5EF4-FFF2-40B4-BE49-F238E27FC236}">
                <a16:creationId xmlns:a16="http://schemas.microsoft.com/office/drawing/2014/main" id="{A84F2B29-8A7F-AB21-FBF3-850442FB36AF}"/>
              </a:ext>
            </a:extLst>
          </p:cNvPr>
          <p:cNvSpPr>
            <a:spLocks noGrp="1"/>
          </p:cNvSpPr>
          <p:nvPr>
            <p:ph type="body" sz="quarter" idx="14" hasCustomPrompt="1"/>
          </p:nvPr>
        </p:nvSpPr>
        <p:spPr>
          <a:xfrm>
            <a:off x="3933825" y="2922587"/>
            <a:ext cx="6988175" cy="2154238"/>
          </a:xfrm>
        </p:spPr>
        <p:txBody>
          <a:bodyPr lIns="0" tIns="0" rIns="0" bIns="0">
            <a:noAutofit/>
          </a:bodyPr>
          <a:lstStyle>
            <a:lvl1pPr marL="0" indent="0">
              <a:lnSpc>
                <a:spcPts val="5820"/>
              </a:lnSpc>
              <a:buFontTx/>
              <a:buNone/>
              <a:tabLst>
                <a:tab pos="5016500" algn="l"/>
              </a:tabLst>
              <a:defRPr sz="5600" b="1">
                <a:solidFill>
                  <a:schemeClr val="bg1"/>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GB" dirty="0"/>
              <a:t>INSERT HEADING</a:t>
            </a:r>
            <a:endParaRPr lang="en-US" dirty="0"/>
          </a:p>
        </p:txBody>
      </p:sp>
      <p:sp>
        <p:nvSpPr>
          <p:cNvPr id="21" name="Rectangle 20">
            <a:extLst>
              <a:ext uri="{FF2B5EF4-FFF2-40B4-BE49-F238E27FC236}">
                <a16:creationId xmlns:a16="http://schemas.microsoft.com/office/drawing/2014/main" id="{C7A2FEFB-CE49-0265-CBF9-9FF240DBC469}"/>
              </a:ext>
            </a:extLst>
          </p:cNvPr>
          <p:cNvSpPr/>
          <p:nvPr userDrawn="1"/>
        </p:nvSpPr>
        <p:spPr>
          <a:xfrm>
            <a:off x="1019175" y="5192713"/>
            <a:ext cx="2592388" cy="649287"/>
          </a:xfrm>
          <a:prstGeom prst="rect">
            <a:avLst/>
          </a:prstGeom>
          <a:solidFill>
            <a:srgbClr val="2A2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CD57141-3601-11F4-FB81-54743132E9B5}"/>
              </a:ext>
            </a:extLst>
          </p:cNvPr>
          <p:cNvSpPr txBox="1"/>
          <p:nvPr userDrawn="1"/>
        </p:nvSpPr>
        <p:spPr>
          <a:xfrm>
            <a:off x="1227421" y="5378856"/>
            <a:ext cx="2174962"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Securing the Future</a:t>
            </a:r>
          </a:p>
        </p:txBody>
      </p:sp>
      <p:sp>
        <p:nvSpPr>
          <p:cNvPr id="9" name="Text Placeholder 12">
            <a:extLst>
              <a:ext uri="{FF2B5EF4-FFF2-40B4-BE49-F238E27FC236}">
                <a16:creationId xmlns:a16="http://schemas.microsoft.com/office/drawing/2014/main" id="{92715F76-F91D-8EF3-7C5D-C30DDACB688B}"/>
              </a:ext>
            </a:extLst>
          </p:cNvPr>
          <p:cNvSpPr>
            <a:spLocks noGrp="1"/>
          </p:cNvSpPr>
          <p:nvPr>
            <p:ph type="body" sz="quarter" idx="13" hasCustomPrompt="1"/>
          </p:nvPr>
        </p:nvSpPr>
        <p:spPr>
          <a:xfrm>
            <a:off x="1316056" y="2956105"/>
            <a:ext cx="2031875" cy="1349377"/>
          </a:xfrm>
        </p:spPr>
        <p:txBody>
          <a:bodyPr lIns="0" tIns="0" rIns="0" bIns="0">
            <a:normAutofit/>
          </a:bodyPr>
          <a:lstStyle>
            <a:lvl1pPr marL="0" indent="0">
              <a:lnSpc>
                <a:spcPct val="100000"/>
              </a:lnSpc>
              <a:buFontTx/>
              <a:buNone/>
              <a:defRPr sz="2000" b="1" i="0">
                <a:solidFill>
                  <a:schemeClr val="bg1"/>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Insert sub heading if required</a:t>
            </a:r>
          </a:p>
        </p:txBody>
      </p:sp>
    </p:spTree>
    <p:extLst>
      <p:ext uri="{BB962C8B-B14F-4D97-AF65-F5344CB8AC3E}">
        <p14:creationId xmlns:p14="http://schemas.microsoft.com/office/powerpoint/2010/main" val="3485578422"/>
      </p:ext>
    </p:extLst>
  </p:cSld>
  <p:clrMapOvr>
    <a:masterClrMapping/>
  </p:clrMapOvr>
  <p:extLst>
    <p:ext uri="{DCECCB84-F9BA-43D5-87BE-67443E8EF086}">
      <p15:sldGuideLst xmlns:p15="http://schemas.microsoft.com/office/powerpoint/2012/main">
        <p15:guide id="1" orient="horz" pos="255">
          <p15:clr>
            <a:srgbClr val="FBAE40"/>
          </p15:clr>
        </p15:guide>
        <p15:guide id="2" pos="257">
          <p15:clr>
            <a:srgbClr val="FBAE40"/>
          </p15:clr>
        </p15:guide>
        <p15:guide id="3" pos="7423">
          <p15:clr>
            <a:srgbClr val="FBAE40"/>
          </p15:clr>
        </p15:guide>
        <p15:guide id="4" orient="horz" pos="4065">
          <p15:clr>
            <a:srgbClr val="FBAE40"/>
          </p15:clr>
        </p15:guide>
        <p15:guide id="5" pos="642">
          <p15:clr>
            <a:srgbClr val="FBAE40"/>
          </p15:clr>
        </p15:guide>
        <p15:guide id="6" pos="2275">
          <p15:clr>
            <a:srgbClr val="FBAE40"/>
          </p15:clr>
        </p15:guide>
        <p15:guide id="7" orient="horz" pos="3271">
          <p15:clr>
            <a:srgbClr val="FBAE40"/>
          </p15:clr>
        </p15:guide>
        <p15:guide id="8" orient="horz" pos="36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ext layout">
    <p:bg>
      <p:bgPr>
        <a:solidFill>
          <a:schemeClr val="bg1">
            <a:alpha val="9714"/>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021ADB-2610-E35A-9BF4-8A8441F4698E}"/>
              </a:ext>
            </a:extLst>
          </p:cNvPr>
          <p:cNvSpPr/>
          <p:nvPr userDrawn="1"/>
        </p:nvSpPr>
        <p:spPr>
          <a:xfrm>
            <a:off x="407988" y="420752"/>
            <a:ext cx="11376025" cy="6048375"/>
          </a:xfrm>
          <a:prstGeom prst="rect">
            <a:avLst/>
          </a:prstGeom>
          <a:solidFill>
            <a:srgbClr val="D3D3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DEF782F1-83B8-53DD-B668-579E05306BC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18708" y="0"/>
            <a:ext cx="2592388" cy="5732463"/>
          </a:xfrm>
          <a:prstGeom prst="rect">
            <a:avLst/>
          </a:prstGeom>
        </p:spPr>
      </p:pic>
      <p:sp>
        <p:nvSpPr>
          <p:cNvPr id="4" name="Date Placeholder 3">
            <a:extLst>
              <a:ext uri="{FF2B5EF4-FFF2-40B4-BE49-F238E27FC236}">
                <a16:creationId xmlns:a16="http://schemas.microsoft.com/office/drawing/2014/main" id="{CE4FB20A-4A9A-C3DC-C682-EE0F36DB9F9A}"/>
              </a:ext>
            </a:extLst>
          </p:cNvPr>
          <p:cNvSpPr>
            <a:spLocks noGrp="1"/>
          </p:cNvSpPr>
          <p:nvPr>
            <p:ph type="dt" sz="half" idx="10"/>
          </p:nvPr>
        </p:nvSpPr>
        <p:spPr>
          <a:xfrm>
            <a:off x="838200" y="6356350"/>
            <a:ext cx="2743200" cy="365125"/>
          </a:xfrm>
          <a:prstGeom prst="rect">
            <a:avLst/>
          </a:prstGeom>
        </p:spPr>
        <p:txBody>
          <a:bodyPr/>
          <a:lstStyle/>
          <a:p>
            <a:fld id="{AA837B06-F61E-1142-BDBB-5D6B99170F5F}" type="datetimeFigureOut">
              <a:rPr lang="en-US" smtClean="0"/>
              <a:t>1/30/2025</a:t>
            </a:fld>
            <a:endParaRPr lang="en-US" dirty="0"/>
          </a:p>
        </p:txBody>
      </p:sp>
      <p:sp>
        <p:nvSpPr>
          <p:cNvPr id="5" name="Footer Placeholder 4">
            <a:extLst>
              <a:ext uri="{FF2B5EF4-FFF2-40B4-BE49-F238E27FC236}">
                <a16:creationId xmlns:a16="http://schemas.microsoft.com/office/drawing/2014/main" id="{12081169-3DEA-C96B-D2F5-8C7CDAED13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F5472B-2363-D17F-1617-19F46FB5984E}"/>
              </a:ext>
            </a:extLst>
          </p:cNvPr>
          <p:cNvSpPr>
            <a:spLocks noGrp="1"/>
          </p:cNvSpPr>
          <p:nvPr>
            <p:ph type="sldNum" sz="quarter" idx="12"/>
          </p:nvPr>
        </p:nvSpPr>
        <p:spPr/>
        <p:txBody>
          <a:bodyPr/>
          <a:lstStyle/>
          <a:p>
            <a:fld id="{BC4B8453-241F-A741-9ED3-315FF6A9F19E}" type="slidenum">
              <a:rPr lang="en-US" smtClean="0"/>
              <a:t>‹#›</a:t>
            </a:fld>
            <a:endParaRPr lang="en-US" dirty="0"/>
          </a:p>
        </p:txBody>
      </p:sp>
      <p:sp>
        <p:nvSpPr>
          <p:cNvPr id="21" name="Rectangle 20">
            <a:extLst>
              <a:ext uri="{FF2B5EF4-FFF2-40B4-BE49-F238E27FC236}">
                <a16:creationId xmlns:a16="http://schemas.microsoft.com/office/drawing/2014/main" id="{C7A2FEFB-CE49-0265-CBF9-9FF240DBC469}"/>
              </a:ext>
            </a:extLst>
          </p:cNvPr>
          <p:cNvSpPr/>
          <p:nvPr userDrawn="1"/>
        </p:nvSpPr>
        <p:spPr>
          <a:xfrm>
            <a:off x="1019175" y="5192713"/>
            <a:ext cx="2592388" cy="649287"/>
          </a:xfrm>
          <a:prstGeom prst="rect">
            <a:avLst/>
          </a:prstGeom>
          <a:solidFill>
            <a:srgbClr val="2A2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red and black logo&#10;&#10;Description automatically generated">
            <a:extLst>
              <a:ext uri="{FF2B5EF4-FFF2-40B4-BE49-F238E27FC236}">
                <a16:creationId xmlns:a16="http://schemas.microsoft.com/office/drawing/2014/main" id="{CF1B2869-1716-BCE6-4EF8-1DC5AC4D92F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48240" y="5111547"/>
            <a:ext cx="1735772" cy="1341640"/>
          </a:xfrm>
          <a:prstGeom prst="rect">
            <a:avLst/>
          </a:prstGeom>
        </p:spPr>
      </p:pic>
      <p:sp>
        <p:nvSpPr>
          <p:cNvPr id="9" name="TextBox 8">
            <a:extLst>
              <a:ext uri="{FF2B5EF4-FFF2-40B4-BE49-F238E27FC236}">
                <a16:creationId xmlns:a16="http://schemas.microsoft.com/office/drawing/2014/main" id="{70B66ABC-D22C-4F72-0E7C-4F5BB12C3F26}"/>
              </a:ext>
            </a:extLst>
          </p:cNvPr>
          <p:cNvSpPr txBox="1"/>
          <p:nvPr userDrawn="1"/>
        </p:nvSpPr>
        <p:spPr>
          <a:xfrm>
            <a:off x="1227421" y="5378856"/>
            <a:ext cx="2174962"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Securing the Future</a:t>
            </a:r>
          </a:p>
        </p:txBody>
      </p:sp>
      <p:sp>
        <p:nvSpPr>
          <p:cNvPr id="11" name="Text Placeholder 12">
            <a:extLst>
              <a:ext uri="{FF2B5EF4-FFF2-40B4-BE49-F238E27FC236}">
                <a16:creationId xmlns:a16="http://schemas.microsoft.com/office/drawing/2014/main" id="{3AF49492-B7E1-CEC7-444B-D70072EABCD4}"/>
              </a:ext>
            </a:extLst>
          </p:cNvPr>
          <p:cNvSpPr>
            <a:spLocks noGrp="1"/>
          </p:cNvSpPr>
          <p:nvPr>
            <p:ph type="body" sz="quarter" idx="13" hasCustomPrompt="1"/>
          </p:nvPr>
        </p:nvSpPr>
        <p:spPr>
          <a:xfrm>
            <a:off x="3945827" y="1558474"/>
            <a:ext cx="7815167" cy="382778"/>
          </a:xfrm>
        </p:spPr>
        <p:txBody>
          <a:bodyPr lIns="0" tIns="0" rIns="0" bIns="0" anchor="ctr" anchorCtr="0">
            <a:normAutofit/>
          </a:bodyPr>
          <a:lstStyle>
            <a:lvl1pPr marL="0" indent="0">
              <a:lnSpc>
                <a:spcPts val="2820"/>
              </a:lnSpc>
              <a:buFontTx/>
              <a:buNone/>
              <a:defRPr sz="2000" b="1" i="0">
                <a:solidFill>
                  <a:srgbClr val="404044"/>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Sub title if required (sentence case)</a:t>
            </a:r>
          </a:p>
        </p:txBody>
      </p:sp>
      <p:sp>
        <p:nvSpPr>
          <p:cNvPr id="13" name="Text Placeholder 14">
            <a:extLst>
              <a:ext uri="{FF2B5EF4-FFF2-40B4-BE49-F238E27FC236}">
                <a16:creationId xmlns:a16="http://schemas.microsoft.com/office/drawing/2014/main" id="{E8FE6AA0-7427-3576-ADDE-3EE58565CC27}"/>
              </a:ext>
            </a:extLst>
          </p:cNvPr>
          <p:cNvSpPr>
            <a:spLocks noGrp="1"/>
          </p:cNvSpPr>
          <p:nvPr>
            <p:ph type="body" sz="quarter" idx="14" hasCustomPrompt="1"/>
          </p:nvPr>
        </p:nvSpPr>
        <p:spPr>
          <a:xfrm>
            <a:off x="3933825" y="810000"/>
            <a:ext cx="7827169" cy="748474"/>
          </a:xfrm>
        </p:spPr>
        <p:txBody>
          <a:bodyPr lIns="0" tIns="0" rIns="0" bIns="0">
            <a:noAutofit/>
          </a:bodyPr>
          <a:lstStyle>
            <a:lvl1pPr marL="0" indent="0">
              <a:lnSpc>
                <a:spcPts val="3220"/>
              </a:lnSpc>
              <a:buFontTx/>
              <a:buNone/>
              <a:tabLst>
                <a:tab pos="5016500" algn="l"/>
              </a:tabLst>
              <a:defRPr sz="3800" b="1">
                <a:solidFill>
                  <a:srgbClr val="DA202A"/>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GB" dirty="0"/>
              <a:t>TITLE, UPPER CASE, TWO LINES</a:t>
            </a:r>
          </a:p>
        </p:txBody>
      </p:sp>
      <p:sp>
        <p:nvSpPr>
          <p:cNvPr id="12" name="Text Placeholder 21">
            <a:extLst>
              <a:ext uri="{FF2B5EF4-FFF2-40B4-BE49-F238E27FC236}">
                <a16:creationId xmlns:a16="http://schemas.microsoft.com/office/drawing/2014/main" id="{12ACD332-9A6C-0BE3-1759-3A7CB7964EE6}"/>
              </a:ext>
            </a:extLst>
          </p:cNvPr>
          <p:cNvSpPr>
            <a:spLocks noGrp="1"/>
          </p:cNvSpPr>
          <p:nvPr>
            <p:ph type="body" sz="quarter" idx="16" hasCustomPrompt="1"/>
          </p:nvPr>
        </p:nvSpPr>
        <p:spPr>
          <a:xfrm>
            <a:off x="3943351" y="2105025"/>
            <a:ext cx="6352794" cy="3627439"/>
          </a:xfrm>
        </p:spPr>
        <p:txBody>
          <a:bodyPr lIns="0" tIns="0" rIns="0" bIns="0">
            <a:noAutofit/>
          </a:bodyPr>
          <a:lstStyle>
            <a:lvl1pPr>
              <a:lnSpc>
                <a:spcPts val="2020"/>
              </a:lnSpc>
              <a:spcBef>
                <a:spcPts val="0"/>
              </a:spcBef>
              <a:defRPr sz="1800" b="0" i="0">
                <a:latin typeface="+mn-lt"/>
                <a:cs typeface="Calibri Light" panose="020F0302020204030204" pitchFamily="34" charset="0"/>
              </a:defRPr>
            </a:lvl1pPr>
          </a:lstStyle>
          <a:p>
            <a:pPr lvl="0"/>
            <a:r>
              <a:rPr lang="en-GB" dirty="0"/>
              <a:t>Body copy</a:t>
            </a:r>
          </a:p>
        </p:txBody>
      </p:sp>
    </p:spTree>
    <p:extLst>
      <p:ext uri="{BB962C8B-B14F-4D97-AF65-F5344CB8AC3E}">
        <p14:creationId xmlns:p14="http://schemas.microsoft.com/office/powerpoint/2010/main" val="3237934676"/>
      </p:ext>
    </p:extLst>
  </p:cSld>
  <p:clrMapOvr>
    <a:masterClrMapping/>
  </p:clrMapOvr>
  <p:extLst>
    <p:ext uri="{DCECCB84-F9BA-43D5-87BE-67443E8EF086}">
      <p15:sldGuideLst xmlns:p15="http://schemas.microsoft.com/office/powerpoint/2012/main">
        <p15:guide id="1" orient="horz" pos="255">
          <p15:clr>
            <a:srgbClr val="FBAE40"/>
          </p15:clr>
        </p15:guide>
        <p15:guide id="2" pos="257">
          <p15:clr>
            <a:srgbClr val="FBAE40"/>
          </p15:clr>
        </p15:guide>
        <p15:guide id="3" pos="7423">
          <p15:clr>
            <a:srgbClr val="FBAE40"/>
          </p15:clr>
        </p15:guide>
        <p15:guide id="4" orient="horz" pos="4065">
          <p15:clr>
            <a:srgbClr val="FBAE40"/>
          </p15:clr>
        </p15:guide>
        <p15:guide id="5" pos="619">
          <p15:clr>
            <a:srgbClr val="FBAE40"/>
          </p15:clr>
        </p15:guide>
        <p15:guide id="6" pos="2275">
          <p15:clr>
            <a:srgbClr val="FBAE40"/>
          </p15:clr>
        </p15:guide>
        <p15:guide id="7" orient="horz" pos="3271">
          <p15:clr>
            <a:srgbClr val="FBAE40"/>
          </p15:clr>
        </p15:guide>
        <p15:guide id="8" orient="horz" pos="3680">
          <p15:clr>
            <a:srgbClr val="FBAE40"/>
          </p15:clr>
        </p15:guide>
        <p15:guide id="9" orient="horz" pos="890">
          <p15:clr>
            <a:srgbClr val="FBAE40"/>
          </p15:clr>
        </p15:guide>
        <p15:guide id="10" orient="horz" pos="1593">
          <p15:clr>
            <a:srgbClr val="FBAE40"/>
          </p15:clr>
        </p15:guide>
        <p15:guide id="11" orient="horz" pos="2523">
          <p15:clr>
            <a:srgbClr val="FBAE40"/>
          </p15:clr>
        </p15:guide>
        <p15:guide id="12" pos="58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ext layout">
    <p:bg>
      <p:bgPr>
        <a:solidFill>
          <a:schemeClr val="bg1">
            <a:alpha val="9714"/>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021ADB-2610-E35A-9BF4-8A8441F4698E}"/>
              </a:ext>
            </a:extLst>
          </p:cNvPr>
          <p:cNvSpPr/>
          <p:nvPr userDrawn="1"/>
        </p:nvSpPr>
        <p:spPr>
          <a:xfrm>
            <a:off x="407988" y="404812"/>
            <a:ext cx="11376025" cy="6048375"/>
          </a:xfrm>
          <a:prstGeom prst="rect">
            <a:avLst/>
          </a:prstGeom>
          <a:solidFill>
            <a:srgbClr val="D3D3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person in an orange jacket walking down a street&#10;&#10;Description automatically generated">
            <a:extLst>
              <a:ext uri="{FF2B5EF4-FFF2-40B4-BE49-F238E27FC236}">
                <a16:creationId xmlns:a16="http://schemas.microsoft.com/office/drawing/2014/main" id="{4BEA11FB-E02A-9CAC-F61E-F04B14A8DB7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18708" y="0"/>
            <a:ext cx="2592388" cy="5732463"/>
          </a:xfrm>
          <a:prstGeom prst="rect">
            <a:avLst/>
          </a:prstGeom>
        </p:spPr>
      </p:pic>
      <p:sp>
        <p:nvSpPr>
          <p:cNvPr id="4" name="Date Placeholder 3">
            <a:extLst>
              <a:ext uri="{FF2B5EF4-FFF2-40B4-BE49-F238E27FC236}">
                <a16:creationId xmlns:a16="http://schemas.microsoft.com/office/drawing/2014/main" id="{CE4FB20A-4A9A-C3DC-C682-EE0F36DB9F9A}"/>
              </a:ext>
            </a:extLst>
          </p:cNvPr>
          <p:cNvSpPr>
            <a:spLocks noGrp="1"/>
          </p:cNvSpPr>
          <p:nvPr>
            <p:ph type="dt" sz="half" idx="10"/>
          </p:nvPr>
        </p:nvSpPr>
        <p:spPr>
          <a:xfrm>
            <a:off x="838200" y="6356350"/>
            <a:ext cx="2743200" cy="365125"/>
          </a:xfrm>
          <a:prstGeom prst="rect">
            <a:avLst/>
          </a:prstGeom>
        </p:spPr>
        <p:txBody>
          <a:bodyPr/>
          <a:lstStyle/>
          <a:p>
            <a:fld id="{AA837B06-F61E-1142-BDBB-5D6B99170F5F}" type="datetimeFigureOut">
              <a:rPr lang="en-US" smtClean="0"/>
              <a:t>1/30/2025</a:t>
            </a:fld>
            <a:endParaRPr lang="en-US" dirty="0"/>
          </a:p>
        </p:txBody>
      </p:sp>
      <p:sp>
        <p:nvSpPr>
          <p:cNvPr id="5" name="Footer Placeholder 4">
            <a:extLst>
              <a:ext uri="{FF2B5EF4-FFF2-40B4-BE49-F238E27FC236}">
                <a16:creationId xmlns:a16="http://schemas.microsoft.com/office/drawing/2014/main" id="{12081169-3DEA-C96B-D2F5-8C7CDAED13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F5472B-2363-D17F-1617-19F46FB5984E}"/>
              </a:ext>
            </a:extLst>
          </p:cNvPr>
          <p:cNvSpPr>
            <a:spLocks noGrp="1"/>
          </p:cNvSpPr>
          <p:nvPr>
            <p:ph type="sldNum" sz="quarter" idx="12"/>
          </p:nvPr>
        </p:nvSpPr>
        <p:spPr/>
        <p:txBody>
          <a:bodyPr/>
          <a:lstStyle/>
          <a:p>
            <a:fld id="{BC4B8453-241F-A741-9ED3-315FF6A9F19E}" type="slidenum">
              <a:rPr lang="en-US" smtClean="0"/>
              <a:t>‹#›</a:t>
            </a:fld>
            <a:endParaRPr lang="en-US" dirty="0"/>
          </a:p>
        </p:txBody>
      </p:sp>
      <p:sp>
        <p:nvSpPr>
          <p:cNvPr id="21" name="Rectangle 20">
            <a:extLst>
              <a:ext uri="{FF2B5EF4-FFF2-40B4-BE49-F238E27FC236}">
                <a16:creationId xmlns:a16="http://schemas.microsoft.com/office/drawing/2014/main" id="{C7A2FEFB-CE49-0265-CBF9-9FF240DBC469}"/>
              </a:ext>
            </a:extLst>
          </p:cNvPr>
          <p:cNvSpPr/>
          <p:nvPr userDrawn="1"/>
        </p:nvSpPr>
        <p:spPr>
          <a:xfrm>
            <a:off x="1019175" y="5192713"/>
            <a:ext cx="2592388" cy="649287"/>
          </a:xfrm>
          <a:prstGeom prst="rect">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03B0B83-162F-3402-0EA9-6C2DA6E4731A}"/>
              </a:ext>
            </a:extLst>
          </p:cNvPr>
          <p:cNvSpPr txBox="1"/>
          <p:nvPr userDrawn="1"/>
        </p:nvSpPr>
        <p:spPr>
          <a:xfrm>
            <a:off x="1227421" y="5378856"/>
            <a:ext cx="2174962"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Securing the Future</a:t>
            </a:r>
          </a:p>
        </p:txBody>
      </p:sp>
      <p:pic>
        <p:nvPicPr>
          <p:cNvPr id="3" name="Picture 2" descr="A red and black logo&#10;&#10;Description automatically generated">
            <a:extLst>
              <a:ext uri="{FF2B5EF4-FFF2-40B4-BE49-F238E27FC236}">
                <a16:creationId xmlns:a16="http://schemas.microsoft.com/office/drawing/2014/main" id="{E3F869FA-0746-7969-6C95-21962F7C567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48240" y="5111547"/>
            <a:ext cx="1735772" cy="1341640"/>
          </a:xfrm>
          <a:prstGeom prst="rect">
            <a:avLst/>
          </a:prstGeom>
        </p:spPr>
      </p:pic>
      <p:sp>
        <p:nvSpPr>
          <p:cNvPr id="10" name="Text Placeholder 12">
            <a:extLst>
              <a:ext uri="{FF2B5EF4-FFF2-40B4-BE49-F238E27FC236}">
                <a16:creationId xmlns:a16="http://schemas.microsoft.com/office/drawing/2014/main" id="{CDAF46CB-C0D1-7DB9-3859-5CF94BAD3850}"/>
              </a:ext>
            </a:extLst>
          </p:cNvPr>
          <p:cNvSpPr>
            <a:spLocks noGrp="1"/>
          </p:cNvSpPr>
          <p:nvPr>
            <p:ph type="body" sz="quarter" idx="13" hasCustomPrompt="1"/>
          </p:nvPr>
        </p:nvSpPr>
        <p:spPr>
          <a:xfrm>
            <a:off x="3945827" y="1558474"/>
            <a:ext cx="7815167" cy="382778"/>
          </a:xfrm>
        </p:spPr>
        <p:txBody>
          <a:bodyPr lIns="0" tIns="0" rIns="0" bIns="0" anchor="ctr" anchorCtr="0">
            <a:normAutofit/>
          </a:bodyPr>
          <a:lstStyle>
            <a:lvl1pPr marL="0" indent="0">
              <a:lnSpc>
                <a:spcPts val="2820"/>
              </a:lnSpc>
              <a:buFontTx/>
              <a:buNone/>
              <a:defRPr sz="2000" b="1" i="0">
                <a:solidFill>
                  <a:srgbClr val="404044"/>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Sub title if required (sentence case)</a:t>
            </a:r>
          </a:p>
        </p:txBody>
      </p:sp>
      <p:sp>
        <p:nvSpPr>
          <p:cNvPr id="13" name="Text Placeholder 14">
            <a:extLst>
              <a:ext uri="{FF2B5EF4-FFF2-40B4-BE49-F238E27FC236}">
                <a16:creationId xmlns:a16="http://schemas.microsoft.com/office/drawing/2014/main" id="{C0FB5BD6-52AF-9B8F-7BA2-A6277FAC402F}"/>
              </a:ext>
            </a:extLst>
          </p:cNvPr>
          <p:cNvSpPr>
            <a:spLocks noGrp="1"/>
          </p:cNvSpPr>
          <p:nvPr>
            <p:ph type="body" sz="quarter" idx="14" hasCustomPrompt="1"/>
          </p:nvPr>
        </p:nvSpPr>
        <p:spPr>
          <a:xfrm>
            <a:off x="3933825" y="810000"/>
            <a:ext cx="7827169" cy="748474"/>
          </a:xfrm>
        </p:spPr>
        <p:txBody>
          <a:bodyPr lIns="0" tIns="0" rIns="0" bIns="0">
            <a:noAutofit/>
          </a:bodyPr>
          <a:lstStyle>
            <a:lvl1pPr marL="0" indent="0">
              <a:lnSpc>
                <a:spcPts val="3220"/>
              </a:lnSpc>
              <a:buFontTx/>
              <a:buNone/>
              <a:tabLst>
                <a:tab pos="5016500" algn="l"/>
              </a:tabLst>
              <a:defRPr sz="3800" b="1">
                <a:solidFill>
                  <a:srgbClr val="DA202A"/>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GB" dirty="0"/>
              <a:t>TITLE, UPPER CASE, TWO LINES</a:t>
            </a:r>
          </a:p>
        </p:txBody>
      </p:sp>
      <p:sp>
        <p:nvSpPr>
          <p:cNvPr id="14" name="Text Placeholder 21">
            <a:extLst>
              <a:ext uri="{FF2B5EF4-FFF2-40B4-BE49-F238E27FC236}">
                <a16:creationId xmlns:a16="http://schemas.microsoft.com/office/drawing/2014/main" id="{AF68A49E-BCCC-F69A-F7C2-EF677BB34DA6}"/>
              </a:ext>
            </a:extLst>
          </p:cNvPr>
          <p:cNvSpPr>
            <a:spLocks noGrp="1"/>
          </p:cNvSpPr>
          <p:nvPr>
            <p:ph type="body" sz="quarter" idx="16" hasCustomPrompt="1"/>
          </p:nvPr>
        </p:nvSpPr>
        <p:spPr>
          <a:xfrm>
            <a:off x="3943351" y="2105025"/>
            <a:ext cx="6352794" cy="3627439"/>
          </a:xfrm>
        </p:spPr>
        <p:txBody>
          <a:bodyPr lIns="0" tIns="0" rIns="0" bIns="0">
            <a:noAutofit/>
          </a:bodyPr>
          <a:lstStyle>
            <a:lvl1pPr>
              <a:lnSpc>
                <a:spcPts val="2020"/>
              </a:lnSpc>
              <a:spcBef>
                <a:spcPts val="0"/>
              </a:spcBef>
              <a:defRPr sz="1800" b="0" i="0">
                <a:latin typeface="+mn-lt"/>
                <a:cs typeface="Calibri Light" panose="020F0302020204030204" pitchFamily="34" charset="0"/>
              </a:defRPr>
            </a:lvl1pPr>
          </a:lstStyle>
          <a:p>
            <a:pPr lvl="0"/>
            <a:r>
              <a:rPr lang="en-GB" dirty="0"/>
              <a:t>Body copy</a:t>
            </a:r>
          </a:p>
        </p:txBody>
      </p:sp>
    </p:spTree>
    <p:extLst>
      <p:ext uri="{BB962C8B-B14F-4D97-AF65-F5344CB8AC3E}">
        <p14:creationId xmlns:p14="http://schemas.microsoft.com/office/powerpoint/2010/main" val="900153180"/>
      </p:ext>
    </p:extLst>
  </p:cSld>
  <p:clrMapOvr>
    <a:masterClrMapping/>
  </p:clrMapOvr>
  <p:extLst>
    <p:ext uri="{DCECCB84-F9BA-43D5-87BE-67443E8EF086}">
      <p15:sldGuideLst xmlns:p15="http://schemas.microsoft.com/office/powerpoint/2012/main">
        <p15:guide id="1" orient="horz" pos="255">
          <p15:clr>
            <a:srgbClr val="FBAE40"/>
          </p15:clr>
        </p15:guide>
        <p15:guide id="2" pos="257">
          <p15:clr>
            <a:srgbClr val="FBAE40"/>
          </p15:clr>
        </p15:guide>
        <p15:guide id="3" pos="7423">
          <p15:clr>
            <a:srgbClr val="FBAE40"/>
          </p15:clr>
        </p15:guide>
        <p15:guide id="4" orient="horz" pos="4065">
          <p15:clr>
            <a:srgbClr val="FBAE40"/>
          </p15:clr>
        </p15:guide>
        <p15:guide id="5" pos="642">
          <p15:clr>
            <a:srgbClr val="FBAE40"/>
          </p15:clr>
        </p15:guide>
        <p15:guide id="6" pos="2275">
          <p15:clr>
            <a:srgbClr val="FBAE40"/>
          </p15:clr>
        </p15:guide>
        <p15:guide id="7" orient="horz" pos="3271">
          <p15:clr>
            <a:srgbClr val="FBAE40"/>
          </p15:clr>
        </p15:guide>
        <p15:guide id="8" orient="horz" pos="3680">
          <p15:clr>
            <a:srgbClr val="FBAE40"/>
          </p15:clr>
        </p15:guide>
        <p15:guide id="9" orient="horz" pos="890" userDrawn="1">
          <p15:clr>
            <a:srgbClr val="FBAE40"/>
          </p15:clr>
        </p15:guide>
        <p15:guide id="10" orient="horz" pos="1593" userDrawn="1">
          <p15:clr>
            <a:srgbClr val="FBAE40"/>
          </p15:clr>
        </p15:guide>
        <p15:guide id="11" orient="horz" pos="2523" userDrawn="1">
          <p15:clr>
            <a:srgbClr val="FBAE40"/>
          </p15:clr>
        </p15:guide>
        <p15:guide id="12" pos="581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Text layout">
    <p:bg>
      <p:bgPr>
        <a:solidFill>
          <a:schemeClr val="bg1">
            <a:alpha val="9714"/>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021ADB-2610-E35A-9BF4-8A8441F4698E}"/>
              </a:ext>
            </a:extLst>
          </p:cNvPr>
          <p:cNvSpPr/>
          <p:nvPr userDrawn="1"/>
        </p:nvSpPr>
        <p:spPr>
          <a:xfrm>
            <a:off x="407988" y="404812"/>
            <a:ext cx="11376025" cy="6048375"/>
          </a:xfrm>
          <a:prstGeom prst="rect">
            <a:avLst/>
          </a:prstGeom>
          <a:solidFill>
            <a:srgbClr val="D3D3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4BEA11FB-E02A-9CAC-F61E-F04B14A8DB72}"/>
              </a:ext>
            </a:extLst>
          </p:cNvPr>
          <p:cNvPicPr>
            <a:picLocks noChangeAspect="1"/>
          </p:cNvPicPr>
          <p:nvPr userDrawn="1"/>
        </p:nvPicPr>
        <p:blipFill>
          <a:blip r:embed="rId2" cstate="print">
            <a:extLst>
              <a:ext uri="{28A0092B-C50C-407E-A947-70E740481C1C}">
                <a14:useLocalDpi xmlns:a14="http://schemas.microsoft.com/office/drawing/2010/main"/>
              </a:ext>
            </a:extLst>
          </a:blip>
          <a:srcRect b="-3898"/>
          <a:stretch/>
        </p:blipFill>
        <p:spPr>
          <a:xfrm>
            <a:off x="1018708" y="0"/>
            <a:ext cx="2592388" cy="5732463"/>
          </a:xfrm>
          <a:prstGeom prst="rect">
            <a:avLst/>
          </a:prstGeom>
        </p:spPr>
      </p:pic>
      <p:sp>
        <p:nvSpPr>
          <p:cNvPr id="4" name="Date Placeholder 3">
            <a:extLst>
              <a:ext uri="{FF2B5EF4-FFF2-40B4-BE49-F238E27FC236}">
                <a16:creationId xmlns:a16="http://schemas.microsoft.com/office/drawing/2014/main" id="{CE4FB20A-4A9A-C3DC-C682-EE0F36DB9F9A}"/>
              </a:ext>
            </a:extLst>
          </p:cNvPr>
          <p:cNvSpPr>
            <a:spLocks noGrp="1"/>
          </p:cNvSpPr>
          <p:nvPr>
            <p:ph type="dt" sz="half" idx="10"/>
          </p:nvPr>
        </p:nvSpPr>
        <p:spPr>
          <a:xfrm>
            <a:off x="838200" y="6356350"/>
            <a:ext cx="2743200" cy="365125"/>
          </a:xfrm>
          <a:prstGeom prst="rect">
            <a:avLst/>
          </a:prstGeom>
        </p:spPr>
        <p:txBody>
          <a:bodyPr/>
          <a:lstStyle/>
          <a:p>
            <a:fld id="{AA837B06-F61E-1142-BDBB-5D6B99170F5F}" type="datetimeFigureOut">
              <a:rPr lang="en-US" smtClean="0"/>
              <a:t>1/30/2025</a:t>
            </a:fld>
            <a:endParaRPr lang="en-US" dirty="0"/>
          </a:p>
        </p:txBody>
      </p:sp>
      <p:sp>
        <p:nvSpPr>
          <p:cNvPr id="5" name="Footer Placeholder 4">
            <a:extLst>
              <a:ext uri="{FF2B5EF4-FFF2-40B4-BE49-F238E27FC236}">
                <a16:creationId xmlns:a16="http://schemas.microsoft.com/office/drawing/2014/main" id="{12081169-3DEA-C96B-D2F5-8C7CDAED13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F5472B-2363-D17F-1617-19F46FB5984E}"/>
              </a:ext>
            </a:extLst>
          </p:cNvPr>
          <p:cNvSpPr>
            <a:spLocks noGrp="1"/>
          </p:cNvSpPr>
          <p:nvPr>
            <p:ph type="sldNum" sz="quarter" idx="12"/>
          </p:nvPr>
        </p:nvSpPr>
        <p:spPr/>
        <p:txBody>
          <a:bodyPr/>
          <a:lstStyle/>
          <a:p>
            <a:fld id="{BC4B8453-241F-A741-9ED3-315FF6A9F19E}" type="slidenum">
              <a:rPr lang="en-US" smtClean="0"/>
              <a:t>‹#›</a:t>
            </a:fld>
            <a:endParaRPr lang="en-US" dirty="0"/>
          </a:p>
        </p:txBody>
      </p:sp>
      <p:sp>
        <p:nvSpPr>
          <p:cNvPr id="21" name="Rectangle 20">
            <a:extLst>
              <a:ext uri="{FF2B5EF4-FFF2-40B4-BE49-F238E27FC236}">
                <a16:creationId xmlns:a16="http://schemas.microsoft.com/office/drawing/2014/main" id="{C7A2FEFB-CE49-0265-CBF9-9FF240DBC469}"/>
              </a:ext>
            </a:extLst>
          </p:cNvPr>
          <p:cNvSpPr/>
          <p:nvPr userDrawn="1"/>
        </p:nvSpPr>
        <p:spPr>
          <a:xfrm>
            <a:off x="1019175" y="5192713"/>
            <a:ext cx="2592388" cy="649287"/>
          </a:xfrm>
          <a:prstGeom prst="rect">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03B0B83-162F-3402-0EA9-6C2DA6E4731A}"/>
              </a:ext>
            </a:extLst>
          </p:cNvPr>
          <p:cNvSpPr txBox="1"/>
          <p:nvPr userDrawn="1"/>
        </p:nvSpPr>
        <p:spPr>
          <a:xfrm>
            <a:off x="1227421" y="5378856"/>
            <a:ext cx="2174962"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Securing the Future</a:t>
            </a:r>
          </a:p>
        </p:txBody>
      </p:sp>
      <p:pic>
        <p:nvPicPr>
          <p:cNvPr id="3" name="Picture 2" descr="A red and black logo&#10;&#10;Description automatically generated">
            <a:extLst>
              <a:ext uri="{FF2B5EF4-FFF2-40B4-BE49-F238E27FC236}">
                <a16:creationId xmlns:a16="http://schemas.microsoft.com/office/drawing/2014/main" id="{E3F869FA-0746-7969-6C95-21962F7C567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48240" y="5111547"/>
            <a:ext cx="1735772" cy="1341640"/>
          </a:xfrm>
          <a:prstGeom prst="rect">
            <a:avLst/>
          </a:prstGeom>
        </p:spPr>
      </p:pic>
      <p:sp>
        <p:nvSpPr>
          <p:cNvPr id="11" name="Text Placeholder 12">
            <a:extLst>
              <a:ext uri="{FF2B5EF4-FFF2-40B4-BE49-F238E27FC236}">
                <a16:creationId xmlns:a16="http://schemas.microsoft.com/office/drawing/2014/main" id="{291047CA-3E0E-DB2F-A147-4C69B13878D2}"/>
              </a:ext>
            </a:extLst>
          </p:cNvPr>
          <p:cNvSpPr>
            <a:spLocks noGrp="1"/>
          </p:cNvSpPr>
          <p:nvPr>
            <p:ph type="body" sz="quarter" idx="13" hasCustomPrompt="1"/>
          </p:nvPr>
        </p:nvSpPr>
        <p:spPr>
          <a:xfrm>
            <a:off x="3945827" y="1263199"/>
            <a:ext cx="7815167" cy="382778"/>
          </a:xfrm>
        </p:spPr>
        <p:txBody>
          <a:bodyPr lIns="0" tIns="0" rIns="0" bIns="0" anchor="ctr" anchorCtr="0">
            <a:normAutofit/>
          </a:bodyPr>
          <a:lstStyle>
            <a:lvl1pPr marL="0" indent="0">
              <a:lnSpc>
                <a:spcPts val="2820"/>
              </a:lnSpc>
              <a:buFontTx/>
              <a:buNone/>
              <a:defRPr sz="2000" b="1" i="0">
                <a:solidFill>
                  <a:srgbClr val="404044"/>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Sub title if required (sentence case)</a:t>
            </a:r>
          </a:p>
        </p:txBody>
      </p:sp>
      <p:sp>
        <p:nvSpPr>
          <p:cNvPr id="13" name="Text Placeholder 14">
            <a:extLst>
              <a:ext uri="{FF2B5EF4-FFF2-40B4-BE49-F238E27FC236}">
                <a16:creationId xmlns:a16="http://schemas.microsoft.com/office/drawing/2014/main" id="{D49543C8-14F9-2F32-5706-B3424B645590}"/>
              </a:ext>
            </a:extLst>
          </p:cNvPr>
          <p:cNvSpPr>
            <a:spLocks noGrp="1"/>
          </p:cNvSpPr>
          <p:nvPr>
            <p:ph type="body" sz="quarter" idx="14" hasCustomPrompt="1"/>
          </p:nvPr>
        </p:nvSpPr>
        <p:spPr>
          <a:xfrm>
            <a:off x="3933825" y="810000"/>
            <a:ext cx="7827169" cy="382778"/>
          </a:xfrm>
        </p:spPr>
        <p:txBody>
          <a:bodyPr lIns="0" tIns="0" rIns="0" bIns="0">
            <a:noAutofit/>
          </a:bodyPr>
          <a:lstStyle>
            <a:lvl1pPr marL="0" indent="0">
              <a:lnSpc>
                <a:spcPts val="3220"/>
              </a:lnSpc>
              <a:buFontTx/>
              <a:buNone/>
              <a:tabLst>
                <a:tab pos="5016500" algn="l"/>
              </a:tabLst>
              <a:defRPr sz="3800" b="1">
                <a:solidFill>
                  <a:srgbClr val="DA202A"/>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GB" dirty="0"/>
              <a:t>TITLE, UPPER CASE, ONE LINE</a:t>
            </a:r>
          </a:p>
        </p:txBody>
      </p:sp>
      <p:sp>
        <p:nvSpPr>
          <p:cNvPr id="14" name="Text Placeholder 21">
            <a:extLst>
              <a:ext uri="{FF2B5EF4-FFF2-40B4-BE49-F238E27FC236}">
                <a16:creationId xmlns:a16="http://schemas.microsoft.com/office/drawing/2014/main" id="{24DE3CA1-873B-DD86-E0D9-585C438A0447}"/>
              </a:ext>
            </a:extLst>
          </p:cNvPr>
          <p:cNvSpPr>
            <a:spLocks noGrp="1"/>
          </p:cNvSpPr>
          <p:nvPr>
            <p:ph type="body" sz="quarter" idx="16" hasCustomPrompt="1"/>
          </p:nvPr>
        </p:nvSpPr>
        <p:spPr>
          <a:xfrm>
            <a:off x="3943351" y="2105025"/>
            <a:ext cx="6352794" cy="3627439"/>
          </a:xfrm>
        </p:spPr>
        <p:txBody>
          <a:bodyPr lIns="0" tIns="0" rIns="0" bIns="0">
            <a:noAutofit/>
          </a:bodyPr>
          <a:lstStyle>
            <a:lvl1pPr>
              <a:lnSpc>
                <a:spcPts val="2020"/>
              </a:lnSpc>
              <a:spcBef>
                <a:spcPts val="0"/>
              </a:spcBef>
              <a:defRPr sz="1800" b="0" i="0">
                <a:latin typeface="+mn-lt"/>
                <a:cs typeface="Calibri Light" panose="020F0302020204030204" pitchFamily="34" charset="0"/>
              </a:defRPr>
            </a:lvl1pPr>
          </a:lstStyle>
          <a:p>
            <a:pPr lvl="0"/>
            <a:r>
              <a:rPr lang="en-GB" dirty="0"/>
              <a:t>Body copy</a:t>
            </a:r>
          </a:p>
        </p:txBody>
      </p:sp>
    </p:spTree>
    <p:extLst>
      <p:ext uri="{BB962C8B-B14F-4D97-AF65-F5344CB8AC3E}">
        <p14:creationId xmlns:p14="http://schemas.microsoft.com/office/powerpoint/2010/main" val="2027291106"/>
      </p:ext>
    </p:extLst>
  </p:cSld>
  <p:clrMapOvr>
    <a:masterClrMapping/>
  </p:clrMapOvr>
  <p:extLst>
    <p:ext uri="{DCECCB84-F9BA-43D5-87BE-67443E8EF086}">
      <p15:sldGuideLst xmlns:p15="http://schemas.microsoft.com/office/powerpoint/2012/main">
        <p15:guide id="1" orient="horz" pos="255">
          <p15:clr>
            <a:srgbClr val="FBAE40"/>
          </p15:clr>
        </p15:guide>
        <p15:guide id="2" pos="257">
          <p15:clr>
            <a:srgbClr val="FBAE40"/>
          </p15:clr>
        </p15:guide>
        <p15:guide id="3" pos="7423">
          <p15:clr>
            <a:srgbClr val="FBAE40"/>
          </p15:clr>
        </p15:guide>
        <p15:guide id="4" orient="horz" pos="4065">
          <p15:clr>
            <a:srgbClr val="FBAE40"/>
          </p15:clr>
        </p15:guide>
        <p15:guide id="5" pos="642">
          <p15:clr>
            <a:srgbClr val="FBAE40"/>
          </p15:clr>
        </p15:guide>
        <p15:guide id="6" pos="2275">
          <p15:clr>
            <a:srgbClr val="FBAE40"/>
          </p15:clr>
        </p15:guide>
        <p15:guide id="7" orient="horz" pos="3271">
          <p15:clr>
            <a:srgbClr val="FBAE40"/>
          </p15:clr>
        </p15:guide>
        <p15:guide id="8" orient="horz" pos="3680">
          <p15:clr>
            <a:srgbClr val="FBAE40"/>
          </p15:clr>
        </p15:guide>
        <p15:guide id="9" orient="horz" pos="890">
          <p15:clr>
            <a:srgbClr val="FBAE40"/>
          </p15:clr>
        </p15:guide>
        <p15:guide id="10" orient="horz" pos="1593">
          <p15:clr>
            <a:srgbClr val="FBAE40"/>
          </p15:clr>
        </p15:guide>
        <p15:guide id="11" orient="horz" pos="2523">
          <p15:clr>
            <a:srgbClr val="FBAE40"/>
          </p15:clr>
        </p15:guide>
        <p15:guide id="12" pos="58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ext layout">
    <p:bg>
      <p:bgPr>
        <a:solidFill>
          <a:schemeClr val="bg1">
            <a:alpha val="9714"/>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021ADB-2610-E35A-9BF4-8A8441F4698E}"/>
              </a:ext>
            </a:extLst>
          </p:cNvPr>
          <p:cNvSpPr/>
          <p:nvPr userDrawn="1"/>
        </p:nvSpPr>
        <p:spPr>
          <a:xfrm>
            <a:off x="407988" y="404812"/>
            <a:ext cx="11376025" cy="6048375"/>
          </a:xfrm>
          <a:prstGeom prst="rect">
            <a:avLst/>
          </a:prstGeom>
          <a:solidFill>
            <a:srgbClr val="D3D3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4BEA11FB-E02A-9CAC-F61E-F04B14A8DB72}"/>
              </a:ext>
            </a:extLst>
          </p:cNvPr>
          <p:cNvPicPr>
            <a:picLocks noChangeAspect="1"/>
          </p:cNvPicPr>
          <p:nvPr userDrawn="1"/>
        </p:nvPicPr>
        <p:blipFill>
          <a:blip r:embed="rId2" cstate="print">
            <a:extLst>
              <a:ext uri="{28A0092B-C50C-407E-A947-70E740481C1C}">
                <a14:useLocalDpi xmlns:a14="http://schemas.microsoft.com/office/drawing/2010/main"/>
              </a:ext>
            </a:extLst>
          </a:blip>
          <a:srcRect b="-3898"/>
          <a:stretch/>
        </p:blipFill>
        <p:spPr>
          <a:xfrm>
            <a:off x="1018708" y="0"/>
            <a:ext cx="2592388" cy="5732463"/>
          </a:xfrm>
          <a:prstGeom prst="rect">
            <a:avLst/>
          </a:prstGeom>
        </p:spPr>
      </p:pic>
      <p:sp>
        <p:nvSpPr>
          <p:cNvPr id="4" name="Date Placeholder 3">
            <a:extLst>
              <a:ext uri="{FF2B5EF4-FFF2-40B4-BE49-F238E27FC236}">
                <a16:creationId xmlns:a16="http://schemas.microsoft.com/office/drawing/2014/main" id="{CE4FB20A-4A9A-C3DC-C682-EE0F36DB9F9A}"/>
              </a:ext>
            </a:extLst>
          </p:cNvPr>
          <p:cNvSpPr>
            <a:spLocks noGrp="1"/>
          </p:cNvSpPr>
          <p:nvPr>
            <p:ph type="dt" sz="half" idx="10"/>
          </p:nvPr>
        </p:nvSpPr>
        <p:spPr>
          <a:xfrm>
            <a:off x="838200" y="6356350"/>
            <a:ext cx="2743200" cy="365125"/>
          </a:xfrm>
          <a:prstGeom prst="rect">
            <a:avLst/>
          </a:prstGeom>
        </p:spPr>
        <p:txBody>
          <a:bodyPr/>
          <a:lstStyle/>
          <a:p>
            <a:fld id="{AA837B06-F61E-1142-BDBB-5D6B99170F5F}" type="datetimeFigureOut">
              <a:rPr lang="en-US" smtClean="0"/>
              <a:t>1/30/2025</a:t>
            </a:fld>
            <a:endParaRPr lang="en-US" dirty="0"/>
          </a:p>
        </p:txBody>
      </p:sp>
      <p:sp>
        <p:nvSpPr>
          <p:cNvPr id="5" name="Footer Placeholder 4">
            <a:extLst>
              <a:ext uri="{FF2B5EF4-FFF2-40B4-BE49-F238E27FC236}">
                <a16:creationId xmlns:a16="http://schemas.microsoft.com/office/drawing/2014/main" id="{12081169-3DEA-C96B-D2F5-8C7CDAED13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F5472B-2363-D17F-1617-19F46FB5984E}"/>
              </a:ext>
            </a:extLst>
          </p:cNvPr>
          <p:cNvSpPr>
            <a:spLocks noGrp="1"/>
          </p:cNvSpPr>
          <p:nvPr>
            <p:ph type="sldNum" sz="quarter" idx="12"/>
          </p:nvPr>
        </p:nvSpPr>
        <p:spPr/>
        <p:txBody>
          <a:bodyPr/>
          <a:lstStyle/>
          <a:p>
            <a:fld id="{BC4B8453-241F-A741-9ED3-315FF6A9F19E}" type="slidenum">
              <a:rPr lang="en-US" smtClean="0"/>
              <a:t>‹#›</a:t>
            </a:fld>
            <a:endParaRPr lang="en-US" dirty="0"/>
          </a:p>
        </p:txBody>
      </p:sp>
      <p:sp>
        <p:nvSpPr>
          <p:cNvPr id="21" name="Rectangle 20">
            <a:extLst>
              <a:ext uri="{FF2B5EF4-FFF2-40B4-BE49-F238E27FC236}">
                <a16:creationId xmlns:a16="http://schemas.microsoft.com/office/drawing/2014/main" id="{C7A2FEFB-CE49-0265-CBF9-9FF240DBC469}"/>
              </a:ext>
            </a:extLst>
          </p:cNvPr>
          <p:cNvSpPr/>
          <p:nvPr userDrawn="1"/>
        </p:nvSpPr>
        <p:spPr>
          <a:xfrm>
            <a:off x="1019175" y="5192713"/>
            <a:ext cx="2592388" cy="649287"/>
          </a:xfrm>
          <a:prstGeom prst="rect">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03B0B83-162F-3402-0EA9-6C2DA6E4731A}"/>
              </a:ext>
            </a:extLst>
          </p:cNvPr>
          <p:cNvSpPr txBox="1"/>
          <p:nvPr userDrawn="1"/>
        </p:nvSpPr>
        <p:spPr>
          <a:xfrm>
            <a:off x="1227421" y="5378856"/>
            <a:ext cx="2174962"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Securing the Future</a:t>
            </a:r>
          </a:p>
        </p:txBody>
      </p:sp>
      <p:pic>
        <p:nvPicPr>
          <p:cNvPr id="3" name="Picture 2" descr="A red and black logo&#10;&#10;Description automatically generated">
            <a:extLst>
              <a:ext uri="{FF2B5EF4-FFF2-40B4-BE49-F238E27FC236}">
                <a16:creationId xmlns:a16="http://schemas.microsoft.com/office/drawing/2014/main" id="{E3F869FA-0746-7969-6C95-21962F7C567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48240" y="5111547"/>
            <a:ext cx="1735772" cy="1341640"/>
          </a:xfrm>
          <a:prstGeom prst="rect">
            <a:avLst/>
          </a:prstGeom>
        </p:spPr>
      </p:pic>
      <p:sp>
        <p:nvSpPr>
          <p:cNvPr id="10" name="Text Placeholder 12">
            <a:extLst>
              <a:ext uri="{FF2B5EF4-FFF2-40B4-BE49-F238E27FC236}">
                <a16:creationId xmlns:a16="http://schemas.microsoft.com/office/drawing/2014/main" id="{24305EC9-ED0A-80FC-F921-A206148225FE}"/>
              </a:ext>
            </a:extLst>
          </p:cNvPr>
          <p:cNvSpPr>
            <a:spLocks noGrp="1"/>
          </p:cNvSpPr>
          <p:nvPr>
            <p:ph type="body" sz="quarter" idx="13" hasCustomPrompt="1"/>
          </p:nvPr>
        </p:nvSpPr>
        <p:spPr>
          <a:xfrm>
            <a:off x="3945827" y="1558474"/>
            <a:ext cx="7815167" cy="382778"/>
          </a:xfrm>
        </p:spPr>
        <p:txBody>
          <a:bodyPr lIns="0" tIns="0" rIns="0" bIns="0" anchor="ctr" anchorCtr="0">
            <a:normAutofit/>
          </a:bodyPr>
          <a:lstStyle>
            <a:lvl1pPr marL="0" indent="0">
              <a:lnSpc>
                <a:spcPts val="2820"/>
              </a:lnSpc>
              <a:buFontTx/>
              <a:buNone/>
              <a:defRPr sz="2000" b="1" i="0">
                <a:solidFill>
                  <a:srgbClr val="404044"/>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Sub title if required (sentence case)</a:t>
            </a:r>
          </a:p>
        </p:txBody>
      </p:sp>
      <p:sp>
        <p:nvSpPr>
          <p:cNvPr id="13" name="Text Placeholder 14">
            <a:extLst>
              <a:ext uri="{FF2B5EF4-FFF2-40B4-BE49-F238E27FC236}">
                <a16:creationId xmlns:a16="http://schemas.microsoft.com/office/drawing/2014/main" id="{29152CDE-5195-1D00-99D9-AD0000BB8F0C}"/>
              </a:ext>
            </a:extLst>
          </p:cNvPr>
          <p:cNvSpPr>
            <a:spLocks noGrp="1"/>
          </p:cNvSpPr>
          <p:nvPr>
            <p:ph type="body" sz="quarter" idx="14" hasCustomPrompt="1"/>
          </p:nvPr>
        </p:nvSpPr>
        <p:spPr>
          <a:xfrm>
            <a:off x="3933825" y="810000"/>
            <a:ext cx="7827169" cy="748474"/>
          </a:xfrm>
        </p:spPr>
        <p:txBody>
          <a:bodyPr lIns="0" tIns="0" rIns="0" bIns="0">
            <a:noAutofit/>
          </a:bodyPr>
          <a:lstStyle>
            <a:lvl1pPr marL="0" indent="0">
              <a:lnSpc>
                <a:spcPts val="3220"/>
              </a:lnSpc>
              <a:buFontTx/>
              <a:buNone/>
              <a:tabLst>
                <a:tab pos="5016500" algn="l"/>
              </a:tabLst>
              <a:defRPr sz="3800" b="1">
                <a:solidFill>
                  <a:srgbClr val="DA202A"/>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GB" dirty="0"/>
              <a:t>TITLE, UPPER CASE, TWO LINES</a:t>
            </a:r>
          </a:p>
        </p:txBody>
      </p:sp>
      <p:sp>
        <p:nvSpPr>
          <p:cNvPr id="14" name="Text Placeholder 21">
            <a:extLst>
              <a:ext uri="{FF2B5EF4-FFF2-40B4-BE49-F238E27FC236}">
                <a16:creationId xmlns:a16="http://schemas.microsoft.com/office/drawing/2014/main" id="{D7488D57-204C-9A56-2FF3-82D65CC0D7E5}"/>
              </a:ext>
            </a:extLst>
          </p:cNvPr>
          <p:cNvSpPr>
            <a:spLocks noGrp="1"/>
          </p:cNvSpPr>
          <p:nvPr>
            <p:ph type="body" sz="quarter" idx="16" hasCustomPrompt="1"/>
          </p:nvPr>
        </p:nvSpPr>
        <p:spPr>
          <a:xfrm>
            <a:off x="3943351" y="2105025"/>
            <a:ext cx="6352794" cy="3627439"/>
          </a:xfrm>
        </p:spPr>
        <p:txBody>
          <a:bodyPr lIns="0" tIns="0" rIns="0" bIns="0">
            <a:noAutofit/>
          </a:bodyPr>
          <a:lstStyle>
            <a:lvl1pPr>
              <a:lnSpc>
                <a:spcPts val="2020"/>
              </a:lnSpc>
              <a:spcBef>
                <a:spcPts val="0"/>
              </a:spcBef>
              <a:defRPr sz="1800" b="0" i="0">
                <a:latin typeface="+mn-lt"/>
                <a:cs typeface="Calibri Light" panose="020F0302020204030204" pitchFamily="34" charset="0"/>
              </a:defRPr>
            </a:lvl1pPr>
          </a:lstStyle>
          <a:p>
            <a:pPr lvl="0"/>
            <a:r>
              <a:rPr lang="en-GB" dirty="0"/>
              <a:t>Body copy</a:t>
            </a:r>
          </a:p>
        </p:txBody>
      </p:sp>
    </p:spTree>
    <p:extLst>
      <p:ext uri="{BB962C8B-B14F-4D97-AF65-F5344CB8AC3E}">
        <p14:creationId xmlns:p14="http://schemas.microsoft.com/office/powerpoint/2010/main" val="3764616467"/>
      </p:ext>
    </p:extLst>
  </p:cSld>
  <p:clrMapOvr>
    <a:masterClrMapping/>
  </p:clrMapOvr>
  <p:extLst>
    <p:ext uri="{DCECCB84-F9BA-43D5-87BE-67443E8EF086}">
      <p15:sldGuideLst xmlns:p15="http://schemas.microsoft.com/office/powerpoint/2012/main">
        <p15:guide id="1" orient="horz" pos="255">
          <p15:clr>
            <a:srgbClr val="FBAE40"/>
          </p15:clr>
        </p15:guide>
        <p15:guide id="2" pos="257">
          <p15:clr>
            <a:srgbClr val="FBAE40"/>
          </p15:clr>
        </p15:guide>
        <p15:guide id="3" pos="7423">
          <p15:clr>
            <a:srgbClr val="FBAE40"/>
          </p15:clr>
        </p15:guide>
        <p15:guide id="4" orient="horz" pos="4065">
          <p15:clr>
            <a:srgbClr val="FBAE40"/>
          </p15:clr>
        </p15:guide>
        <p15:guide id="5" pos="642">
          <p15:clr>
            <a:srgbClr val="FBAE40"/>
          </p15:clr>
        </p15:guide>
        <p15:guide id="6" pos="2275">
          <p15:clr>
            <a:srgbClr val="FBAE40"/>
          </p15:clr>
        </p15:guide>
        <p15:guide id="7" orient="horz" pos="3271">
          <p15:clr>
            <a:srgbClr val="FBAE40"/>
          </p15:clr>
        </p15:guide>
        <p15:guide id="8" orient="horz" pos="3680">
          <p15:clr>
            <a:srgbClr val="FBAE40"/>
          </p15:clr>
        </p15:guide>
        <p15:guide id="9" orient="horz" pos="890" userDrawn="1">
          <p15:clr>
            <a:srgbClr val="FBAE40"/>
          </p15:clr>
        </p15:guide>
        <p15:guide id="10" orient="horz" pos="1593" userDrawn="1">
          <p15:clr>
            <a:srgbClr val="FBAE40"/>
          </p15:clr>
        </p15:guide>
        <p15:guide id="11" orient="horz" pos="2523" userDrawn="1">
          <p15:clr>
            <a:srgbClr val="FBAE40"/>
          </p15:clr>
        </p15:guide>
        <p15:guide id="12" pos="581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Text layout">
    <p:bg>
      <p:bgPr>
        <a:solidFill>
          <a:schemeClr val="bg1">
            <a:alpha val="9714"/>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021ADB-2610-E35A-9BF4-8A8441F4698E}"/>
              </a:ext>
            </a:extLst>
          </p:cNvPr>
          <p:cNvSpPr/>
          <p:nvPr userDrawn="1"/>
        </p:nvSpPr>
        <p:spPr>
          <a:xfrm>
            <a:off x="407988" y="404812"/>
            <a:ext cx="11376025" cy="6048375"/>
          </a:xfrm>
          <a:prstGeom prst="rect">
            <a:avLst/>
          </a:prstGeom>
          <a:solidFill>
            <a:srgbClr val="D3D3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4BEA11FB-E02A-9CAC-F61E-F04B14A8DB72}"/>
              </a:ext>
            </a:extLst>
          </p:cNvPr>
          <p:cNvPicPr>
            <a:picLocks noChangeAspect="1"/>
          </p:cNvPicPr>
          <p:nvPr userDrawn="1"/>
        </p:nvPicPr>
        <p:blipFill>
          <a:blip r:embed="rId2" cstate="print">
            <a:extLst>
              <a:ext uri="{28A0092B-C50C-407E-A947-70E740481C1C}">
                <a14:useLocalDpi xmlns:a14="http://schemas.microsoft.com/office/drawing/2010/main"/>
              </a:ext>
            </a:extLst>
          </a:blip>
          <a:srcRect b="-5639"/>
          <a:stretch/>
        </p:blipFill>
        <p:spPr>
          <a:xfrm>
            <a:off x="1018708" y="0"/>
            <a:ext cx="2592388" cy="5732463"/>
          </a:xfrm>
          <a:prstGeom prst="rect">
            <a:avLst/>
          </a:prstGeom>
        </p:spPr>
      </p:pic>
      <p:sp>
        <p:nvSpPr>
          <p:cNvPr id="4" name="Date Placeholder 3">
            <a:extLst>
              <a:ext uri="{FF2B5EF4-FFF2-40B4-BE49-F238E27FC236}">
                <a16:creationId xmlns:a16="http://schemas.microsoft.com/office/drawing/2014/main" id="{CE4FB20A-4A9A-C3DC-C682-EE0F36DB9F9A}"/>
              </a:ext>
            </a:extLst>
          </p:cNvPr>
          <p:cNvSpPr>
            <a:spLocks noGrp="1"/>
          </p:cNvSpPr>
          <p:nvPr>
            <p:ph type="dt" sz="half" idx="10"/>
          </p:nvPr>
        </p:nvSpPr>
        <p:spPr>
          <a:xfrm>
            <a:off x="838200" y="6356350"/>
            <a:ext cx="2743200" cy="365125"/>
          </a:xfrm>
          <a:prstGeom prst="rect">
            <a:avLst/>
          </a:prstGeom>
        </p:spPr>
        <p:txBody>
          <a:bodyPr/>
          <a:lstStyle/>
          <a:p>
            <a:fld id="{AA837B06-F61E-1142-BDBB-5D6B99170F5F}" type="datetimeFigureOut">
              <a:rPr lang="en-US" smtClean="0"/>
              <a:t>1/30/2025</a:t>
            </a:fld>
            <a:endParaRPr lang="en-US" dirty="0"/>
          </a:p>
        </p:txBody>
      </p:sp>
      <p:sp>
        <p:nvSpPr>
          <p:cNvPr id="5" name="Footer Placeholder 4">
            <a:extLst>
              <a:ext uri="{FF2B5EF4-FFF2-40B4-BE49-F238E27FC236}">
                <a16:creationId xmlns:a16="http://schemas.microsoft.com/office/drawing/2014/main" id="{12081169-3DEA-C96B-D2F5-8C7CDAED13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F5472B-2363-D17F-1617-19F46FB5984E}"/>
              </a:ext>
            </a:extLst>
          </p:cNvPr>
          <p:cNvSpPr>
            <a:spLocks noGrp="1"/>
          </p:cNvSpPr>
          <p:nvPr>
            <p:ph type="sldNum" sz="quarter" idx="12"/>
          </p:nvPr>
        </p:nvSpPr>
        <p:spPr/>
        <p:txBody>
          <a:bodyPr/>
          <a:lstStyle/>
          <a:p>
            <a:fld id="{BC4B8453-241F-A741-9ED3-315FF6A9F19E}" type="slidenum">
              <a:rPr lang="en-US" smtClean="0"/>
              <a:t>‹#›</a:t>
            </a:fld>
            <a:endParaRPr lang="en-US" dirty="0"/>
          </a:p>
        </p:txBody>
      </p:sp>
      <p:sp>
        <p:nvSpPr>
          <p:cNvPr id="21" name="Rectangle 20">
            <a:extLst>
              <a:ext uri="{FF2B5EF4-FFF2-40B4-BE49-F238E27FC236}">
                <a16:creationId xmlns:a16="http://schemas.microsoft.com/office/drawing/2014/main" id="{C7A2FEFB-CE49-0265-CBF9-9FF240DBC469}"/>
              </a:ext>
            </a:extLst>
          </p:cNvPr>
          <p:cNvSpPr/>
          <p:nvPr userDrawn="1"/>
        </p:nvSpPr>
        <p:spPr>
          <a:xfrm>
            <a:off x="1019175" y="5192713"/>
            <a:ext cx="2592388" cy="649287"/>
          </a:xfrm>
          <a:prstGeom prst="rect">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03B0B83-162F-3402-0EA9-6C2DA6E4731A}"/>
              </a:ext>
            </a:extLst>
          </p:cNvPr>
          <p:cNvSpPr txBox="1"/>
          <p:nvPr userDrawn="1"/>
        </p:nvSpPr>
        <p:spPr>
          <a:xfrm>
            <a:off x="1227421" y="5378856"/>
            <a:ext cx="2174962"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Securing the Future</a:t>
            </a:r>
          </a:p>
        </p:txBody>
      </p:sp>
      <p:pic>
        <p:nvPicPr>
          <p:cNvPr id="3" name="Picture 2" descr="A red and black logo&#10;&#10;Description automatically generated">
            <a:extLst>
              <a:ext uri="{FF2B5EF4-FFF2-40B4-BE49-F238E27FC236}">
                <a16:creationId xmlns:a16="http://schemas.microsoft.com/office/drawing/2014/main" id="{E3F869FA-0746-7969-6C95-21962F7C567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48240" y="5111547"/>
            <a:ext cx="1735772" cy="1341640"/>
          </a:xfrm>
          <a:prstGeom prst="rect">
            <a:avLst/>
          </a:prstGeom>
        </p:spPr>
      </p:pic>
      <p:sp>
        <p:nvSpPr>
          <p:cNvPr id="11" name="Text Placeholder 12">
            <a:extLst>
              <a:ext uri="{FF2B5EF4-FFF2-40B4-BE49-F238E27FC236}">
                <a16:creationId xmlns:a16="http://schemas.microsoft.com/office/drawing/2014/main" id="{9E4E8790-9A00-99D9-2308-89F5E7E66A1A}"/>
              </a:ext>
            </a:extLst>
          </p:cNvPr>
          <p:cNvSpPr>
            <a:spLocks noGrp="1"/>
          </p:cNvSpPr>
          <p:nvPr>
            <p:ph type="body" sz="quarter" idx="13" hasCustomPrompt="1"/>
          </p:nvPr>
        </p:nvSpPr>
        <p:spPr>
          <a:xfrm>
            <a:off x="3945827" y="1263199"/>
            <a:ext cx="7815167" cy="382778"/>
          </a:xfrm>
        </p:spPr>
        <p:txBody>
          <a:bodyPr lIns="0" tIns="0" rIns="0" bIns="0" anchor="ctr" anchorCtr="0">
            <a:normAutofit/>
          </a:bodyPr>
          <a:lstStyle>
            <a:lvl1pPr marL="0" indent="0">
              <a:lnSpc>
                <a:spcPts val="2820"/>
              </a:lnSpc>
              <a:buFontTx/>
              <a:buNone/>
              <a:defRPr sz="2000" b="1" i="0">
                <a:solidFill>
                  <a:srgbClr val="404044"/>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Sub title if required (sentence case)</a:t>
            </a:r>
          </a:p>
        </p:txBody>
      </p:sp>
      <p:sp>
        <p:nvSpPr>
          <p:cNvPr id="13" name="Text Placeholder 14">
            <a:extLst>
              <a:ext uri="{FF2B5EF4-FFF2-40B4-BE49-F238E27FC236}">
                <a16:creationId xmlns:a16="http://schemas.microsoft.com/office/drawing/2014/main" id="{715D7AA6-7BBF-773B-483F-6BAC32CBB6E5}"/>
              </a:ext>
            </a:extLst>
          </p:cNvPr>
          <p:cNvSpPr>
            <a:spLocks noGrp="1"/>
          </p:cNvSpPr>
          <p:nvPr>
            <p:ph type="body" sz="quarter" idx="14" hasCustomPrompt="1"/>
          </p:nvPr>
        </p:nvSpPr>
        <p:spPr>
          <a:xfrm>
            <a:off x="3933825" y="810000"/>
            <a:ext cx="7827169" cy="382778"/>
          </a:xfrm>
        </p:spPr>
        <p:txBody>
          <a:bodyPr lIns="0" tIns="0" rIns="0" bIns="0">
            <a:noAutofit/>
          </a:bodyPr>
          <a:lstStyle>
            <a:lvl1pPr marL="0" indent="0">
              <a:lnSpc>
                <a:spcPts val="3220"/>
              </a:lnSpc>
              <a:buFontTx/>
              <a:buNone/>
              <a:tabLst>
                <a:tab pos="5016500" algn="l"/>
              </a:tabLst>
              <a:defRPr sz="3800" b="1">
                <a:solidFill>
                  <a:srgbClr val="DA202A"/>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GB" dirty="0"/>
              <a:t>TITLE, UPPER CASE, ONE LINE</a:t>
            </a:r>
          </a:p>
        </p:txBody>
      </p:sp>
      <p:sp>
        <p:nvSpPr>
          <p:cNvPr id="14" name="Text Placeholder 21">
            <a:extLst>
              <a:ext uri="{FF2B5EF4-FFF2-40B4-BE49-F238E27FC236}">
                <a16:creationId xmlns:a16="http://schemas.microsoft.com/office/drawing/2014/main" id="{71FC683F-42BC-C29F-B78D-41F6838D5C5A}"/>
              </a:ext>
            </a:extLst>
          </p:cNvPr>
          <p:cNvSpPr>
            <a:spLocks noGrp="1"/>
          </p:cNvSpPr>
          <p:nvPr>
            <p:ph type="body" sz="quarter" idx="16" hasCustomPrompt="1"/>
          </p:nvPr>
        </p:nvSpPr>
        <p:spPr>
          <a:xfrm>
            <a:off x="3943351" y="2105025"/>
            <a:ext cx="6352794" cy="3627439"/>
          </a:xfrm>
        </p:spPr>
        <p:txBody>
          <a:bodyPr lIns="0" tIns="0" rIns="0" bIns="0">
            <a:noAutofit/>
          </a:bodyPr>
          <a:lstStyle>
            <a:lvl1pPr>
              <a:lnSpc>
                <a:spcPts val="2020"/>
              </a:lnSpc>
              <a:spcBef>
                <a:spcPts val="0"/>
              </a:spcBef>
              <a:defRPr sz="1800" b="0" i="0">
                <a:latin typeface="+mn-lt"/>
                <a:cs typeface="Calibri Light" panose="020F0302020204030204" pitchFamily="34" charset="0"/>
              </a:defRPr>
            </a:lvl1pPr>
          </a:lstStyle>
          <a:p>
            <a:pPr lvl="0"/>
            <a:r>
              <a:rPr lang="en-GB" dirty="0"/>
              <a:t>Body copy</a:t>
            </a:r>
          </a:p>
        </p:txBody>
      </p:sp>
    </p:spTree>
    <p:extLst>
      <p:ext uri="{BB962C8B-B14F-4D97-AF65-F5344CB8AC3E}">
        <p14:creationId xmlns:p14="http://schemas.microsoft.com/office/powerpoint/2010/main" val="3178745459"/>
      </p:ext>
    </p:extLst>
  </p:cSld>
  <p:clrMapOvr>
    <a:masterClrMapping/>
  </p:clrMapOvr>
  <p:extLst>
    <p:ext uri="{DCECCB84-F9BA-43D5-87BE-67443E8EF086}">
      <p15:sldGuideLst xmlns:p15="http://schemas.microsoft.com/office/powerpoint/2012/main">
        <p15:guide id="1" orient="horz" pos="255">
          <p15:clr>
            <a:srgbClr val="FBAE40"/>
          </p15:clr>
        </p15:guide>
        <p15:guide id="2" pos="257">
          <p15:clr>
            <a:srgbClr val="FBAE40"/>
          </p15:clr>
        </p15:guide>
        <p15:guide id="3" pos="7423">
          <p15:clr>
            <a:srgbClr val="FBAE40"/>
          </p15:clr>
        </p15:guide>
        <p15:guide id="4" orient="horz" pos="4065">
          <p15:clr>
            <a:srgbClr val="FBAE40"/>
          </p15:clr>
        </p15:guide>
        <p15:guide id="5" pos="642">
          <p15:clr>
            <a:srgbClr val="FBAE40"/>
          </p15:clr>
        </p15:guide>
        <p15:guide id="6" pos="2275">
          <p15:clr>
            <a:srgbClr val="FBAE40"/>
          </p15:clr>
        </p15:guide>
        <p15:guide id="7" orient="horz" pos="3271">
          <p15:clr>
            <a:srgbClr val="FBAE40"/>
          </p15:clr>
        </p15:guide>
        <p15:guide id="8" orient="horz" pos="3680">
          <p15:clr>
            <a:srgbClr val="FBAE40"/>
          </p15:clr>
        </p15:guide>
        <p15:guide id="9" orient="horz" pos="890">
          <p15:clr>
            <a:srgbClr val="FBAE40"/>
          </p15:clr>
        </p15:guide>
        <p15:guide id="10" orient="horz" pos="1593">
          <p15:clr>
            <a:srgbClr val="FBAE40"/>
          </p15:clr>
        </p15:guide>
        <p15:guide id="11" orient="horz" pos="2523">
          <p15:clr>
            <a:srgbClr val="FBAE40"/>
          </p15:clr>
        </p15:guide>
        <p15:guide id="12" pos="581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xt layout">
    <p:bg>
      <p:bgPr>
        <a:solidFill>
          <a:schemeClr val="bg1">
            <a:alpha val="9714"/>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021ADB-2610-E35A-9BF4-8A8441F4698E}"/>
              </a:ext>
            </a:extLst>
          </p:cNvPr>
          <p:cNvSpPr/>
          <p:nvPr userDrawn="1"/>
        </p:nvSpPr>
        <p:spPr>
          <a:xfrm>
            <a:off x="407988" y="404812"/>
            <a:ext cx="11376025" cy="6048375"/>
          </a:xfrm>
          <a:prstGeom prst="rect">
            <a:avLst/>
          </a:prstGeom>
          <a:solidFill>
            <a:srgbClr val="D3D3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4BEA11FB-E02A-9CAC-F61E-F04B14A8DB7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18708" y="0"/>
            <a:ext cx="2592388" cy="5732463"/>
          </a:xfrm>
          <a:prstGeom prst="rect">
            <a:avLst/>
          </a:prstGeom>
        </p:spPr>
      </p:pic>
      <p:sp>
        <p:nvSpPr>
          <p:cNvPr id="4" name="Date Placeholder 3">
            <a:extLst>
              <a:ext uri="{FF2B5EF4-FFF2-40B4-BE49-F238E27FC236}">
                <a16:creationId xmlns:a16="http://schemas.microsoft.com/office/drawing/2014/main" id="{CE4FB20A-4A9A-C3DC-C682-EE0F36DB9F9A}"/>
              </a:ext>
            </a:extLst>
          </p:cNvPr>
          <p:cNvSpPr>
            <a:spLocks noGrp="1"/>
          </p:cNvSpPr>
          <p:nvPr>
            <p:ph type="dt" sz="half" idx="10"/>
          </p:nvPr>
        </p:nvSpPr>
        <p:spPr>
          <a:xfrm>
            <a:off x="838200" y="6356350"/>
            <a:ext cx="2743200" cy="365125"/>
          </a:xfrm>
          <a:prstGeom prst="rect">
            <a:avLst/>
          </a:prstGeom>
        </p:spPr>
        <p:txBody>
          <a:bodyPr/>
          <a:lstStyle/>
          <a:p>
            <a:fld id="{AA837B06-F61E-1142-BDBB-5D6B99170F5F}" type="datetimeFigureOut">
              <a:rPr lang="en-US" smtClean="0"/>
              <a:t>1/30/2025</a:t>
            </a:fld>
            <a:endParaRPr lang="en-US" dirty="0"/>
          </a:p>
        </p:txBody>
      </p:sp>
      <p:sp>
        <p:nvSpPr>
          <p:cNvPr id="5" name="Footer Placeholder 4">
            <a:extLst>
              <a:ext uri="{FF2B5EF4-FFF2-40B4-BE49-F238E27FC236}">
                <a16:creationId xmlns:a16="http://schemas.microsoft.com/office/drawing/2014/main" id="{12081169-3DEA-C96B-D2F5-8C7CDAED13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F5472B-2363-D17F-1617-19F46FB5984E}"/>
              </a:ext>
            </a:extLst>
          </p:cNvPr>
          <p:cNvSpPr>
            <a:spLocks noGrp="1"/>
          </p:cNvSpPr>
          <p:nvPr>
            <p:ph type="sldNum" sz="quarter" idx="12"/>
          </p:nvPr>
        </p:nvSpPr>
        <p:spPr/>
        <p:txBody>
          <a:bodyPr/>
          <a:lstStyle/>
          <a:p>
            <a:fld id="{BC4B8453-241F-A741-9ED3-315FF6A9F19E}" type="slidenum">
              <a:rPr lang="en-US" smtClean="0"/>
              <a:t>‹#›</a:t>
            </a:fld>
            <a:endParaRPr lang="en-US" dirty="0"/>
          </a:p>
        </p:txBody>
      </p:sp>
      <p:sp>
        <p:nvSpPr>
          <p:cNvPr id="21" name="Rectangle 20">
            <a:extLst>
              <a:ext uri="{FF2B5EF4-FFF2-40B4-BE49-F238E27FC236}">
                <a16:creationId xmlns:a16="http://schemas.microsoft.com/office/drawing/2014/main" id="{C7A2FEFB-CE49-0265-CBF9-9FF240DBC469}"/>
              </a:ext>
            </a:extLst>
          </p:cNvPr>
          <p:cNvSpPr/>
          <p:nvPr userDrawn="1"/>
        </p:nvSpPr>
        <p:spPr>
          <a:xfrm>
            <a:off x="1019175" y="5192713"/>
            <a:ext cx="2592388" cy="649287"/>
          </a:xfrm>
          <a:prstGeom prst="rect">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03B0B83-162F-3402-0EA9-6C2DA6E4731A}"/>
              </a:ext>
            </a:extLst>
          </p:cNvPr>
          <p:cNvSpPr txBox="1"/>
          <p:nvPr userDrawn="1"/>
        </p:nvSpPr>
        <p:spPr>
          <a:xfrm>
            <a:off x="1227421" y="5378856"/>
            <a:ext cx="2174962"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Securing the Future</a:t>
            </a:r>
          </a:p>
        </p:txBody>
      </p:sp>
      <p:pic>
        <p:nvPicPr>
          <p:cNvPr id="3" name="Picture 2" descr="A red and black logo&#10;&#10;Description automatically generated">
            <a:extLst>
              <a:ext uri="{FF2B5EF4-FFF2-40B4-BE49-F238E27FC236}">
                <a16:creationId xmlns:a16="http://schemas.microsoft.com/office/drawing/2014/main" id="{E3F869FA-0746-7969-6C95-21962F7C567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48240" y="5111547"/>
            <a:ext cx="1735772" cy="1341640"/>
          </a:xfrm>
          <a:prstGeom prst="rect">
            <a:avLst/>
          </a:prstGeom>
        </p:spPr>
      </p:pic>
      <p:sp>
        <p:nvSpPr>
          <p:cNvPr id="10" name="Text Placeholder 12">
            <a:extLst>
              <a:ext uri="{FF2B5EF4-FFF2-40B4-BE49-F238E27FC236}">
                <a16:creationId xmlns:a16="http://schemas.microsoft.com/office/drawing/2014/main" id="{4DCA4D3E-93FE-B290-C3B0-261AA1BF5CBF}"/>
              </a:ext>
            </a:extLst>
          </p:cNvPr>
          <p:cNvSpPr>
            <a:spLocks noGrp="1"/>
          </p:cNvSpPr>
          <p:nvPr>
            <p:ph type="body" sz="quarter" idx="13" hasCustomPrompt="1"/>
          </p:nvPr>
        </p:nvSpPr>
        <p:spPr>
          <a:xfrm>
            <a:off x="3945827" y="1263199"/>
            <a:ext cx="7815167" cy="382778"/>
          </a:xfrm>
        </p:spPr>
        <p:txBody>
          <a:bodyPr lIns="0" tIns="0" rIns="0" bIns="0" anchor="ctr" anchorCtr="0">
            <a:normAutofit/>
          </a:bodyPr>
          <a:lstStyle>
            <a:lvl1pPr marL="0" indent="0">
              <a:lnSpc>
                <a:spcPts val="2820"/>
              </a:lnSpc>
              <a:buFontTx/>
              <a:buNone/>
              <a:defRPr sz="2000" b="1" i="0">
                <a:solidFill>
                  <a:srgbClr val="404044"/>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Sub title if required (sentence case)</a:t>
            </a:r>
          </a:p>
        </p:txBody>
      </p:sp>
      <p:sp>
        <p:nvSpPr>
          <p:cNvPr id="13" name="Text Placeholder 14">
            <a:extLst>
              <a:ext uri="{FF2B5EF4-FFF2-40B4-BE49-F238E27FC236}">
                <a16:creationId xmlns:a16="http://schemas.microsoft.com/office/drawing/2014/main" id="{AE626A41-42BF-D882-F048-86275DB02A15}"/>
              </a:ext>
            </a:extLst>
          </p:cNvPr>
          <p:cNvSpPr>
            <a:spLocks noGrp="1"/>
          </p:cNvSpPr>
          <p:nvPr>
            <p:ph type="body" sz="quarter" idx="14" hasCustomPrompt="1"/>
          </p:nvPr>
        </p:nvSpPr>
        <p:spPr>
          <a:xfrm>
            <a:off x="3933825" y="810000"/>
            <a:ext cx="7827169" cy="382778"/>
          </a:xfrm>
        </p:spPr>
        <p:txBody>
          <a:bodyPr lIns="0" tIns="0" rIns="0" bIns="0">
            <a:noAutofit/>
          </a:bodyPr>
          <a:lstStyle>
            <a:lvl1pPr marL="0" indent="0">
              <a:lnSpc>
                <a:spcPts val="3220"/>
              </a:lnSpc>
              <a:buFontTx/>
              <a:buNone/>
              <a:tabLst>
                <a:tab pos="5016500" algn="l"/>
              </a:tabLst>
              <a:defRPr sz="3800" b="1">
                <a:solidFill>
                  <a:srgbClr val="DA202A"/>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GB" dirty="0"/>
              <a:t>TITLE, UPPER CASE, ONE LINE</a:t>
            </a:r>
          </a:p>
        </p:txBody>
      </p:sp>
      <p:sp>
        <p:nvSpPr>
          <p:cNvPr id="14" name="Text Placeholder 21">
            <a:extLst>
              <a:ext uri="{FF2B5EF4-FFF2-40B4-BE49-F238E27FC236}">
                <a16:creationId xmlns:a16="http://schemas.microsoft.com/office/drawing/2014/main" id="{2FABF5A0-4106-AF34-4536-587DA35ECCFF}"/>
              </a:ext>
            </a:extLst>
          </p:cNvPr>
          <p:cNvSpPr>
            <a:spLocks noGrp="1"/>
          </p:cNvSpPr>
          <p:nvPr>
            <p:ph type="body" sz="quarter" idx="16" hasCustomPrompt="1"/>
          </p:nvPr>
        </p:nvSpPr>
        <p:spPr>
          <a:xfrm>
            <a:off x="3943351" y="2105025"/>
            <a:ext cx="6352794" cy="3627439"/>
          </a:xfrm>
        </p:spPr>
        <p:txBody>
          <a:bodyPr lIns="0" tIns="0" rIns="0" bIns="0">
            <a:noAutofit/>
          </a:bodyPr>
          <a:lstStyle>
            <a:lvl1pPr>
              <a:lnSpc>
                <a:spcPts val="2020"/>
              </a:lnSpc>
              <a:spcBef>
                <a:spcPts val="0"/>
              </a:spcBef>
              <a:defRPr sz="1800" b="0" i="0">
                <a:latin typeface="+mn-lt"/>
                <a:cs typeface="Calibri Light" panose="020F0302020204030204" pitchFamily="34" charset="0"/>
              </a:defRPr>
            </a:lvl1pPr>
          </a:lstStyle>
          <a:p>
            <a:pPr lvl="0"/>
            <a:r>
              <a:rPr lang="en-GB" dirty="0"/>
              <a:t>Body copy</a:t>
            </a:r>
          </a:p>
        </p:txBody>
      </p:sp>
    </p:spTree>
    <p:extLst>
      <p:ext uri="{BB962C8B-B14F-4D97-AF65-F5344CB8AC3E}">
        <p14:creationId xmlns:p14="http://schemas.microsoft.com/office/powerpoint/2010/main" val="367738504"/>
      </p:ext>
    </p:extLst>
  </p:cSld>
  <p:clrMapOvr>
    <a:masterClrMapping/>
  </p:clrMapOvr>
  <p:extLst>
    <p:ext uri="{DCECCB84-F9BA-43D5-87BE-67443E8EF086}">
      <p15:sldGuideLst xmlns:p15="http://schemas.microsoft.com/office/powerpoint/2012/main">
        <p15:guide id="1" orient="horz" pos="255">
          <p15:clr>
            <a:srgbClr val="FBAE40"/>
          </p15:clr>
        </p15:guide>
        <p15:guide id="2" pos="257">
          <p15:clr>
            <a:srgbClr val="FBAE40"/>
          </p15:clr>
        </p15:guide>
        <p15:guide id="3" pos="7423">
          <p15:clr>
            <a:srgbClr val="FBAE40"/>
          </p15:clr>
        </p15:guide>
        <p15:guide id="4" orient="horz" pos="4065">
          <p15:clr>
            <a:srgbClr val="FBAE40"/>
          </p15:clr>
        </p15:guide>
        <p15:guide id="5" pos="642">
          <p15:clr>
            <a:srgbClr val="FBAE40"/>
          </p15:clr>
        </p15:guide>
        <p15:guide id="6" pos="2275">
          <p15:clr>
            <a:srgbClr val="FBAE40"/>
          </p15:clr>
        </p15:guide>
        <p15:guide id="7" orient="horz" pos="3271">
          <p15:clr>
            <a:srgbClr val="FBAE40"/>
          </p15:clr>
        </p15:guide>
        <p15:guide id="8" orient="horz" pos="3680">
          <p15:clr>
            <a:srgbClr val="FBAE40"/>
          </p15:clr>
        </p15:guide>
        <p15:guide id="9" orient="horz" pos="890" userDrawn="1">
          <p15:clr>
            <a:srgbClr val="FBAE40"/>
          </p15:clr>
        </p15:guide>
        <p15:guide id="10" orient="horz" pos="1593" userDrawn="1">
          <p15:clr>
            <a:srgbClr val="FBAE40"/>
          </p15:clr>
        </p15:guide>
        <p15:guide id="11" orient="horz" pos="2523" userDrawn="1">
          <p15:clr>
            <a:srgbClr val="FBAE40"/>
          </p15:clr>
        </p15:guide>
        <p15:guide id="12" pos="581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ext layout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021ADB-2610-E35A-9BF4-8A8441F4698E}"/>
              </a:ext>
            </a:extLst>
          </p:cNvPr>
          <p:cNvSpPr/>
          <p:nvPr userDrawn="1"/>
        </p:nvSpPr>
        <p:spPr>
          <a:xfrm>
            <a:off x="407988" y="404812"/>
            <a:ext cx="11376025" cy="6048375"/>
          </a:xfrm>
          <a:prstGeom prst="rect">
            <a:avLst/>
          </a:prstGeom>
          <a:solidFill>
            <a:srgbClr val="D3D3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64D737BA-01E1-C386-4DBA-BF5DFB1E697E}"/>
              </a:ext>
            </a:extLst>
          </p:cNvPr>
          <p:cNvSpPr/>
          <p:nvPr userDrawn="1"/>
        </p:nvSpPr>
        <p:spPr>
          <a:xfrm>
            <a:off x="1019175" y="0"/>
            <a:ext cx="2592388" cy="5643008"/>
          </a:xfrm>
          <a:prstGeom prst="rect">
            <a:avLst/>
          </a:prstGeom>
          <a:solidFill>
            <a:srgbClr val="DA20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CE4FB20A-4A9A-C3DC-C682-EE0F36DB9F9A}"/>
              </a:ext>
            </a:extLst>
          </p:cNvPr>
          <p:cNvSpPr>
            <a:spLocks noGrp="1"/>
          </p:cNvSpPr>
          <p:nvPr>
            <p:ph type="dt" sz="half" idx="10"/>
          </p:nvPr>
        </p:nvSpPr>
        <p:spPr>
          <a:xfrm>
            <a:off x="838200" y="6356350"/>
            <a:ext cx="2743200" cy="365125"/>
          </a:xfrm>
          <a:prstGeom prst="rect">
            <a:avLst/>
          </a:prstGeom>
        </p:spPr>
        <p:txBody>
          <a:bodyPr/>
          <a:lstStyle/>
          <a:p>
            <a:fld id="{AA837B06-F61E-1142-BDBB-5D6B99170F5F}" type="datetimeFigureOut">
              <a:rPr lang="en-US" smtClean="0"/>
              <a:t>1/30/2025</a:t>
            </a:fld>
            <a:endParaRPr lang="en-US" dirty="0"/>
          </a:p>
        </p:txBody>
      </p:sp>
      <p:sp>
        <p:nvSpPr>
          <p:cNvPr id="5" name="Footer Placeholder 4">
            <a:extLst>
              <a:ext uri="{FF2B5EF4-FFF2-40B4-BE49-F238E27FC236}">
                <a16:creationId xmlns:a16="http://schemas.microsoft.com/office/drawing/2014/main" id="{12081169-3DEA-C96B-D2F5-8C7CDAED13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F5472B-2363-D17F-1617-19F46FB5984E}"/>
              </a:ext>
            </a:extLst>
          </p:cNvPr>
          <p:cNvSpPr>
            <a:spLocks noGrp="1"/>
          </p:cNvSpPr>
          <p:nvPr>
            <p:ph type="sldNum" sz="quarter" idx="12"/>
          </p:nvPr>
        </p:nvSpPr>
        <p:spPr/>
        <p:txBody>
          <a:bodyPr/>
          <a:lstStyle/>
          <a:p>
            <a:fld id="{BC4B8453-241F-A741-9ED3-315FF6A9F19E}" type="slidenum">
              <a:rPr lang="en-US" smtClean="0"/>
              <a:t>‹#›</a:t>
            </a:fld>
            <a:endParaRPr lang="en-US" dirty="0"/>
          </a:p>
        </p:txBody>
      </p:sp>
      <p:sp>
        <p:nvSpPr>
          <p:cNvPr id="21" name="Rectangle 20">
            <a:extLst>
              <a:ext uri="{FF2B5EF4-FFF2-40B4-BE49-F238E27FC236}">
                <a16:creationId xmlns:a16="http://schemas.microsoft.com/office/drawing/2014/main" id="{C7A2FEFB-CE49-0265-CBF9-9FF240DBC469}"/>
              </a:ext>
            </a:extLst>
          </p:cNvPr>
          <p:cNvSpPr/>
          <p:nvPr userDrawn="1"/>
        </p:nvSpPr>
        <p:spPr>
          <a:xfrm>
            <a:off x="1019175" y="5192713"/>
            <a:ext cx="2592388" cy="649287"/>
          </a:xfrm>
          <a:prstGeom prst="rect">
            <a:avLst/>
          </a:prstGeom>
          <a:solidFill>
            <a:srgbClr val="2A2A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red and black logo&#10;&#10;Description automatically generated">
            <a:extLst>
              <a:ext uri="{FF2B5EF4-FFF2-40B4-BE49-F238E27FC236}">
                <a16:creationId xmlns:a16="http://schemas.microsoft.com/office/drawing/2014/main" id="{ACD75F5A-5240-E80A-B4BD-1AA6E84D3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48240" y="5111547"/>
            <a:ext cx="1735772" cy="1341640"/>
          </a:xfrm>
          <a:prstGeom prst="rect">
            <a:avLst/>
          </a:prstGeom>
        </p:spPr>
      </p:pic>
      <p:sp>
        <p:nvSpPr>
          <p:cNvPr id="7" name="TextBox 6">
            <a:extLst>
              <a:ext uri="{FF2B5EF4-FFF2-40B4-BE49-F238E27FC236}">
                <a16:creationId xmlns:a16="http://schemas.microsoft.com/office/drawing/2014/main" id="{FEBF71D9-ECB7-ADA4-6F82-71A0BF967EE0}"/>
              </a:ext>
            </a:extLst>
          </p:cNvPr>
          <p:cNvSpPr txBox="1"/>
          <p:nvPr userDrawn="1"/>
        </p:nvSpPr>
        <p:spPr>
          <a:xfrm>
            <a:off x="1227421" y="5378856"/>
            <a:ext cx="2174962"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Securing the Future</a:t>
            </a:r>
          </a:p>
        </p:txBody>
      </p:sp>
      <p:sp>
        <p:nvSpPr>
          <p:cNvPr id="13" name="Text Placeholder 12">
            <a:extLst>
              <a:ext uri="{FF2B5EF4-FFF2-40B4-BE49-F238E27FC236}">
                <a16:creationId xmlns:a16="http://schemas.microsoft.com/office/drawing/2014/main" id="{1719412F-19CD-817D-EE22-1CEC9A81D608}"/>
              </a:ext>
            </a:extLst>
          </p:cNvPr>
          <p:cNvSpPr>
            <a:spLocks noGrp="1"/>
          </p:cNvSpPr>
          <p:nvPr>
            <p:ph type="body" sz="quarter" idx="17" hasCustomPrompt="1"/>
          </p:nvPr>
        </p:nvSpPr>
        <p:spPr>
          <a:xfrm>
            <a:off x="1316056" y="2267712"/>
            <a:ext cx="2031875" cy="1619129"/>
          </a:xfrm>
        </p:spPr>
        <p:txBody>
          <a:bodyPr lIns="0" tIns="0" rIns="0" bIns="0">
            <a:normAutofit/>
          </a:bodyPr>
          <a:lstStyle>
            <a:lvl1pPr marL="0" indent="0">
              <a:lnSpc>
                <a:spcPct val="100000"/>
              </a:lnSpc>
              <a:buFontTx/>
              <a:buNone/>
              <a:defRPr sz="2000" b="1" i="0">
                <a:solidFill>
                  <a:schemeClr val="bg1"/>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Insert sub heading if required</a:t>
            </a:r>
          </a:p>
        </p:txBody>
      </p:sp>
      <p:sp>
        <p:nvSpPr>
          <p:cNvPr id="10" name="Text Placeholder 12">
            <a:extLst>
              <a:ext uri="{FF2B5EF4-FFF2-40B4-BE49-F238E27FC236}">
                <a16:creationId xmlns:a16="http://schemas.microsoft.com/office/drawing/2014/main" id="{2518698C-7AD2-ED44-88B6-D4D22E1A6639}"/>
              </a:ext>
            </a:extLst>
          </p:cNvPr>
          <p:cNvSpPr>
            <a:spLocks noGrp="1"/>
          </p:cNvSpPr>
          <p:nvPr>
            <p:ph type="body" sz="quarter" idx="13" hasCustomPrompt="1"/>
          </p:nvPr>
        </p:nvSpPr>
        <p:spPr>
          <a:xfrm>
            <a:off x="3945827" y="1263199"/>
            <a:ext cx="7815167" cy="382778"/>
          </a:xfrm>
        </p:spPr>
        <p:txBody>
          <a:bodyPr lIns="0" tIns="0" rIns="0" bIns="0" anchor="ctr" anchorCtr="0">
            <a:normAutofit/>
          </a:bodyPr>
          <a:lstStyle>
            <a:lvl1pPr marL="0" indent="0">
              <a:lnSpc>
                <a:spcPts val="2820"/>
              </a:lnSpc>
              <a:buFontTx/>
              <a:buNone/>
              <a:defRPr sz="2000" b="1" i="0">
                <a:solidFill>
                  <a:srgbClr val="404044"/>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Sub title if required (sentence case)</a:t>
            </a:r>
          </a:p>
        </p:txBody>
      </p:sp>
      <p:sp>
        <p:nvSpPr>
          <p:cNvPr id="14" name="Text Placeholder 14">
            <a:extLst>
              <a:ext uri="{FF2B5EF4-FFF2-40B4-BE49-F238E27FC236}">
                <a16:creationId xmlns:a16="http://schemas.microsoft.com/office/drawing/2014/main" id="{24B6CA7F-F97A-819E-CC31-124050BB923D}"/>
              </a:ext>
            </a:extLst>
          </p:cNvPr>
          <p:cNvSpPr>
            <a:spLocks noGrp="1"/>
          </p:cNvSpPr>
          <p:nvPr>
            <p:ph type="body" sz="quarter" idx="14" hasCustomPrompt="1"/>
          </p:nvPr>
        </p:nvSpPr>
        <p:spPr>
          <a:xfrm>
            <a:off x="3933825" y="810000"/>
            <a:ext cx="7827169" cy="382778"/>
          </a:xfrm>
        </p:spPr>
        <p:txBody>
          <a:bodyPr lIns="0" tIns="0" rIns="0" bIns="0">
            <a:noAutofit/>
          </a:bodyPr>
          <a:lstStyle>
            <a:lvl1pPr marL="0" indent="0">
              <a:lnSpc>
                <a:spcPts val="3220"/>
              </a:lnSpc>
              <a:buFontTx/>
              <a:buNone/>
              <a:tabLst>
                <a:tab pos="5016500" algn="l"/>
              </a:tabLst>
              <a:defRPr sz="3800" b="1">
                <a:solidFill>
                  <a:srgbClr val="DA202A"/>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GB" dirty="0"/>
              <a:t>TITLE, UPPER CASE, ONE LINE</a:t>
            </a:r>
          </a:p>
        </p:txBody>
      </p:sp>
      <p:sp>
        <p:nvSpPr>
          <p:cNvPr id="15" name="Text Placeholder 21">
            <a:extLst>
              <a:ext uri="{FF2B5EF4-FFF2-40B4-BE49-F238E27FC236}">
                <a16:creationId xmlns:a16="http://schemas.microsoft.com/office/drawing/2014/main" id="{5AC88760-954A-5D8C-F44C-DF79E01FB2CE}"/>
              </a:ext>
            </a:extLst>
          </p:cNvPr>
          <p:cNvSpPr>
            <a:spLocks noGrp="1"/>
          </p:cNvSpPr>
          <p:nvPr>
            <p:ph type="body" sz="quarter" idx="16" hasCustomPrompt="1"/>
          </p:nvPr>
        </p:nvSpPr>
        <p:spPr>
          <a:xfrm>
            <a:off x="3943351" y="2105025"/>
            <a:ext cx="6352794" cy="3627439"/>
          </a:xfrm>
        </p:spPr>
        <p:txBody>
          <a:bodyPr lIns="0" tIns="0" rIns="0" bIns="0">
            <a:noAutofit/>
          </a:bodyPr>
          <a:lstStyle>
            <a:lvl1pPr>
              <a:lnSpc>
                <a:spcPts val="2020"/>
              </a:lnSpc>
              <a:spcBef>
                <a:spcPts val="0"/>
              </a:spcBef>
              <a:defRPr sz="1800" b="0" i="0">
                <a:latin typeface="+mn-lt"/>
                <a:cs typeface="Calibri Light" panose="020F0302020204030204" pitchFamily="34" charset="0"/>
              </a:defRPr>
            </a:lvl1pPr>
          </a:lstStyle>
          <a:p>
            <a:pPr lvl="0"/>
            <a:r>
              <a:rPr lang="en-GB" dirty="0"/>
              <a:t>Body copy</a:t>
            </a:r>
          </a:p>
        </p:txBody>
      </p:sp>
    </p:spTree>
    <p:extLst>
      <p:ext uri="{BB962C8B-B14F-4D97-AF65-F5344CB8AC3E}">
        <p14:creationId xmlns:p14="http://schemas.microsoft.com/office/powerpoint/2010/main" val="10804042"/>
      </p:ext>
    </p:extLst>
  </p:cSld>
  <p:clrMapOvr>
    <a:masterClrMapping/>
  </p:clrMapOvr>
  <p:extLst>
    <p:ext uri="{DCECCB84-F9BA-43D5-87BE-67443E8EF086}">
      <p15:sldGuideLst xmlns:p15="http://schemas.microsoft.com/office/powerpoint/2012/main">
        <p15:guide id="1" orient="horz" pos="255">
          <p15:clr>
            <a:srgbClr val="FBAE40"/>
          </p15:clr>
        </p15:guide>
        <p15:guide id="2" pos="257">
          <p15:clr>
            <a:srgbClr val="FBAE40"/>
          </p15:clr>
        </p15:guide>
        <p15:guide id="3" pos="7423">
          <p15:clr>
            <a:srgbClr val="FBAE40"/>
          </p15:clr>
        </p15:guide>
        <p15:guide id="4" orient="horz" pos="4065">
          <p15:clr>
            <a:srgbClr val="FBAE40"/>
          </p15:clr>
        </p15:guide>
        <p15:guide id="5" pos="642">
          <p15:clr>
            <a:srgbClr val="FBAE40"/>
          </p15:clr>
        </p15:guide>
        <p15:guide id="6" pos="2275">
          <p15:clr>
            <a:srgbClr val="FBAE40"/>
          </p15:clr>
        </p15:guide>
        <p15:guide id="7" orient="horz" pos="3271">
          <p15:clr>
            <a:srgbClr val="FBAE40"/>
          </p15:clr>
        </p15:guide>
        <p15:guide id="8" orient="horz" pos="3680">
          <p15:clr>
            <a:srgbClr val="FBAE40"/>
          </p15:clr>
        </p15:guide>
        <p15:guide id="9" orient="horz" pos="890">
          <p15:clr>
            <a:srgbClr val="FBAE40"/>
          </p15:clr>
        </p15:guide>
        <p15:guide id="10" orient="horz" pos="1593">
          <p15:clr>
            <a:srgbClr val="FBAE40"/>
          </p15:clr>
        </p15:guide>
        <p15:guide id="11" orient="horz" pos="2523">
          <p15:clr>
            <a:srgbClr val="FBAE40"/>
          </p15:clr>
        </p15:guide>
        <p15:guide id="12" pos="581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1D84B1-882C-E8DC-93B6-9BE9B3FDCC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1D1BAB9-945E-A0F0-D9DE-B6C459B0B5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86E12391-D649-0180-E581-D58B82611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A837B06-F61E-1142-BDBB-5D6B99170F5F}" type="datetimeFigureOut">
              <a:rPr lang="en-US" smtClean="0"/>
              <a:t>1/30/2025</a:t>
            </a:fld>
            <a:endParaRPr lang="en-US" dirty="0"/>
          </a:p>
        </p:txBody>
      </p:sp>
      <p:sp>
        <p:nvSpPr>
          <p:cNvPr id="5" name="Footer Placeholder 4">
            <a:extLst>
              <a:ext uri="{FF2B5EF4-FFF2-40B4-BE49-F238E27FC236}">
                <a16:creationId xmlns:a16="http://schemas.microsoft.com/office/drawing/2014/main" id="{4C3988CB-B440-9318-2B25-D67B8BE8DD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928EF191-6BD4-860A-D231-C3632B5228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4B8453-241F-A741-9ED3-315FF6A9F19E}" type="slidenum">
              <a:rPr lang="en-US" smtClean="0"/>
              <a:t>‹#›</a:t>
            </a:fld>
            <a:endParaRPr lang="en-US" dirty="0"/>
          </a:p>
        </p:txBody>
      </p:sp>
    </p:spTree>
    <p:extLst>
      <p:ext uri="{BB962C8B-B14F-4D97-AF65-F5344CB8AC3E}">
        <p14:creationId xmlns:p14="http://schemas.microsoft.com/office/powerpoint/2010/main" val="3823846003"/>
      </p:ext>
    </p:extLst>
  </p:cSld>
  <p:clrMap bg1="lt1" tx1="dk1" bg2="lt2" tx2="dk2" accent1="accent1" accent2="accent2" accent3="accent3" accent4="accent4" accent5="accent5" accent6="accent6" hlink="hlink" folHlink="folHlink"/>
  <p:sldLayoutIdLst>
    <p:sldLayoutId id="2147483660" r:id="rId1"/>
    <p:sldLayoutId id="2147483672" r:id="rId2"/>
    <p:sldLayoutId id="2147483683" r:id="rId3"/>
    <p:sldLayoutId id="2147483667" r:id="rId4"/>
    <p:sldLayoutId id="2147483687" r:id="rId5"/>
    <p:sldLayoutId id="2147483678" r:id="rId6"/>
    <p:sldLayoutId id="2147483688" r:id="rId7"/>
    <p:sldLayoutId id="2147483682" r:id="rId8"/>
    <p:sldLayoutId id="2147483662" r:id="rId9"/>
    <p:sldLayoutId id="2147483690"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1800" kern="1200">
          <a:solidFill>
            <a:schemeClr val="tx1"/>
          </a:solidFill>
          <a:latin typeface="+mn-lt"/>
          <a:ea typeface="+mn-ea"/>
          <a:cs typeface="+mn-cs"/>
        </a:defRPr>
      </a:lvl1pPr>
      <a:lvl2pPr marL="11113" indent="0" algn="l" defTabSz="914400" rtl="0" eaLnBrk="1" latinLnBrk="0" hangingPunct="1">
        <a:lnSpc>
          <a:spcPct val="90000"/>
        </a:lnSpc>
        <a:spcBef>
          <a:spcPts val="500"/>
        </a:spcBef>
        <a:buFontTx/>
        <a:buNone/>
        <a:tabLst/>
        <a:defRPr sz="2400" kern="1200">
          <a:solidFill>
            <a:schemeClr val="tx1"/>
          </a:solidFill>
          <a:latin typeface="+mj-lt"/>
          <a:ea typeface="+mn-ea"/>
          <a:cs typeface="+mn-cs"/>
        </a:defRPr>
      </a:lvl2pPr>
      <a:lvl3pPr marL="11113" indent="0" algn="l" defTabSz="914400" rtl="0" eaLnBrk="1" latinLnBrk="0" hangingPunct="1">
        <a:lnSpc>
          <a:spcPct val="90000"/>
        </a:lnSpc>
        <a:spcBef>
          <a:spcPts val="500"/>
        </a:spcBef>
        <a:buFontTx/>
        <a:buNone/>
        <a:tabLst/>
        <a:defRPr sz="2000" b="1" i="0" kern="1200">
          <a:solidFill>
            <a:schemeClr val="tx1"/>
          </a:solidFill>
          <a:latin typeface="RM First Class Inline" pitchFamily="82" charset="0"/>
          <a:ea typeface="+mn-ea"/>
          <a:cs typeface="+mn-cs"/>
        </a:defRPr>
      </a:lvl3pPr>
      <a:lvl4pPr marL="11113" indent="0" algn="l" defTabSz="914400" rtl="0" eaLnBrk="1" latinLnBrk="0" hangingPunct="1">
        <a:lnSpc>
          <a:spcPct val="90000"/>
        </a:lnSpc>
        <a:spcBef>
          <a:spcPts val="500"/>
        </a:spcBef>
        <a:buFontTx/>
        <a:buNone/>
        <a:tabLst/>
        <a:defRPr sz="1800" kern="1200">
          <a:solidFill>
            <a:schemeClr val="tx1"/>
          </a:solidFill>
          <a:latin typeface="+mn-lt"/>
          <a:ea typeface="+mn-ea"/>
          <a:cs typeface="+mn-cs"/>
        </a:defRPr>
      </a:lvl4pPr>
      <a:lvl5pPr marL="11113" indent="0" algn="l" defTabSz="914400" rtl="0" eaLnBrk="1" latinLnBrk="0" hangingPunct="1">
        <a:lnSpc>
          <a:spcPct val="90000"/>
        </a:lnSpc>
        <a:spcBef>
          <a:spcPts val="500"/>
        </a:spcBef>
        <a:buFontTx/>
        <a:buNone/>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royalmail.com/receiving/the-future-of-letter-deliveries" TargetMode="External"/><Relationship Id="rId2" Type="http://schemas.openxmlformats.org/officeDocument/2006/relationships/hyperlink" Target="https://eur03.safelinks.protection.outlook.com/?url=https%3A%2F%2Fwww.ofcom.org.uk%2Fpost%2Froyal-mail%2Fconsultation-review-of-the-universal-postal-service-and-other-postal-regulation%2F%3Futm_medium%3Demail%26utm_campaign%3DProtecting%2520the%2520postal%2520service%2520for%2520the%2520future%26utm_content%3DProtecting%2520the%2520postal%2520service%2520for%2520the%2520future%2BCID_dc6d14b41b0c1596f79c3c41a383374d%26utm_source%3Dupdates%26utm_term%3Dproposed%2520changes&amp;data=05%7C02%7Ccameron.russell%40royalmail.com%7Ceee39139cd6e4574855708dd4122beb0%7C7a08210890dd41acbe419b8feabee2da%7C0%7C0%7C638738339650278368%7CUnknown%7CTWFpbGZsb3d8eyJFbXB0eU1hcGkiOnRydWUsIlYiOiIwLjAuMDAwMCIsIlAiOiJXaW4zMiIsIkFOIjoiTWFpbCIsIldUIjoyfQ%3D%3D%7C0%7C%7C%7C&amp;sdata=Jz8qQhf7fD8MzD%2BNiqTae3OQQs%2BDTsRXIIeiMNMtbGs%3D&amp;reserved=0"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086960-009F-0230-9E74-E30B86EBF5B6}"/>
              </a:ext>
            </a:extLst>
          </p:cNvPr>
          <p:cNvSpPr>
            <a:spLocks noGrp="1"/>
          </p:cNvSpPr>
          <p:nvPr>
            <p:ph type="body" sz="quarter" idx="14"/>
          </p:nvPr>
        </p:nvSpPr>
        <p:spPr>
          <a:xfrm>
            <a:off x="3933825" y="2519467"/>
            <a:ext cx="6227317" cy="2154238"/>
          </a:xfrm>
        </p:spPr>
        <p:txBody>
          <a:bodyPr/>
          <a:lstStyle/>
          <a:p>
            <a:r>
              <a:rPr lang="en-GB" dirty="0"/>
              <a:t>SECURING THE FUTURE OF THE UNIVERSAL SERVICE</a:t>
            </a:r>
          </a:p>
        </p:txBody>
      </p:sp>
      <p:sp>
        <p:nvSpPr>
          <p:cNvPr id="3" name="Text Placeholder 2">
            <a:extLst>
              <a:ext uri="{FF2B5EF4-FFF2-40B4-BE49-F238E27FC236}">
                <a16:creationId xmlns:a16="http://schemas.microsoft.com/office/drawing/2014/main" id="{F4C8582A-2F46-4883-72E7-451D9EC5A4BD}"/>
              </a:ext>
            </a:extLst>
          </p:cNvPr>
          <p:cNvSpPr>
            <a:spLocks noGrp="1"/>
          </p:cNvSpPr>
          <p:nvPr>
            <p:ph type="body" sz="quarter" idx="13"/>
          </p:nvPr>
        </p:nvSpPr>
        <p:spPr>
          <a:xfrm>
            <a:off x="1316056" y="2548481"/>
            <a:ext cx="2031875" cy="2013988"/>
          </a:xfrm>
          <a:solidFill>
            <a:srgbClr val="DA202A"/>
          </a:solidFill>
        </p:spPr>
        <p:txBody>
          <a:bodyPr>
            <a:normAutofit/>
          </a:bodyPr>
          <a:lstStyle/>
          <a:p>
            <a:r>
              <a:rPr lang="en-GB" dirty="0"/>
              <a:t>Reforming letter deliveries to ensure a reliable, affordable and sustainable service</a:t>
            </a:r>
          </a:p>
        </p:txBody>
      </p:sp>
    </p:spTree>
    <p:extLst>
      <p:ext uri="{BB962C8B-B14F-4D97-AF65-F5344CB8AC3E}">
        <p14:creationId xmlns:p14="http://schemas.microsoft.com/office/powerpoint/2010/main" val="1392729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924F03-DBC6-05D1-2C53-CCB341A9AD03}"/>
              </a:ext>
            </a:extLst>
          </p:cNvPr>
          <p:cNvSpPr>
            <a:spLocks noGrp="1"/>
          </p:cNvSpPr>
          <p:nvPr>
            <p:ph type="body" sz="quarter" idx="14"/>
          </p:nvPr>
        </p:nvSpPr>
        <p:spPr/>
        <p:txBody>
          <a:bodyPr/>
          <a:lstStyle/>
          <a:p>
            <a:r>
              <a:rPr lang="en-GB" dirty="0"/>
              <a:t>WHAT HAPPENS NEXT?</a:t>
            </a:r>
          </a:p>
        </p:txBody>
      </p:sp>
      <p:sp>
        <p:nvSpPr>
          <p:cNvPr id="4" name="Text Placeholder 3">
            <a:extLst>
              <a:ext uri="{FF2B5EF4-FFF2-40B4-BE49-F238E27FC236}">
                <a16:creationId xmlns:a16="http://schemas.microsoft.com/office/drawing/2014/main" id="{5C74F036-D781-06B2-AA46-9F6C44E0E80D}"/>
              </a:ext>
            </a:extLst>
          </p:cNvPr>
          <p:cNvSpPr>
            <a:spLocks noGrp="1"/>
          </p:cNvSpPr>
          <p:nvPr>
            <p:ph type="body" sz="quarter" idx="16"/>
          </p:nvPr>
        </p:nvSpPr>
        <p:spPr>
          <a:xfrm>
            <a:off x="3943351" y="2105025"/>
            <a:ext cx="6556838" cy="3627439"/>
          </a:xfrm>
        </p:spPr>
        <p:txBody>
          <a:bodyPr/>
          <a:lstStyle/>
          <a:p>
            <a:pPr marL="342900" lvl="0" indent="-342900">
              <a:buFont typeface="Wingdings" panose="05000000000000000000" pitchFamily="2" charset="2"/>
              <a:buChar char=""/>
            </a:pPr>
            <a:r>
              <a:rPr lang="en-GB" sz="1800" kern="100" dirty="0">
                <a:effectLst/>
                <a:ea typeface="Aptos" panose="020B0004020202020204" pitchFamily="34" charset="0"/>
                <a:cs typeface="Times New Roman" panose="02020603050405020304" pitchFamily="18" charset="0"/>
              </a:rPr>
              <a:t>Ofcom has announced a period of consultation regarding changes to the USO. </a:t>
            </a:r>
            <a:r>
              <a:rPr lang="en-GB" dirty="0"/>
              <a:t>The deadline for feedback is 5pm on 10 April 2025.</a:t>
            </a:r>
            <a:endParaRPr lang="en-GB" sz="1800" kern="100" dirty="0">
              <a:effectLst/>
              <a:ea typeface="Aptos" panose="020B0004020202020204" pitchFamily="34" charset="0"/>
              <a:cs typeface="Times New Roman" panose="02020603050405020304" pitchFamily="18" charset="0"/>
            </a:endParaRPr>
          </a:p>
          <a:p>
            <a:pPr marL="342900" lvl="0" indent="-342900">
              <a:buFont typeface="Wingdings" panose="05000000000000000000" pitchFamily="2" charset="2"/>
              <a:buChar char=""/>
            </a:pPr>
            <a:r>
              <a:rPr lang="en-GB" sz="1800" kern="100" dirty="0">
                <a:effectLst/>
                <a:ea typeface="Aptos" panose="020B0004020202020204" pitchFamily="34" charset="0"/>
                <a:cs typeface="Times New Roman" panose="02020603050405020304" pitchFamily="18" charset="0"/>
              </a:rPr>
              <a:t>Once Ofcom has feedback, it plans to publish its decision in the summer of 2025. If it decides to make any changes to the existing rules, it </a:t>
            </a:r>
            <a:r>
              <a:rPr lang="en-GB" kern="100" dirty="0">
                <a:ea typeface="Aptos" panose="020B0004020202020204" pitchFamily="34" charset="0"/>
                <a:cs typeface="Times New Roman" panose="02020603050405020304" pitchFamily="18" charset="0"/>
              </a:rPr>
              <a:t>has said they will </a:t>
            </a:r>
            <a:r>
              <a:rPr lang="en-GB" sz="1800" kern="100" dirty="0">
                <a:effectLst/>
                <a:ea typeface="Aptos" panose="020B0004020202020204" pitchFamily="34" charset="0"/>
                <a:cs typeface="Times New Roman" panose="02020603050405020304" pitchFamily="18" charset="0"/>
              </a:rPr>
              <a:t>come into effect on th</a:t>
            </a:r>
            <a:r>
              <a:rPr lang="en-GB" kern="100" dirty="0">
                <a:ea typeface="Aptos" panose="020B0004020202020204" pitchFamily="34" charset="0"/>
                <a:cs typeface="Times New Roman" panose="02020603050405020304" pitchFamily="18" charset="0"/>
              </a:rPr>
              <a:t>e day it publishes.</a:t>
            </a:r>
          </a:p>
          <a:p>
            <a:pPr marL="342900" lvl="0" indent="-342900">
              <a:buFont typeface="Wingdings" panose="05000000000000000000" pitchFamily="2" charset="2"/>
              <a:buChar char=""/>
            </a:pPr>
            <a:r>
              <a:rPr lang="en-GB" sz="1800" kern="100" dirty="0">
                <a:effectLst/>
                <a:ea typeface="Aptos" panose="020B0004020202020204" pitchFamily="34" charset="0"/>
                <a:cs typeface="Times New Roman" panose="02020603050405020304" pitchFamily="18" charset="0"/>
              </a:rPr>
              <a:t>Royal Mail will only look to implement the new operating model if Ofcom’s new regulations come into force. Until then, the current regulatory framework remains in place and any proposals are subject to change.</a:t>
            </a:r>
          </a:p>
          <a:p>
            <a:pPr marL="342900" lvl="0" indent="-342900">
              <a:buFont typeface="Wingdings" panose="05000000000000000000" pitchFamily="2" charset="2"/>
              <a:buChar char=""/>
            </a:pPr>
            <a:r>
              <a:rPr lang="en-GB" dirty="0"/>
              <a:t>In preparation for change, Royal Mail will be piloting the proposal in 37 delivery offices to ensure everything runs smoothly. The first one starts in February and the rest will be rolled out gradually over the following months.</a:t>
            </a:r>
          </a:p>
        </p:txBody>
      </p:sp>
    </p:spTree>
    <p:extLst>
      <p:ext uri="{BB962C8B-B14F-4D97-AF65-F5344CB8AC3E}">
        <p14:creationId xmlns:p14="http://schemas.microsoft.com/office/powerpoint/2010/main" val="110742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6068BF6-4543-E003-1443-6F46A1ADB6AF}"/>
              </a:ext>
            </a:extLst>
          </p:cNvPr>
          <p:cNvSpPr>
            <a:spLocks noGrp="1"/>
          </p:cNvSpPr>
          <p:nvPr>
            <p:ph type="body" sz="quarter" idx="14"/>
          </p:nvPr>
        </p:nvSpPr>
        <p:spPr/>
        <p:txBody>
          <a:bodyPr/>
          <a:lstStyle/>
          <a:p>
            <a:r>
              <a:rPr lang="en-GB" dirty="0"/>
              <a:t>HAVE YOUR SAY</a:t>
            </a:r>
          </a:p>
        </p:txBody>
      </p:sp>
      <p:sp>
        <p:nvSpPr>
          <p:cNvPr id="5" name="Text Placeholder 4">
            <a:extLst>
              <a:ext uri="{FF2B5EF4-FFF2-40B4-BE49-F238E27FC236}">
                <a16:creationId xmlns:a16="http://schemas.microsoft.com/office/drawing/2014/main" id="{0AC953DA-2BFD-ED56-CD43-3A5E02D12EB0}"/>
              </a:ext>
            </a:extLst>
          </p:cNvPr>
          <p:cNvSpPr>
            <a:spLocks noGrp="1"/>
          </p:cNvSpPr>
          <p:nvPr>
            <p:ph type="body" sz="quarter" idx="16"/>
          </p:nvPr>
        </p:nvSpPr>
        <p:spPr>
          <a:xfrm>
            <a:off x="3943351" y="2105025"/>
            <a:ext cx="6659579" cy="3627439"/>
          </a:xfrm>
        </p:spPr>
        <p:txBody>
          <a:bodyPr/>
          <a:lstStyle/>
          <a:p>
            <a:r>
              <a:rPr lang="en-GB" dirty="0"/>
              <a:t>Ofcom has provided a process for having your say. The deadline for feedback is 5pm on 10 April 2025. Please visit the following link </a:t>
            </a:r>
            <a:r>
              <a:rPr lang="en-GB" sz="1800" dirty="0">
                <a:effectLst/>
                <a:latin typeface="Calibri" panose="020F0502020204030204" pitchFamily="34" charset="0"/>
                <a:ea typeface="Calibri" panose="020F0502020204030204" pitchFamily="34" charset="0"/>
              </a:rPr>
              <a:t>to access the response form:</a:t>
            </a:r>
          </a:p>
          <a:p>
            <a:endParaRPr lang="en-GB" u="sng" dirty="0">
              <a:solidFill>
                <a:srgbClr val="0563C1"/>
              </a:solidFill>
              <a:latin typeface="Calibri" panose="020F0502020204030204" pitchFamily="34" charset="0"/>
              <a:ea typeface="Calibri" panose="020F0502020204030204" pitchFamily="34" charset="0"/>
              <a:hlinkClick r:id="rId2"/>
            </a:endParaRPr>
          </a:p>
          <a:p>
            <a:r>
              <a:rPr lang="en-GB" u="sng" dirty="0">
                <a:solidFill>
                  <a:srgbClr val="0563C1"/>
                </a:solidFill>
                <a:latin typeface="Calibri" panose="020F0502020204030204" pitchFamily="34" charset="0"/>
                <a:ea typeface="Calibri" panose="020F0502020204030204" pitchFamily="34" charset="0"/>
                <a:hlinkClick r:id="rId2"/>
              </a:rPr>
              <a:t>https://www.ofcom.org.uk/post/royal-mail/consultation-review-of-the-universal-postal-service-and-other-postal-regulation/</a:t>
            </a:r>
          </a:p>
          <a:p>
            <a:endParaRPr lang="en-GB" dirty="0">
              <a:latin typeface="Calibri" panose="020F0502020204030204" pitchFamily="34" charset="0"/>
            </a:endParaRPr>
          </a:p>
          <a:p>
            <a:r>
              <a:rPr lang="en-GB" dirty="0">
                <a:latin typeface="Calibri" panose="020F0502020204030204" pitchFamily="34" charset="0"/>
              </a:rPr>
              <a:t>Or visit the Royal Mail website for the latest information:</a:t>
            </a:r>
          </a:p>
          <a:p>
            <a:endParaRPr lang="en-GB" dirty="0">
              <a:latin typeface="Calibri" panose="020F0502020204030204" pitchFamily="34" charset="0"/>
            </a:endParaRPr>
          </a:p>
          <a:p>
            <a:r>
              <a:rPr lang="en-GB" dirty="0">
                <a:latin typeface="Calibri" panose="020F0502020204030204" pitchFamily="34" charset="0"/>
                <a:hlinkClick r:id="rId3"/>
              </a:rPr>
              <a:t>https://www.royalmail.com/receiving/the-future-of-letter-deliveries</a:t>
            </a:r>
            <a:endParaRPr lang="en-GB" dirty="0">
              <a:latin typeface="Calibri" panose="020F0502020204030204" pitchFamily="34" charset="0"/>
            </a:endParaRPr>
          </a:p>
          <a:p>
            <a:endParaRPr lang="en-GB" dirty="0">
              <a:latin typeface="Calibri" panose="020F0502020204030204" pitchFamily="34" charset="0"/>
            </a:endParaRPr>
          </a:p>
          <a:p>
            <a:endParaRPr lang="en-GB" dirty="0">
              <a:latin typeface="Calibri" panose="020F0502020204030204" pitchFamily="34" charset="0"/>
            </a:endParaRPr>
          </a:p>
        </p:txBody>
      </p:sp>
    </p:spTree>
    <p:extLst>
      <p:ext uri="{BB962C8B-B14F-4D97-AF65-F5344CB8AC3E}">
        <p14:creationId xmlns:p14="http://schemas.microsoft.com/office/powerpoint/2010/main" val="2420938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6568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D2265A-C6CA-9E35-DCE1-EAABA42B2E48}"/>
              </a:ext>
            </a:extLst>
          </p:cNvPr>
          <p:cNvSpPr>
            <a:spLocks noGrp="1"/>
          </p:cNvSpPr>
          <p:nvPr>
            <p:ph type="body" sz="quarter" idx="14"/>
          </p:nvPr>
        </p:nvSpPr>
        <p:spPr/>
        <p:txBody>
          <a:bodyPr/>
          <a:lstStyle/>
          <a:p>
            <a:r>
              <a:rPr lang="en-GB" dirty="0"/>
              <a:t>APPENDIX: DSA</a:t>
            </a:r>
          </a:p>
          <a:p>
            <a:r>
              <a:rPr lang="en-GB" dirty="0"/>
              <a:t>PRODUCT FOCUS</a:t>
            </a:r>
          </a:p>
        </p:txBody>
      </p:sp>
    </p:spTree>
    <p:extLst>
      <p:ext uri="{BB962C8B-B14F-4D97-AF65-F5344CB8AC3E}">
        <p14:creationId xmlns:p14="http://schemas.microsoft.com/office/powerpoint/2010/main" val="2204908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198DFE-90C8-B056-5146-4BB5BF6D30C1}"/>
              </a:ext>
            </a:extLst>
          </p:cNvPr>
          <p:cNvSpPr>
            <a:spLocks noGrp="1"/>
          </p:cNvSpPr>
          <p:nvPr>
            <p:ph type="body" sz="quarter" idx="17"/>
          </p:nvPr>
        </p:nvSpPr>
        <p:spPr>
          <a:xfrm>
            <a:off x="1150706" y="2160109"/>
            <a:ext cx="2330624" cy="1781817"/>
          </a:xfrm>
        </p:spPr>
        <p:txBody>
          <a:bodyPr>
            <a:normAutofit fontScale="92500" lnSpcReduction="20000"/>
          </a:bodyPr>
          <a:lstStyle/>
          <a:p>
            <a:r>
              <a:rPr lang="en-GB" dirty="0">
                <a:latin typeface="+mn-lt"/>
              </a:rPr>
              <a:t>What is D+3?</a:t>
            </a:r>
          </a:p>
          <a:p>
            <a:r>
              <a:rPr lang="en-GB" sz="1600" dirty="0">
                <a:latin typeface="+mn-lt"/>
              </a:rPr>
              <a:t>Day 0</a:t>
            </a:r>
            <a:br>
              <a:rPr lang="en-GB" sz="1600" dirty="0">
                <a:latin typeface="+mn-lt"/>
              </a:rPr>
            </a:br>
            <a:r>
              <a:rPr lang="en-GB" sz="1600" dirty="0">
                <a:latin typeface="+mn-lt"/>
              </a:rPr>
              <a:t>Collection by DSA Provider</a:t>
            </a:r>
          </a:p>
          <a:p>
            <a:r>
              <a:rPr lang="en-GB" sz="1600" dirty="0">
                <a:latin typeface="+mn-lt"/>
              </a:rPr>
              <a:t>Day 1</a:t>
            </a:r>
            <a:br>
              <a:rPr lang="en-GB" sz="1600" dirty="0">
                <a:latin typeface="+mn-lt"/>
              </a:rPr>
            </a:br>
            <a:r>
              <a:rPr lang="en-GB" sz="1600" dirty="0">
                <a:latin typeface="+mn-lt"/>
              </a:rPr>
              <a:t>Hand over to Royal Mail</a:t>
            </a:r>
          </a:p>
          <a:p>
            <a:r>
              <a:rPr lang="en-GB" sz="1600" dirty="0">
                <a:latin typeface="+mn-lt"/>
              </a:rPr>
              <a:t>Days 2-3</a:t>
            </a:r>
            <a:br>
              <a:rPr lang="en-GB" sz="1600" dirty="0">
                <a:latin typeface="+mn-lt"/>
              </a:rPr>
            </a:br>
            <a:r>
              <a:rPr lang="en-GB" sz="1600" dirty="0">
                <a:latin typeface="+mn-lt"/>
              </a:rPr>
              <a:t>Delivery by Royal Mail</a:t>
            </a:r>
          </a:p>
        </p:txBody>
      </p:sp>
      <p:sp>
        <p:nvSpPr>
          <p:cNvPr id="3" name="Text Placeholder 2">
            <a:extLst>
              <a:ext uri="{FF2B5EF4-FFF2-40B4-BE49-F238E27FC236}">
                <a16:creationId xmlns:a16="http://schemas.microsoft.com/office/drawing/2014/main" id="{D94E6193-7074-C83E-5494-D4225065AE91}"/>
              </a:ext>
            </a:extLst>
          </p:cNvPr>
          <p:cNvSpPr>
            <a:spLocks noGrp="1"/>
          </p:cNvSpPr>
          <p:nvPr>
            <p:ph type="body" sz="quarter" idx="13"/>
          </p:nvPr>
        </p:nvSpPr>
        <p:spPr/>
        <p:txBody>
          <a:bodyPr/>
          <a:lstStyle/>
          <a:p>
            <a:r>
              <a:rPr lang="en-GB" dirty="0"/>
              <a:t>D+3 Service, Monday to Friday</a:t>
            </a:r>
          </a:p>
        </p:txBody>
      </p:sp>
      <p:sp>
        <p:nvSpPr>
          <p:cNvPr id="4" name="Text Placeholder 3">
            <a:extLst>
              <a:ext uri="{FF2B5EF4-FFF2-40B4-BE49-F238E27FC236}">
                <a16:creationId xmlns:a16="http://schemas.microsoft.com/office/drawing/2014/main" id="{930EBA6B-FB79-5FED-6643-B47C087C00AE}"/>
              </a:ext>
            </a:extLst>
          </p:cNvPr>
          <p:cNvSpPr>
            <a:spLocks noGrp="1"/>
          </p:cNvSpPr>
          <p:nvPr>
            <p:ph type="body" sz="quarter" idx="14"/>
          </p:nvPr>
        </p:nvSpPr>
        <p:spPr/>
        <p:txBody>
          <a:bodyPr/>
          <a:lstStyle/>
          <a:p>
            <a:r>
              <a:rPr lang="en-GB" dirty="0"/>
              <a:t>DSA STANDARD</a:t>
            </a:r>
          </a:p>
        </p:txBody>
      </p:sp>
      <p:sp>
        <p:nvSpPr>
          <p:cNvPr id="5" name="Text Placeholder 4">
            <a:extLst>
              <a:ext uri="{FF2B5EF4-FFF2-40B4-BE49-F238E27FC236}">
                <a16:creationId xmlns:a16="http://schemas.microsoft.com/office/drawing/2014/main" id="{B442C3AA-DDB0-4EC6-7D04-1A4195FB05F2}"/>
              </a:ext>
            </a:extLst>
          </p:cNvPr>
          <p:cNvSpPr>
            <a:spLocks noGrp="1"/>
          </p:cNvSpPr>
          <p:nvPr>
            <p:ph type="body" sz="quarter" idx="16"/>
          </p:nvPr>
        </p:nvSpPr>
        <p:spPr>
          <a:xfrm>
            <a:off x="3943351" y="2105025"/>
            <a:ext cx="6464370" cy="3627439"/>
          </a:xfrm>
        </p:spPr>
        <p:txBody>
          <a:bodyPr/>
          <a:lstStyle/>
          <a:p>
            <a:pPr algn="l"/>
            <a:r>
              <a:rPr lang="en-GB" sz="1800" b="0" i="0" u="none" strike="noStrike" baseline="0" dirty="0">
                <a:solidFill>
                  <a:srgbClr val="000000"/>
                </a:solidFill>
                <a:latin typeface="+mn-lt"/>
              </a:rPr>
              <a:t>The </a:t>
            </a:r>
            <a:r>
              <a:rPr lang="en-GB" sz="1800" b="1" i="0" u="none" strike="noStrike" baseline="0" dirty="0">
                <a:solidFill>
                  <a:srgbClr val="000000"/>
                </a:solidFill>
                <a:latin typeface="+mn-lt"/>
              </a:rPr>
              <a:t>DSA Standard </a:t>
            </a:r>
            <a:r>
              <a:rPr lang="en-GB" sz="1800" dirty="0">
                <a:solidFill>
                  <a:srgbClr val="000000"/>
                </a:solidFill>
                <a:latin typeface="+mn-lt"/>
              </a:rPr>
              <a:t>product</a:t>
            </a:r>
            <a:r>
              <a:rPr lang="en-GB" sz="1800" b="0" i="0" u="none" strike="noStrike" baseline="0" dirty="0">
                <a:solidFill>
                  <a:srgbClr val="000000"/>
                </a:solidFill>
                <a:latin typeface="+mn-lt"/>
              </a:rPr>
              <a:t> will change from a D+2 to a D+3 service (see box).</a:t>
            </a:r>
          </a:p>
          <a:p>
            <a:pPr algn="l"/>
            <a:endParaRPr lang="en-GB" sz="1800" dirty="0">
              <a:solidFill>
                <a:srgbClr val="000000"/>
              </a:solidFill>
              <a:latin typeface="+mn-lt"/>
            </a:endParaRPr>
          </a:p>
          <a:p>
            <a:pPr algn="l"/>
            <a:r>
              <a:rPr lang="en-GB" sz="1800" dirty="0">
                <a:solidFill>
                  <a:srgbClr val="000000"/>
                </a:solidFill>
                <a:latin typeface="+mn-lt"/>
              </a:rPr>
              <a:t>Deliveries will be Monday to Friday as standard (previously Monday to Saturday).</a:t>
            </a:r>
          </a:p>
          <a:p>
            <a:pPr algn="l"/>
            <a:endParaRPr lang="en-GB" sz="1800" dirty="0">
              <a:solidFill>
                <a:srgbClr val="000000"/>
              </a:solidFill>
              <a:latin typeface="+mn-lt"/>
            </a:endParaRPr>
          </a:p>
          <a:p>
            <a:pPr algn="l"/>
            <a:r>
              <a:rPr lang="en-GB" sz="1800" b="0" i="0" u="none" strike="noStrike" baseline="0" dirty="0">
                <a:solidFill>
                  <a:srgbClr val="000000"/>
                </a:solidFill>
                <a:latin typeface="+mn-lt"/>
              </a:rPr>
              <a:t>The product is expected to be introduced in Summer 2025 if new regulations come into force. It will be VAT exempt in line with the current </a:t>
            </a:r>
            <a:r>
              <a:rPr lang="en-GB" sz="1800" b="1" i="0" u="none" strike="noStrike" baseline="0" dirty="0">
                <a:solidFill>
                  <a:srgbClr val="000000"/>
                </a:solidFill>
                <a:latin typeface="+mn-lt"/>
              </a:rPr>
              <a:t>DSA Standard </a:t>
            </a:r>
            <a:r>
              <a:rPr lang="en-GB" sz="1800" b="0" i="0" u="none" strike="noStrike" baseline="0" dirty="0">
                <a:solidFill>
                  <a:srgbClr val="000000"/>
                </a:solidFill>
                <a:latin typeface="+mn-lt"/>
              </a:rPr>
              <a:t>service.</a:t>
            </a:r>
          </a:p>
          <a:p>
            <a:pPr algn="l"/>
            <a:endParaRPr lang="en-GB" sz="1800" dirty="0">
              <a:solidFill>
                <a:srgbClr val="000000"/>
              </a:solidFill>
              <a:latin typeface="Roboto" panose="02000000000000000000" pitchFamily="2" charset="0"/>
            </a:endParaRPr>
          </a:p>
          <a:p>
            <a:pPr algn="l"/>
            <a:r>
              <a:rPr lang="en-GB" sz="1800" b="1" dirty="0">
                <a:solidFill>
                  <a:srgbClr val="000000"/>
                </a:solidFill>
                <a:latin typeface="+mn-lt"/>
              </a:rPr>
              <a:t>DSA Standard </a:t>
            </a:r>
            <a:r>
              <a:rPr lang="en-GB" sz="1800" dirty="0">
                <a:solidFill>
                  <a:srgbClr val="000000"/>
                </a:solidFill>
                <a:latin typeface="+mn-lt"/>
              </a:rPr>
              <a:t>customers don’t need to do anything, they will automatically transfer to the new service.</a:t>
            </a:r>
          </a:p>
          <a:p>
            <a:pPr algn="l"/>
            <a:endParaRPr lang="en-GB" sz="1800" dirty="0">
              <a:solidFill>
                <a:srgbClr val="000000"/>
              </a:solidFill>
              <a:latin typeface="+mn-lt"/>
            </a:endParaRPr>
          </a:p>
          <a:p>
            <a:pPr algn="l"/>
            <a:r>
              <a:rPr lang="en-GB" sz="1800" dirty="0">
                <a:solidFill>
                  <a:srgbClr val="000000"/>
                </a:solidFill>
                <a:latin typeface="+mn-lt"/>
              </a:rPr>
              <a:t>As part of the pilot, we will be handling </a:t>
            </a:r>
            <a:r>
              <a:rPr lang="en-GB" sz="1800" b="1" dirty="0">
                <a:solidFill>
                  <a:srgbClr val="000000"/>
                </a:solidFill>
                <a:latin typeface="+mn-lt"/>
              </a:rPr>
              <a:t>DSA Standard</a:t>
            </a:r>
            <a:r>
              <a:rPr lang="en-GB" sz="1800" dirty="0">
                <a:solidFill>
                  <a:srgbClr val="000000"/>
                </a:solidFill>
                <a:latin typeface="+mn-lt"/>
              </a:rPr>
              <a:t> as D+3 in the pilot offices.</a:t>
            </a:r>
            <a:endParaRPr lang="en-GB" dirty="0"/>
          </a:p>
        </p:txBody>
      </p:sp>
    </p:spTree>
    <p:extLst>
      <p:ext uri="{BB962C8B-B14F-4D97-AF65-F5344CB8AC3E}">
        <p14:creationId xmlns:p14="http://schemas.microsoft.com/office/powerpoint/2010/main" val="1893539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198DFE-90C8-B056-5146-4BB5BF6D30C1}"/>
              </a:ext>
            </a:extLst>
          </p:cNvPr>
          <p:cNvSpPr>
            <a:spLocks noGrp="1"/>
          </p:cNvSpPr>
          <p:nvPr>
            <p:ph type="body" sz="quarter" idx="17"/>
          </p:nvPr>
        </p:nvSpPr>
        <p:spPr>
          <a:xfrm>
            <a:off x="1150706" y="2160109"/>
            <a:ext cx="2330624" cy="1781817"/>
          </a:xfrm>
        </p:spPr>
        <p:txBody>
          <a:bodyPr>
            <a:normAutofit fontScale="92500" lnSpcReduction="20000"/>
          </a:bodyPr>
          <a:lstStyle/>
          <a:p>
            <a:r>
              <a:rPr lang="en-GB" dirty="0">
                <a:latin typeface="+mn-lt"/>
              </a:rPr>
              <a:t>What is D+2?</a:t>
            </a:r>
          </a:p>
          <a:p>
            <a:r>
              <a:rPr lang="en-GB" sz="1600" dirty="0">
                <a:latin typeface="+mn-lt"/>
              </a:rPr>
              <a:t>Day 0</a:t>
            </a:r>
            <a:br>
              <a:rPr lang="en-GB" sz="1600" dirty="0">
                <a:latin typeface="+mn-lt"/>
              </a:rPr>
            </a:br>
            <a:r>
              <a:rPr lang="en-GB" sz="1600" dirty="0">
                <a:latin typeface="+mn-lt"/>
              </a:rPr>
              <a:t>Collection by DSA Provider</a:t>
            </a:r>
          </a:p>
          <a:p>
            <a:r>
              <a:rPr lang="en-GB" sz="1600" dirty="0">
                <a:latin typeface="+mn-lt"/>
              </a:rPr>
              <a:t>Day 1</a:t>
            </a:r>
            <a:br>
              <a:rPr lang="en-GB" sz="1600" dirty="0">
                <a:latin typeface="+mn-lt"/>
              </a:rPr>
            </a:br>
            <a:r>
              <a:rPr lang="en-GB" sz="1600" dirty="0">
                <a:latin typeface="+mn-lt"/>
              </a:rPr>
              <a:t>Hand over to Royal Mail</a:t>
            </a:r>
          </a:p>
          <a:p>
            <a:r>
              <a:rPr lang="en-GB" sz="1600" dirty="0">
                <a:latin typeface="+mn-lt"/>
              </a:rPr>
              <a:t>Day 2</a:t>
            </a:r>
            <a:br>
              <a:rPr lang="en-GB" sz="1600" dirty="0">
                <a:latin typeface="+mn-lt"/>
              </a:rPr>
            </a:br>
            <a:r>
              <a:rPr lang="en-GB" sz="1600" dirty="0">
                <a:latin typeface="+mn-lt"/>
              </a:rPr>
              <a:t>Delivery by Royal Mail</a:t>
            </a:r>
          </a:p>
        </p:txBody>
      </p:sp>
      <p:sp>
        <p:nvSpPr>
          <p:cNvPr id="3" name="Text Placeholder 2">
            <a:extLst>
              <a:ext uri="{FF2B5EF4-FFF2-40B4-BE49-F238E27FC236}">
                <a16:creationId xmlns:a16="http://schemas.microsoft.com/office/drawing/2014/main" id="{D94E6193-7074-C83E-5494-D4225065AE91}"/>
              </a:ext>
            </a:extLst>
          </p:cNvPr>
          <p:cNvSpPr>
            <a:spLocks noGrp="1"/>
          </p:cNvSpPr>
          <p:nvPr>
            <p:ph type="body" sz="quarter" idx="13"/>
          </p:nvPr>
        </p:nvSpPr>
        <p:spPr/>
        <p:txBody>
          <a:bodyPr/>
          <a:lstStyle/>
          <a:p>
            <a:r>
              <a:rPr lang="en-GB" dirty="0"/>
              <a:t>D+2 Service, Monday to Saturday</a:t>
            </a:r>
          </a:p>
        </p:txBody>
      </p:sp>
      <p:sp>
        <p:nvSpPr>
          <p:cNvPr id="4" name="Text Placeholder 3">
            <a:extLst>
              <a:ext uri="{FF2B5EF4-FFF2-40B4-BE49-F238E27FC236}">
                <a16:creationId xmlns:a16="http://schemas.microsoft.com/office/drawing/2014/main" id="{930EBA6B-FB79-5FED-6643-B47C087C00AE}"/>
              </a:ext>
            </a:extLst>
          </p:cNvPr>
          <p:cNvSpPr>
            <a:spLocks noGrp="1"/>
          </p:cNvSpPr>
          <p:nvPr>
            <p:ph type="body" sz="quarter" idx="14"/>
          </p:nvPr>
        </p:nvSpPr>
        <p:spPr/>
        <p:txBody>
          <a:bodyPr/>
          <a:lstStyle/>
          <a:p>
            <a:r>
              <a:rPr lang="en-GB" dirty="0"/>
              <a:t>DSA PRIORITY</a:t>
            </a:r>
          </a:p>
        </p:txBody>
      </p:sp>
      <p:sp>
        <p:nvSpPr>
          <p:cNvPr id="5" name="Text Placeholder 4">
            <a:extLst>
              <a:ext uri="{FF2B5EF4-FFF2-40B4-BE49-F238E27FC236}">
                <a16:creationId xmlns:a16="http://schemas.microsoft.com/office/drawing/2014/main" id="{B442C3AA-DDB0-4EC6-7D04-1A4195FB05F2}"/>
              </a:ext>
            </a:extLst>
          </p:cNvPr>
          <p:cNvSpPr>
            <a:spLocks noGrp="1"/>
          </p:cNvSpPr>
          <p:nvPr>
            <p:ph type="body" sz="quarter" idx="16"/>
          </p:nvPr>
        </p:nvSpPr>
        <p:spPr>
          <a:xfrm>
            <a:off x="3943350" y="2105025"/>
            <a:ext cx="6618483" cy="3627439"/>
          </a:xfrm>
        </p:spPr>
        <p:txBody>
          <a:bodyPr/>
          <a:lstStyle/>
          <a:p>
            <a:r>
              <a:rPr lang="en-GB" sz="1800" dirty="0">
                <a:latin typeface="+mn-lt"/>
              </a:rPr>
              <a:t>Royal Mail will continue to offer a </a:t>
            </a:r>
            <a:r>
              <a:rPr lang="en-GB" sz="1800" b="1" i="0" u="none" strike="noStrike" baseline="0" dirty="0">
                <a:latin typeface="+mn-lt"/>
              </a:rPr>
              <a:t>DSA Priority</a:t>
            </a:r>
            <a:r>
              <a:rPr lang="en-GB" sz="1800" i="0" u="none" strike="noStrike" baseline="0" dirty="0">
                <a:latin typeface="+mn-lt"/>
              </a:rPr>
              <a:t> (D+2)</a:t>
            </a:r>
            <a:r>
              <a:rPr lang="en-GB" sz="1800" b="0" i="0" u="none" strike="noStrike" baseline="0" dirty="0">
                <a:latin typeface="+mn-lt"/>
              </a:rPr>
              <a:t> product (see box). </a:t>
            </a:r>
            <a:endParaRPr lang="en-GB" sz="1800" dirty="0">
              <a:solidFill>
                <a:srgbClr val="000000"/>
              </a:solidFill>
              <a:latin typeface="+mn-lt"/>
            </a:endParaRPr>
          </a:p>
          <a:p>
            <a:endParaRPr lang="en-GB" sz="1800" b="0" i="0" u="none" strike="noStrike" baseline="0" dirty="0">
              <a:solidFill>
                <a:srgbClr val="000000"/>
              </a:solidFill>
              <a:latin typeface="+mn-lt"/>
            </a:endParaRPr>
          </a:p>
          <a:p>
            <a:r>
              <a:rPr lang="en-GB" sz="1800" dirty="0">
                <a:latin typeface="+mn-lt"/>
              </a:rPr>
              <a:t>The </a:t>
            </a:r>
            <a:r>
              <a:rPr lang="en-GB" sz="1800" b="1" dirty="0">
                <a:latin typeface="+mn-lt"/>
              </a:rPr>
              <a:t>DSA Priority</a:t>
            </a:r>
            <a:r>
              <a:rPr lang="en-GB" sz="1800" dirty="0">
                <a:latin typeface="+mn-lt"/>
              </a:rPr>
              <a:t> (D+2) product </a:t>
            </a:r>
            <a:r>
              <a:rPr lang="en-GB" sz="1800" b="0" i="0" u="none" strike="noStrike" baseline="0" dirty="0">
                <a:latin typeface="+mn-lt"/>
              </a:rPr>
              <a:t>will be delivered 6 days a week, Monday to Saturday. It will cost more following USO reform </a:t>
            </a:r>
            <a:r>
              <a:rPr lang="en-GB" sz="1800" dirty="0">
                <a:latin typeface="+mn-lt"/>
              </a:rPr>
              <a:t>due to increased</a:t>
            </a:r>
            <a:r>
              <a:rPr lang="en-GB" sz="1800" b="0" i="0" u="none" strike="noStrike" baseline="0" dirty="0">
                <a:latin typeface="+mn-lt"/>
              </a:rPr>
              <a:t> delivery costs and may be VAT rate</a:t>
            </a:r>
            <a:r>
              <a:rPr lang="en-GB" sz="1800" i="0" u="none" strike="noStrike" baseline="0" dirty="0">
                <a:latin typeface="+mn-lt"/>
              </a:rPr>
              <a:t>d.</a:t>
            </a:r>
            <a:r>
              <a:rPr lang="en-GB" i="0" u="none" strike="noStrike" dirty="0">
                <a:latin typeface="+mn-lt"/>
              </a:rPr>
              <a:t>*</a:t>
            </a:r>
            <a:r>
              <a:rPr lang="en-GB" sz="1800" i="0" u="none" strike="noStrike" baseline="0" dirty="0">
                <a:latin typeface="+mn-lt"/>
              </a:rPr>
              <a:t> </a:t>
            </a:r>
            <a:r>
              <a:rPr lang="en-GB" sz="1800" b="0" i="0" u="none" strike="noStrike" baseline="0" dirty="0">
                <a:solidFill>
                  <a:srgbClr val="000000"/>
                </a:solidFill>
                <a:latin typeface="+mn-lt"/>
              </a:rPr>
              <a:t>The change is expected to be introduced in Summer 2025 if new regulations come into force</a:t>
            </a:r>
            <a:r>
              <a:rPr lang="en-GB" sz="1800" b="0" i="0" u="none" strike="noStrike" baseline="0" dirty="0">
                <a:latin typeface="+mn-lt"/>
              </a:rPr>
              <a:t>.</a:t>
            </a:r>
          </a:p>
          <a:p>
            <a:endParaRPr lang="en-GB" sz="1800" dirty="0">
              <a:latin typeface="+mn-lt"/>
            </a:endParaRPr>
          </a:p>
          <a:p>
            <a:r>
              <a:rPr lang="en-GB" sz="1800" b="0" i="0" u="none" strike="noStrike" baseline="0" dirty="0">
                <a:latin typeface="+mn-lt"/>
              </a:rPr>
              <a:t>If customers want to use the </a:t>
            </a:r>
            <a:r>
              <a:rPr lang="en-GB" sz="1800" b="1" i="0" u="none" strike="noStrike" baseline="0" dirty="0">
                <a:latin typeface="+mn-lt"/>
              </a:rPr>
              <a:t>DSA Priority</a:t>
            </a:r>
            <a:r>
              <a:rPr lang="en-GB" sz="1800" b="0" i="0" u="none" strike="noStrike" baseline="0" dirty="0">
                <a:latin typeface="+mn-lt"/>
              </a:rPr>
              <a:t> (D+2) product they will need to use a different visual identifier and barcode for Mailmark ite</a:t>
            </a:r>
            <a:r>
              <a:rPr lang="en-GB" sz="1800" dirty="0">
                <a:latin typeface="+mn-lt"/>
              </a:rPr>
              <a:t>ms. Full details can be found on royalmailwholesale.com</a:t>
            </a:r>
            <a:endParaRPr lang="en-GB" sz="1800" dirty="0">
              <a:highlight>
                <a:srgbClr val="00FF00"/>
              </a:highlight>
              <a:latin typeface="+mn-lt"/>
            </a:endParaRPr>
          </a:p>
        </p:txBody>
      </p:sp>
      <p:sp>
        <p:nvSpPr>
          <p:cNvPr id="6" name="Text Placeholder 4">
            <a:extLst>
              <a:ext uri="{FF2B5EF4-FFF2-40B4-BE49-F238E27FC236}">
                <a16:creationId xmlns:a16="http://schemas.microsoft.com/office/drawing/2014/main" id="{CB196E32-934F-C0D4-A90A-A9E3D3226721}"/>
              </a:ext>
            </a:extLst>
          </p:cNvPr>
          <p:cNvSpPr txBox="1">
            <a:spLocks/>
          </p:cNvSpPr>
          <p:nvPr/>
        </p:nvSpPr>
        <p:spPr>
          <a:xfrm>
            <a:off x="3933825" y="6057249"/>
            <a:ext cx="6908263" cy="290063"/>
          </a:xfrm>
          <a:prstGeom prst="rect">
            <a:avLst/>
          </a:prstGeom>
        </p:spPr>
        <p:txBody>
          <a:bodyPr vert="horz" lIns="0" tIns="0" rIns="0" bIns="0" rtlCol="0">
            <a:noAutofit/>
          </a:bodyPr>
          <a:lstStyle>
            <a:lvl1pPr marL="0" indent="0" algn="l" defTabSz="914400" rtl="0" eaLnBrk="1" latinLnBrk="0" hangingPunct="1">
              <a:lnSpc>
                <a:spcPts val="2020"/>
              </a:lnSpc>
              <a:spcBef>
                <a:spcPts val="0"/>
              </a:spcBef>
              <a:buFontTx/>
              <a:buNone/>
              <a:defRPr sz="1800" b="0" i="0" kern="1200">
                <a:solidFill>
                  <a:schemeClr val="tx1"/>
                </a:solidFill>
                <a:latin typeface="+mn-lt"/>
                <a:ea typeface="+mn-ea"/>
                <a:cs typeface="Calibri Light" panose="020F0302020204030204" pitchFamily="34" charset="0"/>
              </a:defRPr>
            </a:lvl1pPr>
            <a:lvl2pPr marL="11113" indent="0" algn="l" defTabSz="914400" rtl="0" eaLnBrk="1" latinLnBrk="0" hangingPunct="1">
              <a:lnSpc>
                <a:spcPct val="90000"/>
              </a:lnSpc>
              <a:spcBef>
                <a:spcPts val="500"/>
              </a:spcBef>
              <a:buFontTx/>
              <a:buNone/>
              <a:tabLst/>
              <a:defRPr sz="2400" kern="1200">
                <a:solidFill>
                  <a:schemeClr val="tx1"/>
                </a:solidFill>
                <a:latin typeface="+mj-lt"/>
                <a:ea typeface="+mn-ea"/>
                <a:cs typeface="+mn-cs"/>
              </a:defRPr>
            </a:lvl2pPr>
            <a:lvl3pPr marL="11113" indent="0" algn="l" defTabSz="914400" rtl="0" eaLnBrk="1" latinLnBrk="0" hangingPunct="1">
              <a:lnSpc>
                <a:spcPct val="90000"/>
              </a:lnSpc>
              <a:spcBef>
                <a:spcPts val="500"/>
              </a:spcBef>
              <a:buFontTx/>
              <a:buNone/>
              <a:tabLst/>
              <a:defRPr sz="2000" b="1" i="0" kern="1200">
                <a:solidFill>
                  <a:schemeClr val="tx1"/>
                </a:solidFill>
                <a:latin typeface="RM First Class Inline" pitchFamily="82" charset="0"/>
                <a:ea typeface="+mn-ea"/>
                <a:cs typeface="+mn-cs"/>
              </a:defRPr>
            </a:lvl3pPr>
            <a:lvl4pPr marL="11113" indent="0" algn="l" defTabSz="914400" rtl="0" eaLnBrk="1" latinLnBrk="0" hangingPunct="1">
              <a:lnSpc>
                <a:spcPct val="90000"/>
              </a:lnSpc>
              <a:spcBef>
                <a:spcPts val="500"/>
              </a:spcBef>
              <a:buFontTx/>
              <a:buNone/>
              <a:tabLst/>
              <a:defRPr sz="1800" kern="1200">
                <a:solidFill>
                  <a:schemeClr val="tx1"/>
                </a:solidFill>
                <a:latin typeface="+mn-lt"/>
                <a:ea typeface="+mn-ea"/>
                <a:cs typeface="+mn-cs"/>
              </a:defRPr>
            </a:lvl4pPr>
            <a:lvl5pPr marL="11113" indent="0" algn="l" defTabSz="914400" rtl="0" eaLnBrk="1" latinLnBrk="0" hangingPunct="1">
              <a:lnSpc>
                <a:spcPct val="90000"/>
              </a:lnSpc>
              <a:spcBef>
                <a:spcPts val="500"/>
              </a:spcBef>
              <a:buFontTx/>
              <a:buNone/>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latin typeface="+mn-lt"/>
              </a:rPr>
              <a:t>*Final decision on </a:t>
            </a:r>
            <a:r>
              <a:rPr lang="en-GB" sz="1200" dirty="0"/>
              <a:t>VAT will be determined by Ofcom and HMRC</a:t>
            </a:r>
            <a:endParaRPr lang="en-GB" sz="1200" b="0" i="0" u="none" strike="noStrike" baseline="0" dirty="0">
              <a:latin typeface="+mn-lt"/>
            </a:endParaRPr>
          </a:p>
        </p:txBody>
      </p:sp>
    </p:spTree>
    <p:extLst>
      <p:ext uri="{BB962C8B-B14F-4D97-AF65-F5344CB8AC3E}">
        <p14:creationId xmlns:p14="http://schemas.microsoft.com/office/powerpoint/2010/main" val="2243572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198DFE-90C8-B056-5146-4BB5BF6D30C1}"/>
              </a:ext>
            </a:extLst>
          </p:cNvPr>
          <p:cNvSpPr>
            <a:spLocks noGrp="1"/>
          </p:cNvSpPr>
          <p:nvPr>
            <p:ph type="body" sz="quarter" idx="17"/>
          </p:nvPr>
        </p:nvSpPr>
        <p:spPr>
          <a:xfrm>
            <a:off x="1150706" y="2160109"/>
            <a:ext cx="2330624" cy="1781817"/>
          </a:xfrm>
        </p:spPr>
        <p:txBody>
          <a:bodyPr>
            <a:normAutofit fontScale="92500" lnSpcReduction="20000"/>
          </a:bodyPr>
          <a:lstStyle/>
          <a:p>
            <a:r>
              <a:rPr lang="en-GB" dirty="0">
                <a:latin typeface="+mn-lt"/>
              </a:rPr>
              <a:t>What is D+5?</a:t>
            </a:r>
          </a:p>
          <a:p>
            <a:r>
              <a:rPr lang="en-GB" sz="1600" dirty="0">
                <a:latin typeface="+mn-lt"/>
              </a:rPr>
              <a:t>Day 0</a:t>
            </a:r>
            <a:br>
              <a:rPr lang="en-GB" sz="1600" dirty="0">
                <a:latin typeface="+mn-lt"/>
              </a:rPr>
            </a:br>
            <a:r>
              <a:rPr lang="en-GB" sz="1600" dirty="0">
                <a:latin typeface="+mn-lt"/>
              </a:rPr>
              <a:t>Collection by DSA Provider</a:t>
            </a:r>
          </a:p>
          <a:p>
            <a:r>
              <a:rPr lang="en-GB" sz="1600" dirty="0">
                <a:latin typeface="+mn-lt"/>
              </a:rPr>
              <a:t>Day 1</a:t>
            </a:r>
            <a:br>
              <a:rPr lang="en-GB" sz="1600" dirty="0">
                <a:latin typeface="+mn-lt"/>
              </a:rPr>
            </a:br>
            <a:r>
              <a:rPr lang="en-GB" sz="1600" dirty="0">
                <a:latin typeface="+mn-lt"/>
              </a:rPr>
              <a:t>Hand over to Royal Mail</a:t>
            </a:r>
          </a:p>
          <a:p>
            <a:r>
              <a:rPr lang="en-GB" sz="1600" dirty="0">
                <a:latin typeface="+mn-lt"/>
              </a:rPr>
              <a:t>Days 2-5</a:t>
            </a:r>
            <a:br>
              <a:rPr lang="en-GB" sz="1600" dirty="0">
                <a:latin typeface="+mn-lt"/>
              </a:rPr>
            </a:br>
            <a:r>
              <a:rPr lang="en-GB" sz="1600" dirty="0">
                <a:latin typeface="+mn-lt"/>
              </a:rPr>
              <a:t>Delivery by Royal Mail</a:t>
            </a:r>
          </a:p>
        </p:txBody>
      </p:sp>
      <p:sp>
        <p:nvSpPr>
          <p:cNvPr id="3" name="Text Placeholder 2">
            <a:extLst>
              <a:ext uri="{FF2B5EF4-FFF2-40B4-BE49-F238E27FC236}">
                <a16:creationId xmlns:a16="http://schemas.microsoft.com/office/drawing/2014/main" id="{D94E6193-7074-C83E-5494-D4225065AE91}"/>
              </a:ext>
            </a:extLst>
          </p:cNvPr>
          <p:cNvSpPr>
            <a:spLocks noGrp="1"/>
          </p:cNvSpPr>
          <p:nvPr>
            <p:ph type="body" sz="quarter" idx="13"/>
          </p:nvPr>
        </p:nvSpPr>
        <p:spPr/>
        <p:txBody>
          <a:bodyPr/>
          <a:lstStyle/>
          <a:p>
            <a:r>
              <a:rPr lang="en-GB" dirty="0"/>
              <a:t>D+5 Service, Monday to Friday</a:t>
            </a:r>
          </a:p>
        </p:txBody>
      </p:sp>
      <p:sp>
        <p:nvSpPr>
          <p:cNvPr id="4" name="Text Placeholder 3">
            <a:extLst>
              <a:ext uri="{FF2B5EF4-FFF2-40B4-BE49-F238E27FC236}">
                <a16:creationId xmlns:a16="http://schemas.microsoft.com/office/drawing/2014/main" id="{930EBA6B-FB79-5FED-6643-B47C087C00AE}"/>
              </a:ext>
            </a:extLst>
          </p:cNvPr>
          <p:cNvSpPr>
            <a:spLocks noGrp="1"/>
          </p:cNvSpPr>
          <p:nvPr>
            <p:ph type="body" sz="quarter" idx="14"/>
          </p:nvPr>
        </p:nvSpPr>
        <p:spPr/>
        <p:txBody>
          <a:bodyPr/>
          <a:lstStyle/>
          <a:p>
            <a:r>
              <a:rPr lang="en-GB" dirty="0"/>
              <a:t>DSA ECONOMY</a:t>
            </a:r>
          </a:p>
        </p:txBody>
      </p:sp>
      <p:sp>
        <p:nvSpPr>
          <p:cNvPr id="5" name="Text Placeholder 4">
            <a:extLst>
              <a:ext uri="{FF2B5EF4-FFF2-40B4-BE49-F238E27FC236}">
                <a16:creationId xmlns:a16="http://schemas.microsoft.com/office/drawing/2014/main" id="{B442C3AA-DDB0-4EC6-7D04-1A4195FB05F2}"/>
              </a:ext>
            </a:extLst>
          </p:cNvPr>
          <p:cNvSpPr>
            <a:spLocks noGrp="1"/>
          </p:cNvSpPr>
          <p:nvPr>
            <p:ph type="body" sz="quarter" idx="16"/>
          </p:nvPr>
        </p:nvSpPr>
        <p:spPr>
          <a:xfrm>
            <a:off x="3943350" y="2105025"/>
            <a:ext cx="6599791" cy="3627439"/>
          </a:xfrm>
        </p:spPr>
        <p:txBody>
          <a:bodyPr/>
          <a:lstStyle/>
          <a:p>
            <a:pPr algn="l"/>
            <a:r>
              <a:rPr lang="en-GB" sz="1800" b="0" i="0" u="none" strike="noStrike" baseline="0" dirty="0">
                <a:solidFill>
                  <a:srgbClr val="000000"/>
                </a:solidFill>
                <a:latin typeface="+mn-lt"/>
              </a:rPr>
              <a:t>The </a:t>
            </a:r>
            <a:r>
              <a:rPr lang="en-GB" sz="1800" b="1" i="0" u="none" strike="noStrike" baseline="0" dirty="0">
                <a:solidFill>
                  <a:srgbClr val="000000"/>
                </a:solidFill>
                <a:latin typeface="+mn-lt"/>
              </a:rPr>
              <a:t>DSA Economy</a:t>
            </a:r>
            <a:r>
              <a:rPr lang="en-GB" sz="1800" i="0" u="none" strike="noStrike" baseline="0" dirty="0">
                <a:solidFill>
                  <a:srgbClr val="000000"/>
                </a:solidFill>
                <a:latin typeface="+mn-lt"/>
              </a:rPr>
              <a:t> </a:t>
            </a:r>
            <a:r>
              <a:rPr lang="en-GB" sz="1800" dirty="0">
                <a:solidFill>
                  <a:srgbClr val="000000"/>
                </a:solidFill>
                <a:latin typeface="+mn-lt"/>
              </a:rPr>
              <a:t>product will continue to be</a:t>
            </a:r>
            <a:r>
              <a:rPr lang="en-GB" sz="1800" b="0" i="0" u="none" strike="noStrike" baseline="0" dirty="0">
                <a:solidFill>
                  <a:srgbClr val="000000"/>
                </a:solidFill>
                <a:latin typeface="+mn-lt"/>
              </a:rPr>
              <a:t> a D+5 service (see box).</a:t>
            </a:r>
          </a:p>
          <a:p>
            <a:pPr algn="l"/>
            <a:endParaRPr lang="en-GB" sz="1800" dirty="0">
              <a:solidFill>
                <a:srgbClr val="000000"/>
              </a:solidFill>
              <a:latin typeface="+mn-lt"/>
            </a:endParaRPr>
          </a:p>
          <a:p>
            <a:pPr algn="l"/>
            <a:r>
              <a:rPr lang="en-GB" sz="1800" b="0" i="0" u="none" strike="noStrike" baseline="0" dirty="0">
                <a:solidFill>
                  <a:srgbClr val="000000"/>
                </a:solidFill>
                <a:latin typeface="+mn-lt"/>
              </a:rPr>
              <a:t>Deliveries will be Monday to Friday as standard (previously Monday to Saturday).</a:t>
            </a:r>
            <a:r>
              <a:rPr lang="en-GB" sz="1800" dirty="0">
                <a:solidFill>
                  <a:srgbClr val="000000"/>
                </a:solidFill>
                <a:latin typeface="+mn-lt"/>
              </a:rPr>
              <a:t> </a:t>
            </a:r>
            <a:endParaRPr lang="en-GB" sz="1800" b="0" i="0" u="none" strike="noStrike" baseline="0" dirty="0">
              <a:solidFill>
                <a:srgbClr val="000000"/>
              </a:solidFill>
              <a:latin typeface="+mn-lt"/>
            </a:endParaRPr>
          </a:p>
          <a:p>
            <a:pPr algn="l"/>
            <a:endParaRPr lang="en-GB" sz="1800" dirty="0">
              <a:solidFill>
                <a:srgbClr val="000000"/>
              </a:solidFill>
              <a:latin typeface="+mn-lt"/>
            </a:endParaRPr>
          </a:p>
          <a:p>
            <a:r>
              <a:rPr lang="en-GB" sz="1800" dirty="0">
                <a:solidFill>
                  <a:srgbClr val="000000"/>
                </a:solidFill>
                <a:latin typeface="+mn-lt"/>
              </a:rPr>
              <a:t>There are no other changes to the </a:t>
            </a:r>
            <a:r>
              <a:rPr lang="en-GB" sz="1800" b="1" dirty="0">
                <a:solidFill>
                  <a:srgbClr val="000000"/>
                </a:solidFill>
                <a:latin typeface="+mn-lt"/>
              </a:rPr>
              <a:t>DSA Economy </a:t>
            </a:r>
            <a:r>
              <a:rPr lang="en-GB" sz="1800" dirty="0">
                <a:solidFill>
                  <a:srgbClr val="000000"/>
                </a:solidFill>
                <a:latin typeface="+mn-lt"/>
              </a:rPr>
              <a:t>product.</a:t>
            </a:r>
          </a:p>
          <a:p>
            <a:pPr algn="l"/>
            <a:endParaRPr lang="en-GB" sz="1800" dirty="0">
              <a:solidFill>
                <a:srgbClr val="000000"/>
              </a:solidFill>
              <a:latin typeface="+mn-lt"/>
            </a:endParaRPr>
          </a:p>
          <a:p>
            <a:pPr algn="l"/>
            <a:r>
              <a:rPr lang="en-GB" sz="1800" dirty="0">
                <a:solidFill>
                  <a:srgbClr val="000000"/>
                </a:solidFill>
                <a:latin typeface="+mn-lt"/>
              </a:rPr>
              <a:t>As part of the pilot, </a:t>
            </a:r>
            <a:r>
              <a:rPr lang="en-GB" sz="1800" b="1" dirty="0">
                <a:solidFill>
                  <a:srgbClr val="000000"/>
                </a:solidFill>
                <a:latin typeface="+mn-lt"/>
              </a:rPr>
              <a:t>DSA Economy </a:t>
            </a:r>
            <a:r>
              <a:rPr lang="en-GB" sz="1800" dirty="0">
                <a:solidFill>
                  <a:srgbClr val="000000"/>
                </a:solidFill>
                <a:latin typeface="+mn-lt"/>
              </a:rPr>
              <a:t>will be delivered Monday to Friday in pilot offices.</a:t>
            </a:r>
          </a:p>
        </p:txBody>
      </p:sp>
    </p:spTree>
    <p:extLst>
      <p:ext uri="{BB962C8B-B14F-4D97-AF65-F5344CB8AC3E}">
        <p14:creationId xmlns:p14="http://schemas.microsoft.com/office/powerpoint/2010/main" val="2839602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61CDDE-38AC-85D1-61DF-1A50EF7E70F9}"/>
              </a:ext>
            </a:extLst>
          </p:cNvPr>
          <p:cNvSpPr>
            <a:spLocks noGrp="1"/>
          </p:cNvSpPr>
          <p:nvPr>
            <p:ph type="body" sz="quarter" idx="14"/>
          </p:nvPr>
        </p:nvSpPr>
        <p:spPr>
          <a:xfrm>
            <a:off x="3933826" y="810000"/>
            <a:ext cx="7223910" cy="748474"/>
          </a:xfrm>
        </p:spPr>
        <p:txBody>
          <a:bodyPr/>
          <a:lstStyle/>
          <a:p>
            <a:r>
              <a:rPr lang="en-GB" dirty="0"/>
              <a:t>DELIVERING A RELIABLE SERVICE AND A VIABLE FUTURE</a:t>
            </a:r>
          </a:p>
        </p:txBody>
      </p:sp>
      <p:sp>
        <p:nvSpPr>
          <p:cNvPr id="4" name="Text Placeholder 3">
            <a:extLst>
              <a:ext uri="{FF2B5EF4-FFF2-40B4-BE49-F238E27FC236}">
                <a16:creationId xmlns:a16="http://schemas.microsoft.com/office/drawing/2014/main" id="{79E1D648-3B78-EC81-886A-6141E0BD7103}"/>
              </a:ext>
            </a:extLst>
          </p:cNvPr>
          <p:cNvSpPr>
            <a:spLocks noGrp="1"/>
          </p:cNvSpPr>
          <p:nvPr>
            <p:ph type="body" sz="quarter" idx="16"/>
          </p:nvPr>
        </p:nvSpPr>
        <p:spPr/>
        <p:txBody>
          <a:bodyPr/>
          <a:lstStyle/>
          <a:p>
            <a:r>
              <a:rPr lang="en-GB" dirty="0"/>
              <a:t>The Universal Service plays a vital role in connecting the nation.</a:t>
            </a:r>
          </a:p>
          <a:p>
            <a:endParaRPr lang="en-GB" dirty="0"/>
          </a:p>
          <a:p>
            <a:r>
              <a:rPr lang="en-GB" dirty="0"/>
              <a:t>As the designated service provider, Royal Mail is required to deliver a one-price-goes-anywhere service, six days a week, to all 32 million addresses in the UK, which is regulated by Ofcom.</a:t>
            </a:r>
          </a:p>
          <a:p>
            <a:endParaRPr lang="en-GB" dirty="0"/>
          </a:p>
          <a:p>
            <a:r>
              <a:rPr lang="en-GB" dirty="0"/>
              <a:t>Royal Mail is committed to protecting the choice of price and speed for organisations using mail to reach people in all corners of the UK. However, change is needed to make the postal service more reliable and financially sustainable.</a:t>
            </a:r>
          </a:p>
        </p:txBody>
      </p:sp>
    </p:spTree>
    <p:extLst>
      <p:ext uri="{BB962C8B-B14F-4D97-AF65-F5344CB8AC3E}">
        <p14:creationId xmlns:p14="http://schemas.microsoft.com/office/powerpoint/2010/main" val="337382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B0C41D-3865-523E-8852-3E34B70C4427}"/>
              </a:ext>
            </a:extLst>
          </p:cNvPr>
          <p:cNvSpPr>
            <a:spLocks noGrp="1"/>
          </p:cNvSpPr>
          <p:nvPr>
            <p:ph type="body" sz="quarter" idx="14"/>
          </p:nvPr>
        </p:nvSpPr>
        <p:spPr/>
        <p:txBody>
          <a:bodyPr/>
          <a:lstStyle/>
          <a:p>
            <a:r>
              <a:rPr lang="en-GB" dirty="0"/>
              <a:t>WHY DOES THE UNIVERSAL SERVICE NEED REFORMING?</a:t>
            </a:r>
          </a:p>
        </p:txBody>
      </p:sp>
      <p:sp>
        <p:nvSpPr>
          <p:cNvPr id="4" name="Text Placeholder 3">
            <a:extLst>
              <a:ext uri="{FF2B5EF4-FFF2-40B4-BE49-F238E27FC236}">
                <a16:creationId xmlns:a16="http://schemas.microsoft.com/office/drawing/2014/main" id="{76859115-74D0-1DE7-AE31-56A676AB5081}"/>
              </a:ext>
            </a:extLst>
          </p:cNvPr>
          <p:cNvSpPr>
            <a:spLocks noGrp="1"/>
          </p:cNvSpPr>
          <p:nvPr>
            <p:ph type="body" sz="quarter" idx="16"/>
          </p:nvPr>
        </p:nvSpPr>
        <p:spPr>
          <a:xfrm>
            <a:off x="3943351" y="2149093"/>
            <a:ext cx="6352794" cy="3627439"/>
          </a:xfrm>
        </p:spPr>
        <p:txBody>
          <a:bodyPr/>
          <a:lstStyle/>
          <a:p>
            <a:r>
              <a:rPr lang="en-GB" sz="2000" b="1" dirty="0">
                <a:solidFill>
                  <a:srgbClr val="404044"/>
                </a:solidFill>
                <a:latin typeface="+mj-lt"/>
              </a:rPr>
              <a:t>The letters market has changed.</a:t>
            </a:r>
          </a:p>
          <a:p>
            <a:endParaRPr lang="en-GB" b="1" dirty="0">
              <a:solidFill>
                <a:srgbClr val="404044"/>
              </a:solidFill>
              <a:latin typeface="+mj-lt"/>
            </a:endParaRPr>
          </a:p>
          <a:p>
            <a:r>
              <a:rPr lang="en-GB" dirty="0"/>
              <a:t>To deliver the Universal Service Obligation (USO) in its current form, Royal Mail must maintain a high fixed-cost network without the revenue to sustain it.</a:t>
            </a:r>
          </a:p>
          <a:p>
            <a:endParaRPr lang="en-GB" dirty="0"/>
          </a:p>
          <a:p>
            <a:r>
              <a:rPr lang="en-GB" dirty="0"/>
              <a:t>Ofcom calculates that providing the current USO to the UK has a net cost to Royal Mail of between £250m to £425m every year. </a:t>
            </a:r>
          </a:p>
          <a:p>
            <a:endParaRPr lang="en-GB" dirty="0"/>
          </a:p>
          <a:p>
            <a:r>
              <a:rPr lang="en-GB" dirty="0"/>
              <a:t>Many countries across the world – from Germany and France to Canada and New Zealand – have already made changes to how quickly and how often letters are delivered.</a:t>
            </a:r>
          </a:p>
          <a:p>
            <a:endParaRPr lang="en-GB" sz="1800" b="1" dirty="0">
              <a:solidFill>
                <a:srgbClr val="404044"/>
              </a:solidFill>
              <a:latin typeface="+mj-lt"/>
            </a:endParaRPr>
          </a:p>
          <a:p>
            <a:endParaRPr lang="en-GB" dirty="0"/>
          </a:p>
        </p:txBody>
      </p:sp>
      <p:sp>
        <p:nvSpPr>
          <p:cNvPr id="5" name="Text Placeholder 8">
            <a:extLst>
              <a:ext uri="{FF2B5EF4-FFF2-40B4-BE49-F238E27FC236}">
                <a16:creationId xmlns:a16="http://schemas.microsoft.com/office/drawing/2014/main" id="{531EEACA-2FF2-47D6-706E-866E4529B840}"/>
              </a:ext>
            </a:extLst>
          </p:cNvPr>
          <p:cNvSpPr txBox="1">
            <a:spLocks/>
          </p:cNvSpPr>
          <p:nvPr/>
        </p:nvSpPr>
        <p:spPr>
          <a:xfrm>
            <a:off x="1220145" y="810001"/>
            <a:ext cx="2396359" cy="1954212"/>
          </a:xfrm>
          <a:prstGeom prst="rect">
            <a:avLst/>
          </a:prstGeom>
        </p:spPr>
        <p:txBody>
          <a:bodyPr lIns="360000">
            <a:no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11113" indent="0" algn="l" defTabSz="914400" rtl="0" eaLnBrk="1" latinLnBrk="0" hangingPunct="1">
              <a:lnSpc>
                <a:spcPct val="90000"/>
              </a:lnSpc>
              <a:spcBef>
                <a:spcPts val="500"/>
              </a:spcBef>
              <a:buFontTx/>
              <a:buNone/>
              <a:tabLst/>
              <a:defRPr sz="2400" kern="1200">
                <a:solidFill>
                  <a:schemeClr val="tx1"/>
                </a:solidFill>
                <a:latin typeface="+mj-lt"/>
                <a:ea typeface="+mn-ea"/>
                <a:cs typeface="+mn-cs"/>
              </a:defRPr>
            </a:lvl2pPr>
            <a:lvl3pPr marL="11113" indent="0" algn="l" defTabSz="914400" rtl="0" eaLnBrk="1" latinLnBrk="0" hangingPunct="1">
              <a:lnSpc>
                <a:spcPct val="90000"/>
              </a:lnSpc>
              <a:spcBef>
                <a:spcPts val="500"/>
              </a:spcBef>
              <a:buFontTx/>
              <a:buNone/>
              <a:tabLst/>
              <a:defRPr sz="2000" b="1" i="0" kern="1200">
                <a:solidFill>
                  <a:schemeClr val="tx1"/>
                </a:solidFill>
                <a:latin typeface="RM First Class Inline" pitchFamily="82" charset="0"/>
                <a:ea typeface="+mn-ea"/>
                <a:cs typeface="+mn-cs"/>
              </a:defRPr>
            </a:lvl3pPr>
            <a:lvl4pPr marL="11113" indent="0" algn="l" defTabSz="914400" rtl="0" eaLnBrk="1" latinLnBrk="0" hangingPunct="1">
              <a:lnSpc>
                <a:spcPct val="90000"/>
              </a:lnSpc>
              <a:spcBef>
                <a:spcPts val="500"/>
              </a:spcBef>
              <a:buFontTx/>
              <a:buNone/>
              <a:tabLst/>
              <a:defRPr sz="1800" kern="1200">
                <a:solidFill>
                  <a:schemeClr val="tx1"/>
                </a:solidFill>
                <a:latin typeface="+mn-lt"/>
                <a:ea typeface="+mn-ea"/>
                <a:cs typeface="+mn-cs"/>
              </a:defRPr>
            </a:lvl4pPr>
            <a:lvl5pPr marL="11113" indent="0" algn="l" defTabSz="914400" rtl="0" eaLnBrk="1" latinLnBrk="0" hangingPunct="1">
              <a:lnSpc>
                <a:spcPct val="90000"/>
              </a:lnSpc>
              <a:spcBef>
                <a:spcPts val="500"/>
              </a:spcBef>
              <a:buFontTx/>
              <a:buNone/>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1"/>
                </a:solidFill>
              </a:rPr>
              <a:t>In the last </a:t>
            </a:r>
            <a:br>
              <a:rPr lang="en-US" sz="2000" b="1" dirty="0">
                <a:solidFill>
                  <a:schemeClr val="bg1"/>
                </a:solidFill>
              </a:rPr>
            </a:br>
            <a:r>
              <a:rPr lang="en-US" sz="2000" b="1" dirty="0">
                <a:solidFill>
                  <a:schemeClr val="bg1"/>
                </a:solidFill>
              </a:rPr>
              <a:t>20 years:</a:t>
            </a:r>
          </a:p>
          <a:p>
            <a:pPr>
              <a:lnSpc>
                <a:spcPts val="1620"/>
              </a:lnSpc>
            </a:pPr>
            <a:r>
              <a:rPr lang="en-US" sz="1400" b="1" dirty="0">
                <a:solidFill>
                  <a:schemeClr val="bg1"/>
                </a:solidFill>
              </a:rPr>
              <a:t>Letter volumes have declined, from 20 billion in 2004-5 to 6.7 billion in 2023-24</a:t>
            </a:r>
          </a:p>
          <a:p>
            <a:pPr>
              <a:lnSpc>
                <a:spcPts val="1620"/>
              </a:lnSpc>
            </a:pPr>
            <a:r>
              <a:rPr lang="en-US" sz="1400" b="1" dirty="0">
                <a:solidFill>
                  <a:schemeClr val="bg1"/>
                </a:solidFill>
              </a:rPr>
              <a:t>The average number of letters per household each week has dropped from 14 in 2004-5 to just four in 2023-24</a:t>
            </a:r>
          </a:p>
          <a:p>
            <a:pPr>
              <a:lnSpc>
                <a:spcPts val="1620"/>
              </a:lnSpc>
            </a:pPr>
            <a:r>
              <a:rPr lang="en-US" sz="1400" b="1" dirty="0">
                <a:solidFill>
                  <a:schemeClr val="bg1"/>
                </a:solidFill>
              </a:rPr>
              <a:t>The number of addresses Royal Mail delivers to has increased by five million, from 27 million in 2004-5 to around 32 million in 2023-24 </a:t>
            </a:r>
          </a:p>
          <a:p>
            <a:endParaRPr lang="en-US" sz="1600" b="1" dirty="0">
              <a:solidFill>
                <a:schemeClr val="bg1"/>
              </a:solidFill>
            </a:endParaRPr>
          </a:p>
          <a:p>
            <a:endParaRPr lang="en-US" b="1" dirty="0">
              <a:solidFill>
                <a:schemeClr val="bg1"/>
              </a:solidFill>
            </a:endParaRPr>
          </a:p>
        </p:txBody>
      </p:sp>
      <p:pic>
        <p:nvPicPr>
          <p:cNvPr id="6" name="Graphic 5" descr="Envelope with solid fill">
            <a:extLst>
              <a:ext uri="{FF2B5EF4-FFF2-40B4-BE49-F238E27FC236}">
                <a16:creationId xmlns:a16="http://schemas.microsoft.com/office/drawing/2014/main" id="{D08CCCEE-9112-8416-A049-02FD14558D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9167" y="1509153"/>
            <a:ext cx="307059" cy="308940"/>
          </a:xfrm>
          <a:prstGeom prst="rect">
            <a:avLst/>
          </a:prstGeom>
        </p:spPr>
      </p:pic>
      <p:pic>
        <p:nvPicPr>
          <p:cNvPr id="7" name="Graphic 6" descr="Home with solid fill">
            <a:extLst>
              <a:ext uri="{FF2B5EF4-FFF2-40B4-BE49-F238E27FC236}">
                <a16:creationId xmlns:a16="http://schemas.microsoft.com/office/drawing/2014/main" id="{C201B399-7D01-00D2-8068-B0F0D6595D8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132776" y="2467072"/>
            <a:ext cx="307059" cy="308940"/>
          </a:xfrm>
          <a:prstGeom prst="rect">
            <a:avLst/>
          </a:prstGeom>
        </p:spPr>
      </p:pic>
      <p:pic>
        <p:nvPicPr>
          <p:cNvPr id="8" name="Graphic 7" descr="Signal with solid fill">
            <a:extLst>
              <a:ext uri="{FF2B5EF4-FFF2-40B4-BE49-F238E27FC236}">
                <a16:creationId xmlns:a16="http://schemas.microsoft.com/office/drawing/2014/main" id="{5212638C-1C8A-18E8-B308-451A07BCBEBF}"/>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119119" y="3613848"/>
            <a:ext cx="307059" cy="308940"/>
          </a:xfrm>
          <a:prstGeom prst="rect">
            <a:avLst/>
          </a:prstGeom>
        </p:spPr>
      </p:pic>
    </p:spTree>
    <p:extLst>
      <p:ext uri="{BB962C8B-B14F-4D97-AF65-F5344CB8AC3E}">
        <p14:creationId xmlns:p14="http://schemas.microsoft.com/office/powerpoint/2010/main" val="1562075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53C306-33F4-24DB-9550-70AB22FE0D58}"/>
              </a:ext>
            </a:extLst>
          </p:cNvPr>
          <p:cNvSpPr>
            <a:spLocks noGrp="1"/>
          </p:cNvSpPr>
          <p:nvPr>
            <p:ph type="body" sz="quarter" idx="14"/>
          </p:nvPr>
        </p:nvSpPr>
        <p:spPr/>
        <p:txBody>
          <a:bodyPr/>
          <a:lstStyle/>
          <a:p>
            <a:r>
              <a:rPr lang="en-GB" dirty="0"/>
              <a:t>TRANSFORMING OUR NETWORK</a:t>
            </a:r>
          </a:p>
        </p:txBody>
      </p:sp>
      <p:sp>
        <p:nvSpPr>
          <p:cNvPr id="4" name="Text Placeholder 3">
            <a:extLst>
              <a:ext uri="{FF2B5EF4-FFF2-40B4-BE49-F238E27FC236}">
                <a16:creationId xmlns:a16="http://schemas.microsoft.com/office/drawing/2014/main" id="{E91A7D8B-1A5C-1CF6-ED0D-54F34589482C}"/>
              </a:ext>
            </a:extLst>
          </p:cNvPr>
          <p:cNvSpPr>
            <a:spLocks noGrp="1"/>
          </p:cNvSpPr>
          <p:nvPr>
            <p:ph type="body" sz="quarter" idx="16"/>
          </p:nvPr>
        </p:nvSpPr>
        <p:spPr>
          <a:xfrm>
            <a:off x="3943350" y="2105025"/>
            <a:ext cx="6474646" cy="3627439"/>
          </a:xfrm>
        </p:spPr>
        <p:txBody>
          <a:bodyPr/>
          <a:lstStyle/>
          <a:p>
            <a:r>
              <a:rPr lang="en-GB" sz="1800" kern="100" dirty="0">
                <a:effectLst/>
                <a:ea typeface="Aptos" panose="020B0004020202020204" pitchFamily="34" charset="0"/>
                <a:cs typeface="Times New Roman" panose="02020603050405020304" pitchFamily="18" charset="0"/>
              </a:rPr>
              <a:t>Royal Mail has continued to transform itself to offer greater choice to its customers and to drive efficiencies. For example, it has:</a:t>
            </a:r>
          </a:p>
          <a:p>
            <a:r>
              <a:rPr lang="en-GB" sz="1800" kern="100" dirty="0">
                <a:effectLst/>
                <a:ea typeface="Aptos" panose="020B0004020202020204" pitchFamily="34" charset="0"/>
                <a:cs typeface="Times New Roman" panose="02020603050405020304" pitchFamily="18" charset="0"/>
              </a:rPr>
              <a:t> </a:t>
            </a:r>
          </a:p>
          <a:p>
            <a:pPr marL="342900" lvl="0" indent="-342900">
              <a:buFont typeface="Symbol" panose="05050102010706020507" pitchFamily="18" charset="2"/>
              <a:buChar char=""/>
            </a:pPr>
            <a:r>
              <a:rPr lang="en-GB" sz="1800" kern="100" dirty="0">
                <a:effectLst/>
                <a:ea typeface="Aptos" panose="020B0004020202020204" pitchFamily="34" charset="0"/>
                <a:cs typeface="Times New Roman" panose="02020603050405020304" pitchFamily="18" charset="0"/>
              </a:rPr>
              <a:t>Developed Mailmark, a barcoding system that facilitates faster sorting, improved accuracy and tracking. Over 95% of letters now carry a Mailmark barcode.</a:t>
            </a:r>
          </a:p>
          <a:p>
            <a:pPr marL="342900" lvl="0" indent="-342900">
              <a:buFont typeface="Symbol" panose="05050102010706020507" pitchFamily="18" charset="2"/>
              <a:buChar char=""/>
            </a:pPr>
            <a:r>
              <a:rPr lang="en-GB" sz="1800" kern="100" dirty="0">
                <a:effectLst/>
                <a:ea typeface="Aptos" panose="020B0004020202020204" pitchFamily="34" charset="0"/>
                <a:cs typeface="Times New Roman" panose="02020603050405020304" pitchFamily="18" charset="0"/>
              </a:rPr>
              <a:t>Introduced new barcoded stamps which drives operational efficiency, adds security features and paves the way for new innovative services for customers.</a:t>
            </a:r>
          </a:p>
          <a:p>
            <a:pPr marL="342900" lvl="0" indent="-342900">
              <a:buFont typeface="Symbol" panose="05050102010706020507" pitchFamily="18" charset="2"/>
              <a:buChar char=""/>
            </a:pPr>
            <a:r>
              <a:rPr lang="en-GB" sz="1800" kern="100" dirty="0">
                <a:effectLst/>
                <a:ea typeface="Aptos" panose="020B0004020202020204" pitchFamily="34" charset="0"/>
                <a:cs typeface="Times New Roman" panose="02020603050405020304" pitchFamily="18" charset="0"/>
              </a:rPr>
              <a:t>Created an Economy service with lower prices for non-time-critical letters, driving significant efficiency improvements and cost benefits for customers.</a:t>
            </a:r>
          </a:p>
          <a:p>
            <a:r>
              <a:rPr lang="en-GB" sz="1800" kern="100" dirty="0">
                <a:effectLst/>
                <a:ea typeface="Aptos" panose="020B0004020202020204" pitchFamily="34" charset="0"/>
                <a:cs typeface="Times New Roman" panose="02020603050405020304" pitchFamily="18" charset="0"/>
              </a:rPr>
              <a:t> </a:t>
            </a:r>
          </a:p>
          <a:p>
            <a:r>
              <a:rPr lang="en-GB" sz="1800" kern="100" dirty="0">
                <a:effectLst/>
                <a:ea typeface="Aptos" panose="020B0004020202020204" pitchFamily="34" charset="0"/>
                <a:cs typeface="Times New Roman" panose="02020603050405020304" pitchFamily="18" charset="0"/>
              </a:rPr>
              <a:t>The proposal for USO reform will deliver even greater levels of efficiency, quality and reliability.</a:t>
            </a:r>
          </a:p>
          <a:p>
            <a:endParaRPr lang="en-GB" dirty="0"/>
          </a:p>
        </p:txBody>
      </p:sp>
    </p:spTree>
    <p:extLst>
      <p:ext uri="{BB962C8B-B14F-4D97-AF65-F5344CB8AC3E}">
        <p14:creationId xmlns:p14="http://schemas.microsoft.com/office/powerpoint/2010/main" val="2408198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4011EF-D155-AD76-5F46-B44414B7CEC7}"/>
              </a:ext>
            </a:extLst>
          </p:cNvPr>
          <p:cNvSpPr>
            <a:spLocks noGrp="1"/>
          </p:cNvSpPr>
          <p:nvPr>
            <p:ph type="body" sz="quarter" idx="17"/>
          </p:nvPr>
        </p:nvSpPr>
        <p:spPr>
          <a:xfrm>
            <a:off x="1171996" y="2105025"/>
            <a:ext cx="2408486" cy="3153111"/>
          </a:xfrm>
        </p:spPr>
        <p:txBody>
          <a:bodyPr>
            <a:noAutofit/>
          </a:bodyPr>
          <a:lstStyle/>
          <a:p>
            <a:r>
              <a:rPr lang="en-GB" sz="1800" dirty="0">
                <a:effectLst/>
                <a:latin typeface="+mn-lt"/>
                <a:ea typeface="Aptos" panose="020B0004020202020204" pitchFamily="34" charset="0"/>
                <a:cs typeface="Aptos" panose="020B0004020202020204" pitchFamily="34" charset="0"/>
              </a:rPr>
              <a:t>Royal Mail ran an extensive independent consultation exercise to understand how different groups use its services, what they wanted to see from a reformed Universal Service and the impact any changes might have. </a:t>
            </a:r>
            <a:endParaRPr lang="en-GB" sz="1800" dirty="0">
              <a:latin typeface="+mn-lt"/>
            </a:endParaRPr>
          </a:p>
        </p:txBody>
      </p:sp>
      <p:sp>
        <p:nvSpPr>
          <p:cNvPr id="4" name="Text Placeholder 3">
            <a:extLst>
              <a:ext uri="{FF2B5EF4-FFF2-40B4-BE49-F238E27FC236}">
                <a16:creationId xmlns:a16="http://schemas.microsoft.com/office/drawing/2014/main" id="{A7A11B69-01F4-C0E9-10CB-3BD3416A1BEC}"/>
              </a:ext>
            </a:extLst>
          </p:cNvPr>
          <p:cNvSpPr>
            <a:spLocks noGrp="1"/>
          </p:cNvSpPr>
          <p:nvPr>
            <p:ph type="body" sz="quarter" idx="14"/>
          </p:nvPr>
        </p:nvSpPr>
        <p:spPr/>
        <p:txBody>
          <a:bodyPr/>
          <a:lstStyle/>
          <a:p>
            <a:r>
              <a:rPr lang="en-GB" dirty="0"/>
              <a:t>WHAT WOULDN’T CHANGE?</a:t>
            </a:r>
          </a:p>
        </p:txBody>
      </p:sp>
      <p:sp>
        <p:nvSpPr>
          <p:cNvPr id="5" name="Text Placeholder 4">
            <a:extLst>
              <a:ext uri="{FF2B5EF4-FFF2-40B4-BE49-F238E27FC236}">
                <a16:creationId xmlns:a16="http://schemas.microsoft.com/office/drawing/2014/main" id="{7C2DF1DD-0410-A7C2-9782-131E4D64EF74}"/>
              </a:ext>
            </a:extLst>
          </p:cNvPr>
          <p:cNvSpPr>
            <a:spLocks noGrp="1"/>
          </p:cNvSpPr>
          <p:nvPr>
            <p:ph type="body" sz="quarter" idx="16"/>
          </p:nvPr>
        </p:nvSpPr>
        <p:spPr>
          <a:xfrm>
            <a:off x="3943350" y="2105025"/>
            <a:ext cx="7327401" cy="3175749"/>
          </a:xfrm>
        </p:spPr>
        <p:txBody>
          <a:bodyPr/>
          <a:lstStyle/>
          <a:p>
            <a:r>
              <a:rPr lang="en-GB" sz="1800" kern="100" dirty="0">
                <a:effectLst/>
                <a:ea typeface="Aptos" panose="020B0004020202020204" pitchFamily="34" charset="0"/>
                <a:cs typeface="Aptos" panose="020B0004020202020204" pitchFamily="34" charset="0"/>
              </a:rPr>
              <a:t>Royal Mail conducted over 3,500 interviews across all four regions of the UK, including consumers, large and small businesses, vital public services like the NHS and groups representing vulnerable customers. It also consulted widely with its people and unions.</a:t>
            </a:r>
            <a:endParaRPr lang="en-GB" sz="1800" kern="100" dirty="0">
              <a:effectLst/>
              <a:ea typeface="Aptos" panose="020B0004020202020204" pitchFamily="34" charset="0"/>
              <a:cs typeface="Times New Roman" panose="02020603050405020304" pitchFamily="18" charset="0"/>
            </a:endParaRPr>
          </a:p>
          <a:p>
            <a:r>
              <a:rPr lang="en-GB" sz="1800" kern="100" dirty="0">
                <a:effectLst/>
                <a:ea typeface="Aptos" panose="020B0004020202020204" pitchFamily="34" charset="0"/>
                <a:cs typeface="Aptos" panose="020B0004020202020204" pitchFamily="34" charset="0"/>
              </a:rPr>
              <a:t> </a:t>
            </a:r>
            <a:endParaRPr lang="en-GB" sz="1800" kern="100" dirty="0">
              <a:effectLst/>
              <a:ea typeface="Aptos" panose="020B0004020202020204" pitchFamily="34" charset="0"/>
              <a:cs typeface="Times New Roman" panose="02020603050405020304" pitchFamily="18" charset="0"/>
            </a:endParaRPr>
          </a:p>
          <a:p>
            <a:r>
              <a:rPr lang="en-GB" sz="1800" kern="100" dirty="0">
                <a:effectLst/>
                <a:ea typeface="Aptos" panose="020B0004020202020204" pitchFamily="34" charset="0"/>
                <a:cs typeface="Aptos" panose="020B0004020202020204" pitchFamily="34" charset="0"/>
              </a:rPr>
              <a:t>The findings of the extensive consultation informed the proposal, which is designed to protect what matters most to customers, with no changes to:</a:t>
            </a:r>
            <a:endParaRPr lang="en-GB" sz="1800" kern="100" dirty="0">
              <a:effectLst/>
              <a:ea typeface="Aptos" panose="020B0004020202020204" pitchFamily="34" charset="0"/>
              <a:cs typeface="Times New Roman" panose="02020603050405020304" pitchFamily="18" charset="0"/>
            </a:endParaRPr>
          </a:p>
          <a:p>
            <a:pPr marL="914400"/>
            <a:r>
              <a:rPr lang="en-GB" sz="1800" kern="100" dirty="0">
                <a:effectLst/>
                <a:ea typeface="Aptos" panose="020B0004020202020204" pitchFamily="34" charset="0"/>
                <a:cs typeface="Times New Roman" panose="02020603050405020304" pitchFamily="18" charset="0"/>
              </a:rPr>
              <a:t> </a:t>
            </a:r>
          </a:p>
          <a:p>
            <a:pPr marL="342900" lvl="0" indent="-342900">
              <a:buFont typeface="Wingdings" panose="05000000000000000000" pitchFamily="2" charset="2"/>
              <a:buChar char=""/>
            </a:pPr>
            <a:r>
              <a:rPr lang="en-GB" sz="1800" kern="100" dirty="0">
                <a:effectLst/>
                <a:ea typeface="Aptos" panose="020B0004020202020204" pitchFamily="34" charset="0"/>
                <a:cs typeface="Times New Roman" panose="02020603050405020304" pitchFamily="18" charset="0"/>
              </a:rPr>
              <a:t>The one-price-goes-anywhere service to all parts of the UK</a:t>
            </a:r>
          </a:p>
          <a:p>
            <a:pPr marL="342900" lvl="0" indent="-342900">
              <a:buFont typeface="Wingdings" panose="05000000000000000000" pitchFamily="2" charset="2"/>
              <a:buChar char=""/>
            </a:pPr>
            <a:r>
              <a:rPr lang="en-GB" sz="1800" kern="100" dirty="0">
                <a:effectLst/>
                <a:ea typeface="Aptos" panose="020B0004020202020204" pitchFamily="34" charset="0"/>
                <a:cs typeface="Times New Roman" panose="02020603050405020304" pitchFamily="18" charset="0"/>
              </a:rPr>
              <a:t>First Class letters delivered daily, six days a week, Monday to Saturday </a:t>
            </a:r>
          </a:p>
          <a:p>
            <a:pPr marL="342900" lvl="0" indent="-342900">
              <a:buFont typeface="Wingdings" panose="05000000000000000000" pitchFamily="2" charset="2"/>
              <a:buChar char=""/>
            </a:pPr>
            <a:r>
              <a:rPr lang="en-GB" sz="1800" kern="100" dirty="0">
                <a:effectLst/>
                <a:ea typeface="Aptos" panose="020B0004020202020204" pitchFamily="34" charset="0"/>
                <a:cs typeface="Times New Roman" panose="02020603050405020304" pitchFamily="18" charset="0"/>
              </a:rPr>
              <a:t>The option of First Class and Second Class, giving people the choice of price and speed</a:t>
            </a:r>
          </a:p>
          <a:p>
            <a:pPr marL="342900" lvl="0" indent="-342900">
              <a:buFont typeface="Wingdings" panose="05000000000000000000" pitchFamily="2" charset="2"/>
              <a:buChar char=""/>
            </a:pPr>
            <a:r>
              <a:rPr lang="en-GB" sz="1800" b="0" i="0" u="none" strike="noStrike" baseline="0" dirty="0">
                <a:solidFill>
                  <a:srgbClr val="000000"/>
                </a:solidFill>
                <a:latin typeface="+mn-lt"/>
              </a:rPr>
              <a:t>Collections continuing to be six days a week, Monday to Saturday</a:t>
            </a:r>
          </a:p>
          <a:p>
            <a:pPr marL="342900" lvl="0" indent="-342900">
              <a:buFont typeface="Wingdings" panose="05000000000000000000" pitchFamily="2" charset="2"/>
              <a:buChar char=""/>
            </a:pPr>
            <a:r>
              <a:rPr lang="en-GB" dirty="0">
                <a:solidFill>
                  <a:srgbClr val="000000"/>
                </a:solidFill>
              </a:rPr>
              <a:t>Parcels delivered up to seven days a week as currently.</a:t>
            </a:r>
            <a:endParaRPr lang="en-GB" dirty="0"/>
          </a:p>
        </p:txBody>
      </p:sp>
    </p:spTree>
    <p:extLst>
      <p:ext uri="{BB962C8B-B14F-4D97-AF65-F5344CB8AC3E}">
        <p14:creationId xmlns:p14="http://schemas.microsoft.com/office/powerpoint/2010/main" val="2399544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8641CD-D233-53D2-23A9-F49E12D4C3A0}"/>
              </a:ext>
            </a:extLst>
          </p:cNvPr>
          <p:cNvSpPr>
            <a:spLocks noGrp="1"/>
          </p:cNvSpPr>
          <p:nvPr>
            <p:ph type="body" sz="quarter" idx="14"/>
          </p:nvPr>
        </p:nvSpPr>
        <p:spPr/>
        <p:txBody>
          <a:bodyPr/>
          <a:lstStyle/>
          <a:p>
            <a:r>
              <a:rPr lang="en-GB" dirty="0"/>
              <a:t>WHAT ARE THE PROPOSED CHANGES? </a:t>
            </a:r>
          </a:p>
        </p:txBody>
      </p:sp>
      <p:sp>
        <p:nvSpPr>
          <p:cNvPr id="4" name="Text Placeholder 3">
            <a:extLst>
              <a:ext uri="{FF2B5EF4-FFF2-40B4-BE49-F238E27FC236}">
                <a16:creationId xmlns:a16="http://schemas.microsoft.com/office/drawing/2014/main" id="{D92E20EF-BE2C-59CC-3706-BDF3469DCBEC}"/>
              </a:ext>
            </a:extLst>
          </p:cNvPr>
          <p:cNvSpPr>
            <a:spLocks noGrp="1"/>
          </p:cNvSpPr>
          <p:nvPr>
            <p:ph type="body" sz="quarter" idx="16"/>
          </p:nvPr>
        </p:nvSpPr>
        <p:spPr/>
        <p:txBody>
          <a:bodyPr/>
          <a:lstStyle/>
          <a:p>
            <a:r>
              <a:rPr lang="en-GB" kern="100" dirty="0">
                <a:ea typeface="Aptos" panose="020B0004020202020204" pitchFamily="34" charset="0"/>
                <a:cs typeface="Times New Roman" panose="02020603050405020304" pitchFamily="18" charset="0"/>
              </a:rPr>
              <a:t>The core principles </a:t>
            </a:r>
            <a:r>
              <a:rPr lang="en-GB" sz="1800" kern="100" dirty="0">
                <a:effectLst/>
                <a:ea typeface="Aptos" panose="020B0004020202020204" pitchFamily="34" charset="0"/>
                <a:cs typeface="Times New Roman" panose="02020603050405020304" pitchFamily="18" charset="0"/>
              </a:rPr>
              <a:t>of the USO remain unchanged. However, the proposal includes vital changes to deliver a modern and more financially sustainable Universal Service. Key changes to Letters services include:</a:t>
            </a:r>
          </a:p>
          <a:p>
            <a:r>
              <a:rPr lang="en-GB" sz="1800" kern="100" dirty="0">
                <a:effectLst/>
                <a:ea typeface="Aptos" panose="020B0004020202020204" pitchFamily="34" charset="0"/>
                <a:cs typeface="Times New Roman" panose="02020603050405020304" pitchFamily="18" charset="0"/>
              </a:rPr>
              <a:t> </a:t>
            </a:r>
          </a:p>
          <a:p>
            <a:pPr marL="342900" lvl="0" indent="-342900">
              <a:buFont typeface="Wingdings" panose="05000000000000000000" pitchFamily="2" charset="2"/>
              <a:buChar char=""/>
            </a:pPr>
            <a:r>
              <a:rPr lang="en-GB" sz="1800" kern="100" dirty="0">
                <a:effectLst/>
                <a:ea typeface="Aptos" panose="020B0004020202020204" pitchFamily="34" charset="0"/>
                <a:cs typeface="Times New Roman" panose="02020603050405020304" pitchFamily="18" charset="0"/>
              </a:rPr>
              <a:t>All non-First Class letter deliveries, including Second Class, would be delivered Monday to Friday. </a:t>
            </a:r>
          </a:p>
          <a:p>
            <a:pPr marL="342900" lvl="0" indent="-342900">
              <a:buFont typeface="Wingdings" panose="05000000000000000000" pitchFamily="2" charset="2"/>
              <a:buChar char=""/>
            </a:pPr>
            <a:r>
              <a:rPr lang="en-GB" sz="1800" kern="100" dirty="0">
                <a:effectLst/>
                <a:ea typeface="Aptos" panose="020B0004020202020204" pitchFamily="34" charset="0"/>
                <a:cs typeface="Times New Roman" panose="02020603050405020304" pitchFamily="18" charset="0"/>
              </a:rPr>
              <a:t>The delivery speed of standard bulk business mail (used by large mail shippers for bulk mailings such as bills and statements) would be aligned to Second Class, so it arrives within three weekdays instead of two.</a:t>
            </a:r>
          </a:p>
          <a:p>
            <a:pPr lvl="0"/>
            <a:endParaRPr lang="en-GB" kern="100" dirty="0">
              <a:ea typeface="Aptos" panose="020B0004020202020204" pitchFamily="34" charset="0"/>
              <a:cs typeface="Times New Roman" panose="02020603050405020304" pitchFamily="18" charset="0"/>
            </a:endParaRPr>
          </a:p>
          <a:p>
            <a:pPr lvl="0"/>
            <a:r>
              <a:rPr lang="en-GB" sz="1800" kern="100" dirty="0">
                <a:effectLst/>
                <a:ea typeface="Aptos" panose="020B0004020202020204" pitchFamily="34" charset="0"/>
                <a:cs typeface="Times New Roman" panose="02020603050405020304" pitchFamily="18" charset="0"/>
              </a:rPr>
              <a:t>New reliability targets for First Class and Second Class services, alongside modernised speed targets have also been proposed to improve customer confidence.</a:t>
            </a:r>
          </a:p>
        </p:txBody>
      </p:sp>
    </p:spTree>
    <p:extLst>
      <p:ext uri="{BB962C8B-B14F-4D97-AF65-F5344CB8AC3E}">
        <p14:creationId xmlns:p14="http://schemas.microsoft.com/office/powerpoint/2010/main" val="3943060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235C21-6657-7278-5681-18E42F840340}"/>
              </a:ext>
            </a:extLst>
          </p:cNvPr>
          <p:cNvSpPr>
            <a:spLocks noGrp="1"/>
          </p:cNvSpPr>
          <p:nvPr>
            <p:ph type="body" sz="quarter" idx="14"/>
          </p:nvPr>
        </p:nvSpPr>
        <p:spPr>
          <a:xfrm>
            <a:off x="3933826" y="810000"/>
            <a:ext cx="5981356" cy="748474"/>
          </a:xfrm>
        </p:spPr>
        <p:txBody>
          <a:bodyPr/>
          <a:lstStyle/>
          <a:p>
            <a:r>
              <a:rPr lang="en-GB" dirty="0"/>
              <a:t>SECURING THE FUTURE OF THE UNIVERSAL SERVICE</a:t>
            </a:r>
          </a:p>
        </p:txBody>
      </p:sp>
      <p:sp>
        <p:nvSpPr>
          <p:cNvPr id="4" name="Text Placeholder 3">
            <a:extLst>
              <a:ext uri="{FF2B5EF4-FFF2-40B4-BE49-F238E27FC236}">
                <a16:creationId xmlns:a16="http://schemas.microsoft.com/office/drawing/2014/main" id="{AB340869-347A-FC69-58B8-2A41C66CB6B2}"/>
              </a:ext>
            </a:extLst>
          </p:cNvPr>
          <p:cNvSpPr>
            <a:spLocks noGrp="1"/>
          </p:cNvSpPr>
          <p:nvPr>
            <p:ph type="body" sz="quarter" idx="16"/>
          </p:nvPr>
        </p:nvSpPr>
        <p:spPr>
          <a:xfrm>
            <a:off x="3943351" y="2105025"/>
            <a:ext cx="6864196" cy="3627439"/>
          </a:xfrm>
        </p:spPr>
        <p:txBody>
          <a:bodyPr/>
          <a:lstStyle/>
          <a:p>
            <a:r>
              <a:rPr lang="en-GB" kern="100" dirty="0">
                <a:effectLst/>
                <a:ea typeface="Aptos" panose="020B0004020202020204" pitchFamily="34" charset="0"/>
                <a:cs typeface="Times New Roman" panose="02020603050405020304" pitchFamily="18" charset="0"/>
              </a:rPr>
              <a:t>The proposed reform will protect the USO and enable</a:t>
            </a:r>
            <a:r>
              <a:rPr lang="en-GB" b="1" kern="100" dirty="0">
                <a:effectLst/>
                <a:ea typeface="Aptos" panose="020B0004020202020204" pitchFamily="34" charset="0"/>
                <a:cs typeface="Times New Roman" panose="02020603050405020304" pitchFamily="18" charset="0"/>
              </a:rPr>
              <a:t> </a:t>
            </a:r>
            <a:r>
              <a:rPr lang="en-GB" kern="100" dirty="0">
                <a:effectLst/>
                <a:ea typeface="Aptos" panose="020B0004020202020204" pitchFamily="34" charset="0"/>
                <a:cs typeface="Times New Roman" panose="02020603050405020304" pitchFamily="18" charset="0"/>
              </a:rPr>
              <a:t>Royal Mail to:</a:t>
            </a:r>
          </a:p>
          <a:p>
            <a:r>
              <a:rPr lang="en-GB" b="1" kern="100" dirty="0">
                <a:effectLst/>
                <a:ea typeface="Aptos" panose="020B0004020202020204" pitchFamily="34" charset="0"/>
                <a:cs typeface="Times New Roman" panose="02020603050405020304" pitchFamily="18" charset="0"/>
              </a:rPr>
              <a:t> </a:t>
            </a:r>
            <a:endParaRPr lang="en-GB" kern="100" dirty="0">
              <a:effectLst/>
              <a:ea typeface="Aptos" panose="020B0004020202020204" pitchFamily="34" charset="0"/>
              <a:cs typeface="Times New Roman" panose="02020603050405020304" pitchFamily="18" charset="0"/>
            </a:endParaRPr>
          </a:p>
          <a:p>
            <a:pPr marL="342900" lvl="0" indent="-342900">
              <a:buFont typeface="Wingdings" panose="05000000000000000000" pitchFamily="2" charset="2"/>
              <a:buChar char=""/>
            </a:pPr>
            <a:r>
              <a:rPr lang="en-GB" kern="100" dirty="0">
                <a:effectLst/>
                <a:ea typeface="Aptos" panose="020B0004020202020204" pitchFamily="34" charset="0"/>
                <a:cs typeface="Times New Roman" panose="02020603050405020304" pitchFamily="18" charset="0"/>
              </a:rPr>
              <a:t>Deliver a national postal service that is fit for the future</a:t>
            </a:r>
          </a:p>
          <a:p>
            <a:pPr marL="342900" lvl="0" indent="-342900">
              <a:buFont typeface="Wingdings" panose="05000000000000000000" pitchFamily="2" charset="2"/>
              <a:buChar char=""/>
            </a:pPr>
            <a:r>
              <a:rPr lang="en-GB" kern="100" dirty="0">
                <a:effectLst/>
                <a:ea typeface="Aptos" panose="020B0004020202020204" pitchFamily="34" charset="0"/>
                <a:cs typeface="Times New Roman" panose="02020603050405020304" pitchFamily="18" charset="0"/>
              </a:rPr>
              <a:t>Maintain the one-price-goes-anywhere service, six days a week</a:t>
            </a:r>
          </a:p>
          <a:p>
            <a:pPr marL="342900" lvl="0" indent="-342900">
              <a:buFont typeface="Wingdings" panose="05000000000000000000" pitchFamily="2" charset="2"/>
              <a:buChar char=""/>
            </a:pPr>
            <a:r>
              <a:rPr lang="en-GB" kern="100" dirty="0">
                <a:effectLst/>
                <a:ea typeface="Aptos" panose="020B0004020202020204" pitchFamily="34" charset="0"/>
                <a:cs typeface="Times New Roman" panose="02020603050405020304" pitchFamily="18" charset="0"/>
              </a:rPr>
              <a:t>Continue to invest in modernisation and transformation to provide the products and services customers want </a:t>
            </a:r>
          </a:p>
          <a:p>
            <a:pPr marL="342900" lvl="0" indent="-342900">
              <a:buFont typeface="Wingdings" panose="05000000000000000000" pitchFamily="2" charset="2"/>
              <a:buChar char=""/>
            </a:pPr>
            <a:r>
              <a:rPr lang="en-GB" kern="100" dirty="0">
                <a:effectLst/>
                <a:ea typeface="Aptos" panose="020B0004020202020204" pitchFamily="34" charset="0"/>
                <a:cs typeface="Times New Roman" panose="02020603050405020304" pitchFamily="18" charset="0"/>
              </a:rPr>
              <a:t>Keep reducing its environmental impact, remaining the greenest delivery company in the country</a:t>
            </a:r>
          </a:p>
          <a:p>
            <a:pPr marL="342900" lvl="0" indent="-342900">
              <a:buFont typeface="Wingdings" panose="05000000000000000000" pitchFamily="2" charset="2"/>
              <a:buChar char=""/>
            </a:pPr>
            <a:r>
              <a:rPr lang="en-GB" kern="100" dirty="0">
                <a:effectLst/>
                <a:ea typeface="Aptos" panose="020B0004020202020204" pitchFamily="34" charset="0"/>
                <a:cs typeface="Times New Roman" panose="02020603050405020304" pitchFamily="18" charset="0"/>
              </a:rPr>
              <a:t>Continue to be the backbone that businesses, public services and consumers rely on.</a:t>
            </a:r>
          </a:p>
          <a:p>
            <a:endParaRPr lang="en-GB" dirty="0"/>
          </a:p>
        </p:txBody>
      </p:sp>
    </p:spTree>
    <p:extLst>
      <p:ext uri="{BB962C8B-B14F-4D97-AF65-F5344CB8AC3E}">
        <p14:creationId xmlns:p14="http://schemas.microsoft.com/office/powerpoint/2010/main" val="3207398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33F7AD-4CB9-1592-9F74-7611D7B7602E}"/>
              </a:ext>
            </a:extLst>
          </p:cNvPr>
          <p:cNvSpPr>
            <a:spLocks noGrp="1"/>
          </p:cNvSpPr>
          <p:nvPr>
            <p:ph type="body" sz="quarter" idx="14"/>
          </p:nvPr>
        </p:nvSpPr>
        <p:spPr>
          <a:xfrm>
            <a:off x="3933826" y="810000"/>
            <a:ext cx="5628816" cy="748474"/>
          </a:xfrm>
        </p:spPr>
        <p:txBody>
          <a:bodyPr/>
          <a:lstStyle/>
          <a:p>
            <a:r>
              <a:rPr lang="en-GB" dirty="0"/>
              <a:t>CONSUMERS RECOGNISE THE NEED OR CHANGE</a:t>
            </a:r>
          </a:p>
        </p:txBody>
      </p:sp>
      <p:sp>
        <p:nvSpPr>
          <p:cNvPr id="6" name="Text Placeholder 12">
            <a:extLst>
              <a:ext uri="{FF2B5EF4-FFF2-40B4-BE49-F238E27FC236}">
                <a16:creationId xmlns:a16="http://schemas.microsoft.com/office/drawing/2014/main" id="{6DA200FF-894E-4752-5278-44FC6C489AC5}"/>
              </a:ext>
            </a:extLst>
          </p:cNvPr>
          <p:cNvSpPr txBox="1">
            <a:spLocks/>
          </p:cNvSpPr>
          <p:nvPr/>
        </p:nvSpPr>
        <p:spPr>
          <a:xfrm>
            <a:off x="6646387" y="3052167"/>
            <a:ext cx="2192242" cy="2298072"/>
          </a:xfrm>
          <a:prstGeom prst="rect">
            <a:avLst/>
          </a:prstGeom>
        </p:spPr>
        <p:txBody>
          <a:bodyPr vert="horz" lIns="0" tIns="0" rIns="0" bIns="0" rtlCol="0">
            <a:noAutofit/>
          </a:bodyPr>
          <a:lstStyle>
            <a:lvl1pPr marL="0" indent="0" algn="l" defTabSz="914400" rtl="0" eaLnBrk="1" latinLnBrk="0" hangingPunct="1">
              <a:lnSpc>
                <a:spcPts val="2520"/>
              </a:lnSpc>
              <a:spcBef>
                <a:spcPts val="1000"/>
              </a:spcBef>
              <a:buFontTx/>
              <a:buNone/>
              <a:defRPr sz="2400" b="1" i="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tabLst/>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tabLst/>
              <a:defRPr sz="2000" b="1" i="0" kern="1200">
                <a:solidFill>
                  <a:schemeClr val="tx1"/>
                </a:solidFill>
                <a:latin typeface="RM First Class Inline" pitchFamily="82" charset="0"/>
                <a:ea typeface="+mn-ea"/>
                <a:cs typeface="+mn-cs"/>
              </a:defRPr>
            </a:lvl3pPr>
            <a:lvl4pPr marL="1371600" indent="0" algn="l" defTabSz="914400" rtl="0" eaLnBrk="1" latinLnBrk="0" hangingPunct="1">
              <a:lnSpc>
                <a:spcPct val="90000"/>
              </a:lnSpc>
              <a:spcBef>
                <a:spcPts val="500"/>
              </a:spcBef>
              <a:buFontTx/>
              <a:buNone/>
              <a:tabLst/>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latin typeface="+mn-lt"/>
              </a:rPr>
              <a:t>“Because of the big reduction in letters compared to 10 or 15 years ago, a delivery every day just isn't financially viable anymore.”</a:t>
            </a:r>
          </a:p>
          <a:p>
            <a:endParaRPr lang="en-GB" sz="2000" dirty="0"/>
          </a:p>
        </p:txBody>
      </p:sp>
      <p:pic>
        <p:nvPicPr>
          <p:cNvPr id="7" name="Picture 6">
            <a:extLst>
              <a:ext uri="{FF2B5EF4-FFF2-40B4-BE49-F238E27FC236}">
                <a16:creationId xmlns:a16="http://schemas.microsoft.com/office/drawing/2014/main" id="{F325D5D3-1FA4-0276-DC16-4CDF58ACCCCB}"/>
              </a:ext>
            </a:extLst>
          </p:cNvPr>
          <p:cNvPicPr>
            <a:picLocks noChangeAspect="1"/>
          </p:cNvPicPr>
          <p:nvPr/>
        </p:nvPicPr>
        <p:blipFill>
          <a:blip r:embed="rId2"/>
          <a:stretch>
            <a:fillRect/>
          </a:stretch>
        </p:blipFill>
        <p:spPr>
          <a:xfrm>
            <a:off x="6349524" y="1822865"/>
            <a:ext cx="1066800" cy="774700"/>
          </a:xfrm>
          <a:prstGeom prst="rect">
            <a:avLst/>
          </a:prstGeom>
        </p:spPr>
      </p:pic>
      <p:sp>
        <p:nvSpPr>
          <p:cNvPr id="8" name="TextBox 7">
            <a:extLst>
              <a:ext uri="{FF2B5EF4-FFF2-40B4-BE49-F238E27FC236}">
                <a16:creationId xmlns:a16="http://schemas.microsoft.com/office/drawing/2014/main" id="{289433E7-FFDE-9A5B-C800-70B910EDA244}"/>
              </a:ext>
            </a:extLst>
          </p:cNvPr>
          <p:cNvSpPr txBox="1"/>
          <p:nvPr/>
        </p:nvSpPr>
        <p:spPr>
          <a:xfrm>
            <a:off x="6613336" y="2210215"/>
            <a:ext cx="2326962" cy="615553"/>
          </a:xfrm>
          <a:prstGeom prst="rect">
            <a:avLst/>
          </a:prstGeom>
          <a:noFill/>
        </p:spPr>
        <p:txBody>
          <a:bodyPr wrap="square" lIns="0" tIns="0" rIns="0" bIns="0" rtlCol="0">
            <a:spAutoFit/>
          </a:bodyPr>
          <a:lstStyle/>
          <a:p>
            <a:r>
              <a:rPr lang="en-US" sz="2000" b="1" dirty="0">
                <a:solidFill>
                  <a:srgbClr val="DA202A"/>
                </a:solidFill>
              </a:rPr>
              <a:t>Every day delivery not viable</a:t>
            </a:r>
          </a:p>
        </p:txBody>
      </p:sp>
      <p:sp>
        <p:nvSpPr>
          <p:cNvPr id="9" name="Text Placeholder 12">
            <a:extLst>
              <a:ext uri="{FF2B5EF4-FFF2-40B4-BE49-F238E27FC236}">
                <a16:creationId xmlns:a16="http://schemas.microsoft.com/office/drawing/2014/main" id="{5E43DEB9-E7AF-1176-C9F7-7AFE441749A2}"/>
              </a:ext>
            </a:extLst>
          </p:cNvPr>
          <p:cNvSpPr txBox="1">
            <a:spLocks/>
          </p:cNvSpPr>
          <p:nvPr/>
        </p:nvSpPr>
        <p:spPr>
          <a:xfrm>
            <a:off x="9323485" y="3052167"/>
            <a:ext cx="2098912" cy="2298072"/>
          </a:xfrm>
          <a:prstGeom prst="rect">
            <a:avLst/>
          </a:prstGeom>
        </p:spPr>
        <p:txBody>
          <a:bodyPr vert="horz" lIns="0" tIns="0" rIns="0" bIns="0" rtlCol="0">
            <a:noAutofit/>
          </a:bodyPr>
          <a:lstStyle>
            <a:lvl1pPr marL="0" indent="0" algn="l" defTabSz="914400" rtl="0" eaLnBrk="1" latinLnBrk="0" hangingPunct="1">
              <a:lnSpc>
                <a:spcPts val="2520"/>
              </a:lnSpc>
              <a:spcBef>
                <a:spcPts val="1000"/>
              </a:spcBef>
              <a:buFontTx/>
              <a:buNone/>
              <a:defRPr sz="2400" b="1" i="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tabLst/>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tabLst/>
              <a:defRPr sz="2000" b="1" i="0" kern="1200">
                <a:solidFill>
                  <a:schemeClr val="tx1"/>
                </a:solidFill>
                <a:latin typeface="RM First Class Inline" pitchFamily="82" charset="0"/>
                <a:ea typeface="+mn-ea"/>
                <a:cs typeface="+mn-cs"/>
              </a:defRPr>
            </a:lvl3pPr>
            <a:lvl4pPr marL="1371600" indent="0" algn="l" defTabSz="914400" rtl="0" eaLnBrk="1" latinLnBrk="0" hangingPunct="1">
              <a:lnSpc>
                <a:spcPct val="90000"/>
              </a:lnSpc>
              <a:spcBef>
                <a:spcPts val="500"/>
              </a:spcBef>
              <a:buFontTx/>
              <a:buNone/>
              <a:tabLst/>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latin typeface="+mn-lt"/>
              </a:rPr>
              <a:t>“I just hope that whatever change is made, we'll continue to have Royal Mail because it'd be a shame to lose it.”</a:t>
            </a:r>
          </a:p>
          <a:p>
            <a:endParaRPr lang="en-GB" sz="2000" dirty="0"/>
          </a:p>
        </p:txBody>
      </p:sp>
      <p:pic>
        <p:nvPicPr>
          <p:cNvPr id="10" name="Picture 9">
            <a:extLst>
              <a:ext uri="{FF2B5EF4-FFF2-40B4-BE49-F238E27FC236}">
                <a16:creationId xmlns:a16="http://schemas.microsoft.com/office/drawing/2014/main" id="{8431A173-888D-FA89-E70F-1D006BEA516F}"/>
              </a:ext>
            </a:extLst>
          </p:cNvPr>
          <p:cNvPicPr>
            <a:picLocks noChangeAspect="1"/>
          </p:cNvPicPr>
          <p:nvPr/>
        </p:nvPicPr>
        <p:blipFill>
          <a:blip r:embed="rId2"/>
          <a:stretch>
            <a:fillRect/>
          </a:stretch>
        </p:blipFill>
        <p:spPr>
          <a:xfrm>
            <a:off x="9026622" y="1822865"/>
            <a:ext cx="1066800" cy="774700"/>
          </a:xfrm>
          <a:prstGeom prst="rect">
            <a:avLst/>
          </a:prstGeom>
        </p:spPr>
      </p:pic>
      <p:sp>
        <p:nvSpPr>
          <p:cNvPr id="11" name="TextBox 10">
            <a:extLst>
              <a:ext uri="{FF2B5EF4-FFF2-40B4-BE49-F238E27FC236}">
                <a16:creationId xmlns:a16="http://schemas.microsoft.com/office/drawing/2014/main" id="{E22422A9-9590-61D4-21E8-4AC1D15AD184}"/>
              </a:ext>
            </a:extLst>
          </p:cNvPr>
          <p:cNvSpPr txBox="1"/>
          <p:nvPr/>
        </p:nvSpPr>
        <p:spPr>
          <a:xfrm>
            <a:off x="9323485" y="2210215"/>
            <a:ext cx="2326962" cy="615553"/>
          </a:xfrm>
          <a:prstGeom prst="rect">
            <a:avLst/>
          </a:prstGeom>
          <a:noFill/>
        </p:spPr>
        <p:txBody>
          <a:bodyPr wrap="square" lIns="0" tIns="0" rIns="0" bIns="0" rtlCol="0">
            <a:spAutoFit/>
          </a:bodyPr>
          <a:lstStyle/>
          <a:p>
            <a:r>
              <a:rPr lang="en-US" sz="2000" b="1" dirty="0">
                <a:solidFill>
                  <a:srgbClr val="DA202A"/>
                </a:solidFill>
              </a:rPr>
              <a:t>Strong affection for Royal Mail</a:t>
            </a:r>
          </a:p>
        </p:txBody>
      </p:sp>
      <p:sp>
        <p:nvSpPr>
          <p:cNvPr id="16" name="Text Placeholder 12">
            <a:extLst>
              <a:ext uri="{FF2B5EF4-FFF2-40B4-BE49-F238E27FC236}">
                <a16:creationId xmlns:a16="http://schemas.microsoft.com/office/drawing/2014/main" id="{03E4591D-6905-1910-D0BC-92F7895E88E1}"/>
              </a:ext>
            </a:extLst>
          </p:cNvPr>
          <p:cNvSpPr txBox="1">
            <a:spLocks/>
          </p:cNvSpPr>
          <p:nvPr/>
        </p:nvSpPr>
        <p:spPr>
          <a:xfrm>
            <a:off x="4000499" y="3050329"/>
            <a:ext cx="2192242" cy="2298072"/>
          </a:xfrm>
          <a:prstGeom prst="rect">
            <a:avLst/>
          </a:prstGeom>
        </p:spPr>
        <p:txBody>
          <a:bodyPr vert="horz" lIns="0" tIns="0" rIns="0" bIns="0" rtlCol="0">
            <a:noAutofit/>
          </a:bodyPr>
          <a:lstStyle>
            <a:lvl1pPr marL="0" indent="0" algn="l" defTabSz="914400" rtl="0" eaLnBrk="1" latinLnBrk="0" hangingPunct="1">
              <a:lnSpc>
                <a:spcPts val="2520"/>
              </a:lnSpc>
              <a:spcBef>
                <a:spcPts val="1000"/>
              </a:spcBef>
              <a:buFontTx/>
              <a:buNone/>
              <a:defRPr sz="2400" b="1" i="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tabLst/>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tabLst/>
              <a:defRPr sz="2000" b="1" i="0" kern="1200">
                <a:solidFill>
                  <a:schemeClr val="tx1"/>
                </a:solidFill>
                <a:latin typeface="RM First Class Inline" pitchFamily="82" charset="0"/>
                <a:ea typeface="+mn-ea"/>
                <a:cs typeface="+mn-cs"/>
              </a:defRPr>
            </a:lvl3pPr>
            <a:lvl4pPr marL="1371600" indent="0" algn="l" defTabSz="914400" rtl="0" eaLnBrk="1" latinLnBrk="0" hangingPunct="1">
              <a:lnSpc>
                <a:spcPct val="90000"/>
              </a:lnSpc>
              <a:spcBef>
                <a:spcPts val="500"/>
              </a:spcBef>
              <a:buFontTx/>
              <a:buNone/>
              <a:tabLst/>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mn-lt"/>
              </a:rPr>
              <a:t>“I totally agree with the proposed changes if Royal Mail is losing money – it has to change something. Nobody can afford to lose millions </a:t>
            </a:r>
            <a:br>
              <a:rPr lang="en-US" sz="1800" dirty="0">
                <a:latin typeface="+mn-lt"/>
              </a:rPr>
            </a:br>
            <a:r>
              <a:rPr lang="en-US" sz="1800" dirty="0">
                <a:latin typeface="+mn-lt"/>
              </a:rPr>
              <a:t>a year.”</a:t>
            </a:r>
          </a:p>
          <a:p>
            <a:endParaRPr lang="en-GB" sz="2000" dirty="0"/>
          </a:p>
        </p:txBody>
      </p:sp>
      <p:pic>
        <p:nvPicPr>
          <p:cNvPr id="17" name="Picture 16">
            <a:extLst>
              <a:ext uri="{FF2B5EF4-FFF2-40B4-BE49-F238E27FC236}">
                <a16:creationId xmlns:a16="http://schemas.microsoft.com/office/drawing/2014/main" id="{38D2750B-EFF1-3DF0-DF9E-29F5ABE8D66A}"/>
              </a:ext>
            </a:extLst>
          </p:cNvPr>
          <p:cNvPicPr>
            <a:picLocks noChangeAspect="1"/>
          </p:cNvPicPr>
          <p:nvPr/>
        </p:nvPicPr>
        <p:blipFill>
          <a:blip r:embed="rId2"/>
          <a:stretch>
            <a:fillRect/>
          </a:stretch>
        </p:blipFill>
        <p:spPr>
          <a:xfrm>
            <a:off x="3703636" y="1821027"/>
            <a:ext cx="1066800" cy="774700"/>
          </a:xfrm>
          <a:prstGeom prst="rect">
            <a:avLst/>
          </a:prstGeom>
        </p:spPr>
      </p:pic>
      <p:sp>
        <p:nvSpPr>
          <p:cNvPr id="18" name="TextBox 17">
            <a:extLst>
              <a:ext uri="{FF2B5EF4-FFF2-40B4-BE49-F238E27FC236}">
                <a16:creationId xmlns:a16="http://schemas.microsoft.com/office/drawing/2014/main" id="{2EAC6C2A-E01D-CC69-53A1-1299BD5317D9}"/>
              </a:ext>
            </a:extLst>
          </p:cNvPr>
          <p:cNvSpPr txBox="1"/>
          <p:nvPr/>
        </p:nvSpPr>
        <p:spPr>
          <a:xfrm>
            <a:off x="3989482" y="2208377"/>
            <a:ext cx="2326962" cy="615553"/>
          </a:xfrm>
          <a:prstGeom prst="rect">
            <a:avLst/>
          </a:prstGeom>
          <a:noFill/>
        </p:spPr>
        <p:txBody>
          <a:bodyPr wrap="square" lIns="0" tIns="0" rIns="0" bIns="0" rtlCol="0">
            <a:spAutoFit/>
          </a:bodyPr>
          <a:lstStyle/>
          <a:p>
            <a:r>
              <a:rPr lang="en-US" sz="2000" b="1" dirty="0">
                <a:solidFill>
                  <a:srgbClr val="DA202A"/>
                </a:solidFill>
              </a:rPr>
              <a:t>It makes business sense</a:t>
            </a:r>
          </a:p>
        </p:txBody>
      </p:sp>
      <p:sp>
        <p:nvSpPr>
          <p:cNvPr id="23" name="Text Placeholder 1">
            <a:extLst>
              <a:ext uri="{FF2B5EF4-FFF2-40B4-BE49-F238E27FC236}">
                <a16:creationId xmlns:a16="http://schemas.microsoft.com/office/drawing/2014/main" id="{52CB11C0-B30D-FE41-CB57-FAD588D1F645}"/>
              </a:ext>
            </a:extLst>
          </p:cNvPr>
          <p:cNvSpPr txBox="1">
            <a:spLocks/>
          </p:cNvSpPr>
          <p:nvPr/>
        </p:nvSpPr>
        <p:spPr>
          <a:xfrm>
            <a:off x="1138946" y="1723096"/>
            <a:ext cx="2343646" cy="2240864"/>
          </a:xfrm>
          <a:prstGeom prst="rect">
            <a:avLst/>
          </a:prstGeom>
        </p:spPr>
        <p:txBody>
          <a:bodyPr>
            <a:noAutofit/>
          </a:bodyPr>
          <a:lstStyle>
            <a:lvl1pPr marL="0" indent="0" algn="l" defTabSz="914400" rtl="0" eaLnBrk="1" latinLnBrk="0" hangingPunct="1">
              <a:lnSpc>
                <a:spcPct val="90000"/>
              </a:lnSpc>
              <a:spcBef>
                <a:spcPts val="1000"/>
              </a:spcBef>
              <a:buFontTx/>
              <a:buNone/>
              <a:defRPr sz="1800" kern="1200">
                <a:solidFill>
                  <a:schemeClr val="tx1"/>
                </a:solidFill>
                <a:latin typeface="+mn-lt"/>
                <a:ea typeface="+mn-ea"/>
                <a:cs typeface="+mn-cs"/>
              </a:defRPr>
            </a:lvl1pPr>
            <a:lvl2pPr marL="11113" indent="0" algn="l" defTabSz="914400" rtl="0" eaLnBrk="1" latinLnBrk="0" hangingPunct="1">
              <a:lnSpc>
                <a:spcPct val="90000"/>
              </a:lnSpc>
              <a:spcBef>
                <a:spcPts val="500"/>
              </a:spcBef>
              <a:buFontTx/>
              <a:buNone/>
              <a:tabLst/>
              <a:defRPr sz="2400" kern="1200">
                <a:solidFill>
                  <a:schemeClr val="tx1"/>
                </a:solidFill>
                <a:latin typeface="+mj-lt"/>
                <a:ea typeface="+mn-ea"/>
                <a:cs typeface="+mn-cs"/>
              </a:defRPr>
            </a:lvl2pPr>
            <a:lvl3pPr marL="11113" indent="0" algn="l" defTabSz="914400" rtl="0" eaLnBrk="1" latinLnBrk="0" hangingPunct="1">
              <a:lnSpc>
                <a:spcPct val="90000"/>
              </a:lnSpc>
              <a:spcBef>
                <a:spcPts val="500"/>
              </a:spcBef>
              <a:buFontTx/>
              <a:buNone/>
              <a:tabLst/>
              <a:defRPr sz="2000" b="1" i="0" kern="1200">
                <a:solidFill>
                  <a:schemeClr val="tx1"/>
                </a:solidFill>
                <a:latin typeface="RM First Class Inline" pitchFamily="82" charset="0"/>
                <a:ea typeface="+mn-ea"/>
                <a:cs typeface="+mn-cs"/>
              </a:defRPr>
            </a:lvl3pPr>
            <a:lvl4pPr marL="11113" indent="0" algn="l" defTabSz="914400" rtl="0" eaLnBrk="1" latinLnBrk="0" hangingPunct="1">
              <a:lnSpc>
                <a:spcPct val="90000"/>
              </a:lnSpc>
              <a:spcBef>
                <a:spcPts val="500"/>
              </a:spcBef>
              <a:buFontTx/>
              <a:buNone/>
              <a:tabLst/>
              <a:defRPr sz="1800" kern="1200">
                <a:solidFill>
                  <a:schemeClr val="tx1"/>
                </a:solidFill>
                <a:latin typeface="+mn-lt"/>
                <a:ea typeface="+mn-ea"/>
                <a:cs typeface="+mn-cs"/>
              </a:defRPr>
            </a:lvl4pPr>
            <a:lvl5pPr marL="11113" indent="0" algn="l" defTabSz="914400" rtl="0" eaLnBrk="1" latinLnBrk="0" hangingPunct="1">
              <a:lnSpc>
                <a:spcPct val="90000"/>
              </a:lnSpc>
              <a:spcBef>
                <a:spcPts val="500"/>
              </a:spcBef>
              <a:buFontTx/>
              <a:buNone/>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1"/>
                </a:solidFill>
              </a:rPr>
              <a:t>Royal Mail carried out research with consumers to explore their key perceptions of change. </a:t>
            </a:r>
          </a:p>
          <a:p>
            <a:r>
              <a:rPr lang="en-US" sz="2000" b="1" dirty="0">
                <a:solidFill>
                  <a:schemeClr val="bg1"/>
                </a:solidFill>
              </a:rPr>
              <a:t>Here’s a snapshot of their sentiment…</a:t>
            </a:r>
          </a:p>
        </p:txBody>
      </p:sp>
    </p:spTree>
    <p:extLst>
      <p:ext uri="{BB962C8B-B14F-4D97-AF65-F5344CB8AC3E}">
        <p14:creationId xmlns:p14="http://schemas.microsoft.com/office/powerpoint/2010/main" val="423452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D58120-DC80-7216-EF59-C92442BC5432}"/>
              </a:ext>
            </a:extLst>
          </p:cNvPr>
          <p:cNvSpPr>
            <a:spLocks noGrp="1"/>
          </p:cNvSpPr>
          <p:nvPr>
            <p:ph type="body" sz="quarter" idx="13"/>
          </p:nvPr>
        </p:nvSpPr>
        <p:spPr/>
        <p:txBody>
          <a:bodyPr/>
          <a:lstStyle/>
          <a:p>
            <a:r>
              <a:rPr lang="en-GB" dirty="0"/>
              <a:t>Mail, more effective than ever</a:t>
            </a:r>
          </a:p>
        </p:txBody>
      </p:sp>
      <p:sp>
        <p:nvSpPr>
          <p:cNvPr id="4" name="Text Placeholder 3">
            <a:extLst>
              <a:ext uri="{FF2B5EF4-FFF2-40B4-BE49-F238E27FC236}">
                <a16:creationId xmlns:a16="http://schemas.microsoft.com/office/drawing/2014/main" id="{A9EE3D52-867F-3981-CE13-A515FB7E1CAA}"/>
              </a:ext>
            </a:extLst>
          </p:cNvPr>
          <p:cNvSpPr>
            <a:spLocks noGrp="1"/>
          </p:cNvSpPr>
          <p:nvPr>
            <p:ph type="body" sz="quarter" idx="14"/>
          </p:nvPr>
        </p:nvSpPr>
        <p:spPr/>
        <p:txBody>
          <a:bodyPr/>
          <a:lstStyle/>
          <a:p>
            <a:r>
              <a:rPr lang="en-GB" dirty="0"/>
              <a:t>MAIL MATTERS</a:t>
            </a:r>
          </a:p>
        </p:txBody>
      </p:sp>
      <p:sp>
        <p:nvSpPr>
          <p:cNvPr id="5" name="Text Placeholder 4">
            <a:extLst>
              <a:ext uri="{FF2B5EF4-FFF2-40B4-BE49-F238E27FC236}">
                <a16:creationId xmlns:a16="http://schemas.microsoft.com/office/drawing/2014/main" id="{07D6C6C9-1675-A6C4-4405-9EE0BDEFBEA7}"/>
              </a:ext>
            </a:extLst>
          </p:cNvPr>
          <p:cNvSpPr>
            <a:spLocks noGrp="1"/>
          </p:cNvSpPr>
          <p:nvPr>
            <p:ph type="body" sz="quarter" idx="16"/>
          </p:nvPr>
        </p:nvSpPr>
        <p:spPr>
          <a:xfrm>
            <a:off x="3943349" y="2105025"/>
            <a:ext cx="7282839" cy="3627439"/>
          </a:xfr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100" dirty="0">
                <a:effectLst/>
                <a:ea typeface="Aptos" panose="020B0004020202020204" pitchFamily="34" charset="0"/>
                <a:cs typeface="Times New Roman" panose="02020603050405020304" pitchFamily="18" charset="0"/>
              </a:rPr>
              <a:t>In an increasingly digital world, mail is the channel that reache</a:t>
            </a:r>
            <a:r>
              <a:rPr lang="en-GB" kern="100" dirty="0">
                <a:ea typeface="Aptos" panose="020B0004020202020204" pitchFamily="34" charset="0"/>
                <a:cs typeface="Times New Roman" panose="02020603050405020304" pitchFamily="18" charset="0"/>
              </a:rPr>
              <a:t>s people </a:t>
            </a:r>
            <a:r>
              <a:rPr lang="en-GB" sz="1800" kern="100" dirty="0">
                <a:effectLst/>
                <a:ea typeface="Aptos" panose="020B0004020202020204" pitchFamily="34" charset="0"/>
                <a:cs typeface="Times New Roman" panose="02020603050405020304" pitchFamily="18" charset="0"/>
              </a:rPr>
              <a:t>at home - where they have the time to engage. In fact, 97% of mail is engaged with and stays in the home for an average of 7 days.*</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kern="100" dirty="0">
              <a:ea typeface="Aptos" panose="020B000402020202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100" dirty="0">
                <a:effectLst/>
                <a:ea typeface="Aptos" panose="020B0004020202020204" pitchFamily="34" charset="0"/>
                <a:cs typeface="Times New Roman" panose="02020603050405020304" pitchFamily="18" charset="0"/>
              </a:rPr>
              <a:t>This unique </a:t>
            </a:r>
            <a:r>
              <a:rPr lang="en-GB" kern="100" dirty="0">
                <a:ea typeface="Aptos" panose="020B0004020202020204" pitchFamily="34" charset="0"/>
                <a:cs typeface="Times New Roman" panose="02020603050405020304" pitchFamily="18" charset="0"/>
              </a:rPr>
              <a:t>physical </a:t>
            </a:r>
            <a:r>
              <a:rPr lang="en-GB" sz="1800" kern="100" dirty="0">
                <a:effectLst/>
                <a:ea typeface="Aptos" panose="020B0004020202020204" pitchFamily="34" charset="0"/>
                <a:cs typeface="Times New Roman" panose="02020603050405020304" pitchFamily="18" charset="0"/>
              </a:rPr>
              <a:t>presence creates a lasting </a:t>
            </a:r>
            <a:r>
              <a:rPr lang="en-GB" kern="100" dirty="0">
                <a:ea typeface="Aptos" panose="020B0004020202020204" pitchFamily="34" charset="0"/>
                <a:cs typeface="Times New Roman" panose="02020603050405020304" pitchFamily="18" charset="0"/>
              </a:rPr>
              <a:t>impact</a:t>
            </a:r>
            <a:r>
              <a:rPr lang="en-GB" sz="1800" kern="100" dirty="0">
                <a:effectLst/>
                <a:ea typeface="Aptos" panose="020B0004020202020204" pitchFamily="34" charset="0"/>
                <a:cs typeface="Times New Roman" panose="02020603050405020304" pitchFamily="18" charset="0"/>
              </a:rPr>
              <a:t> for brands and organisations. On average, a single piece of mail is revisited 4.4 times and gets unrivalled attention too – holding a consumer’s focus for over 2 minutes.*</a:t>
            </a:r>
            <a:r>
              <a:rPr lang="en-GB" sz="1800" kern="100" dirty="0">
                <a:solidFill>
                  <a:srgbClr val="FF0000"/>
                </a:solidFill>
                <a:effectLst/>
                <a:ea typeface="Aptos" panose="020B0004020202020204" pitchFamily="34" charset="0"/>
                <a:cs typeface="Times New Roman" panose="02020603050405020304" pitchFamily="18" charset="0"/>
              </a:rPr>
              <a:t> </a:t>
            </a:r>
          </a:p>
          <a:p>
            <a:endParaRPr lang="en-GB" kern="100" dirty="0">
              <a:solidFill>
                <a:srgbClr val="FF0000"/>
              </a:solidFill>
              <a:ea typeface="Aptos" panose="020B0004020202020204" pitchFamily="34" charset="0"/>
              <a:cs typeface="Times New Roman" panose="02020603050405020304" pitchFamily="18" charset="0"/>
            </a:endParaRPr>
          </a:p>
          <a:p>
            <a:r>
              <a:rPr lang="en-GB" kern="100" dirty="0">
                <a:ea typeface="Aptos" panose="020B0004020202020204" pitchFamily="34" charset="0"/>
                <a:cs typeface="Times New Roman" panose="02020603050405020304" pitchFamily="18" charset="0"/>
              </a:rPr>
              <a:t>Integrating mail into c</a:t>
            </a:r>
            <a:r>
              <a:rPr lang="en-GB" sz="1800" kern="100" dirty="0">
                <a:effectLst/>
                <a:ea typeface="Aptos" panose="020B0004020202020204" pitchFamily="34" charset="0"/>
                <a:cs typeface="Times New Roman" panose="02020603050405020304" pitchFamily="18" charset="0"/>
              </a:rPr>
              <a:t>ampaigns drives results: campaigns that use mail are 52% more likely to see ROI benefits and 75% more likely to experience profit uplifts.</a:t>
            </a:r>
            <a:r>
              <a:rPr lang="en-GB" b="0" i="0" baseline="30000" dirty="0">
                <a:solidFill>
                  <a:srgbClr val="001D35"/>
                </a:solidFill>
                <a:effectLst/>
              </a:rPr>
              <a:t>†</a:t>
            </a:r>
            <a:r>
              <a:rPr lang="en-GB" sz="1800" kern="100" dirty="0">
                <a:effectLst/>
                <a:ea typeface="Aptos" panose="020B0004020202020204" pitchFamily="34" charset="0"/>
                <a:cs typeface="Times New Roman" panose="02020603050405020304" pitchFamily="18" charset="0"/>
              </a:rPr>
              <a:t> That’s why leading brands continue to rely on it.</a:t>
            </a:r>
          </a:p>
          <a:p>
            <a:endParaRPr lang="en-GB" sz="1800" kern="100" dirty="0">
              <a:effectLst/>
              <a:ea typeface="Aptos" panose="020B000402020202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And as concerns over spam, fraud, and digital security grow, trust in mail remains strong—71% of people completely trust the mail they receive.</a:t>
            </a:r>
            <a:r>
              <a:rPr lang="en-GB" baseline="30000" dirty="0">
                <a:solidFill>
                  <a:srgbClr val="001D35"/>
                </a:solidFill>
              </a:rPr>
              <a:t>‡</a:t>
            </a:r>
          </a:p>
          <a:p>
            <a:endParaRPr lang="en-GB" kern="100" baseline="30000" dirty="0">
              <a:solidFill>
                <a:srgbClr val="001D35"/>
              </a:solidFill>
              <a:ea typeface="Aptos" panose="020B0004020202020204" pitchFamily="34" charset="0"/>
              <a:cs typeface="Times New Roman" panose="02020603050405020304" pitchFamily="18" charset="0"/>
            </a:endParaRPr>
          </a:p>
          <a:p>
            <a:endParaRPr lang="en-GB" kern="100" baseline="30000" dirty="0">
              <a:ea typeface="Aptos" panose="020B0004020202020204" pitchFamily="34" charset="0"/>
              <a:cs typeface="Times New Roman" panose="02020603050405020304" pitchFamily="18" charset="0"/>
            </a:endParaRPr>
          </a:p>
          <a:p>
            <a:endParaRPr lang="en-GB" dirty="0"/>
          </a:p>
        </p:txBody>
      </p:sp>
      <p:sp>
        <p:nvSpPr>
          <p:cNvPr id="6" name="Text Placeholder 8">
            <a:extLst>
              <a:ext uri="{FF2B5EF4-FFF2-40B4-BE49-F238E27FC236}">
                <a16:creationId xmlns:a16="http://schemas.microsoft.com/office/drawing/2014/main" id="{5288F4DF-C70A-128D-D26A-13BA99ADF154}"/>
              </a:ext>
            </a:extLst>
          </p:cNvPr>
          <p:cNvSpPr txBox="1">
            <a:spLocks/>
          </p:cNvSpPr>
          <p:nvPr/>
        </p:nvSpPr>
        <p:spPr>
          <a:xfrm>
            <a:off x="793217" y="1192749"/>
            <a:ext cx="2809298" cy="4439799"/>
          </a:xfrm>
          <a:prstGeom prst="rect">
            <a:avLst/>
          </a:prstGeom>
        </p:spPr>
        <p:txBody>
          <a:bodyPr wrap="square" lIns="360000" anchor="t" anchorCtr="0">
            <a:no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11113" indent="0" algn="l" defTabSz="914400" rtl="0" eaLnBrk="1" latinLnBrk="0" hangingPunct="1">
              <a:lnSpc>
                <a:spcPct val="90000"/>
              </a:lnSpc>
              <a:spcBef>
                <a:spcPts val="500"/>
              </a:spcBef>
              <a:buFontTx/>
              <a:buNone/>
              <a:tabLst/>
              <a:defRPr sz="2400" kern="1200">
                <a:solidFill>
                  <a:schemeClr val="tx1"/>
                </a:solidFill>
                <a:latin typeface="+mj-lt"/>
                <a:ea typeface="+mn-ea"/>
                <a:cs typeface="+mn-cs"/>
              </a:defRPr>
            </a:lvl2pPr>
            <a:lvl3pPr marL="11113" indent="0" algn="l" defTabSz="914400" rtl="0" eaLnBrk="1" latinLnBrk="0" hangingPunct="1">
              <a:lnSpc>
                <a:spcPct val="90000"/>
              </a:lnSpc>
              <a:spcBef>
                <a:spcPts val="500"/>
              </a:spcBef>
              <a:buFontTx/>
              <a:buNone/>
              <a:tabLst/>
              <a:defRPr sz="2000" b="1" i="0" kern="1200">
                <a:solidFill>
                  <a:schemeClr val="tx1"/>
                </a:solidFill>
                <a:latin typeface="RM First Class Inline" pitchFamily="82" charset="0"/>
                <a:ea typeface="+mn-ea"/>
                <a:cs typeface="+mn-cs"/>
              </a:defRPr>
            </a:lvl3pPr>
            <a:lvl4pPr marL="11113" indent="0" algn="l" defTabSz="914400" rtl="0" eaLnBrk="1" latinLnBrk="0" hangingPunct="1">
              <a:lnSpc>
                <a:spcPct val="90000"/>
              </a:lnSpc>
              <a:spcBef>
                <a:spcPts val="500"/>
              </a:spcBef>
              <a:buFontTx/>
              <a:buNone/>
              <a:tabLst/>
              <a:defRPr sz="1800" kern="1200">
                <a:solidFill>
                  <a:schemeClr val="tx1"/>
                </a:solidFill>
                <a:latin typeface="+mn-lt"/>
                <a:ea typeface="+mn-ea"/>
                <a:cs typeface="+mn-cs"/>
              </a:defRPr>
            </a:lvl4pPr>
            <a:lvl5pPr marL="11113" indent="0" algn="l" defTabSz="914400" rtl="0" eaLnBrk="1" latinLnBrk="0" hangingPunct="1">
              <a:lnSpc>
                <a:spcPct val="90000"/>
              </a:lnSpc>
              <a:spcBef>
                <a:spcPts val="500"/>
              </a:spcBef>
              <a:buFontTx/>
              <a:buNone/>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620"/>
              </a:lnSpc>
              <a:spcBef>
                <a:spcPts val="100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a:ea typeface="+mn-ea"/>
                <a:cs typeface="+mn-cs"/>
              </a:rPr>
              <a:t>97% </a:t>
            </a:r>
          </a:p>
          <a:p>
            <a:pPr marL="0" marR="0" lvl="0" indent="0" algn="l" defTabSz="914400" rtl="0" eaLnBrk="1" fontAlgn="auto" latinLnBrk="0" hangingPunct="1">
              <a:lnSpc>
                <a:spcPts val="1620"/>
              </a:lnSpc>
              <a:spcBef>
                <a:spcPts val="100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of direct mail is engaged with, e.g. opened, read and put aside for later.*</a:t>
            </a:r>
            <a:br>
              <a:rPr kumimoji="0" lang="en-US" sz="1400" b="1" i="0" u="none" strike="noStrike" kern="1200" cap="none" spc="0" normalizeH="0" baseline="0" noProof="0" dirty="0">
                <a:ln>
                  <a:noFill/>
                </a:ln>
                <a:solidFill>
                  <a:srgbClr val="FFFFFF"/>
                </a:solidFill>
                <a:effectLst/>
                <a:uLnTx/>
                <a:uFillTx/>
                <a:latin typeface="Calibri"/>
                <a:ea typeface="+mn-ea"/>
                <a:cs typeface="+mn-cs"/>
              </a:rPr>
            </a:br>
            <a:br>
              <a:rPr kumimoji="0" lang="en-US" sz="1400" b="1" i="0" u="none" strike="noStrike" kern="1200" cap="none" spc="0" normalizeH="0" baseline="0" noProof="0" dirty="0">
                <a:ln>
                  <a:noFill/>
                </a:ln>
                <a:solidFill>
                  <a:srgbClr val="FFFFFF"/>
                </a:solidFill>
                <a:effectLst/>
                <a:uLnTx/>
                <a:uFillTx/>
                <a:latin typeface="Calibri"/>
                <a:ea typeface="+mn-ea"/>
                <a:cs typeface="+mn-cs"/>
              </a:rPr>
            </a:br>
            <a:br>
              <a:rPr kumimoji="0" lang="en-US" sz="1400" b="1" i="0" u="none" strike="noStrike" kern="1200" cap="none" spc="0" normalizeH="0" baseline="0" noProof="0" dirty="0">
                <a:ln>
                  <a:noFill/>
                </a:ln>
                <a:solidFill>
                  <a:srgbClr val="FFFFFF"/>
                </a:solidFill>
                <a:effectLst/>
                <a:uLnTx/>
                <a:uFillTx/>
                <a:latin typeface="Calibri"/>
                <a:ea typeface="+mn-ea"/>
                <a:cs typeface="+mn-cs"/>
              </a:rPr>
            </a:br>
            <a:r>
              <a:rPr kumimoji="0" lang="en-US" sz="3200" b="1" i="0" u="none" strike="noStrike" kern="1200" cap="none" spc="0" normalizeH="0" baseline="0" noProof="0" dirty="0">
                <a:ln>
                  <a:noFill/>
                </a:ln>
                <a:solidFill>
                  <a:srgbClr val="FFFFFF"/>
                </a:solidFill>
                <a:effectLst/>
                <a:uLnTx/>
                <a:uFillTx/>
                <a:latin typeface="Calibri"/>
                <a:ea typeface="+mn-ea"/>
                <a:cs typeface="+mn-cs"/>
              </a:rPr>
              <a:t>71%</a:t>
            </a:r>
          </a:p>
          <a:p>
            <a:pPr marL="0" marR="0" lvl="0" indent="0" algn="l" defTabSz="914400" rtl="0" eaLnBrk="1" fontAlgn="auto" latinLnBrk="0" hangingPunct="1">
              <a:lnSpc>
                <a:spcPts val="1620"/>
              </a:lnSpc>
              <a:spcBef>
                <a:spcPts val="100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of consumers completely trust the mail they receive.</a:t>
            </a:r>
            <a:r>
              <a:rPr kumimoji="0" lang="en-GB" sz="1400" b="1" i="0" u="none" strike="noStrike" kern="1200" cap="none" spc="0" normalizeH="0" baseline="30000" noProof="0" dirty="0">
                <a:ln>
                  <a:noFill/>
                </a:ln>
                <a:solidFill>
                  <a:srgbClr val="FFFFFF"/>
                </a:solidFill>
                <a:effectLst/>
                <a:uLnTx/>
                <a:uFillTx/>
                <a:latin typeface="Calibri"/>
                <a:ea typeface="+mn-ea"/>
                <a:cs typeface="+mn-cs"/>
              </a:rPr>
              <a:t>‡</a:t>
            </a:r>
            <a:br>
              <a:rPr kumimoji="0" lang="en-US" sz="1400" b="1" i="0" u="none" strike="noStrike" kern="1200" cap="none" spc="0" normalizeH="0" baseline="0" noProof="0" dirty="0">
                <a:ln>
                  <a:noFill/>
                </a:ln>
                <a:solidFill>
                  <a:srgbClr val="FFFFFF"/>
                </a:solidFill>
                <a:effectLst/>
                <a:uLnTx/>
                <a:uFillTx/>
                <a:latin typeface="Calibri"/>
                <a:ea typeface="+mn-ea"/>
                <a:cs typeface="+mn-cs"/>
              </a:rPr>
            </a:br>
            <a:br>
              <a:rPr kumimoji="0" lang="en-US" sz="1400" b="1" i="0" u="none" strike="noStrike" kern="1200" cap="none" spc="0" normalizeH="0" baseline="0" noProof="0" dirty="0">
                <a:ln>
                  <a:noFill/>
                </a:ln>
                <a:solidFill>
                  <a:srgbClr val="FFFFFF"/>
                </a:solidFill>
                <a:effectLst/>
                <a:uLnTx/>
                <a:uFillTx/>
                <a:latin typeface="Calibri"/>
                <a:ea typeface="+mn-ea"/>
                <a:cs typeface="+mn-cs"/>
              </a:rPr>
            </a:br>
            <a:br>
              <a:rPr kumimoji="0" lang="en-US" sz="1400" b="1" i="0" u="none" strike="noStrike" kern="1200" cap="none" spc="0" normalizeH="0" baseline="0" noProof="0" dirty="0">
                <a:ln>
                  <a:noFill/>
                </a:ln>
                <a:solidFill>
                  <a:srgbClr val="FFFFFF"/>
                </a:solidFill>
                <a:effectLst/>
                <a:uLnTx/>
                <a:uFillTx/>
                <a:latin typeface="Calibri"/>
                <a:ea typeface="+mn-ea"/>
                <a:cs typeface="+mn-cs"/>
              </a:rPr>
            </a:br>
            <a:r>
              <a:rPr kumimoji="0" lang="en-US" sz="3200" b="1" i="0" u="none" strike="noStrike" kern="1200" cap="none" spc="0" normalizeH="0" baseline="0" noProof="0" dirty="0">
                <a:ln>
                  <a:noFill/>
                </a:ln>
                <a:solidFill>
                  <a:srgbClr val="FFFFFF"/>
                </a:solidFill>
                <a:effectLst/>
                <a:uLnTx/>
                <a:uFillTx/>
                <a:latin typeface="Calibri"/>
                <a:ea typeface="+mn-ea"/>
                <a:cs typeface="+mn-cs"/>
              </a:rPr>
              <a:t>36%</a:t>
            </a:r>
          </a:p>
          <a:p>
            <a:pPr marL="0" marR="0" lvl="0" indent="0" algn="l" defTabSz="914400" rtl="0" eaLnBrk="1" fontAlgn="auto" latinLnBrk="0" hangingPunct="1">
              <a:lnSpc>
                <a:spcPts val="1620"/>
              </a:lnSpc>
              <a:spcBef>
                <a:spcPts val="100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of direct mail results in a commercial action, such as making a purchase, visiting the sender’s website or using a voucher.*</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Text Placeholder 4">
            <a:extLst>
              <a:ext uri="{FF2B5EF4-FFF2-40B4-BE49-F238E27FC236}">
                <a16:creationId xmlns:a16="http://schemas.microsoft.com/office/drawing/2014/main" id="{48E5AC44-05B2-7FCB-0B59-A4AAF3C2A2F3}"/>
              </a:ext>
            </a:extLst>
          </p:cNvPr>
          <p:cNvSpPr txBox="1">
            <a:spLocks/>
          </p:cNvSpPr>
          <p:nvPr/>
        </p:nvSpPr>
        <p:spPr>
          <a:xfrm>
            <a:off x="3933825" y="6172999"/>
            <a:ext cx="6908263" cy="290063"/>
          </a:xfrm>
          <a:prstGeom prst="rect">
            <a:avLst/>
          </a:prstGeom>
        </p:spPr>
        <p:txBody>
          <a:bodyPr vert="horz" lIns="0" tIns="0" rIns="0" bIns="0" rtlCol="0">
            <a:noAutofit/>
          </a:bodyPr>
          <a:lstStyle>
            <a:lvl1pPr marL="0" indent="0" algn="l" defTabSz="914400" rtl="0" eaLnBrk="1" latinLnBrk="0" hangingPunct="1">
              <a:lnSpc>
                <a:spcPts val="2020"/>
              </a:lnSpc>
              <a:spcBef>
                <a:spcPts val="0"/>
              </a:spcBef>
              <a:buFontTx/>
              <a:buNone/>
              <a:defRPr sz="1800" b="0" i="0" kern="1200">
                <a:solidFill>
                  <a:schemeClr val="tx1"/>
                </a:solidFill>
                <a:latin typeface="+mn-lt"/>
                <a:ea typeface="+mn-ea"/>
                <a:cs typeface="Calibri Light" panose="020F0302020204030204" pitchFamily="34" charset="0"/>
              </a:defRPr>
            </a:lvl1pPr>
            <a:lvl2pPr marL="11113" indent="0" algn="l" defTabSz="914400" rtl="0" eaLnBrk="1" latinLnBrk="0" hangingPunct="1">
              <a:lnSpc>
                <a:spcPct val="90000"/>
              </a:lnSpc>
              <a:spcBef>
                <a:spcPts val="500"/>
              </a:spcBef>
              <a:buFontTx/>
              <a:buNone/>
              <a:tabLst/>
              <a:defRPr sz="2400" kern="1200">
                <a:solidFill>
                  <a:schemeClr val="tx1"/>
                </a:solidFill>
                <a:latin typeface="+mj-lt"/>
                <a:ea typeface="+mn-ea"/>
                <a:cs typeface="+mn-cs"/>
              </a:defRPr>
            </a:lvl2pPr>
            <a:lvl3pPr marL="11113" indent="0" algn="l" defTabSz="914400" rtl="0" eaLnBrk="1" latinLnBrk="0" hangingPunct="1">
              <a:lnSpc>
                <a:spcPct val="90000"/>
              </a:lnSpc>
              <a:spcBef>
                <a:spcPts val="500"/>
              </a:spcBef>
              <a:buFontTx/>
              <a:buNone/>
              <a:tabLst/>
              <a:defRPr sz="2000" b="1" i="0" kern="1200">
                <a:solidFill>
                  <a:schemeClr val="tx1"/>
                </a:solidFill>
                <a:latin typeface="RM First Class Inline" pitchFamily="82" charset="0"/>
                <a:ea typeface="+mn-ea"/>
                <a:cs typeface="+mn-cs"/>
              </a:defRPr>
            </a:lvl3pPr>
            <a:lvl4pPr marL="11113" indent="0" algn="l" defTabSz="914400" rtl="0" eaLnBrk="1" latinLnBrk="0" hangingPunct="1">
              <a:lnSpc>
                <a:spcPct val="90000"/>
              </a:lnSpc>
              <a:spcBef>
                <a:spcPts val="500"/>
              </a:spcBef>
              <a:buFontTx/>
              <a:buNone/>
              <a:tabLst/>
              <a:defRPr sz="1800" kern="1200">
                <a:solidFill>
                  <a:schemeClr val="tx1"/>
                </a:solidFill>
                <a:latin typeface="+mn-lt"/>
                <a:ea typeface="+mn-ea"/>
                <a:cs typeface="+mn-cs"/>
              </a:defRPr>
            </a:lvl4pPr>
            <a:lvl5pPr marL="11113" indent="0" algn="l" defTabSz="914400" rtl="0" eaLnBrk="1" latinLnBrk="0" hangingPunct="1">
              <a:lnSpc>
                <a:spcPct val="90000"/>
              </a:lnSpc>
              <a:spcBef>
                <a:spcPts val="500"/>
              </a:spcBef>
              <a:buFontTx/>
              <a:buNone/>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02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rPr>
              <a:t>*</a:t>
            </a:r>
            <a:r>
              <a:rPr kumimoji="0" lang="en-GB" sz="1200" b="0" i="0" u="none" strike="noStrike" kern="100" cap="none" spc="0" normalizeH="0" baseline="0" noProof="0" dirty="0">
                <a:ln>
                  <a:noFill/>
                </a:ln>
                <a:solidFill>
                  <a:srgbClr val="000000"/>
                </a:solidFill>
                <a:effectLst/>
                <a:uLnTx/>
                <a:uFillTx/>
                <a:latin typeface="Calibri"/>
                <a:ea typeface="Aptos" panose="020B0004020202020204" pitchFamily="34" charset="0"/>
                <a:cs typeface="Times New Roman" panose="02020603050405020304" pitchFamily="18" charset="0"/>
              </a:rPr>
              <a:t>JICMAIL 2024  </a:t>
            </a:r>
            <a:r>
              <a:rPr kumimoji="0" lang="en-GB" sz="1200" b="0" i="0" u="none" strike="noStrike" kern="1200" cap="none" spc="0" normalizeH="0" baseline="30000" noProof="0" dirty="0">
                <a:ln>
                  <a:noFill/>
                </a:ln>
                <a:solidFill>
                  <a:srgbClr val="001D35"/>
                </a:solidFill>
                <a:effectLst/>
                <a:uLnTx/>
                <a:uFillTx/>
                <a:latin typeface="Calibri"/>
                <a:ea typeface="+mn-ea"/>
                <a:cs typeface="Calibri Light" panose="020F0302020204030204" pitchFamily="34" charset="0"/>
              </a:rPr>
              <a:t>†</a:t>
            </a:r>
            <a:r>
              <a:rPr kumimoji="0" lang="en-GB" sz="1200" b="0" i="0" u="none" strike="noStrike" kern="100" cap="none" spc="0" normalizeH="0" baseline="0" noProof="0" dirty="0">
                <a:ln>
                  <a:noFill/>
                </a:ln>
                <a:solidFill>
                  <a:srgbClr val="000000"/>
                </a:solidFill>
                <a:effectLst/>
                <a:uLnTx/>
                <a:uFillTx/>
                <a:latin typeface="Calibri"/>
                <a:ea typeface="Aptos" panose="020B0004020202020204" pitchFamily="34" charset="0"/>
                <a:cs typeface="Times New Roman" panose="02020603050405020304" pitchFamily="18" charset="0"/>
              </a:rPr>
              <a:t>WARC, Driving Effectiveness with Mail  </a:t>
            </a:r>
            <a:r>
              <a:rPr kumimoji="0" lang="en-GB" sz="1200" b="0" i="0" u="none" strike="noStrike" kern="1200" cap="none" spc="0" normalizeH="0" baseline="30000" noProof="0" dirty="0">
                <a:ln>
                  <a:noFill/>
                </a:ln>
                <a:solidFill>
                  <a:srgbClr val="001D35"/>
                </a:solidFill>
                <a:effectLst/>
                <a:uLnTx/>
                <a:uFillTx/>
                <a:latin typeface="Calibri"/>
                <a:ea typeface="+mn-ea"/>
                <a:cs typeface="Calibri Light" panose="020F0302020204030204" pitchFamily="34" charset="0"/>
              </a:rPr>
              <a:t>‡</a:t>
            </a:r>
            <a:r>
              <a:rPr kumimoji="0" lang="en-GB" sz="1200" b="0" i="0" u="none" strike="noStrike" kern="100" cap="none" spc="0" normalizeH="0" baseline="0" noProof="0" dirty="0">
                <a:ln>
                  <a:noFill/>
                </a:ln>
                <a:solidFill>
                  <a:srgbClr val="000000"/>
                </a:solidFill>
                <a:effectLst/>
                <a:uLnTx/>
                <a:uFillTx/>
                <a:latin typeface="Calibri"/>
                <a:ea typeface="Aptos" panose="020B0004020202020204" pitchFamily="34" charset="0"/>
                <a:cs typeface="Times New Roman" panose="02020603050405020304" pitchFamily="18" charset="0"/>
              </a:rPr>
              <a:t>Marketreach &amp; Trinity McQueen, Customer Mail</a:t>
            </a:r>
          </a:p>
        </p:txBody>
      </p:sp>
    </p:spTree>
    <p:extLst>
      <p:ext uri="{BB962C8B-B14F-4D97-AF65-F5344CB8AC3E}">
        <p14:creationId xmlns:p14="http://schemas.microsoft.com/office/powerpoint/2010/main" val="1042536853"/>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E2841"/>
      </a:dk2>
      <a:lt2>
        <a:srgbClr val="E8E8E8"/>
      </a:lt2>
      <a:accent1>
        <a:srgbClr val="DA202A"/>
      </a:accent1>
      <a:accent2>
        <a:srgbClr val="FFFFFF"/>
      </a:accent2>
      <a:accent3>
        <a:srgbClr val="343434"/>
      </a:accent3>
      <a:accent4>
        <a:srgbClr val="0F9ED5"/>
      </a:accent4>
      <a:accent5>
        <a:srgbClr val="A02B93"/>
      </a:accent5>
      <a:accent6>
        <a:srgbClr val="4EA72E"/>
      </a:accent6>
      <a:hlink>
        <a:srgbClr val="467886"/>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D8A59B4AA4848ADA4BE9476DACB43" ma:contentTypeVersion="14" ma:contentTypeDescription="Create a new document." ma:contentTypeScope="" ma:versionID="6fe97a9b624c032e2f28eaa123a47d9d">
  <xsd:schema xmlns:xsd="http://www.w3.org/2001/XMLSchema" xmlns:xs="http://www.w3.org/2001/XMLSchema" xmlns:p="http://schemas.microsoft.com/office/2006/metadata/properties" xmlns:ns3="707d9dac-b3e0-4010-a31f-c9f487ae09b7" targetNamespace="http://schemas.microsoft.com/office/2006/metadata/properties" ma:root="true" ma:fieldsID="615fbbb2b10eeac9619481678d34b247" ns3:_="">
    <xsd:import namespace="707d9dac-b3e0-4010-a31f-c9f487ae09b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ObjectDetectorVersions" minOccurs="0"/>
                <xsd:element ref="ns3:_activit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7d9dac-b3e0-4010-a31f-c9f487ae09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707d9dac-b3e0-4010-a31f-c9f487ae09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F5AD54-966B-40EC-870C-137DBA0D86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7d9dac-b3e0-4010-a31f-c9f487ae09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D912C9-5182-4BBB-8A24-3309794431EF}">
  <ds:schemaRefs>
    <ds:schemaRef ds:uri="http://schemas.openxmlformats.org/package/2006/metadata/core-properties"/>
    <ds:schemaRef ds:uri="http://schemas.microsoft.com/office/2006/documentManagement/types"/>
    <ds:schemaRef ds:uri="http://schemas.microsoft.com/office/infopath/2007/PartnerControls"/>
    <ds:schemaRef ds:uri="707d9dac-b3e0-4010-a31f-c9f487ae09b7"/>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34BB1F52-EC3B-41C2-A392-5442C4A990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2778</TotalTime>
  <Words>1786</Words>
  <Application>Microsoft Office PowerPoint</Application>
  <PresentationFormat>Widescreen</PresentationFormat>
  <Paragraphs>133</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Arial</vt:lpstr>
      <vt:lpstr>Calibri</vt:lpstr>
      <vt:lpstr>RM First Class Inline</vt:lpstr>
      <vt:lpstr>Roboto</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Hepper</dc:creator>
  <cp:lastModifiedBy>Cameron Russell</cp:lastModifiedBy>
  <cp:revision>661</cp:revision>
  <cp:lastPrinted>2025-01-29T14:40:00Z</cp:lastPrinted>
  <dcterms:created xsi:type="dcterms:W3CDTF">2025-01-07T13:14:55Z</dcterms:created>
  <dcterms:modified xsi:type="dcterms:W3CDTF">2025-01-30T16:48:18Z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0f36f3-41a5-4f45-a6a2-e224f336accd_Enabled">
    <vt:lpwstr>true</vt:lpwstr>
  </property>
  <property fmtid="{D5CDD505-2E9C-101B-9397-08002B2CF9AE}" pid="3" name="MSIP_Label_980f36f3-41a5-4f45-a6a2-e224f336accd_SetDate">
    <vt:lpwstr>2025-01-22T11:58:12Z</vt:lpwstr>
  </property>
  <property fmtid="{D5CDD505-2E9C-101B-9397-08002B2CF9AE}" pid="4" name="MSIP_Label_980f36f3-41a5-4f45-a6a2-e224f336accd_Method">
    <vt:lpwstr>Standard</vt:lpwstr>
  </property>
  <property fmtid="{D5CDD505-2E9C-101B-9397-08002B2CF9AE}" pid="5" name="MSIP_Label_980f36f3-41a5-4f45-a6a2-e224f336accd_Name">
    <vt:lpwstr>980f36f3-41a5-4f45-a6a2-e224f336accd</vt:lpwstr>
  </property>
  <property fmtid="{D5CDD505-2E9C-101B-9397-08002B2CF9AE}" pid="6" name="MSIP_Label_980f36f3-41a5-4f45-a6a2-e224f336accd_SiteId">
    <vt:lpwstr>7a082108-90dd-41ac-be41-9b8feabee2da</vt:lpwstr>
  </property>
  <property fmtid="{D5CDD505-2E9C-101B-9397-08002B2CF9AE}" pid="7" name="MSIP_Label_980f36f3-41a5-4f45-a6a2-e224f336accd_ActionId">
    <vt:lpwstr>612c42f4-5f10-4bcc-a721-b061a3b5da0c</vt:lpwstr>
  </property>
  <property fmtid="{D5CDD505-2E9C-101B-9397-08002B2CF9AE}" pid="8" name="MSIP_Label_980f36f3-41a5-4f45-a6a2-e224f336accd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Classified: RMG – Internal</vt:lpwstr>
  </property>
  <property fmtid="{D5CDD505-2E9C-101B-9397-08002B2CF9AE}" pid="11" name="ContentTypeId">
    <vt:lpwstr>0x010100FC8D8A59B4AA4848ADA4BE9476DACB43</vt:lpwstr>
  </property>
</Properties>
</file>