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5"/>
  </p:notesMasterIdLst>
  <p:handoutMasterIdLst>
    <p:handoutMasterId r:id="rId16"/>
  </p:handoutMasterIdLst>
  <p:sldIdLst>
    <p:sldId id="256" r:id="rId2"/>
    <p:sldId id="478" r:id="rId3"/>
    <p:sldId id="474" r:id="rId4"/>
    <p:sldId id="475" r:id="rId5"/>
    <p:sldId id="477" r:id="rId6"/>
    <p:sldId id="331" r:id="rId7"/>
    <p:sldId id="481" r:id="rId8"/>
    <p:sldId id="479" r:id="rId9"/>
    <p:sldId id="482" r:id="rId10"/>
    <p:sldId id="287" r:id="rId11"/>
    <p:sldId id="485" r:id="rId12"/>
    <p:sldId id="455" r:id="rId13"/>
    <p:sldId id="483"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FDC304"/>
    <a:srgbClr val="82CBD4"/>
    <a:srgbClr val="95C121"/>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92" y="64"/>
      </p:cViewPr>
      <p:guideLst>
        <p:guide orient="horz" pos="2160"/>
        <p:guide pos="381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0" d="100"/>
          <a:sy n="60" d="100"/>
        </p:scale>
        <p:origin x="200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58663651603542E-2"/>
          <c:y val="3.7360049294091945E-2"/>
          <c:w val="0.89105871249373803"/>
          <c:h val="0.75644273737200751"/>
        </c:manualLayout>
      </c:layout>
      <c:barChart>
        <c:barDir val="col"/>
        <c:grouping val="stacked"/>
        <c:varyColors val="0"/>
        <c:ser>
          <c:idx val="0"/>
          <c:order val="0"/>
          <c:tx>
            <c:strRef>
              <c:f>Sheet1!$B$1</c:f>
              <c:strCache>
                <c:ptCount val="1"/>
                <c:pt idx="0">
                  <c:v>Read / watched it in full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Sheet1!$B$2:$B$8</c:f>
              <c:numCache>
                <c:formatCode>0%</c:formatCode>
                <c:ptCount val="7"/>
                <c:pt idx="0">
                  <c:v>0.67</c:v>
                </c:pt>
                <c:pt idx="1">
                  <c:v>0.62</c:v>
                </c:pt>
                <c:pt idx="2">
                  <c:v>0.53</c:v>
                </c:pt>
                <c:pt idx="3">
                  <c:v>0.49</c:v>
                </c:pt>
                <c:pt idx="4">
                  <c:v>0.5</c:v>
                </c:pt>
                <c:pt idx="5">
                  <c:v>0.51</c:v>
                </c:pt>
                <c:pt idx="6">
                  <c:v>0.52</c:v>
                </c:pt>
              </c:numCache>
            </c:numRef>
          </c:val>
          <c:extLst>
            <c:ext xmlns:c16="http://schemas.microsoft.com/office/drawing/2014/chart" uri="{C3380CC4-5D6E-409C-BE32-E72D297353CC}">
              <c16:uniqueId val="{00000000-9961-4A19-AC13-DE19F6B9FD62}"/>
            </c:ext>
          </c:extLst>
        </c:ser>
        <c:ser>
          <c:idx val="1"/>
          <c:order val="1"/>
          <c:tx>
            <c:strRef>
              <c:f>Sheet1!$C$1</c:f>
              <c:strCache>
                <c:ptCount val="1"/>
                <c:pt idx="0">
                  <c:v>Read / watched some of 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Sheet1!$C$2:$C$8</c:f>
              <c:numCache>
                <c:formatCode>0%</c:formatCode>
                <c:ptCount val="7"/>
                <c:pt idx="0">
                  <c:v>0.22</c:v>
                </c:pt>
                <c:pt idx="1">
                  <c:v>0.24</c:v>
                </c:pt>
                <c:pt idx="2">
                  <c:v>0.35</c:v>
                </c:pt>
                <c:pt idx="3">
                  <c:v>0.36</c:v>
                </c:pt>
                <c:pt idx="4">
                  <c:v>0.39</c:v>
                </c:pt>
                <c:pt idx="5">
                  <c:v>0.38</c:v>
                </c:pt>
                <c:pt idx="6">
                  <c:v>0.37</c:v>
                </c:pt>
              </c:numCache>
            </c:numRef>
          </c:val>
          <c:extLst>
            <c:ext xmlns:c16="http://schemas.microsoft.com/office/drawing/2014/chart" uri="{C3380CC4-5D6E-409C-BE32-E72D297353CC}">
              <c16:uniqueId val="{00000001-9961-4A19-AC13-DE19F6B9FD62}"/>
            </c:ext>
          </c:extLst>
        </c:ser>
        <c:ser>
          <c:idx val="2"/>
          <c:order val="2"/>
          <c:tx>
            <c:strRef>
              <c:f>Sheet1!$D$1</c:f>
              <c:strCache>
                <c:ptCount val="1"/>
                <c:pt idx="0">
                  <c:v>Skim read / vaguely watched 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Sheet1!$D$2:$D$8</c:f>
              <c:numCache>
                <c:formatCode>0%</c:formatCode>
                <c:ptCount val="7"/>
                <c:pt idx="0">
                  <c:v>0.11</c:v>
                </c:pt>
                <c:pt idx="1">
                  <c:v>0.14000000000000001</c:v>
                </c:pt>
                <c:pt idx="2">
                  <c:v>0.11</c:v>
                </c:pt>
                <c:pt idx="3">
                  <c:v>0.15</c:v>
                </c:pt>
                <c:pt idx="4">
                  <c:v>0.1</c:v>
                </c:pt>
                <c:pt idx="5">
                  <c:v>0.11</c:v>
                </c:pt>
                <c:pt idx="6">
                  <c:v>0.11</c:v>
                </c:pt>
              </c:numCache>
            </c:numRef>
          </c:val>
          <c:extLst>
            <c:ext xmlns:c16="http://schemas.microsoft.com/office/drawing/2014/chart" uri="{C3380CC4-5D6E-409C-BE32-E72D297353CC}">
              <c16:uniqueId val="{00000002-9961-4A19-AC13-DE19F6B9FD62}"/>
            </c:ext>
          </c:extLst>
        </c:ser>
        <c:dLbls>
          <c:showLegendKey val="0"/>
          <c:showVal val="0"/>
          <c:showCatName val="0"/>
          <c:showSerName val="0"/>
          <c:showPercent val="0"/>
          <c:showBubbleSize val="0"/>
        </c:dLbls>
        <c:gapWidth val="111"/>
        <c:overlap val="100"/>
        <c:axId val="538577528"/>
        <c:axId val="538581136"/>
      </c:barChart>
      <c:catAx>
        <c:axId val="53857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38581136"/>
        <c:crosses val="autoZero"/>
        <c:auto val="1"/>
        <c:lblAlgn val="ctr"/>
        <c:lblOffset val="100"/>
        <c:noMultiLvlLbl val="0"/>
      </c:catAx>
      <c:valAx>
        <c:axId val="538581136"/>
        <c:scaling>
          <c:orientation val="minMax"/>
        </c:scaling>
        <c:delete val="1"/>
        <c:axPos val="l"/>
        <c:numFmt formatCode="0%" sourceLinked="1"/>
        <c:majorTickMark val="none"/>
        <c:minorTickMark val="none"/>
        <c:tickLblPos val="nextTo"/>
        <c:crossAx val="5385775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6F-4CAA-A74C-6B7BF234C6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5E4-4249-B903-9A0DF3792D1C}"/>
              </c:ext>
            </c:extLst>
          </c:dPt>
          <c:dLbls>
            <c:dLbl>
              <c:idx val="1"/>
              <c:delete val="1"/>
              <c:extLst>
                <c:ext xmlns:c15="http://schemas.microsoft.com/office/drawing/2012/chart" uri="{CE6537A1-D6FC-4f65-9D91-7224C49458BB}"/>
                <c:ext xmlns:c16="http://schemas.microsoft.com/office/drawing/2014/chart" uri="{C3380CC4-5D6E-409C-BE32-E72D297353CC}">
                  <c16:uniqueId val="{00000001-75E4-4249-B903-9A0DF3792D1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0-75E4-4249-B903-9A0DF3792D1C}"/>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solidFill>
                  <a:schemeClr val="tx2"/>
                </a:solidFill>
              </a:defRPr>
            </a:pPr>
            <a:r>
              <a:rPr lang="en-GB" sz="1400" b="1" dirty="0">
                <a:solidFill>
                  <a:schemeClr val="tx2"/>
                </a:solidFill>
                <a:effectLst/>
              </a:rPr>
              <a:t>Time spent looking at social ads in the neuroscience study</a:t>
            </a:r>
          </a:p>
        </c:rich>
      </c:tx>
      <c:overlay val="0"/>
    </c:title>
    <c:autoTitleDeleted val="0"/>
    <c:plotArea>
      <c:layout/>
      <c:barChart>
        <c:barDir val="col"/>
        <c:grouping val="clustered"/>
        <c:varyColors val="0"/>
        <c:ser>
          <c:idx val="1"/>
          <c:order val="0"/>
          <c:tx>
            <c:strRef>
              <c:f>Sheet1!$B$1</c:f>
              <c:strCache>
                <c:ptCount val="1"/>
                <c:pt idx="0">
                  <c:v>Column1</c:v>
                </c:pt>
              </c:strCache>
            </c:strRef>
          </c:tx>
          <c:spPr>
            <a:solidFill>
              <a:srgbClr val="00206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950D-44C3-BFE0-4AB10315111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DAD4-4912-888E-12C1FD74F6F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Seen before mail</c:v>
                </c:pt>
                <c:pt idx="1">
                  <c:v>Seen after mail</c:v>
                </c:pt>
              </c:strCache>
            </c:strRef>
          </c:cat>
          <c:val>
            <c:numRef>
              <c:f>Sheet1!$B$2:$B$3</c:f>
              <c:numCache>
                <c:formatCode>0.0</c:formatCode>
                <c:ptCount val="2"/>
                <c:pt idx="0">
                  <c:v>3.3</c:v>
                </c:pt>
                <c:pt idx="1">
                  <c:v>4.3</c:v>
                </c:pt>
              </c:numCache>
            </c:numRef>
          </c:val>
          <c:extLst>
            <c:ext xmlns:c16="http://schemas.microsoft.com/office/drawing/2014/chart" uri="{C3380CC4-5D6E-409C-BE32-E72D297353CC}">
              <c16:uniqueId val="{00000002-DAD4-4912-888E-12C1FD74F6F4}"/>
            </c:ext>
          </c:extLst>
        </c:ser>
        <c:dLbls>
          <c:dLblPos val="outEnd"/>
          <c:showLegendKey val="0"/>
          <c:showVal val="1"/>
          <c:showCatName val="0"/>
          <c:showSerName val="0"/>
          <c:showPercent val="0"/>
          <c:showBubbleSize val="0"/>
        </c:dLbls>
        <c:gapWidth val="219"/>
        <c:overlap val="-27"/>
        <c:axId val="65056128"/>
        <c:axId val="65071744"/>
      </c:barChart>
      <c:catAx>
        <c:axId val="650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5071744"/>
        <c:crosses val="autoZero"/>
        <c:auto val="1"/>
        <c:lblAlgn val="ctr"/>
        <c:lblOffset val="100"/>
        <c:noMultiLvlLbl val="0"/>
      </c:catAx>
      <c:valAx>
        <c:axId val="65071744"/>
        <c:scaling>
          <c:orientation val="minMax"/>
          <c:max val="5"/>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505612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07/04/2020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07/04/2020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Authorities no longer holding Council meetings but making decisions remotely</a:t>
            </a:r>
          </a:p>
          <a:p>
            <a:r>
              <a:rPr lang="en-US" dirty="0"/>
              <a:t>Councils are category one responders under the Civil Contingencies Act 2004, which sets out the legislative framework for responding to emergencies such as the COVID-19 outbreak. As part of the local resilience forum (LRF), councils work with local partner organisations to plan and activate their emergency responses</a:t>
            </a:r>
          </a:p>
          <a:p>
            <a:r>
              <a:rPr lang="en-US" dirty="0"/>
              <a:t>Councils across the country are leading local efforts to support communities through the coronavirus crisis and are helping government provide essential food parcels to vulnerable and isolated people on an unprecedented scale (LGA)</a:t>
            </a:r>
          </a:p>
          <a:p>
            <a:r>
              <a:rPr lang="en-US" dirty="0"/>
              <a:t>Firefighters to deliver food and medicine and drive ambulances</a:t>
            </a:r>
          </a:p>
          <a:p>
            <a:r>
              <a:rPr lang="en-US" dirty="0"/>
              <a:t>Chairman of the Local Government Association, said: “Councils have been working hard to identify rough sleepers and homeless people, get them off the streets and into suitable accommodation and help protect them from the coronavirus. “This will be a huge task given the shortage of accommodation available with many councils now affected by the recent closures of hotels and the difficulties some have faced where rough sleepers refuse to engage or take up the offer of help.</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46602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54460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88294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323741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382408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5955850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B4A547B1-B97C-4384-B3AF-5759E6FE7FC1}"/>
              </a:ext>
            </a:extLst>
          </p:cNvPr>
          <p:cNvSpPr/>
          <p:nvPr userDrawn="1"/>
        </p:nvSpPr>
        <p:spPr>
          <a:xfrm>
            <a:off x="0" y="6602819"/>
            <a:ext cx="1626781" cy="241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DD85E510-146A-496C-BB80-F639492E115E}"/>
              </a:ext>
            </a:extLst>
          </p:cNvPr>
          <p:cNvSpPr/>
          <p:nvPr userDrawn="1"/>
        </p:nvSpPr>
        <p:spPr>
          <a:xfrm>
            <a:off x="0" y="6528391"/>
            <a:ext cx="1637414" cy="3296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8A159C3D-D2AE-45AB-A199-0402C6D8C412}"/>
              </a:ext>
            </a:extLst>
          </p:cNvPr>
          <p:cNvSpPr/>
          <p:nvPr userDrawn="1"/>
        </p:nvSpPr>
        <p:spPr>
          <a:xfrm>
            <a:off x="0" y="6623579"/>
            <a:ext cx="1616149" cy="2344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45A5194-4043-457F-A4AD-9A423614C546}"/>
              </a:ext>
            </a:extLst>
          </p:cNvPr>
          <p:cNvSpPr/>
          <p:nvPr userDrawn="1"/>
        </p:nvSpPr>
        <p:spPr>
          <a:xfrm>
            <a:off x="0" y="6623579"/>
            <a:ext cx="1543792" cy="17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BFC37B7D-3695-4BF2-A723-3FC63AD2EB79}"/>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0.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svg"/><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a time of crisis</a:t>
            </a:r>
            <a:br>
              <a:rPr lang="en-US" dirty="0"/>
            </a:br>
            <a:r>
              <a:rPr lang="en-US" dirty="0"/>
              <a:t>how mail</a:t>
            </a:r>
            <a:br>
              <a:rPr lang="en-US" dirty="0"/>
            </a:br>
            <a:r>
              <a:rPr lang="en-US" dirty="0"/>
              <a:t>can get vital</a:t>
            </a:r>
            <a:br>
              <a:rPr lang="en-US" dirty="0"/>
            </a:br>
            <a:r>
              <a:rPr lang="en-US" dirty="0"/>
              <a:t>messages across</a:t>
            </a:r>
            <a:br>
              <a:rPr lang="en-US" dirty="0"/>
            </a:br>
            <a:endParaRPr lang="en-US" dirty="0"/>
          </a:p>
        </p:txBody>
      </p:sp>
      <p:sp>
        <p:nvSpPr>
          <p:cNvPr id="3" name="Subtitle 2">
            <a:extLst>
              <a:ext uri="{FF2B5EF4-FFF2-40B4-BE49-F238E27FC236}">
                <a16:creationId xmlns:a16="http://schemas.microsoft.com/office/drawing/2014/main" id="{7FEC7770-E820-4F5E-9277-4BFF1A24C55B}"/>
              </a:ext>
            </a:extLst>
          </p:cNvPr>
          <p:cNvSpPr>
            <a:spLocks noGrp="1"/>
          </p:cNvSpPr>
          <p:nvPr>
            <p:ph type="subTitle" idx="1"/>
          </p:nvPr>
        </p:nvSpPr>
        <p:spPr/>
        <p:txBody>
          <a:bodyPr>
            <a:normAutofit fontScale="92500" lnSpcReduction="20000"/>
          </a:bodyPr>
          <a:lstStyle/>
          <a:p>
            <a:r>
              <a:rPr lang="en-GB" dirty="0"/>
              <a:t>Communicating to citizens for local authorities</a:t>
            </a:r>
          </a:p>
        </p:txBody>
      </p:sp>
      <p:sp>
        <p:nvSpPr>
          <p:cNvPr id="4" name="Text Placeholder 3">
            <a:extLst>
              <a:ext uri="{FF2B5EF4-FFF2-40B4-BE49-F238E27FC236}">
                <a16:creationId xmlns:a16="http://schemas.microsoft.com/office/drawing/2014/main" id="{81B62EF6-AB16-485C-940C-13358801B287}"/>
              </a:ext>
            </a:extLst>
          </p:cNvPr>
          <p:cNvSpPr>
            <a:spLocks noGrp="1"/>
          </p:cNvSpPr>
          <p:nvPr>
            <p:ph type="body" sz="quarter" idx="10"/>
          </p:nvPr>
        </p:nvSpPr>
        <p:spPr/>
        <p:txBody>
          <a:bodyPr>
            <a:normAutofit fontScale="92500" lnSpcReduction="10000"/>
          </a:bodyPr>
          <a:lstStyle/>
          <a:p>
            <a:r>
              <a:rPr lang="en-GB" dirty="0"/>
              <a:t>April 2020</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D6777-E156-4052-BAEA-D775788ACCDA}"/>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60042CC-99FF-48EA-B6EC-B5681A56F87B}"/>
              </a:ext>
            </a:extLst>
          </p:cNvPr>
          <p:cNvSpPr>
            <a:spLocks noGrp="1"/>
          </p:cNvSpPr>
          <p:nvPr>
            <p:ph type="title"/>
          </p:nvPr>
        </p:nvSpPr>
        <p:spPr>
          <a:xfrm>
            <a:off x="486000" y="413999"/>
            <a:ext cx="5521510" cy="1044097"/>
          </a:xfrm>
        </p:spPr>
        <p:txBody>
          <a:bodyPr/>
          <a:lstStyle/>
          <a:p>
            <a:r>
              <a:rPr lang="en-GB" dirty="0"/>
              <a:t>Mail and social media work together</a:t>
            </a:r>
          </a:p>
        </p:txBody>
      </p:sp>
      <p:sp>
        <p:nvSpPr>
          <p:cNvPr id="20" name="Slide Number Placeholder 19">
            <a:extLst>
              <a:ext uri="{FF2B5EF4-FFF2-40B4-BE49-F238E27FC236}">
                <a16:creationId xmlns:a16="http://schemas.microsoft.com/office/drawing/2014/main" id="{BDB6E624-7673-4BA4-8585-F16C2ED396DB}"/>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17" name="Text Placeholder 16">
            <a:extLst>
              <a:ext uri="{FF2B5EF4-FFF2-40B4-BE49-F238E27FC236}">
                <a16:creationId xmlns:a16="http://schemas.microsoft.com/office/drawing/2014/main" id="{B75EC2E5-6553-4F7D-8178-2CC93357C5BD}"/>
              </a:ext>
            </a:extLst>
          </p:cNvPr>
          <p:cNvSpPr>
            <a:spLocks noGrp="1"/>
          </p:cNvSpPr>
          <p:nvPr>
            <p:ph type="body" sz="quarter" idx="12"/>
          </p:nvPr>
        </p:nvSpPr>
        <p:spPr/>
        <p:txBody>
          <a:bodyPr/>
          <a:lstStyle/>
          <a:p>
            <a:pPr marL="0" indent="0">
              <a:buNone/>
            </a:pPr>
            <a:r>
              <a:rPr lang="en-US" sz="1600" b="1" dirty="0"/>
              <a:t>People spent </a:t>
            </a:r>
            <a:r>
              <a:rPr lang="en-US" sz="1600" b="1" dirty="0">
                <a:solidFill>
                  <a:srgbClr val="FF0000"/>
                </a:solidFill>
              </a:rPr>
              <a:t>+30% </a:t>
            </a:r>
            <a:r>
              <a:rPr lang="en-US" sz="1600" b="1" dirty="0"/>
              <a:t>longer looking at social ads if they saw mail first.</a:t>
            </a:r>
          </a:p>
          <a:p>
            <a:endParaRPr lang="en-GB" sz="1600" dirty="0"/>
          </a:p>
        </p:txBody>
      </p:sp>
      <p:sp>
        <p:nvSpPr>
          <p:cNvPr id="6" name="TextBox 5">
            <a:extLst>
              <a:ext uri="{FF2B5EF4-FFF2-40B4-BE49-F238E27FC236}">
                <a16:creationId xmlns:a16="http://schemas.microsoft.com/office/drawing/2014/main" id="{A2F4228F-457B-4152-BCA3-8710F7873239}"/>
              </a:ext>
            </a:extLst>
          </p:cNvPr>
          <p:cNvSpPr txBox="1"/>
          <p:nvPr/>
        </p:nvSpPr>
        <p:spPr>
          <a:xfrm>
            <a:off x="425392" y="6611779"/>
            <a:ext cx="2948243" cy="230832"/>
          </a:xfrm>
          <a:prstGeom prst="rect">
            <a:avLst/>
          </a:prstGeom>
          <a:noFill/>
        </p:spPr>
        <p:txBody>
          <a:bodyPr wrap="none" rtlCol="0">
            <a:spAutoFit/>
          </a:bodyPr>
          <a:lstStyle/>
          <a:p>
            <a:pPr defTabSz="914400" fontAlgn="auto">
              <a:spcBef>
                <a:spcPts val="0"/>
              </a:spcBef>
              <a:spcAft>
                <a:spcPts val="0"/>
              </a:spcAft>
            </a:pPr>
            <a:r>
              <a:rPr lang="en-GB" sz="900" dirty="0">
                <a:solidFill>
                  <a:prstClr val="black"/>
                </a:solidFill>
                <a:latin typeface="Arial" panose="020B0604020202020204"/>
              </a:rPr>
              <a:t>Source: Royal Mail MarketReach, Neuro-Insight, 2018</a:t>
            </a:r>
          </a:p>
        </p:txBody>
      </p:sp>
      <p:graphicFrame>
        <p:nvGraphicFramePr>
          <p:cNvPr id="8" name="Chart 7">
            <a:extLst>
              <a:ext uri="{FF2B5EF4-FFF2-40B4-BE49-F238E27FC236}">
                <a16:creationId xmlns:a16="http://schemas.microsoft.com/office/drawing/2014/main" id="{E7F516E2-8933-4D13-BC61-CD1E8254F5B5}"/>
              </a:ext>
            </a:extLst>
          </p:cNvPr>
          <p:cNvGraphicFramePr/>
          <p:nvPr>
            <p:extLst/>
          </p:nvPr>
        </p:nvGraphicFramePr>
        <p:xfrm>
          <a:off x="425392" y="2685447"/>
          <a:ext cx="5028396" cy="31349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3E70012-C163-4F02-A6A9-DB72D95C9772}"/>
              </a:ext>
            </a:extLst>
          </p:cNvPr>
          <p:cNvSpPr txBox="1"/>
          <p:nvPr/>
        </p:nvSpPr>
        <p:spPr>
          <a:xfrm>
            <a:off x="781876" y="5804090"/>
            <a:ext cx="451780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Social media advertising : single-image ads with text, appearing in participants’  Facebook news feed.</a:t>
            </a:r>
          </a:p>
        </p:txBody>
      </p:sp>
    </p:spTree>
    <p:extLst>
      <p:ext uri="{BB962C8B-B14F-4D97-AF65-F5344CB8AC3E}">
        <p14:creationId xmlns:p14="http://schemas.microsoft.com/office/powerpoint/2010/main" val="149333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DDF291-F946-4617-A749-EDEB0059CB66}"/>
              </a:ext>
            </a:extLst>
          </p:cNvPr>
          <p:cNvSpPr>
            <a:spLocks noChangeArrowheads="1"/>
          </p:cNvSpPr>
          <p:nvPr/>
        </p:nvSpPr>
        <p:spPr bwMode="auto">
          <a:xfrm>
            <a:off x="6111999" y="1966672"/>
            <a:ext cx="23813" cy="179340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Rectangle 16">
            <a:extLst>
              <a:ext uri="{FF2B5EF4-FFF2-40B4-BE49-F238E27FC236}">
                <a16:creationId xmlns:a16="http://schemas.microsoft.com/office/drawing/2014/main" id="{98955798-F51B-41B2-AA12-15B775AE51F9}"/>
              </a:ext>
            </a:extLst>
          </p:cNvPr>
          <p:cNvSpPr>
            <a:spLocks noChangeArrowheads="1"/>
          </p:cNvSpPr>
          <p:nvPr/>
        </p:nvSpPr>
        <p:spPr bwMode="auto">
          <a:xfrm>
            <a:off x="5392862" y="1966672"/>
            <a:ext cx="23813" cy="179340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3">
            <a:extLst>
              <a:ext uri="{FF2B5EF4-FFF2-40B4-BE49-F238E27FC236}">
                <a16:creationId xmlns:a16="http://schemas.microsoft.com/office/drawing/2014/main" id="{88E60D09-AA9E-4AE9-B9B3-FA234065D7B4}"/>
              </a:ext>
            </a:extLst>
          </p:cNvPr>
          <p:cNvSpPr>
            <a:spLocks noEditPoints="1"/>
          </p:cNvSpPr>
          <p:nvPr/>
        </p:nvSpPr>
        <p:spPr bwMode="auto">
          <a:xfrm>
            <a:off x="3165722" y="2740293"/>
            <a:ext cx="1549400" cy="1552575"/>
          </a:xfrm>
          <a:custGeom>
            <a:avLst/>
            <a:gdLst>
              <a:gd name="T0" fmla="*/ 494 w 496"/>
              <a:gd name="T1" fmla="*/ 221 h 496"/>
              <a:gd name="T2" fmla="*/ 478 w 496"/>
              <a:gd name="T3" fmla="*/ 209 h 496"/>
              <a:gd name="T4" fmla="*/ 427 w 496"/>
              <a:gd name="T5" fmla="*/ 175 h 496"/>
              <a:gd name="T6" fmla="*/ 441 w 496"/>
              <a:gd name="T7" fmla="*/ 113 h 496"/>
              <a:gd name="T8" fmla="*/ 442 w 496"/>
              <a:gd name="T9" fmla="*/ 95 h 496"/>
              <a:gd name="T10" fmla="*/ 403 w 496"/>
              <a:gd name="T11" fmla="*/ 55 h 496"/>
              <a:gd name="T12" fmla="*/ 384 w 496"/>
              <a:gd name="T13" fmla="*/ 57 h 496"/>
              <a:gd name="T14" fmla="*/ 322 w 496"/>
              <a:gd name="T15" fmla="*/ 71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3 w 496"/>
              <a:gd name="T27" fmla="*/ 55 h 496"/>
              <a:gd name="T28" fmla="*/ 95 w 496"/>
              <a:gd name="T29" fmla="*/ 54 h 496"/>
              <a:gd name="T30" fmla="*/ 55 w 496"/>
              <a:gd name="T31" fmla="*/ 93 h 496"/>
              <a:gd name="T32" fmla="*/ 56 w 496"/>
              <a:gd name="T33" fmla="*/ 112 h 496"/>
              <a:gd name="T34" fmla="*/ 70 w 496"/>
              <a:gd name="T35" fmla="*/ 174 h 496"/>
              <a:gd name="T36" fmla="*/ 16 w 496"/>
              <a:gd name="T37" fmla="*/ 207 h 496"/>
              <a:gd name="T38" fmla="*/ 2 w 496"/>
              <a:gd name="T39" fmla="*/ 220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2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5 h 496"/>
              <a:gd name="T64" fmla="*/ 287 w 496"/>
              <a:gd name="T65" fmla="*/ 480 h 496"/>
              <a:gd name="T66" fmla="*/ 321 w 496"/>
              <a:gd name="T67" fmla="*/ 428 h 496"/>
              <a:gd name="T68" fmla="*/ 382 w 496"/>
              <a:gd name="T69" fmla="*/ 442 h 496"/>
              <a:gd name="T70" fmla="*/ 401 w 496"/>
              <a:gd name="T71" fmla="*/ 443 h 496"/>
              <a:gd name="T72" fmla="*/ 441 w 496"/>
              <a:gd name="T73" fmla="*/ 403 h 496"/>
              <a:gd name="T74" fmla="*/ 440 w 496"/>
              <a:gd name="T75" fmla="*/ 385 h 496"/>
              <a:gd name="T76" fmla="*/ 426 w 496"/>
              <a:gd name="T77" fmla="*/ 323 h 496"/>
              <a:gd name="T78" fmla="*/ 476 w 496"/>
              <a:gd name="T79" fmla="*/ 289 h 496"/>
              <a:gd name="T80" fmla="*/ 479 w 496"/>
              <a:gd name="T81" fmla="*/ 289 h 496"/>
              <a:gd name="T82" fmla="*/ 494 w 496"/>
              <a:gd name="T83" fmla="*/ 277 h 496"/>
              <a:gd name="T84" fmla="*/ 494 w 496"/>
              <a:gd name="T85" fmla="*/ 221 h 496"/>
              <a:gd name="T86" fmla="*/ 248 w 496"/>
              <a:gd name="T87" fmla="*/ 308 h 496"/>
              <a:gd name="T88" fmla="*/ 189 w 496"/>
              <a:gd name="T89" fmla="*/ 249 h 496"/>
              <a:gd name="T90" fmla="*/ 248 w 496"/>
              <a:gd name="T91" fmla="*/ 190 h 496"/>
              <a:gd name="T92" fmla="*/ 307 w 496"/>
              <a:gd name="T93" fmla="*/ 249 h 496"/>
              <a:gd name="T94" fmla="*/ 248 w 496"/>
              <a:gd name="T95" fmla="*/ 308 h 496"/>
              <a:gd name="T96" fmla="*/ 248 w 496"/>
              <a:gd name="T97" fmla="*/ 332 h 496"/>
              <a:gd name="T98" fmla="*/ 248 w 496"/>
              <a:gd name="T99" fmla="*/ 33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a:extLst>
              <a:ext uri="{FF2B5EF4-FFF2-40B4-BE49-F238E27FC236}">
                <a16:creationId xmlns:a16="http://schemas.microsoft.com/office/drawing/2014/main" id="{47765BA1-E529-4E50-B869-4A0263B2916E}"/>
              </a:ext>
            </a:extLst>
          </p:cNvPr>
          <p:cNvSpPr>
            <a:spLocks noGrp="1"/>
          </p:cNvSpPr>
          <p:nvPr>
            <p:ph type="title"/>
          </p:nvPr>
        </p:nvSpPr>
        <p:spPr/>
        <p:txBody>
          <a:bodyPr/>
          <a:lstStyle/>
          <a:p>
            <a:r>
              <a:rPr lang="en-GB" dirty="0"/>
              <a:t>HYBRID MAIL capability</a:t>
            </a:r>
          </a:p>
        </p:txBody>
      </p:sp>
      <p:sp>
        <p:nvSpPr>
          <p:cNvPr id="3" name="Slide Number Placeholder 2">
            <a:extLst>
              <a:ext uri="{FF2B5EF4-FFF2-40B4-BE49-F238E27FC236}">
                <a16:creationId xmlns:a16="http://schemas.microsoft.com/office/drawing/2014/main" id="{086DB878-D1A8-403B-A5AB-A0688AB312A5}"/>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4" name="Text Placeholder 3">
            <a:extLst>
              <a:ext uri="{FF2B5EF4-FFF2-40B4-BE49-F238E27FC236}">
                <a16:creationId xmlns:a16="http://schemas.microsoft.com/office/drawing/2014/main" id="{021BADC0-2C1B-4607-A552-4A3C093E8A4B}"/>
              </a:ext>
            </a:extLst>
          </p:cNvPr>
          <p:cNvSpPr>
            <a:spLocks noGrp="1"/>
          </p:cNvSpPr>
          <p:nvPr>
            <p:ph type="body" sz="quarter" idx="11"/>
          </p:nvPr>
        </p:nvSpPr>
        <p:spPr/>
        <p:txBody>
          <a:bodyPr/>
          <a:lstStyle/>
          <a:p>
            <a:r>
              <a:rPr lang="en-GB" dirty="0"/>
              <a:t>OFFERS COST EFFECTIVE AND FLEXIBLE SOLUTION</a:t>
            </a:r>
          </a:p>
        </p:txBody>
      </p:sp>
      <p:sp>
        <p:nvSpPr>
          <p:cNvPr id="6" name="Right Arrow 4">
            <a:extLst>
              <a:ext uri="{FF2B5EF4-FFF2-40B4-BE49-F238E27FC236}">
                <a16:creationId xmlns:a16="http://schemas.microsoft.com/office/drawing/2014/main" id="{B4C908A1-14A4-4E3A-998D-BABD0551EF06}"/>
              </a:ext>
            </a:extLst>
          </p:cNvPr>
          <p:cNvSpPr/>
          <p:nvPr/>
        </p:nvSpPr>
        <p:spPr>
          <a:xfrm>
            <a:off x="8221677" y="2942429"/>
            <a:ext cx="1467224" cy="1090105"/>
          </a:xfrm>
          <a:prstGeom prst="rightArrow">
            <a:avLst/>
          </a:prstGeom>
          <a:gradFill flip="none" rotWithShape="1">
            <a:gsLst>
              <a:gs pos="0">
                <a:schemeClr val="bg1">
                  <a:lumMod val="75000"/>
                  <a:alpha val="0"/>
                </a:schemeClr>
              </a:gs>
              <a:gs pos="100000">
                <a:schemeClr val="tx1">
                  <a:lumMod val="50000"/>
                  <a:lumOff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reeform 9">
            <a:extLst>
              <a:ext uri="{FF2B5EF4-FFF2-40B4-BE49-F238E27FC236}">
                <a16:creationId xmlns:a16="http://schemas.microsoft.com/office/drawing/2014/main" id="{98306681-E19D-4D93-8510-B54FBA27000E}"/>
              </a:ext>
            </a:extLst>
          </p:cNvPr>
          <p:cNvSpPr>
            <a:spLocks noEditPoints="1"/>
          </p:cNvSpPr>
          <p:nvPr/>
        </p:nvSpPr>
        <p:spPr bwMode="auto">
          <a:xfrm>
            <a:off x="2337048" y="3730673"/>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0">
            <a:extLst>
              <a:ext uri="{FF2B5EF4-FFF2-40B4-BE49-F238E27FC236}">
                <a16:creationId xmlns:a16="http://schemas.microsoft.com/office/drawing/2014/main" id="{C7417C35-9270-4D8D-9A40-59FD5A73F903}"/>
              </a:ext>
            </a:extLst>
          </p:cNvPr>
          <p:cNvSpPr>
            <a:spLocks noEditPoints="1"/>
          </p:cNvSpPr>
          <p:nvPr/>
        </p:nvSpPr>
        <p:spPr bwMode="auto">
          <a:xfrm>
            <a:off x="4503862" y="2258298"/>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12">
            <a:extLst>
              <a:ext uri="{FF2B5EF4-FFF2-40B4-BE49-F238E27FC236}">
                <a16:creationId xmlns:a16="http://schemas.microsoft.com/office/drawing/2014/main" id="{989321D5-6C5F-4AF0-A352-8637C38274ED}"/>
              </a:ext>
            </a:extLst>
          </p:cNvPr>
          <p:cNvSpPr>
            <a:spLocks noEditPoints="1"/>
          </p:cNvSpPr>
          <p:nvPr/>
        </p:nvSpPr>
        <p:spPr bwMode="auto">
          <a:xfrm>
            <a:off x="989013" y="2882901"/>
            <a:ext cx="1550988" cy="1552575"/>
          </a:xfrm>
          <a:custGeom>
            <a:avLst/>
            <a:gdLst>
              <a:gd name="T0" fmla="*/ 494 w 496"/>
              <a:gd name="T1" fmla="*/ 221 h 496"/>
              <a:gd name="T2" fmla="*/ 478 w 496"/>
              <a:gd name="T3" fmla="*/ 208 h 496"/>
              <a:gd name="T4" fmla="*/ 427 w 496"/>
              <a:gd name="T5" fmla="*/ 174 h 496"/>
              <a:gd name="T6" fmla="*/ 441 w 496"/>
              <a:gd name="T7" fmla="*/ 113 h 496"/>
              <a:gd name="T8" fmla="*/ 442 w 496"/>
              <a:gd name="T9" fmla="*/ 94 h 496"/>
              <a:gd name="T10" fmla="*/ 403 w 496"/>
              <a:gd name="T11" fmla="*/ 55 h 496"/>
              <a:gd name="T12" fmla="*/ 384 w 496"/>
              <a:gd name="T13" fmla="*/ 56 h 496"/>
              <a:gd name="T14" fmla="*/ 322 w 496"/>
              <a:gd name="T15" fmla="*/ 70 h 496"/>
              <a:gd name="T16" fmla="*/ 289 w 496"/>
              <a:gd name="T17" fmla="*/ 16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7 w 496"/>
              <a:gd name="T79" fmla="*/ 289 h 496"/>
              <a:gd name="T80" fmla="*/ 480 w 496"/>
              <a:gd name="T81" fmla="*/ 289 h 496"/>
              <a:gd name="T82" fmla="*/ 494 w 496"/>
              <a:gd name="T83" fmla="*/ 277 h 496"/>
              <a:gd name="T84" fmla="*/ 494 w 496"/>
              <a:gd name="T85" fmla="*/ 221 h 496"/>
              <a:gd name="T86" fmla="*/ 248 w 496"/>
              <a:gd name="T87" fmla="*/ 331 h 496"/>
              <a:gd name="T88" fmla="*/ 166 w 496"/>
              <a:gd name="T89" fmla="*/ 249 h 496"/>
              <a:gd name="T90" fmla="*/ 248 w 496"/>
              <a:gd name="T91" fmla="*/ 166 h 496"/>
              <a:gd name="T92" fmla="*/ 331 w 496"/>
              <a:gd name="T93" fmla="*/ 249 h 496"/>
              <a:gd name="T94" fmla="*/ 248 w 496"/>
              <a:gd name="T95" fmla="*/ 331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4">
            <a:extLst>
              <a:ext uri="{FF2B5EF4-FFF2-40B4-BE49-F238E27FC236}">
                <a16:creationId xmlns:a16="http://schemas.microsoft.com/office/drawing/2014/main" id="{E249660A-342C-4EEB-84B7-8E3EBC32A485}"/>
              </a:ext>
            </a:extLst>
          </p:cNvPr>
          <p:cNvSpPr>
            <a:spLocks noEditPoints="1"/>
          </p:cNvSpPr>
          <p:nvPr/>
        </p:nvSpPr>
        <p:spPr bwMode="auto">
          <a:xfrm>
            <a:off x="4989636" y="3084257"/>
            <a:ext cx="1549400" cy="1552575"/>
          </a:xfrm>
          <a:custGeom>
            <a:avLst/>
            <a:gdLst>
              <a:gd name="T0" fmla="*/ 494 w 496"/>
              <a:gd name="T1" fmla="*/ 221 h 496"/>
              <a:gd name="T2" fmla="*/ 478 w 496"/>
              <a:gd name="T3" fmla="*/ 208 h 496"/>
              <a:gd name="T4" fmla="*/ 427 w 496"/>
              <a:gd name="T5" fmla="*/ 175 h 496"/>
              <a:gd name="T6" fmla="*/ 441 w 496"/>
              <a:gd name="T7" fmla="*/ 113 h 496"/>
              <a:gd name="T8" fmla="*/ 442 w 496"/>
              <a:gd name="T9" fmla="*/ 95 h 496"/>
              <a:gd name="T10" fmla="*/ 403 w 496"/>
              <a:gd name="T11" fmla="*/ 55 h 496"/>
              <a:gd name="T12" fmla="*/ 384 w 496"/>
              <a:gd name="T13" fmla="*/ 56 h 496"/>
              <a:gd name="T14" fmla="*/ 322 w 496"/>
              <a:gd name="T15" fmla="*/ 70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6 w 496"/>
              <a:gd name="T79" fmla="*/ 289 h 496"/>
              <a:gd name="T80" fmla="*/ 480 w 496"/>
              <a:gd name="T81" fmla="*/ 289 h 496"/>
              <a:gd name="T82" fmla="*/ 494 w 496"/>
              <a:gd name="T83" fmla="*/ 277 h 496"/>
              <a:gd name="T84" fmla="*/ 494 w 496"/>
              <a:gd name="T85" fmla="*/ 221 h 496"/>
              <a:gd name="T86" fmla="*/ 248 w 496"/>
              <a:gd name="T87" fmla="*/ 307 h 496"/>
              <a:gd name="T88" fmla="*/ 190 w 496"/>
              <a:gd name="T89" fmla="*/ 249 h 496"/>
              <a:gd name="T90" fmla="*/ 248 w 496"/>
              <a:gd name="T91" fmla="*/ 191 h 496"/>
              <a:gd name="T92" fmla="*/ 306 w 496"/>
              <a:gd name="T93" fmla="*/ 249 h 496"/>
              <a:gd name="T94" fmla="*/ 248 w 496"/>
              <a:gd name="T95" fmla="*/ 307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5">
            <a:extLst>
              <a:ext uri="{FF2B5EF4-FFF2-40B4-BE49-F238E27FC236}">
                <a16:creationId xmlns:a16="http://schemas.microsoft.com/office/drawing/2014/main" id="{5FB59E6D-5C86-4A94-A0DF-C31B05571213}"/>
              </a:ext>
            </a:extLst>
          </p:cNvPr>
          <p:cNvSpPr>
            <a:spLocks noEditPoints="1"/>
          </p:cNvSpPr>
          <p:nvPr/>
        </p:nvSpPr>
        <p:spPr bwMode="auto">
          <a:xfrm>
            <a:off x="6499909" y="2714892"/>
            <a:ext cx="1550988" cy="1555750"/>
          </a:xfrm>
          <a:custGeom>
            <a:avLst/>
            <a:gdLst>
              <a:gd name="T0" fmla="*/ 494 w 496"/>
              <a:gd name="T1" fmla="*/ 221 h 497"/>
              <a:gd name="T2" fmla="*/ 478 w 496"/>
              <a:gd name="T3" fmla="*/ 209 h 497"/>
              <a:gd name="T4" fmla="*/ 427 w 496"/>
              <a:gd name="T5" fmla="*/ 175 h 497"/>
              <a:gd name="T6" fmla="*/ 441 w 496"/>
              <a:gd name="T7" fmla="*/ 114 h 497"/>
              <a:gd name="T8" fmla="*/ 443 w 496"/>
              <a:gd name="T9" fmla="*/ 95 h 497"/>
              <a:gd name="T10" fmla="*/ 403 w 496"/>
              <a:gd name="T11" fmla="*/ 56 h 497"/>
              <a:gd name="T12" fmla="*/ 384 w 496"/>
              <a:gd name="T13" fmla="*/ 57 h 497"/>
              <a:gd name="T14" fmla="*/ 323 w 496"/>
              <a:gd name="T15" fmla="*/ 71 h 497"/>
              <a:gd name="T16" fmla="*/ 289 w 496"/>
              <a:gd name="T17" fmla="*/ 17 h 497"/>
              <a:gd name="T18" fmla="*/ 277 w 496"/>
              <a:gd name="T19" fmla="*/ 3 h 497"/>
              <a:gd name="T20" fmla="*/ 221 w 496"/>
              <a:gd name="T21" fmla="*/ 3 h 497"/>
              <a:gd name="T22" fmla="*/ 209 w 496"/>
              <a:gd name="T23" fmla="*/ 17 h 497"/>
              <a:gd name="T24" fmla="*/ 175 w 496"/>
              <a:gd name="T25" fmla="*/ 70 h 497"/>
              <a:gd name="T26" fmla="*/ 114 w 496"/>
              <a:gd name="T27" fmla="*/ 56 h 497"/>
              <a:gd name="T28" fmla="*/ 95 w 496"/>
              <a:gd name="T29" fmla="*/ 54 h 497"/>
              <a:gd name="T30" fmla="*/ 55 w 496"/>
              <a:gd name="T31" fmla="*/ 94 h 497"/>
              <a:gd name="T32" fmla="*/ 56 w 496"/>
              <a:gd name="T33" fmla="*/ 113 h 497"/>
              <a:gd name="T34" fmla="*/ 70 w 496"/>
              <a:gd name="T35" fmla="*/ 174 h 497"/>
              <a:gd name="T36" fmla="*/ 16 w 496"/>
              <a:gd name="T37" fmla="*/ 208 h 497"/>
              <a:gd name="T38" fmla="*/ 2 w 496"/>
              <a:gd name="T39" fmla="*/ 220 h 497"/>
              <a:gd name="T40" fmla="*/ 2 w 496"/>
              <a:gd name="T41" fmla="*/ 276 h 497"/>
              <a:gd name="T42" fmla="*/ 18 w 496"/>
              <a:gd name="T43" fmla="*/ 289 h 497"/>
              <a:gd name="T44" fmla="*/ 69 w 496"/>
              <a:gd name="T45" fmla="*/ 322 h 497"/>
              <a:gd name="T46" fmla="*/ 55 w 496"/>
              <a:gd name="T47" fmla="*/ 384 h 497"/>
              <a:gd name="T48" fmla="*/ 54 w 496"/>
              <a:gd name="T49" fmla="*/ 402 h 497"/>
              <a:gd name="T50" fmla="*/ 93 w 496"/>
              <a:gd name="T51" fmla="*/ 442 h 497"/>
              <a:gd name="T52" fmla="*/ 112 w 496"/>
              <a:gd name="T53" fmla="*/ 441 h 497"/>
              <a:gd name="T54" fmla="*/ 174 w 496"/>
              <a:gd name="T55" fmla="*/ 427 h 497"/>
              <a:gd name="T56" fmla="*/ 207 w 496"/>
              <a:gd name="T57" fmla="*/ 480 h 497"/>
              <a:gd name="T58" fmla="*/ 219 w 496"/>
              <a:gd name="T59" fmla="*/ 495 h 497"/>
              <a:gd name="T60" fmla="*/ 248 w 496"/>
              <a:gd name="T61" fmla="*/ 497 h 497"/>
              <a:gd name="T62" fmla="*/ 275 w 496"/>
              <a:gd name="T63" fmla="*/ 495 h 497"/>
              <a:gd name="T64" fmla="*/ 287 w 496"/>
              <a:gd name="T65" fmla="*/ 481 h 497"/>
              <a:gd name="T66" fmla="*/ 321 w 496"/>
              <a:gd name="T67" fmla="*/ 428 h 497"/>
              <a:gd name="T68" fmla="*/ 383 w 496"/>
              <a:gd name="T69" fmla="*/ 442 h 497"/>
              <a:gd name="T70" fmla="*/ 401 w 496"/>
              <a:gd name="T71" fmla="*/ 444 h 497"/>
              <a:gd name="T72" fmla="*/ 441 w 496"/>
              <a:gd name="T73" fmla="*/ 404 h 497"/>
              <a:gd name="T74" fmla="*/ 440 w 496"/>
              <a:gd name="T75" fmla="*/ 385 h 497"/>
              <a:gd name="T76" fmla="*/ 426 w 496"/>
              <a:gd name="T77" fmla="*/ 323 h 497"/>
              <a:gd name="T78" fmla="*/ 477 w 496"/>
              <a:gd name="T79" fmla="*/ 290 h 497"/>
              <a:gd name="T80" fmla="*/ 480 w 496"/>
              <a:gd name="T81" fmla="*/ 290 h 497"/>
              <a:gd name="T82" fmla="*/ 494 w 496"/>
              <a:gd name="T83" fmla="*/ 278 h 497"/>
              <a:gd name="T84" fmla="*/ 494 w 496"/>
              <a:gd name="T85" fmla="*/ 221 h 497"/>
              <a:gd name="T86" fmla="*/ 249 w 496"/>
              <a:gd name="T87" fmla="*/ 332 h 497"/>
              <a:gd name="T88" fmla="*/ 166 w 496"/>
              <a:gd name="T89" fmla="*/ 249 h 497"/>
              <a:gd name="T90" fmla="*/ 249 w 496"/>
              <a:gd name="T91" fmla="*/ 167 h 497"/>
              <a:gd name="T92" fmla="*/ 331 w 496"/>
              <a:gd name="T93" fmla="*/ 249 h 497"/>
              <a:gd name="T94" fmla="*/ 249 w 496"/>
              <a:gd name="T95" fmla="*/ 332 h 497"/>
              <a:gd name="T96" fmla="*/ 249 w 496"/>
              <a:gd name="T97" fmla="*/ 332 h 497"/>
              <a:gd name="T98" fmla="*/ 249 w 496"/>
              <a:gd name="T99" fmla="*/ 33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7">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17">
            <a:extLst>
              <a:ext uri="{FF2B5EF4-FFF2-40B4-BE49-F238E27FC236}">
                <a16:creationId xmlns:a16="http://schemas.microsoft.com/office/drawing/2014/main" id="{C0AFBE4A-BCAA-4ADB-A87A-1A1D84A44976}"/>
              </a:ext>
            </a:extLst>
          </p:cNvPr>
          <p:cNvSpPr>
            <a:spLocks noEditPoints="1"/>
          </p:cNvSpPr>
          <p:nvPr/>
        </p:nvSpPr>
        <p:spPr bwMode="auto">
          <a:xfrm>
            <a:off x="6890434" y="3108592"/>
            <a:ext cx="769938" cy="769938"/>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8">
            <a:extLst>
              <a:ext uri="{FF2B5EF4-FFF2-40B4-BE49-F238E27FC236}">
                <a16:creationId xmlns:a16="http://schemas.microsoft.com/office/drawing/2014/main" id="{B1CF1CB5-A8F0-4DF2-88BD-4A22555BF8BF}"/>
              </a:ext>
            </a:extLst>
          </p:cNvPr>
          <p:cNvSpPr>
            <a:spLocks noEditPoints="1"/>
          </p:cNvSpPr>
          <p:nvPr/>
        </p:nvSpPr>
        <p:spPr bwMode="auto">
          <a:xfrm>
            <a:off x="3570868" y="3144310"/>
            <a:ext cx="742950" cy="744538"/>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Rectangle 14">
            <a:extLst>
              <a:ext uri="{FF2B5EF4-FFF2-40B4-BE49-F238E27FC236}">
                <a16:creationId xmlns:a16="http://schemas.microsoft.com/office/drawing/2014/main" id="{C9731CAC-7F6D-4F27-88B2-4AD388D52787}"/>
              </a:ext>
            </a:extLst>
          </p:cNvPr>
          <p:cNvSpPr>
            <a:spLocks noChangeArrowheads="1"/>
          </p:cNvSpPr>
          <p:nvPr/>
        </p:nvSpPr>
        <p:spPr bwMode="auto">
          <a:xfrm>
            <a:off x="1385888" y="3659189"/>
            <a:ext cx="38100" cy="2625725"/>
          </a:xfrm>
          <a:prstGeom prst="rect">
            <a:avLst/>
          </a:pr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Rectangle 15">
            <a:extLst>
              <a:ext uri="{FF2B5EF4-FFF2-40B4-BE49-F238E27FC236}">
                <a16:creationId xmlns:a16="http://schemas.microsoft.com/office/drawing/2014/main" id="{9BF25F81-B171-4859-A2CF-93BF3998F2AE}"/>
              </a:ext>
            </a:extLst>
          </p:cNvPr>
          <p:cNvSpPr>
            <a:spLocks noChangeArrowheads="1"/>
          </p:cNvSpPr>
          <p:nvPr/>
        </p:nvSpPr>
        <p:spPr bwMode="auto">
          <a:xfrm>
            <a:off x="2108201" y="3659189"/>
            <a:ext cx="38100" cy="2625725"/>
          </a:xfrm>
          <a:prstGeom prst="rect">
            <a:avLst/>
          </a:pr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16">
            <a:extLst>
              <a:ext uri="{FF2B5EF4-FFF2-40B4-BE49-F238E27FC236}">
                <a16:creationId xmlns:a16="http://schemas.microsoft.com/office/drawing/2014/main" id="{8E97FDA9-C576-4F46-AE02-59A14A35EA9B}"/>
              </a:ext>
            </a:extLst>
          </p:cNvPr>
          <p:cNvSpPr>
            <a:spLocks noEditPoints="1"/>
          </p:cNvSpPr>
          <p:nvPr/>
        </p:nvSpPr>
        <p:spPr bwMode="auto">
          <a:xfrm>
            <a:off x="1379538" y="3275013"/>
            <a:ext cx="769938" cy="769938"/>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9">
            <a:extLst>
              <a:ext uri="{FF2B5EF4-FFF2-40B4-BE49-F238E27FC236}">
                <a16:creationId xmlns:a16="http://schemas.microsoft.com/office/drawing/2014/main" id="{D98DF0CA-DB19-4DC5-8349-5591D3526930}"/>
              </a:ext>
            </a:extLst>
          </p:cNvPr>
          <p:cNvSpPr>
            <a:spLocks noEditPoints="1"/>
          </p:cNvSpPr>
          <p:nvPr/>
        </p:nvSpPr>
        <p:spPr bwMode="auto">
          <a:xfrm>
            <a:off x="5392861" y="3487482"/>
            <a:ext cx="742950" cy="746125"/>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TextBox 24">
            <a:extLst>
              <a:ext uri="{FF2B5EF4-FFF2-40B4-BE49-F238E27FC236}">
                <a16:creationId xmlns:a16="http://schemas.microsoft.com/office/drawing/2014/main" id="{642BAAAB-9656-4D35-8A34-89DA46F29D20}"/>
              </a:ext>
            </a:extLst>
          </p:cNvPr>
          <p:cNvSpPr txBox="1"/>
          <p:nvPr/>
        </p:nvSpPr>
        <p:spPr>
          <a:xfrm>
            <a:off x="756565" y="2102069"/>
            <a:ext cx="2005005" cy="840359"/>
          </a:xfrm>
          <a:prstGeom prst="rect">
            <a:avLst/>
          </a:prstGeom>
          <a:noFill/>
        </p:spPr>
        <p:txBody>
          <a:bodyPr wrap="square" rtlCol="0">
            <a:spAutoFit/>
          </a:bodyPr>
          <a:lstStyle/>
          <a:p>
            <a:pPr algn="ctr"/>
            <a:r>
              <a:rPr lang="en-US" sz="1600" kern="0" dirty="0">
                <a:solidFill>
                  <a:prstClr val="black">
                    <a:lumMod val="75000"/>
                    <a:lumOff val="25000"/>
                  </a:prstClr>
                </a:solidFill>
                <a:latin typeface="Arial" panose="020B0604020202020204" pitchFamily="34" charset="0"/>
                <a:cs typeface="Arial" panose="020B0604020202020204" pitchFamily="34" charset="0"/>
              </a:rPr>
              <a:t>If you don’t already use hybrid it’s really simple to start</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B075995-7322-4099-B4C2-B8914BA9A268}"/>
              </a:ext>
            </a:extLst>
          </p:cNvPr>
          <p:cNvSpPr txBox="1"/>
          <p:nvPr/>
        </p:nvSpPr>
        <p:spPr>
          <a:xfrm>
            <a:off x="1968930" y="4747297"/>
            <a:ext cx="1822732" cy="830997"/>
          </a:xfrm>
          <a:prstGeom prst="rect">
            <a:avLst/>
          </a:prstGeom>
          <a:noFill/>
        </p:spPr>
        <p:txBody>
          <a:bodyPr wrap="square" rtlCol="0">
            <a:spAutoFit/>
          </a:bodyPr>
          <a:lstStyle/>
          <a:p>
            <a:pPr algn="ctr"/>
            <a:r>
              <a:rPr lang="en-US" sz="1600" kern="0" dirty="0">
                <a:solidFill>
                  <a:prstClr val="black">
                    <a:lumMod val="75000"/>
                    <a:lumOff val="25000"/>
                  </a:prstClr>
                </a:solidFill>
                <a:latin typeface="Arial" panose="020B0604020202020204" pitchFamily="34" charset="0"/>
                <a:cs typeface="Arial" panose="020B0604020202020204" pitchFamily="34" charset="0"/>
              </a:rPr>
              <a:t>It’s available through many print partners</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6386E0B-8E97-4BDB-A57D-9EABEF3549DD}"/>
              </a:ext>
            </a:extLst>
          </p:cNvPr>
          <p:cNvSpPr txBox="1"/>
          <p:nvPr/>
        </p:nvSpPr>
        <p:spPr>
          <a:xfrm>
            <a:off x="3082641" y="1743025"/>
            <a:ext cx="1657029" cy="830997"/>
          </a:xfrm>
          <a:prstGeom prst="rect">
            <a:avLst/>
          </a:prstGeom>
          <a:noFill/>
        </p:spPr>
        <p:txBody>
          <a:bodyPr wrap="square" rtlCol="0">
            <a:spAutoFit/>
          </a:bodyPr>
          <a:lstStyle/>
          <a:p>
            <a:pPr algn="ctr"/>
            <a:r>
              <a:rPr lang="en-US" sz="1600" kern="0" dirty="0">
                <a:solidFill>
                  <a:prstClr val="black">
                    <a:lumMod val="75000"/>
                    <a:lumOff val="25000"/>
                  </a:prstClr>
                </a:solidFill>
                <a:latin typeface="Arial" panose="020B0604020202020204" pitchFamily="34" charset="0"/>
                <a:cs typeface="Arial" panose="020B0604020202020204" pitchFamily="34" charset="0"/>
              </a:rPr>
              <a:t>You simply upload your data and letter/creative</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89E1269-56DC-4E4C-B1BE-1A0F8107CFD3}"/>
              </a:ext>
            </a:extLst>
          </p:cNvPr>
          <p:cNvSpPr txBox="1"/>
          <p:nvPr/>
        </p:nvSpPr>
        <p:spPr>
          <a:xfrm>
            <a:off x="4759227" y="4616851"/>
            <a:ext cx="2005005" cy="1569660"/>
          </a:xfrm>
          <a:prstGeom prst="rect">
            <a:avLst/>
          </a:prstGeom>
          <a:noFill/>
        </p:spPr>
        <p:txBody>
          <a:bodyPr wrap="square" rtlCol="0">
            <a:spAutoFit/>
          </a:bodyPr>
          <a:lstStyle/>
          <a:p>
            <a:pPr algn="ctr"/>
            <a:r>
              <a:rPr lang="en-US" sz="1600" kern="0" dirty="0">
                <a:solidFill>
                  <a:prstClr val="black">
                    <a:lumMod val="75000"/>
                    <a:lumOff val="25000"/>
                  </a:prstClr>
                </a:solidFill>
                <a:latin typeface="Arial" panose="020B0604020202020204" pitchFamily="34" charset="0"/>
                <a:cs typeface="Arial" panose="020B0604020202020204" pitchFamily="34" charset="0"/>
              </a:rPr>
              <a:t>Your hybrid printer can normally take your data and print your items the same day</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8E871E1-7FDB-4BAC-A5D7-240E5B1FC3A7}"/>
              </a:ext>
            </a:extLst>
          </p:cNvPr>
          <p:cNvSpPr txBox="1"/>
          <p:nvPr/>
        </p:nvSpPr>
        <p:spPr>
          <a:xfrm>
            <a:off x="6425197" y="1797924"/>
            <a:ext cx="1657029" cy="830997"/>
          </a:xfrm>
          <a:prstGeom prst="rect">
            <a:avLst/>
          </a:prstGeom>
          <a:noFill/>
        </p:spPr>
        <p:txBody>
          <a:bodyPr wrap="square" rtlCol="0">
            <a:spAutoFit/>
          </a:bodyPr>
          <a:lstStyle/>
          <a:p>
            <a:pPr algn="ctr"/>
            <a:r>
              <a:rPr lang="en-US" sz="1600" kern="0" dirty="0">
                <a:solidFill>
                  <a:prstClr val="black">
                    <a:lumMod val="75000"/>
                    <a:lumOff val="25000"/>
                  </a:prstClr>
                </a:solidFill>
                <a:latin typeface="Arial" panose="020B0604020202020204" pitchFamily="34" charset="0"/>
                <a:cs typeface="Arial" panose="020B0604020202020204" pitchFamily="34" charset="0"/>
              </a:rPr>
              <a:t>Data is encrypted and is totally secure</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1026" name="Picture 2" descr="Mail Send - Free interface icons">
            <a:extLst>
              <a:ext uri="{FF2B5EF4-FFF2-40B4-BE49-F238E27FC236}">
                <a16:creationId xmlns:a16="http://schemas.microsoft.com/office/drawing/2014/main" id="{C5E0F502-1498-4359-9EB8-4325AA3BBE3F}"/>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0170" y="2586955"/>
            <a:ext cx="1771177" cy="177117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374FE2A-FDCE-4C9C-8BE6-2EF0949880D1}"/>
              </a:ext>
            </a:extLst>
          </p:cNvPr>
          <p:cNvSpPr txBox="1"/>
          <p:nvPr/>
        </p:nvSpPr>
        <p:spPr>
          <a:xfrm>
            <a:off x="9831965" y="4039910"/>
            <a:ext cx="2005005" cy="1077218"/>
          </a:xfrm>
          <a:prstGeom prst="rect">
            <a:avLst/>
          </a:prstGeom>
          <a:noFill/>
        </p:spPr>
        <p:txBody>
          <a:bodyPr wrap="square" rtlCol="0">
            <a:spAutoFit/>
          </a:bodyPr>
          <a:lstStyle/>
          <a:p>
            <a:pPr algn="ctr"/>
            <a:r>
              <a:rPr lang="en-US" sz="1600" kern="0" dirty="0">
                <a:solidFill>
                  <a:prstClr val="black">
                    <a:lumMod val="75000"/>
                    <a:lumOff val="25000"/>
                  </a:prstClr>
                </a:solidFill>
                <a:latin typeface="Arial" panose="020B0604020202020204" pitchFamily="34" charset="0"/>
                <a:cs typeface="Arial" panose="020B0604020202020204" pitchFamily="34" charset="0"/>
              </a:rPr>
              <a:t>Any vital message printed and in the postal system in 24 hours</a:t>
            </a:r>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3213C2-C8EB-49D0-8D2E-399941BC408C}"/>
              </a:ext>
            </a:extLst>
          </p:cNvPr>
          <p:cNvSpPr txBox="1"/>
          <p:nvPr/>
        </p:nvSpPr>
        <p:spPr>
          <a:xfrm>
            <a:off x="9882810" y="5156212"/>
            <a:ext cx="2005005" cy="1077218"/>
          </a:xfrm>
          <a:prstGeom prst="rect">
            <a:avLst/>
          </a:prstGeom>
          <a:noFill/>
        </p:spPr>
        <p:txBody>
          <a:bodyPr wrap="square" rtlCol="0">
            <a:spAutoFit/>
          </a:bodyPr>
          <a:lstStyle/>
          <a:p>
            <a:pPr algn="ctr"/>
            <a:r>
              <a:rPr lang="en-US" sz="1600" b="1" kern="0" dirty="0">
                <a:solidFill>
                  <a:schemeClr val="accent1"/>
                </a:solidFill>
                <a:latin typeface="Arial" panose="020B0604020202020204" pitchFamily="34" charset="0"/>
                <a:cs typeface="Arial" panose="020B0604020202020204" pitchFamily="34" charset="0"/>
              </a:rPr>
              <a:t>Speak to your Access Operator or rostered print provider</a:t>
            </a:r>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19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1893-4CB6-4AEC-8896-ED946272C3FA}"/>
              </a:ext>
            </a:extLst>
          </p:cNvPr>
          <p:cNvSpPr>
            <a:spLocks noGrp="1"/>
          </p:cNvSpPr>
          <p:nvPr>
            <p:ph type="title"/>
          </p:nvPr>
        </p:nvSpPr>
        <p:spPr/>
        <p:txBody>
          <a:bodyPr/>
          <a:lstStyle/>
          <a:p>
            <a:r>
              <a:rPr lang="en-GB" dirty="0"/>
              <a:t>conclusion</a:t>
            </a:r>
          </a:p>
        </p:txBody>
      </p:sp>
      <p:sp>
        <p:nvSpPr>
          <p:cNvPr id="3" name="Slide Number Placeholder 2">
            <a:extLst>
              <a:ext uri="{FF2B5EF4-FFF2-40B4-BE49-F238E27FC236}">
                <a16:creationId xmlns:a16="http://schemas.microsoft.com/office/drawing/2014/main" id="{7B447B9B-0C35-494C-B53F-DF9D32C82B36}"/>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4" name="Text Placeholder 3">
            <a:extLst>
              <a:ext uri="{FF2B5EF4-FFF2-40B4-BE49-F238E27FC236}">
                <a16:creationId xmlns:a16="http://schemas.microsoft.com/office/drawing/2014/main" id="{CE156EFB-4969-42E7-B841-81F52BF13F56}"/>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56493A67-5CCB-410B-B94C-D6C8D9B75364}"/>
              </a:ext>
            </a:extLst>
          </p:cNvPr>
          <p:cNvSpPr/>
          <p:nvPr/>
        </p:nvSpPr>
        <p:spPr>
          <a:xfrm>
            <a:off x="8820368" y="2411415"/>
            <a:ext cx="1944000" cy="2771620"/>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2000" b="1" dirty="0">
                <a:solidFill>
                  <a:srgbClr val="FFFFFF"/>
                </a:solidFill>
                <a:latin typeface="Arial" panose="020B0604020202020204" pitchFamily="34" charset="0"/>
                <a:cs typeface="Arial" panose="020B0604020202020204" pitchFamily="34" charset="0"/>
              </a:rPr>
              <a:t>FLEXIBLE</a:t>
            </a:r>
            <a:endParaRPr lang="en-US" sz="16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Mail can be used in many communication scenarios to land different messages</a:t>
            </a:r>
            <a:r>
              <a:rPr lang="en-GB" sz="1600" dirty="0">
                <a:solidFill>
                  <a:srgbClr val="FFFFFF"/>
                </a:solidFill>
                <a:latin typeface="Arial" panose="020B0604020202020204" pitchFamily="34" charset="0"/>
                <a:cs typeface="Arial" panose="020B0604020202020204" pitchFamily="34" charset="0"/>
              </a:rPr>
              <a:t> and with fast turnaround</a:t>
            </a:r>
            <a:endParaRPr lang="en-US" sz="1600" dirty="0">
              <a:solidFill>
                <a:srgbClr val="FFFFFF"/>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A690075-E3A3-4FED-A5C1-E7160AEBE0DE}"/>
              </a:ext>
            </a:extLst>
          </p:cNvPr>
          <p:cNvGrpSpPr/>
          <p:nvPr/>
        </p:nvGrpSpPr>
        <p:grpSpPr>
          <a:xfrm>
            <a:off x="8820366" y="2411418"/>
            <a:ext cx="301962" cy="1082353"/>
            <a:chOff x="7001792" y="2009514"/>
            <a:chExt cx="251635" cy="901961"/>
          </a:xfrm>
        </p:grpSpPr>
        <p:sp>
          <p:nvSpPr>
            <p:cNvPr id="8" name="Triangle 39">
              <a:extLst>
                <a:ext uri="{FF2B5EF4-FFF2-40B4-BE49-F238E27FC236}">
                  <a16:creationId xmlns:a16="http://schemas.microsoft.com/office/drawing/2014/main" id="{106C75E9-1184-4480-917B-F37F7E1D0D7F}"/>
                </a:ext>
              </a:extLst>
            </p:cNvPr>
            <p:cNvSpPr/>
            <p:nvPr/>
          </p:nvSpPr>
          <p:spPr>
            <a:xfrm rot="5400000">
              <a:off x="6676629" y="2334677"/>
              <a:ext cx="901961" cy="251635"/>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9" name="Triangle 32">
              <a:extLst>
                <a:ext uri="{FF2B5EF4-FFF2-40B4-BE49-F238E27FC236}">
                  <a16:creationId xmlns:a16="http://schemas.microsoft.com/office/drawing/2014/main" id="{16ECAEF2-0C8D-4D9E-802C-4A2237317B38}"/>
                </a:ext>
              </a:extLst>
            </p:cNvPr>
            <p:cNvSpPr/>
            <p:nvPr/>
          </p:nvSpPr>
          <p:spPr>
            <a:xfrm rot="5400000">
              <a:off x="671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0" name="Rectangle 9">
            <a:extLst>
              <a:ext uri="{FF2B5EF4-FFF2-40B4-BE49-F238E27FC236}">
                <a16:creationId xmlns:a16="http://schemas.microsoft.com/office/drawing/2014/main" id="{FFAA8AF4-8ABF-4084-8392-EEF7803C4E07}"/>
              </a:ext>
            </a:extLst>
          </p:cNvPr>
          <p:cNvSpPr/>
          <p:nvPr/>
        </p:nvSpPr>
        <p:spPr>
          <a:xfrm>
            <a:off x="6876368" y="2411416"/>
            <a:ext cx="1944000" cy="2771620"/>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2000" b="1" dirty="0">
                <a:solidFill>
                  <a:srgbClr val="FFFFFF"/>
                </a:solidFill>
                <a:latin typeface="Arial" panose="020B0604020202020204" pitchFamily="34" charset="0"/>
                <a:cs typeface="Arial" panose="020B0604020202020204" pitchFamily="34" charset="0"/>
              </a:rPr>
              <a:t>READ IN FULL</a:t>
            </a:r>
            <a:endParaRPr lang="en-US" sz="192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People are more likely to read all the content, even if the message isn’t palatable</a:t>
            </a:r>
            <a:endParaRPr lang="en-GB" sz="1600" dirty="0">
              <a:solidFill>
                <a:srgbClr val="FFFFFF"/>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1733B07-EEB1-4400-95C4-898E634E3325}"/>
              </a:ext>
            </a:extLst>
          </p:cNvPr>
          <p:cNvGrpSpPr/>
          <p:nvPr/>
        </p:nvGrpSpPr>
        <p:grpSpPr>
          <a:xfrm>
            <a:off x="6876367" y="2411418"/>
            <a:ext cx="301962" cy="1082353"/>
            <a:chOff x="5381793" y="2009514"/>
            <a:chExt cx="251635" cy="901961"/>
          </a:xfrm>
        </p:grpSpPr>
        <p:sp>
          <p:nvSpPr>
            <p:cNvPr id="12" name="Triangle 38">
              <a:extLst>
                <a:ext uri="{FF2B5EF4-FFF2-40B4-BE49-F238E27FC236}">
                  <a16:creationId xmlns:a16="http://schemas.microsoft.com/office/drawing/2014/main" id="{5D811FFB-0474-41F2-B38B-40B82A15D7AD}"/>
                </a:ext>
              </a:extLst>
            </p:cNvPr>
            <p:cNvSpPr/>
            <p:nvPr/>
          </p:nvSpPr>
          <p:spPr>
            <a:xfrm rot="5400000">
              <a:off x="5056630" y="2334677"/>
              <a:ext cx="901961" cy="251635"/>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3" name="Triangle 33">
              <a:extLst>
                <a:ext uri="{FF2B5EF4-FFF2-40B4-BE49-F238E27FC236}">
                  <a16:creationId xmlns:a16="http://schemas.microsoft.com/office/drawing/2014/main" id="{E79AAABA-E8B0-4D55-9AC7-A6FAA1A3F583}"/>
                </a:ext>
              </a:extLst>
            </p:cNvPr>
            <p:cNvSpPr/>
            <p:nvPr/>
          </p:nvSpPr>
          <p:spPr>
            <a:xfrm rot="5400000">
              <a:off x="5093625"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4" name="Rectangle 13">
            <a:extLst>
              <a:ext uri="{FF2B5EF4-FFF2-40B4-BE49-F238E27FC236}">
                <a16:creationId xmlns:a16="http://schemas.microsoft.com/office/drawing/2014/main" id="{082835DC-4941-4CA6-9D5C-B71A644AF014}"/>
              </a:ext>
            </a:extLst>
          </p:cNvPr>
          <p:cNvSpPr/>
          <p:nvPr/>
        </p:nvSpPr>
        <p:spPr>
          <a:xfrm>
            <a:off x="4932368" y="2411417"/>
            <a:ext cx="1944000" cy="2771620"/>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2000" b="1" dirty="0">
                <a:solidFill>
                  <a:srgbClr val="FFFFFF"/>
                </a:solidFill>
                <a:latin typeface="Arial" panose="020B0604020202020204" pitchFamily="34" charset="0"/>
                <a:cs typeface="Arial" panose="020B0604020202020204" pitchFamily="34" charset="0"/>
              </a:rPr>
              <a:t>ACTION</a:t>
            </a:r>
            <a:endParaRPr lang="en-US" sz="16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Mail is the channel to get people to do things, to act on important guidelines</a:t>
            </a:r>
            <a:endParaRPr lang="en-GB" sz="1600" dirty="0">
              <a:solidFill>
                <a:srgbClr val="FFFFFF"/>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272F9D1-C1F5-4833-844A-CD557D87F3D6}"/>
              </a:ext>
            </a:extLst>
          </p:cNvPr>
          <p:cNvGrpSpPr/>
          <p:nvPr/>
        </p:nvGrpSpPr>
        <p:grpSpPr>
          <a:xfrm>
            <a:off x="4932366" y="2411418"/>
            <a:ext cx="301962" cy="1082353"/>
            <a:chOff x="3761792" y="2009514"/>
            <a:chExt cx="251635" cy="901961"/>
          </a:xfrm>
        </p:grpSpPr>
        <p:sp>
          <p:nvSpPr>
            <p:cNvPr id="16" name="Triangle 37">
              <a:extLst>
                <a:ext uri="{FF2B5EF4-FFF2-40B4-BE49-F238E27FC236}">
                  <a16:creationId xmlns:a16="http://schemas.microsoft.com/office/drawing/2014/main" id="{72A4324C-A89E-4A4E-BB1C-29356DFD1383}"/>
                </a:ext>
              </a:extLst>
            </p:cNvPr>
            <p:cNvSpPr/>
            <p:nvPr/>
          </p:nvSpPr>
          <p:spPr>
            <a:xfrm rot="5400000">
              <a:off x="3436629" y="2334677"/>
              <a:ext cx="901961" cy="251635"/>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7" name="Triangle 34">
              <a:extLst>
                <a:ext uri="{FF2B5EF4-FFF2-40B4-BE49-F238E27FC236}">
                  <a16:creationId xmlns:a16="http://schemas.microsoft.com/office/drawing/2014/main" id="{13DDC4F5-D1D5-4DE4-B264-84A3548ED1DC}"/>
                </a:ext>
              </a:extLst>
            </p:cNvPr>
            <p:cNvSpPr/>
            <p:nvPr/>
          </p:nvSpPr>
          <p:spPr>
            <a:xfrm rot="5400000">
              <a:off x="347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8" name="Rectangle 17">
            <a:extLst>
              <a:ext uri="{FF2B5EF4-FFF2-40B4-BE49-F238E27FC236}">
                <a16:creationId xmlns:a16="http://schemas.microsoft.com/office/drawing/2014/main" id="{B689759E-233D-432A-8163-5B230EEE4627}"/>
              </a:ext>
            </a:extLst>
          </p:cNvPr>
          <p:cNvSpPr/>
          <p:nvPr/>
        </p:nvSpPr>
        <p:spPr>
          <a:xfrm>
            <a:off x="2988368" y="2411418"/>
            <a:ext cx="1944000" cy="2771620"/>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2000" b="1" dirty="0">
                <a:solidFill>
                  <a:srgbClr val="FFFFFF"/>
                </a:solidFill>
                <a:latin typeface="Arial" panose="020B0604020202020204" pitchFamily="34" charset="0"/>
                <a:cs typeface="Arial" panose="020B0604020202020204" pitchFamily="34" charset="0"/>
              </a:rPr>
              <a:t>GRAVITAS</a:t>
            </a:r>
            <a:endParaRPr lang="en-US" sz="14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Mail can get across important messages and is secure and targeted</a:t>
            </a:r>
            <a:endParaRPr lang="en-GB" sz="1600" dirty="0">
              <a:solidFill>
                <a:srgbClr val="FFFFFF"/>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EE4C8130-6881-494B-A75F-5F2AE39CF888}"/>
              </a:ext>
            </a:extLst>
          </p:cNvPr>
          <p:cNvGrpSpPr/>
          <p:nvPr/>
        </p:nvGrpSpPr>
        <p:grpSpPr>
          <a:xfrm>
            <a:off x="2988364" y="2411418"/>
            <a:ext cx="301962" cy="1082353"/>
            <a:chOff x="2141790" y="2009514"/>
            <a:chExt cx="251635" cy="901961"/>
          </a:xfrm>
        </p:grpSpPr>
        <p:sp>
          <p:nvSpPr>
            <p:cNvPr id="20" name="Triangle 36">
              <a:extLst>
                <a:ext uri="{FF2B5EF4-FFF2-40B4-BE49-F238E27FC236}">
                  <a16:creationId xmlns:a16="http://schemas.microsoft.com/office/drawing/2014/main" id="{E56ADEBC-37FE-42C7-A3C8-BAC5178981DB}"/>
                </a:ext>
              </a:extLst>
            </p:cNvPr>
            <p:cNvSpPr/>
            <p:nvPr/>
          </p:nvSpPr>
          <p:spPr>
            <a:xfrm rot="5400000">
              <a:off x="1816627" y="2334677"/>
              <a:ext cx="901961" cy="251635"/>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21" name="Triangle 35">
              <a:extLst>
                <a:ext uri="{FF2B5EF4-FFF2-40B4-BE49-F238E27FC236}">
                  <a16:creationId xmlns:a16="http://schemas.microsoft.com/office/drawing/2014/main" id="{91860DE4-37B5-4E5C-B46A-0002724125EB}"/>
                </a:ext>
              </a:extLst>
            </p:cNvPr>
            <p:cNvSpPr/>
            <p:nvPr/>
          </p:nvSpPr>
          <p:spPr>
            <a:xfrm rot="5400000">
              <a:off x="185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22" name="Rectangle 21">
            <a:extLst>
              <a:ext uri="{FF2B5EF4-FFF2-40B4-BE49-F238E27FC236}">
                <a16:creationId xmlns:a16="http://schemas.microsoft.com/office/drawing/2014/main" id="{F755B99E-E260-4519-B3D5-963D0741E41E}"/>
              </a:ext>
            </a:extLst>
          </p:cNvPr>
          <p:cNvSpPr/>
          <p:nvPr/>
        </p:nvSpPr>
        <p:spPr>
          <a:xfrm>
            <a:off x="1044368" y="2411418"/>
            <a:ext cx="1944000" cy="2771621"/>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2000" b="1" dirty="0">
                <a:solidFill>
                  <a:srgbClr val="FFFFFF"/>
                </a:solidFill>
                <a:latin typeface="Arial" panose="020B0604020202020204" pitchFamily="34" charset="0"/>
                <a:cs typeface="Arial" panose="020B0604020202020204" pitchFamily="34" charset="0"/>
              </a:rPr>
              <a:t>ATTENTION</a:t>
            </a:r>
            <a:endParaRPr lang="en-US" sz="216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Mail gets people’s attention and is read and engaged with</a:t>
            </a:r>
            <a:endParaRPr lang="en-GB" sz="160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B911C83-7271-469A-B87C-89AC111F42C2}"/>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48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par>
                                <p:cTn id="13" presetID="1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grpId="0" nodeType="withEffect">
                                  <p:stCondLst>
                                    <p:cond delay="8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ppt_x</p:attrName>
                                        </p:attrNameLst>
                                      </p:cBhvr>
                                      <p:tavLst>
                                        <p:tav tm="0">
                                          <p:val>
                                            <p:strVal val="#ppt_x-#ppt_w*1.125000"/>
                                          </p:val>
                                        </p:tav>
                                        <p:tav tm="100000">
                                          <p:val>
                                            <p:strVal val="#ppt_x"/>
                                          </p:val>
                                        </p:tav>
                                      </p:tavLst>
                                    </p:anim>
                                    <p:animEffect transition="in" filter="wipe(right)">
                                      <p:cBhvr>
                                        <p:cTn id="28" dur="500"/>
                                        <p:tgtEl>
                                          <p:spTgt spid="10"/>
                                        </p:tgtEl>
                                      </p:cBhvr>
                                    </p:animEffect>
                                  </p:childTnLst>
                                </p:cTn>
                              </p:par>
                              <p:par>
                                <p:cTn id="29" presetID="12" presetClass="entr" presetSubtype="8" fill="hold" nodeType="withEffect">
                                  <p:stCondLst>
                                    <p:cond delay="12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0C5EBEC-2FB2-43F7-A30A-227CC18834E5}"/>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CC0F2587-F05E-4E54-8C33-367D38483C47}"/>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6437DBD5-6A9D-4C5A-919D-4A89590946E9}"/>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8CB41CA2-0044-4445-9445-7B7D6FBE619C}"/>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148F630C-7B60-4A0E-BA98-E6AC5417007C}"/>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51974636-92FC-45AA-872C-020AD47FA7CC}"/>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13</a:t>
            </a:fld>
            <a:endParaRPr lang="en-GB" dirty="0"/>
          </a:p>
        </p:txBody>
      </p:sp>
    </p:spTree>
    <p:extLst>
      <p:ext uri="{BB962C8B-B14F-4D97-AF65-F5344CB8AC3E}">
        <p14:creationId xmlns:p14="http://schemas.microsoft.com/office/powerpoint/2010/main" val="27184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C1687-64D8-459B-AF64-66CE0B550E27}"/>
              </a:ext>
            </a:extLst>
          </p:cNvPr>
          <p:cNvSpPr>
            <a:spLocks noGrp="1"/>
          </p:cNvSpPr>
          <p:nvPr>
            <p:ph type="title"/>
          </p:nvPr>
        </p:nvSpPr>
        <p:spPr/>
        <p:txBody>
          <a:bodyPr/>
          <a:lstStyle/>
          <a:p>
            <a:r>
              <a:rPr lang="en-GB" dirty="0"/>
              <a:t>Local councils are responding</a:t>
            </a:r>
          </a:p>
        </p:txBody>
      </p:sp>
      <p:sp>
        <p:nvSpPr>
          <p:cNvPr id="4" name="Text Placeholder 3">
            <a:extLst>
              <a:ext uri="{FF2B5EF4-FFF2-40B4-BE49-F238E27FC236}">
                <a16:creationId xmlns:a16="http://schemas.microsoft.com/office/drawing/2014/main" id="{79F1E93F-5EC2-4D87-B1A3-5B9294ED0D91}"/>
              </a:ext>
            </a:extLst>
          </p:cNvPr>
          <p:cNvSpPr>
            <a:spLocks noGrp="1"/>
          </p:cNvSpPr>
          <p:nvPr>
            <p:ph type="body" sz="quarter" idx="11"/>
          </p:nvPr>
        </p:nvSpPr>
        <p:spPr/>
        <p:txBody>
          <a:bodyPr/>
          <a:lstStyle/>
          <a:p>
            <a:r>
              <a:rPr lang="en-GB" dirty="0"/>
              <a:t>To a huge humanitarian crisis at many different levels</a:t>
            </a:r>
          </a:p>
          <a:p>
            <a:endParaRPr lang="en-GB" dirty="0"/>
          </a:p>
        </p:txBody>
      </p:sp>
      <p:pic>
        <p:nvPicPr>
          <p:cNvPr id="1026" name="Picture 2" descr="Thumbnail">
            <a:extLst>
              <a:ext uri="{FF2B5EF4-FFF2-40B4-BE49-F238E27FC236}">
                <a16:creationId xmlns:a16="http://schemas.microsoft.com/office/drawing/2014/main" id="{985A707C-6E52-4176-8A2E-494D0FC1B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612" y="1634354"/>
            <a:ext cx="3096366" cy="20370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F241A0-90E1-44D6-917C-FD727C37ECFA}"/>
              </a:ext>
            </a:extLst>
          </p:cNvPr>
          <p:cNvSpPr/>
          <p:nvPr/>
        </p:nvSpPr>
        <p:spPr>
          <a:xfrm>
            <a:off x="1084612" y="3398020"/>
            <a:ext cx="3090016" cy="6507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Hardship fund for most disadvantaged</a:t>
            </a:r>
          </a:p>
        </p:txBody>
      </p:sp>
      <p:pic>
        <p:nvPicPr>
          <p:cNvPr id="1028" name="Picture 4" descr="Thumbnail">
            <a:extLst>
              <a:ext uri="{FF2B5EF4-FFF2-40B4-BE49-F238E27FC236}">
                <a16:creationId xmlns:a16="http://schemas.microsoft.com/office/drawing/2014/main" id="{74DA82D5-5CB4-436B-8B93-7044794FE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431" y="1634354"/>
            <a:ext cx="3098483" cy="20384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6D687DB-6D0B-485E-A1D5-D345B520A227}"/>
              </a:ext>
            </a:extLst>
          </p:cNvPr>
          <p:cNvSpPr/>
          <p:nvPr/>
        </p:nvSpPr>
        <p:spPr>
          <a:xfrm>
            <a:off x="4497431" y="3398019"/>
            <a:ext cx="3090016" cy="6507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Supermarket vouchers for those getting free school meals</a:t>
            </a:r>
          </a:p>
        </p:txBody>
      </p:sp>
      <p:pic>
        <p:nvPicPr>
          <p:cNvPr id="1030" name="Picture 6" descr="Stagecoach bus on street">
            <a:extLst>
              <a:ext uri="{FF2B5EF4-FFF2-40B4-BE49-F238E27FC236}">
                <a16:creationId xmlns:a16="http://schemas.microsoft.com/office/drawing/2014/main" id="{56118D54-D7E3-4F2F-B904-8745992E8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6172" y="1634354"/>
            <a:ext cx="3098482" cy="20384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0E626F8-61B4-4771-ACE9-C2163A0B17D2}"/>
              </a:ext>
            </a:extLst>
          </p:cNvPr>
          <p:cNvSpPr/>
          <p:nvPr/>
        </p:nvSpPr>
        <p:spPr>
          <a:xfrm>
            <a:off x="7859347" y="3398019"/>
            <a:ext cx="3090016" cy="6507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Fall in passengers mean bus services may need to be rescued</a:t>
            </a:r>
          </a:p>
        </p:txBody>
      </p:sp>
      <p:pic>
        <p:nvPicPr>
          <p:cNvPr id="1034" name="Picture 10" descr="Elderly woman preparing food">
            <a:extLst>
              <a:ext uri="{FF2B5EF4-FFF2-40B4-BE49-F238E27FC236}">
                <a16:creationId xmlns:a16="http://schemas.microsoft.com/office/drawing/2014/main" id="{F817B281-7E0A-4D87-9EAD-4C8ABFF6EC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320" y="4170191"/>
            <a:ext cx="3096366" cy="203708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DB8D349-1233-49CB-BF70-2528D34C99FC}"/>
              </a:ext>
            </a:extLst>
          </p:cNvPr>
          <p:cNvSpPr/>
          <p:nvPr/>
        </p:nvSpPr>
        <p:spPr>
          <a:xfrm>
            <a:off x="1079320" y="5901732"/>
            <a:ext cx="3090016" cy="6507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Providing food parcels to the vulnerable</a:t>
            </a:r>
          </a:p>
        </p:txBody>
      </p:sp>
      <p:pic>
        <p:nvPicPr>
          <p:cNvPr id="1036" name="Picture 12" descr="Thumbnail">
            <a:extLst>
              <a:ext uri="{FF2B5EF4-FFF2-40B4-BE49-F238E27FC236}">
                <a16:creationId xmlns:a16="http://schemas.microsoft.com/office/drawing/2014/main" id="{9D0FF7A7-6C19-4E4A-BA5B-4C82FF57F0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607" y="4170191"/>
            <a:ext cx="3096366" cy="20370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E635B9B-8462-4D8D-BC12-8AEB378D2FCD}"/>
              </a:ext>
            </a:extLst>
          </p:cNvPr>
          <p:cNvSpPr/>
          <p:nvPr/>
        </p:nvSpPr>
        <p:spPr>
          <a:xfrm>
            <a:off x="4500607" y="5901733"/>
            <a:ext cx="3090016" cy="6507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Diverting key workers to provide other services</a:t>
            </a:r>
          </a:p>
        </p:txBody>
      </p:sp>
      <p:pic>
        <p:nvPicPr>
          <p:cNvPr id="1038" name="Picture 14" descr="Male rough sleeper with his dog">
            <a:extLst>
              <a:ext uri="{FF2B5EF4-FFF2-40B4-BE49-F238E27FC236}">
                <a16:creationId xmlns:a16="http://schemas.microsoft.com/office/drawing/2014/main" id="{168F9CC0-7792-4E0E-AF3A-9643FF10AF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4055" y="4170191"/>
            <a:ext cx="3103928" cy="20420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86869CC-C349-4D91-BD7E-075891686C46}"/>
              </a:ext>
            </a:extLst>
          </p:cNvPr>
          <p:cNvSpPr/>
          <p:nvPr/>
        </p:nvSpPr>
        <p:spPr>
          <a:xfrm>
            <a:off x="7859347" y="5879962"/>
            <a:ext cx="3090016" cy="6507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Trying to get rough sleepers off the street</a:t>
            </a:r>
          </a:p>
        </p:txBody>
      </p:sp>
      <p:sp>
        <p:nvSpPr>
          <p:cNvPr id="17" name="TextBox 16">
            <a:extLst>
              <a:ext uri="{FF2B5EF4-FFF2-40B4-BE49-F238E27FC236}">
                <a16:creationId xmlns:a16="http://schemas.microsoft.com/office/drawing/2014/main" id="{D9824BE4-6405-4A50-8012-29060002ADF4}"/>
              </a:ext>
            </a:extLst>
          </p:cNvPr>
          <p:cNvSpPr txBox="1"/>
          <p:nvPr/>
        </p:nvSpPr>
        <p:spPr>
          <a:xfrm>
            <a:off x="413656" y="6622665"/>
            <a:ext cx="3813048" cy="230832"/>
          </a:xfrm>
          <a:prstGeom prst="rect">
            <a:avLst/>
          </a:prstGeom>
          <a:noFill/>
        </p:spPr>
        <p:txBody>
          <a:bodyPr wrap="square" rtlCol="0">
            <a:spAutoFit/>
          </a:bodyPr>
          <a:lstStyle/>
          <a:p>
            <a:r>
              <a:rPr lang="en-GB" sz="900" dirty="0"/>
              <a:t>Source: Local Government Association, March 2020</a:t>
            </a:r>
          </a:p>
        </p:txBody>
      </p:sp>
    </p:spTree>
    <p:extLst>
      <p:ext uri="{BB962C8B-B14F-4D97-AF65-F5344CB8AC3E}">
        <p14:creationId xmlns:p14="http://schemas.microsoft.com/office/powerpoint/2010/main" val="102104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8">
            <a:extLst>
              <a:ext uri="{FF2B5EF4-FFF2-40B4-BE49-F238E27FC236}">
                <a16:creationId xmlns:a16="http://schemas.microsoft.com/office/drawing/2014/main" id="{FDD68CDE-30B5-4F07-995D-438635EB6DE7}"/>
              </a:ext>
            </a:extLst>
          </p:cNvPr>
          <p:cNvGraphicFramePr>
            <a:graphicFrameLocks noGrp="1"/>
          </p:cNvGraphicFramePr>
          <p:nvPr>
            <p:ph type="tbl" sz="quarter" idx="13"/>
            <p:extLst>
              <p:ext uri="{D42A27DB-BD31-4B8C-83A1-F6EECF244321}">
                <p14:modId xmlns:p14="http://schemas.microsoft.com/office/powerpoint/2010/main" val="907445881"/>
              </p:ext>
            </p:extLst>
          </p:nvPr>
        </p:nvGraphicFramePr>
        <p:xfrm>
          <a:off x="486000" y="1932584"/>
          <a:ext cx="11156396" cy="4608688"/>
        </p:xfrm>
        <a:graphic>
          <a:graphicData uri="http://schemas.openxmlformats.org/drawingml/2006/table">
            <a:tbl>
              <a:tblPr firstRow="1" bandRow="1">
                <a:tableStyleId>{5C22544A-7EE6-4342-B048-85BDC9FD1C3A}</a:tableStyleId>
              </a:tblPr>
              <a:tblGrid>
                <a:gridCol w="5300519">
                  <a:extLst>
                    <a:ext uri="{9D8B030D-6E8A-4147-A177-3AD203B41FA5}">
                      <a16:colId xmlns:a16="http://schemas.microsoft.com/office/drawing/2014/main" val="1229641787"/>
                    </a:ext>
                  </a:extLst>
                </a:gridCol>
                <a:gridCol w="650653">
                  <a:extLst>
                    <a:ext uri="{9D8B030D-6E8A-4147-A177-3AD203B41FA5}">
                      <a16:colId xmlns:a16="http://schemas.microsoft.com/office/drawing/2014/main" val="832119752"/>
                    </a:ext>
                  </a:extLst>
                </a:gridCol>
                <a:gridCol w="650653">
                  <a:extLst>
                    <a:ext uri="{9D8B030D-6E8A-4147-A177-3AD203B41FA5}">
                      <a16:colId xmlns:a16="http://schemas.microsoft.com/office/drawing/2014/main" val="2481685931"/>
                    </a:ext>
                  </a:extLst>
                </a:gridCol>
                <a:gridCol w="650653">
                  <a:extLst>
                    <a:ext uri="{9D8B030D-6E8A-4147-A177-3AD203B41FA5}">
                      <a16:colId xmlns:a16="http://schemas.microsoft.com/office/drawing/2014/main" val="3141906636"/>
                    </a:ext>
                  </a:extLst>
                </a:gridCol>
                <a:gridCol w="650653">
                  <a:extLst>
                    <a:ext uri="{9D8B030D-6E8A-4147-A177-3AD203B41FA5}">
                      <a16:colId xmlns:a16="http://schemas.microsoft.com/office/drawing/2014/main" val="1350307087"/>
                    </a:ext>
                  </a:extLst>
                </a:gridCol>
                <a:gridCol w="650653">
                  <a:extLst>
                    <a:ext uri="{9D8B030D-6E8A-4147-A177-3AD203B41FA5}">
                      <a16:colId xmlns:a16="http://schemas.microsoft.com/office/drawing/2014/main" val="3251866492"/>
                    </a:ext>
                  </a:extLst>
                </a:gridCol>
                <a:gridCol w="650653">
                  <a:extLst>
                    <a:ext uri="{9D8B030D-6E8A-4147-A177-3AD203B41FA5}">
                      <a16:colId xmlns:a16="http://schemas.microsoft.com/office/drawing/2014/main" val="3491110744"/>
                    </a:ext>
                  </a:extLst>
                </a:gridCol>
                <a:gridCol w="650653">
                  <a:extLst>
                    <a:ext uri="{9D8B030D-6E8A-4147-A177-3AD203B41FA5}">
                      <a16:colId xmlns:a16="http://schemas.microsoft.com/office/drawing/2014/main" val="1178959539"/>
                    </a:ext>
                  </a:extLst>
                </a:gridCol>
                <a:gridCol w="650653">
                  <a:extLst>
                    <a:ext uri="{9D8B030D-6E8A-4147-A177-3AD203B41FA5}">
                      <a16:colId xmlns:a16="http://schemas.microsoft.com/office/drawing/2014/main" val="1700791651"/>
                    </a:ext>
                  </a:extLst>
                </a:gridCol>
                <a:gridCol w="650653">
                  <a:extLst>
                    <a:ext uri="{9D8B030D-6E8A-4147-A177-3AD203B41FA5}">
                      <a16:colId xmlns:a16="http://schemas.microsoft.com/office/drawing/2014/main" val="3417861582"/>
                    </a:ext>
                  </a:extLst>
                </a:gridCol>
              </a:tblGrid>
              <a:tr h="402448">
                <a:tc>
                  <a:txBody>
                    <a:bodyPr/>
                    <a:lstStyle/>
                    <a:p>
                      <a:r>
                        <a:rPr lang="en-GB" sz="1200" dirty="0"/>
                        <a:t>%</a:t>
                      </a:r>
                    </a:p>
                  </a:txBody>
                  <a:tcPr>
                    <a:solidFill>
                      <a:schemeClr val="tx2"/>
                    </a:solidFill>
                  </a:tcPr>
                </a:tc>
                <a:tc gridSpan="3">
                  <a:txBody>
                    <a:bodyPr/>
                    <a:lstStyle/>
                    <a:p>
                      <a:pPr algn="l"/>
                      <a:r>
                        <a:rPr lang="en-GB" sz="1400" dirty="0"/>
                        <a:t>COUNTRY</a:t>
                      </a:r>
                    </a:p>
                  </a:txBody>
                  <a:tcPr>
                    <a:solidFill>
                      <a:schemeClr val="tx2"/>
                    </a:solidFill>
                  </a:tcPr>
                </a:tc>
                <a:tc hMerge="1">
                  <a:txBody>
                    <a:bodyPr/>
                    <a:lstStyle/>
                    <a:p>
                      <a:pPr algn="ctr"/>
                      <a:endParaRPr lang="en-GB" sz="1400" dirty="0"/>
                    </a:p>
                  </a:txBody>
                  <a:tcPr>
                    <a:solidFill>
                      <a:schemeClr val="tx2"/>
                    </a:solidFill>
                  </a:tcPr>
                </a:tc>
                <a:tc hMerge="1">
                  <a:txBody>
                    <a:bodyPr/>
                    <a:lstStyle/>
                    <a:p>
                      <a:pPr algn="ctr"/>
                      <a:endParaRPr lang="en-GB" sz="1400" dirty="0"/>
                    </a:p>
                  </a:txBody>
                  <a:tcPr>
                    <a:solidFill>
                      <a:schemeClr val="tx2"/>
                    </a:solidFill>
                  </a:tcPr>
                </a:tc>
                <a:tc gridSpan="4">
                  <a:txBody>
                    <a:bodyPr/>
                    <a:lstStyle/>
                    <a:p>
                      <a:pPr algn="l"/>
                      <a:r>
                        <a:rPr lang="en-GB" sz="1400" dirty="0"/>
                        <a:t>DEMOGRAPHIC</a:t>
                      </a:r>
                    </a:p>
                  </a:txBody>
                  <a:tcPr>
                    <a:solidFill>
                      <a:schemeClr val="tx2"/>
                    </a:solidFill>
                  </a:tcPr>
                </a:tc>
                <a:tc hMerge="1">
                  <a:txBody>
                    <a:bodyPr/>
                    <a:lstStyle/>
                    <a:p>
                      <a:pPr algn="ctr"/>
                      <a:endParaRPr lang="en-GB" sz="1400" dirty="0"/>
                    </a:p>
                  </a:txBody>
                  <a:tcPr>
                    <a:solidFill>
                      <a:schemeClr val="tx2"/>
                    </a:solidFill>
                  </a:tcPr>
                </a:tc>
                <a:tc hMerge="1">
                  <a:txBody>
                    <a:bodyPr/>
                    <a:lstStyle/>
                    <a:p>
                      <a:pPr algn="ctr"/>
                      <a:endParaRPr lang="en-GB" sz="1400" dirty="0"/>
                    </a:p>
                  </a:txBody>
                  <a:tcPr>
                    <a:solidFill>
                      <a:schemeClr val="tx2"/>
                    </a:solidFill>
                  </a:tcPr>
                </a:tc>
                <a:tc hMerge="1">
                  <a:txBody>
                    <a:bodyPr/>
                    <a:lstStyle/>
                    <a:p>
                      <a:pPr algn="ctr"/>
                      <a:endParaRPr lang="en-GB" sz="1400" dirty="0"/>
                    </a:p>
                  </a:txBody>
                  <a:tcPr>
                    <a:solidFill>
                      <a:schemeClr val="tx2"/>
                    </a:solidFill>
                  </a:tcPr>
                </a:tc>
                <a:tc gridSpan="2">
                  <a:txBody>
                    <a:bodyPr/>
                    <a:lstStyle/>
                    <a:p>
                      <a:pPr algn="ctr"/>
                      <a:r>
                        <a:rPr lang="en-GB" sz="1400" dirty="0"/>
                        <a:t>INCOME</a:t>
                      </a:r>
                    </a:p>
                  </a:txBody>
                  <a:tcPr>
                    <a:solidFill>
                      <a:schemeClr val="tx2"/>
                    </a:solidFill>
                  </a:tcPr>
                </a:tc>
                <a:tc hMerge="1">
                  <a:txBody>
                    <a:bodyPr/>
                    <a:lstStyle/>
                    <a:p>
                      <a:pPr algn="ctr"/>
                      <a:endParaRPr lang="en-GB" sz="1400" dirty="0"/>
                    </a:p>
                  </a:txBody>
                  <a:tcPr>
                    <a:solidFill>
                      <a:schemeClr val="tx2"/>
                    </a:solidFill>
                  </a:tcPr>
                </a:tc>
                <a:extLst>
                  <a:ext uri="{0D108BD9-81ED-4DB2-BD59-A6C34878D82A}">
                    <a16:rowId xmlns:a16="http://schemas.microsoft.com/office/drawing/2014/main" val="769949888"/>
                  </a:ext>
                </a:extLst>
              </a:tr>
              <a:tr h="402448">
                <a:tc>
                  <a:txBody>
                    <a:bodyPr/>
                    <a:lstStyle/>
                    <a:p>
                      <a:endParaRPr lang="en-GB" dirty="0"/>
                    </a:p>
                  </a:txBody>
                  <a:tcPr>
                    <a:solidFill>
                      <a:schemeClr val="accent1"/>
                    </a:solidFill>
                  </a:tcPr>
                </a:tc>
                <a:tc>
                  <a:txBody>
                    <a:bodyPr/>
                    <a:lstStyle/>
                    <a:p>
                      <a:pPr algn="ctr"/>
                      <a:r>
                        <a:rPr lang="en-GB" sz="1400" dirty="0">
                          <a:solidFill>
                            <a:schemeClr val="bg1"/>
                          </a:solidFill>
                        </a:rPr>
                        <a:t>ALL</a:t>
                      </a:r>
                    </a:p>
                  </a:txBody>
                  <a:tcPr>
                    <a:solidFill>
                      <a:schemeClr val="accent1"/>
                    </a:solidFill>
                  </a:tcPr>
                </a:tc>
                <a:tc>
                  <a:txBody>
                    <a:bodyPr/>
                    <a:lstStyle/>
                    <a:p>
                      <a:pPr algn="ctr"/>
                      <a:r>
                        <a:rPr lang="en-GB" sz="1400" dirty="0">
                          <a:solidFill>
                            <a:schemeClr val="bg1"/>
                          </a:solidFill>
                        </a:rPr>
                        <a:t>US</a:t>
                      </a:r>
                    </a:p>
                  </a:txBody>
                  <a:tcPr>
                    <a:solidFill>
                      <a:schemeClr val="accent1"/>
                    </a:solidFill>
                  </a:tcPr>
                </a:tc>
                <a:tc>
                  <a:txBody>
                    <a:bodyPr/>
                    <a:lstStyle/>
                    <a:p>
                      <a:pPr algn="ctr"/>
                      <a:r>
                        <a:rPr lang="en-GB" sz="1400" dirty="0">
                          <a:solidFill>
                            <a:schemeClr val="bg1"/>
                          </a:solidFill>
                        </a:rPr>
                        <a:t>UK</a:t>
                      </a:r>
                    </a:p>
                  </a:txBody>
                  <a:tcPr>
                    <a:solidFill>
                      <a:schemeClr val="accent1"/>
                    </a:solidFill>
                  </a:tcPr>
                </a:tc>
                <a:tc>
                  <a:txBody>
                    <a:bodyPr/>
                    <a:lstStyle/>
                    <a:p>
                      <a:pPr algn="ctr"/>
                      <a:r>
                        <a:rPr lang="en-GB" sz="1200" dirty="0">
                          <a:solidFill>
                            <a:schemeClr val="bg1"/>
                          </a:solidFill>
                        </a:rPr>
                        <a:t>16-23</a:t>
                      </a:r>
                    </a:p>
                  </a:txBody>
                  <a:tcPr>
                    <a:solidFill>
                      <a:schemeClr val="accent1"/>
                    </a:solidFill>
                  </a:tcPr>
                </a:tc>
                <a:tc>
                  <a:txBody>
                    <a:bodyPr/>
                    <a:lstStyle/>
                    <a:p>
                      <a:pPr algn="ctr"/>
                      <a:r>
                        <a:rPr lang="en-GB" sz="1200" dirty="0">
                          <a:solidFill>
                            <a:schemeClr val="bg1"/>
                          </a:solidFill>
                        </a:rPr>
                        <a:t>24-37</a:t>
                      </a:r>
                    </a:p>
                  </a:txBody>
                  <a:tcPr>
                    <a:solidFill>
                      <a:schemeClr val="accent1"/>
                    </a:solidFill>
                  </a:tcPr>
                </a:tc>
                <a:tc>
                  <a:txBody>
                    <a:bodyPr/>
                    <a:lstStyle/>
                    <a:p>
                      <a:pPr algn="ctr"/>
                      <a:r>
                        <a:rPr lang="en-GB" sz="1200" dirty="0">
                          <a:solidFill>
                            <a:schemeClr val="bg1"/>
                          </a:solidFill>
                        </a:rPr>
                        <a:t>38-56</a:t>
                      </a:r>
                    </a:p>
                  </a:txBody>
                  <a:tcPr>
                    <a:solidFill>
                      <a:schemeClr val="accent1"/>
                    </a:solidFill>
                  </a:tcPr>
                </a:tc>
                <a:tc>
                  <a:txBody>
                    <a:bodyPr/>
                    <a:lstStyle/>
                    <a:p>
                      <a:pPr algn="ctr"/>
                      <a:r>
                        <a:rPr lang="en-GB" sz="1200" dirty="0">
                          <a:solidFill>
                            <a:schemeClr val="bg1"/>
                          </a:solidFill>
                        </a:rPr>
                        <a:t>57-64 Years</a:t>
                      </a:r>
                    </a:p>
                  </a:txBody>
                  <a:tcPr>
                    <a:solidFill>
                      <a:schemeClr val="accent1"/>
                    </a:solidFill>
                  </a:tcPr>
                </a:tc>
                <a:tc>
                  <a:txBody>
                    <a:bodyPr/>
                    <a:lstStyle/>
                    <a:p>
                      <a:pPr algn="ctr"/>
                      <a:r>
                        <a:rPr lang="en-GB" sz="1200" dirty="0">
                          <a:solidFill>
                            <a:schemeClr val="bg1"/>
                          </a:solidFill>
                        </a:rPr>
                        <a:t>&lt;£24k</a:t>
                      </a:r>
                    </a:p>
                  </a:txBody>
                  <a:tcPr>
                    <a:solidFill>
                      <a:schemeClr val="accent1"/>
                    </a:solidFill>
                  </a:tcPr>
                </a:tc>
                <a:tc>
                  <a:txBody>
                    <a:bodyPr/>
                    <a:lstStyle/>
                    <a:p>
                      <a:pPr algn="ctr"/>
                      <a:r>
                        <a:rPr lang="en-GB" sz="1200" dirty="0">
                          <a:solidFill>
                            <a:schemeClr val="bg1"/>
                          </a:solidFill>
                        </a:rPr>
                        <a:t>&gt;£60k</a:t>
                      </a:r>
                    </a:p>
                  </a:txBody>
                  <a:tcPr>
                    <a:solidFill>
                      <a:schemeClr val="accent1"/>
                    </a:solidFill>
                  </a:tcPr>
                </a:tc>
                <a:extLst>
                  <a:ext uri="{0D108BD9-81ED-4DB2-BD59-A6C34878D82A}">
                    <a16:rowId xmlns:a16="http://schemas.microsoft.com/office/drawing/2014/main" val="54207246"/>
                  </a:ext>
                </a:extLst>
              </a:tr>
              <a:tr h="258716">
                <a:tc>
                  <a:txBody>
                    <a:bodyPr/>
                    <a:lstStyle/>
                    <a:p>
                      <a:r>
                        <a:rPr lang="en-GB" sz="1200" dirty="0"/>
                        <a:t>The speed at which the virus is spreading</a:t>
                      </a:r>
                    </a:p>
                  </a:txBody>
                  <a:tcPr/>
                </a:tc>
                <a:tc>
                  <a:txBody>
                    <a:bodyPr/>
                    <a:lstStyle/>
                    <a:p>
                      <a:pPr algn="ctr"/>
                      <a:r>
                        <a:rPr lang="en-GB" sz="1200" dirty="0"/>
                        <a:t>54</a:t>
                      </a:r>
                    </a:p>
                  </a:txBody>
                  <a:tcPr/>
                </a:tc>
                <a:tc>
                  <a:txBody>
                    <a:bodyPr/>
                    <a:lstStyle/>
                    <a:p>
                      <a:pPr algn="ctr"/>
                      <a:r>
                        <a:rPr lang="en-GB" sz="1200" dirty="0"/>
                        <a:t>55</a:t>
                      </a:r>
                    </a:p>
                  </a:txBody>
                  <a:tcPr/>
                </a:tc>
                <a:tc>
                  <a:txBody>
                    <a:bodyPr/>
                    <a:lstStyle/>
                    <a:p>
                      <a:pPr algn="ctr"/>
                      <a:r>
                        <a:rPr lang="en-GB" sz="1200" dirty="0"/>
                        <a:t>45</a:t>
                      </a:r>
                    </a:p>
                  </a:txBody>
                  <a:tcPr/>
                </a:tc>
                <a:tc>
                  <a:txBody>
                    <a:bodyPr/>
                    <a:lstStyle/>
                    <a:p>
                      <a:pPr algn="ctr"/>
                      <a:r>
                        <a:rPr lang="en-GB" sz="1200" dirty="0"/>
                        <a:t>52</a:t>
                      </a:r>
                    </a:p>
                  </a:txBody>
                  <a:tcPr/>
                </a:tc>
                <a:tc>
                  <a:txBody>
                    <a:bodyPr/>
                    <a:lstStyle/>
                    <a:p>
                      <a:pPr algn="ctr"/>
                      <a:r>
                        <a:rPr lang="en-GB" sz="1200" dirty="0"/>
                        <a:t>51</a:t>
                      </a:r>
                    </a:p>
                  </a:txBody>
                  <a:tcPr/>
                </a:tc>
                <a:tc>
                  <a:txBody>
                    <a:bodyPr/>
                    <a:lstStyle/>
                    <a:p>
                      <a:pPr algn="ctr"/>
                      <a:r>
                        <a:rPr lang="en-GB" sz="1200" dirty="0"/>
                        <a:t>58</a:t>
                      </a:r>
                    </a:p>
                  </a:txBody>
                  <a:tcPr/>
                </a:tc>
                <a:tc>
                  <a:txBody>
                    <a:bodyPr/>
                    <a:lstStyle/>
                    <a:p>
                      <a:pPr algn="ctr"/>
                      <a:r>
                        <a:rPr lang="en-GB" sz="1200" dirty="0"/>
                        <a:t>51</a:t>
                      </a:r>
                    </a:p>
                  </a:txBody>
                  <a:tcPr/>
                </a:tc>
                <a:tc>
                  <a:txBody>
                    <a:bodyPr/>
                    <a:lstStyle/>
                    <a:p>
                      <a:pPr algn="ctr"/>
                      <a:r>
                        <a:rPr lang="en-GB" sz="1200" dirty="0"/>
                        <a:t>56</a:t>
                      </a:r>
                    </a:p>
                  </a:txBody>
                  <a:tcPr/>
                </a:tc>
                <a:tc>
                  <a:txBody>
                    <a:bodyPr/>
                    <a:lstStyle/>
                    <a:p>
                      <a:pPr algn="ctr"/>
                      <a:r>
                        <a:rPr lang="en-GB" sz="1200" dirty="0"/>
                        <a:t>52</a:t>
                      </a:r>
                    </a:p>
                  </a:txBody>
                  <a:tcPr/>
                </a:tc>
                <a:extLst>
                  <a:ext uri="{0D108BD9-81ED-4DB2-BD59-A6C34878D82A}">
                    <a16:rowId xmlns:a16="http://schemas.microsoft.com/office/drawing/2014/main" val="761149420"/>
                  </a:ext>
                </a:extLst>
              </a:tr>
              <a:tr h="258716">
                <a:tc>
                  <a:txBody>
                    <a:bodyPr/>
                    <a:lstStyle/>
                    <a:p>
                      <a:r>
                        <a:rPr lang="en-GB" sz="1200" dirty="0"/>
                        <a:t>My family/friends catching the virus</a:t>
                      </a:r>
                    </a:p>
                  </a:txBody>
                  <a:tcPr/>
                </a:tc>
                <a:tc>
                  <a:txBody>
                    <a:bodyPr/>
                    <a:lstStyle/>
                    <a:p>
                      <a:pPr algn="ctr"/>
                      <a:r>
                        <a:rPr lang="en-GB" sz="1200" dirty="0"/>
                        <a:t>53</a:t>
                      </a:r>
                    </a:p>
                  </a:txBody>
                  <a:tcPr/>
                </a:tc>
                <a:tc>
                  <a:txBody>
                    <a:bodyPr/>
                    <a:lstStyle/>
                    <a:p>
                      <a:pPr algn="ctr"/>
                      <a:r>
                        <a:rPr lang="en-GB" sz="1200" dirty="0"/>
                        <a:t>52</a:t>
                      </a:r>
                    </a:p>
                  </a:txBody>
                  <a:tcPr/>
                </a:tc>
                <a:tc>
                  <a:txBody>
                    <a:bodyPr/>
                    <a:lstStyle/>
                    <a:p>
                      <a:pPr algn="ctr"/>
                      <a:r>
                        <a:rPr lang="en-GB" sz="1200" dirty="0"/>
                        <a:t>56</a:t>
                      </a:r>
                    </a:p>
                  </a:txBody>
                  <a:tcPr/>
                </a:tc>
                <a:tc>
                  <a:txBody>
                    <a:bodyPr/>
                    <a:lstStyle/>
                    <a:p>
                      <a:pPr algn="ctr"/>
                      <a:r>
                        <a:rPr lang="en-GB" sz="1200" dirty="0"/>
                        <a:t>52</a:t>
                      </a:r>
                    </a:p>
                  </a:txBody>
                  <a:tcPr/>
                </a:tc>
                <a:tc>
                  <a:txBody>
                    <a:bodyPr/>
                    <a:lstStyle/>
                    <a:p>
                      <a:pPr algn="ctr"/>
                      <a:r>
                        <a:rPr lang="en-GB" sz="1200" dirty="0"/>
                        <a:t>52</a:t>
                      </a:r>
                    </a:p>
                  </a:txBody>
                  <a:tcPr/>
                </a:tc>
                <a:tc>
                  <a:txBody>
                    <a:bodyPr/>
                    <a:lstStyle/>
                    <a:p>
                      <a:pPr algn="ctr"/>
                      <a:r>
                        <a:rPr lang="en-GB" sz="1200" dirty="0"/>
                        <a:t>55</a:t>
                      </a:r>
                    </a:p>
                  </a:txBody>
                  <a:tcPr/>
                </a:tc>
                <a:tc>
                  <a:txBody>
                    <a:bodyPr/>
                    <a:lstStyle/>
                    <a:p>
                      <a:pPr algn="ctr"/>
                      <a:r>
                        <a:rPr lang="en-GB" sz="1200" dirty="0"/>
                        <a:t>51</a:t>
                      </a:r>
                    </a:p>
                  </a:txBody>
                  <a:tcPr/>
                </a:tc>
                <a:tc>
                  <a:txBody>
                    <a:bodyPr/>
                    <a:lstStyle/>
                    <a:p>
                      <a:pPr algn="ctr"/>
                      <a:r>
                        <a:rPr lang="en-GB" sz="1200" dirty="0"/>
                        <a:t>53</a:t>
                      </a:r>
                    </a:p>
                  </a:txBody>
                  <a:tcPr/>
                </a:tc>
                <a:tc>
                  <a:txBody>
                    <a:bodyPr/>
                    <a:lstStyle/>
                    <a:p>
                      <a:pPr algn="ctr"/>
                      <a:r>
                        <a:rPr lang="en-GB" sz="1200" dirty="0"/>
                        <a:t>38</a:t>
                      </a:r>
                    </a:p>
                  </a:txBody>
                  <a:tcPr/>
                </a:tc>
                <a:extLst>
                  <a:ext uri="{0D108BD9-81ED-4DB2-BD59-A6C34878D82A}">
                    <a16:rowId xmlns:a16="http://schemas.microsoft.com/office/drawing/2014/main" val="3021708335"/>
                  </a:ext>
                </a:extLst>
              </a:tr>
              <a:tr h="258716">
                <a:tc>
                  <a:txBody>
                    <a:bodyPr/>
                    <a:lstStyle/>
                    <a:p>
                      <a:r>
                        <a:rPr lang="en-GB" sz="1200" dirty="0"/>
                        <a:t>Risks to the elderly/people who are already sick</a:t>
                      </a:r>
                    </a:p>
                  </a:txBody>
                  <a:tcPr/>
                </a:tc>
                <a:tc>
                  <a:txBody>
                    <a:bodyPr/>
                    <a:lstStyle/>
                    <a:p>
                      <a:pPr algn="ctr"/>
                      <a:r>
                        <a:rPr lang="en-GB" sz="1200" dirty="0"/>
                        <a:t>49</a:t>
                      </a:r>
                    </a:p>
                  </a:txBody>
                  <a:tcPr/>
                </a:tc>
                <a:tc>
                  <a:txBody>
                    <a:bodyPr/>
                    <a:lstStyle/>
                    <a:p>
                      <a:pPr algn="ctr"/>
                      <a:r>
                        <a:rPr lang="en-GB" sz="1200" dirty="0"/>
                        <a:t>47</a:t>
                      </a:r>
                    </a:p>
                  </a:txBody>
                  <a:tcPr/>
                </a:tc>
                <a:tc>
                  <a:txBody>
                    <a:bodyPr/>
                    <a:lstStyle/>
                    <a:p>
                      <a:pPr algn="ctr"/>
                      <a:r>
                        <a:rPr lang="en-GB" sz="1200" dirty="0"/>
                        <a:t>56</a:t>
                      </a:r>
                    </a:p>
                  </a:txBody>
                  <a:tcPr/>
                </a:tc>
                <a:tc>
                  <a:txBody>
                    <a:bodyPr/>
                    <a:lstStyle/>
                    <a:p>
                      <a:pPr algn="ctr"/>
                      <a:r>
                        <a:rPr lang="en-GB" sz="1200" dirty="0"/>
                        <a:t>42</a:t>
                      </a:r>
                    </a:p>
                  </a:txBody>
                  <a:tcPr/>
                </a:tc>
                <a:tc>
                  <a:txBody>
                    <a:bodyPr/>
                    <a:lstStyle/>
                    <a:p>
                      <a:pPr algn="ctr"/>
                      <a:r>
                        <a:rPr lang="en-GB" sz="1200" dirty="0"/>
                        <a:t>44</a:t>
                      </a:r>
                    </a:p>
                  </a:txBody>
                  <a:tcPr/>
                </a:tc>
                <a:tc>
                  <a:txBody>
                    <a:bodyPr/>
                    <a:lstStyle/>
                    <a:p>
                      <a:pPr algn="ctr"/>
                      <a:r>
                        <a:rPr lang="en-GB" sz="1200" dirty="0"/>
                        <a:t>52</a:t>
                      </a:r>
                    </a:p>
                  </a:txBody>
                  <a:tcPr/>
                </a:tc>
                <a:tc>
                  <a:txBody>
                    <a:bodyPr/>
                    <a:lstStyle/>
                    <a:p>
                      <a:pPr algn="ctr"/>
                      <a:r>
                        <a:rPr lang="en-GB" sz="1200" dirty="0"/>
                        <a:t>60</a:t>
                      </a:r>
                    </a:p>
                  </a:txBody>
                  <a:tcPr/>
                </a:tc>
                <a:tc>
                  <a:txBody>
                    <a:bodyPr/>
                    <a:lstStyle/>
                    <a:p>
                      <a:pPr algn="ctr"/>
                      <a:r>
                        <a:rPr lang="en-GB" sz="1200" dirty="0"/>
                        <a:t>47</a:t>
                      </a:r>
                    </a:p>
                  </a:txBody>
                  <a:tcPr/>
                </a:tc>
                <a:tc>
                  <a:txBody>
                    <a:bodyPr/>
                    <a:lstStyle/>
                    <a:p>
                      <a:pPr algn="ctr"/>
                      <a:r>
                        <a:rPr lang="en-GB" sz="1200" dirty="0"/>
                        <a:t>42</a:t>
                      </a:r>
                    </a:p>
                  </a:txBody>
                  <a:tcPr/>
                </a:tc>
                <a:extLst>
                  <a:ext uri="{0D108BD9-81ED-4DB2-BD59-A6C34878D82A}">
                    <a16:rowId xmlns:a16="http://schemas.microsoft.com/office/drawing/2014/main" val="474688486"/>
                  </a:ext>
                </a:extLst>
              </a:tr>
              <a:tr h="258716">
                <a:tc>
                  <a:txBody>
                    <a:bodyPr/>
                    <a:lstStyle/>
                    <a:p>
                      <a:r>
                        <a:rPr lang="en-GB" sz="1200" dirty="0"/>
                        <a:t>Not having a vaccine available yet</a:t>
                      </a:r>
                    </a:p>
                  </a:txBody>
                  <a:tcPr/>
                </a:tc>
                <a:tc>
                  <a:txBody>
                    <a:bodyPr/>
                    <a:lstStyle/>
                    <a:p>
                      <a:pPr algn="ctr"/>
                      <a:r>
                        <a:rPr lang="en-GB" sz="1200" dirty="0"/>
                        <a:t>47</a:t>
                      </a:r>
                    </a:p>
                  </a:txBody>
                  <a:tcPr/>
                </a:tc>
                <a:tc>
                  <a:txBody>
                    <a:bodyPr/>
                    <a:lstStyle/>
                    <a:p>
                      <a:pPr algn="ctr"/>
                      <a:r>
                        <a:rPr lang="en-GB" sz="1200" dirty="0"/>
                        <a:t>48</a:t>
                      </a:r>
                    </a:p>
                  </a:txBody>
                  <a:tcPr/>
                </a:tc>
                <a:tc>
                  <a:txBody>
                    <a:bodyPr/>
                    <a:lstStyle/>
                    <a:p>
                      <a:pPr algn="ctr"/>
                      <a:r>
                        <a:rPr lang="en-GB" sz="1200" dirty="0"/>
                        <a:t>38</a:t>
                      </a:r>
                    </a:p>
                  </a:txBody>
                  <a:tcPr/>
                </a:tc>
                <a:tc>
                  <a:txBody>
                    <a:bodyPr/>
                    <a:lstStyle/>
                    <a:p>
                      <a:pPr algn="ctr"/>
                      <a:r>
                        <a:rPr lang="en-GB" sz="1200" dirty="0"/>
                        <a:t>52</a:t>
                      </a:r>
                    </a:p>
                  </a:txBody>
                  <a:tcPr/>
                </a:tc>
                <a:tc>
                  <a:txBody>
                    <a:bodyPr/>
                    <a:lstStyle/>
                    <a:p>
                      <a:pPr algn="ctr"/>
                      <a:r>
                        <a:rPr lang="en-GB" sz="1200" dirty="0"/>
                        <a:t>41</a:t>
                      </a:r>
                    </a:p>
                  </a:txBody>
                  <a:tcPr/>
                </a:tc>
                <a:tc>
                  <a:txBody>
                    <a:bodyPr/>
                    <a:lstStyle/>
                    <a:p>
                      <a:pPr algn="ctr"/>
                      <a:r>
                        <a:rPr lang="en-GB" sz="1200" dirty="0"/>
                        <a:t>51</a:t>
                      </a:r>
                    </a:p>
                  </a:txBody>
                  <a:tcPr/>
                </a:tc>
                <a:tc>
                  <a:txBody>
                    <a:bodyPr/>
                    <a:lstStyle/>
                    <a:p>
                      <a:pPr algn="ctr"/>
                      <a:r>
                        <a:rPr lang="en-GB" sz="1200" dirty="0"/>
                        <a:t>42</a:t>
                      </a:r>
                    </a:p>
                  </a:txBody>
                  <a:tcPr/>
                </a:tc>
                <a:tc>
                  <a:txBody>
                    <a:bodyPr/>
                    <a:lstStyle/>
                    <a:p>
                      <a:pPr algn="ctr"/>
                      <a:r>
                        <a:rPr lang="en-GB" sz="1200" dirty="0"/>
                        <a:t>50</a:t>
                      </a:r>
                    </a:p>
                  </a:txBody>
                  <a:tcPr/>
                </a:tc>
                <a:tc>
                  <a:txBody>
                    <a:bodyPr/>
                    <a:lstStyle/>
                    <a:p>
                      <a:pPr algn="ctr"/>
                      <a:r>
                        <a:rPr lang="en-GB" sz="1200" dirty="0"/>
                        <a:t>45</a:t>
                      </a:r>
                    </a:p>
                  </a:txBody>
                  <a:tcPr/>
                </a:tc>
                <a:extLst>
                  <a:ext uri="{0D108BD9-81ED-4DB2-BD59-A6C34878D82A}">
                    <a16:rowId xmlns:a16="http://schemas.microsoft.com/office/drawing/2014/main" val="2893878792"/>
                  </a:ext>
                </a:extLst>
              </a:tr>
              <a:tr h="258716">
                <a:tc>
                  <a:txBody>
                    <a:bodyPr/>
                    <a:lstStyle/>
                    <a:p>
                      <a:r>
                        <a:rPr lang="en-GB" sz="1200" dirty="0"/>
                        <a:t>Myself catching the virus</a:t>
                      </a:r>
                    </a:p>
                  </a:txBody>
                  <a:tcPr/>
                </a:tc>
                <a:tc>
                  <a:txBody>
                    <a:bodyPr/>
                    <a:lstStyle/>
                    <a:p>
                      <a:pPr algn="ctr"/>
                      <a:r>
                        <a:rPr lang="en-GB" sz="1200" dirty="0"/>
                        <a:t>45</a:t>
                      </a:r>
                    </a:p>
                  </a:txBody>
                  <a:tcPr/>
                </a:tc>
                <a:tc>
                  <a:txBody>
                    <a:bodyPr/>
                    <a:lstStyle/>
                    <a:p>
                      <a:pPr algn="ctr"/>
                      <a:r>
                        <a:rPr lang="en-GB" sz="1200" dirty="0"/>
                        <a:t>45</a:t>
                      </a:r>
                    </a:p>
                  </a:txBody>
                  <a:tcPr/>
                </a:tc>
                <a:tc>
                  <a:txBody>
                    <a:bodyPr/>
                    <a:lstStyle/>
                    <a:p>
                      <a:pPr algn="ctr"/>
                      <a:r>
                        <a:rPr lang="en-GB" sz="1200" dirty="0"/>
                        <a:t>41</a:t>
                      </a:r>
                    </a:p>
                  </a:txBody>
                  <a:tcPr/>
                </a:tc>
                <a:tc>
                  <a:txBody>
                    <a:bodyPr/>
                    <a:lstStyle/>
                    <a:p>
                      <a:pPr algn="ctr"/>
                      <a:r>
                        <a:rPr lang="en-GB" sz="1200" dirty="0"/>
                        <a:t>51</a:t>
                      </a:r>
                    </a:p>
                  </a:txBody>
                  <a:tcPr/>
                </a:tc>
                <a:tc>
                  <a:txBody>
                    <a:bodyPr/>
                    <a:lstStyle/>
                    <a:p>
                      <a:pPr algn="ctr"/>
                      <a:r>
                        <a:rPr lang="en-GB" sz="1200" dirty="0"/>
                        <a:t>46</a:t>
                      </a:r>
                    </a:p>
                  </a:txBody>
                  <a:tcPr/>
                </a:tc>
                <a:tc>
                  <a:txBody>
                    <a:bodyPr/>
                    <a:lstStyle/>
                    <a:p>
                      <a:pPr algn="ctr"/>
                      <a:r>
                        <a:rPr lang="en-GB" sz="1200" dirty="0"/>
                        <a:t>41</a:t>
                      </a:r>
                    </a:p>
                  </a:txBody>
                  <a:tcPr/>
                </a:tc>
                <a:tc>
                  <a:txBody>
                    <a:bodyPr/>
                    <a:lstStyle/>
                    <a:p>
                      <a:pPr algn="ctr"/>
                      <a:r>
                        <a:rPr lang="en-GB" sz="1200" dirty="0"/>
                        <a:t>42</a:t>
                      </a:r>
                    </a:p>
                  </a:txBody>
                  <a:tcPr/>
                </a:tc>
                <a:tc>
                  <a:txBody>
                    <a:bodyPr/>
                    <a:lstStyle/>
                    <a:p>
                      <a:pPr algn="ctr"/>
                      <a:r>
                        <a:rPr lang="en-GB" sz="1200" dirty="0"/>
                        <a:t>46</a:t>
                      </a:r>
                    </a:p>
                  </a:txBody>
                  <a:tcPr/>
                </a:tc>
                <a:tc>
                  <a:txBody>
                    <a:bodyPr/>
                    <a:lstStyle/>
                    <a:p>
                      <a:pPr algn="ctr"/>
                      <a:r>
                        <a:rPr lang="en-GB" sz="1200" dirty="0"/>
                        <a:t>33</a:t>
                      </a:r>
                    </a:p>
                  </a:txBody>
                  <a:tcPr/>
                </a:tc>
                <a:extLst>
                  <a:ext uri="{0D108BD9-81ED-4DB2-BD59-A6C34878D82A}">
                    <a16:rowId xmlns:a16="http://schemas.microsoft.com/office/drawing/2014/main" val="1160930840"/>
                  </a:ext>
                </a:extLst>
              </a:tr>
              <a:tr h="258716">
                <a:tc>
                  <a:txBody>
                    <a:bodyPr/>
                    <a:lstStyle/>
                    <a:p>
                      <a:r>
                        <a:rPr lang="en-GB" sz="1200" dirty="0"/>
                        <a:t>Hospitals not being properly equipped to manage/control the virus</a:t>
                      </a:r>
                    </a:p>
                  </a:txBody>
                  <a:tcPr/>
                </a:tc>
                <a:tc>
                  <a:txBody>
                    <a:bodyPr/>
                    <a:lstStyle/>
                    <a:p>
                      <a:pPr algn="ctr"/>
                      <a:r>
                        <a:rPr lang="en-GB" sz="1200" dirty="0"/>
                        <a:t>43</a:t>
                      </a:r>
                    </a:p>
                  </a:txBody>
                  <a:tcPr/>
                </a:tc>
                <a:tc>
                  <a:txBody>
                    <a:bodyPr/>
                    <a:lstStyle/>
                    <a:p>
                      <a:pPr algn="ctr"/>
                      <a:r>
                        <a:rPr lang="en-GB" sz="1200" dirty="0"/>
                        <a:t>45</a:t>
                      </a:r>
                    </a:p>
                  </a:txBody>
                  <a:tcPr/>
                </a:tc>
                <a:tc>
                  <a:txBody>
                    <a:bodyPr/>
                    <a:lstStyle/>
                    <a:p>
                      <a:pPr algn="ctr"/>
                      <a:r>
                        <a:rPr lang="en-GB" sz="1200" dirty="0"/>
                        <a:t>40</a:t>
                      </a:r>
                    </a:p>
                  </a:txBody>
                  <a:tcPr/>
                </a:tc>
                <a:tc>
                  <a:txBody>
                    <a:bodyPr/>
                    <a:lstStyle/>
                    <a:p>
                      <a:pPr algn="ctr"/>
                      <a:r>
                        <a:rPr lang="en-GB" sz="1200" dirty="0"/>
                        <a:t>42</a:t>
                      </a:r>
                    </a:p>
                  </a:txBody>
                  <a:tcPr/>
                </a:tc>
                <a:tc>
                  <a:txBody>
                    <a:bodyPr/>
                    <a:lstStyle/>
                    <a:p>
                      <a:pPr algn="ctr"/>
                      <a:r>
                        <a:rPr lang="en-GB" sz="1200" dirty="0"/>
                        <a:t>42</a:t>
                      </a:r>
                    </a:p>
                  </a:txBody>
                  <a:tcPr/>
                </a:tc>
                <a:tc>
                  <a:txBody>
                    <a:bodyPr/>
                    <a:lstStyle/>
                    <a:p>
                      <a:pPr algn="ctr"/>
                      <a:r>
                        <a:rPr lang="en-GB" sz="1200" dirty="0"/>
                        <a:t>45</a:t>
                      </a:r>
                    </a:p>
                  </a:txBody>
                  <a:tcPr/>
                </a:tc>
                <a:tc>
                  <a:txBody>
                    <a:bodyPr/>
                    <a:lstStyle/>
                    <a:p>
                      <a:pPr algn="ctr"/>
                      <a:r>
                        <a:rPr lang="en-GB" sz="1200" dirty="0"/>
                        <a:t>45</a:t>
                      </a:r>
                    </a:p>
                  </a:txBody>
                  <a:tcPr/>
                </a:tc>
                <a:tc>
                  <a:txBody>
                    <a:bodyPr/>
                    <a:lstStyle/>
                    <a:p>
                      <a:pPr algn="ctr"/>
                      <a:r>
                        <a:rPr lang="en-GB" sz="1200" dirty="0"/>
                        <a:t>45</a:t>
                      </a:r>
                    </a:p>
                  </a:txBody>
                  <a:tcPr/>
                </a:tc>
                <a:tc>
                  <a:txBody>
                    <a:bodyPr/>
                    <a:lstStyle/>
                    <a:p>
                      <a:pPr algn="ctr"/>
                      <a:r>
                        <a:rPr lang="en-GB" sz="1200" dirty="0"/>
                        <a:t>30</a:t>
                      </a:r>
                    </a:p>
                  </a:txBody>
                  <a:tcPr/>
                </a:tc>
                <a:extLst>
                  <a:ext uri="{0D108BD9-81ED-4DB2-BD59-A6C34878D82A}">
                    <a16:rowId xmlns:a16="http://schemas.microsoft.com/office/drawing/2014/main" val="1821644451"/>
                  </a:ext>
                </a:extLst>
              </a:tr>
              <a:tr h="258716">
                <a:tc>
                  <a:txBody>
                    <a:bodyPr/>
                    <a:lstStyle/>
                    <a:p>
                      <a:r>
                        <a:rPr lang="en-GB" sz="1200" dirty="0"/>
                        <a:t>Inaccurate information about the virus</a:t>
                      </a:r>
                    </a:p>
                  </a:txBody>
                  <a:tcPr/>
                </a:tc>
                <a:tc>
                  <a:txBody>
                    <a:bodyPr/>
                    <a:lstStyle/>
                    <a:p>
                      <a:pPr algn="ctr"/>
                      <a:r>
                        <a:rPr lang="en-GB" sz="1200" dirty="0"/>
                        <a:t>40</a:t>
                      </a:r>
                    </a:p>
                  </a:txBody>
                  <a:tcPr/>
                </a:tc>
                <a:tc>
                  <a:txBody>
                    <a:bodyPr/>
                    <a:lstStyle/>
                    <a:p>
                      <a:pPr algn="ctr"/>
                      <a:r>
                        <a:rPr lang="en-GB" sz="1200" dirty="0"/>
                        <a:t>44</a:t>
                      </a:r>
                    </a:p>
                  </a:txBody>
                  <a:tcPr/>
                </a:tc>
                <a:tc>
                  <a:txBody>
                    <a:bodyPr/>
                    <a:lstStyle/>
                    <a:p>
                      <a:pPr algn="ctr"/>
                      <a:r>
                        <a:rPr lang="en-GB" sz="1200" dirty="0"/>
                        <a:t>37</a:t>
                      </a:r>
                    </a:p>
                  </a:txBody>
                  <a:tcPr/>
                </a:tc>
                <a:tc>
                  <a:txBody>
                    <a:bodyPr/>
                    <a:lstStyle/>
                    <a:p>
                      <a:pPr algn="ctr"/>
                      <a:r>
                        <a:rPr lang="en-GB" sz="1200" dirty="0"/>
                        <a:t>37</a:t>
                      </a:r>
                    </a:p>
                  </a:txBody>
                  <a:tcPr/>
                </a:tc>
                <a:tc>
                  <a:txBody>
                    <a:bodyPr/>
                    <a:lstStyle/>
                    <a:p>
                      <a:pPr algn="ctr"/>
                      <a:r>
                        <a:rPr lang="en-GB" sz="1200" dirty="0"/>
                        <a:t>38</a:t>
                      </a:r>
                    </a:p>
                  </a:txBody>
                  <a:tcPr/>
                </a:tc>
                <a:tc>
                  <a:txBody>
                    <a:bodyPr/>
                    <a:lstStyle/>
                    <a:p>
                      <a:pPr algn="ctr"/>
                      <a:r>
                        <a:rPr lang="en-GB" sz="1200" dirty="0"/>
                        <a:t>44</a:t>
                      </a:r>
                    </a:p>
                  </a:txBody>
                  <a:tcPr/>
                </a:tc>
                <a:tc>
                  <a:txBody>
                    <a:bodyPr/>
                    <a:lstStyle/>
                    <a:p>
                      <a:pPr algn="ctr"/>
                      <a:r>
                        <a:rPr lang="en-GB" sz="1200" dirty="0"/>
                        <a:t>34</a:t>
                      </a:r>
                    </a:p>
                  </a:txBody>
                  <a:tcPr/>
                </a:tc>
                <a:tc>
                  <a:txBody>
                    <a:bodyPr/>
                    <a:lstStyle/>
                    <a:p>
                      <a:pPr algn="ctr"/>
                      <a:r>
                        <a:rPr lang="en-GB" sz="1200" dirty="0"/>
                        <a:t>38</a:t>
                      </a:r>
                    </a:p>
                  </a:txBody>
                  <a:tcPr/>
                </a:tc>
                <a:tc>
                  <a:txBody>
                    <a:bodyPr/>
                    <a:lstStyle/>
                    <a:p>
                      <a:pPr algn="ctr"/>
                      <a:r>
                        <a:rPr lang="en-GB" sz="1200" dirty="0"/>
                        <a:t>37</a:t>
                      </a:r>
                    </a:p>
                  </a:txBody>
                  <a:tcPr/>
                </a:tc>
                <a:extLst>
                  <a:ext uri="{0D108BD9-81ED-4DB2-BD59-A6C34878D82A}">
                    <a16:rowId xmlns:a16="http://schemas.microsoft.com/office/drawing/2014/main" val="3687003638"/>
                  </a:ext>
                </a:extLst>
              </a:tr>
              <a:tr h="258716">
                <a:tc>
                  <a:txBody>
                    <a:bodyPr/>
                    <a:lstStyle/>
                    <a:p>
                      <a:r>
                        <a:rPr lang="en-GB" sz="1200" dirty="0"/>
                        <a:t>The lack of research/unknowns surrounding the virus</a:t>
                      </a:r>
                    </a:p>
                  </a:txBody>
                  <a:tcPr/>
                </a:tc>
                <a:tc>
                  <a:txBody>
                    <a:bodyPr/>
                    <a:lstStyle/>
                    <a:p>
                      <a:pPr algn="ctr"/>
                      <a:r>
                        <a:rPr lang="en-GB" sz="1200" dirty="0"/>
                        <a:t>35</a:t>
                      </a:r>
                    </a:p>
                  </a:txBody>
                  <a:tcPr/>
                </a:tc>
                <a:tc>
                  <a:txBody>
                    <a:bodyPr/>
                    <a:lstStyle/>
                    <a:p>
                      <a:pPr algn="ctr"/>
                      <a:r>
                        <a:rPr lang="en-GB" sz="1200" dirty="0"/>
                        <a:t>40</a:t>
                      </a:r>
                    </a:p>
                  </a:txBody>
                  <a:tcPr/>
                </a:tc>
                <a:tc>
                  <a:txBody>
                    <a:bodyPr/>
                    <a:lstStyle/>
                    <a:p>
                      <a:pPr algn="ctr"/>
                      <a:r>
                        <a:rPr lang="en-GB" sz="1200" dirty="0"/>
                        <a:t>31</a:t>
                      </a:r>
                    </a:p>
                  </a:txBody>
                  <a:tcPr/>
                </a:tc>
                <a:tc>
                  <a:txBody>
                    <a:bodyPr/>
                    <a:lstStyle/>
                    <a:p>
                      <a:pPr algn="ctr"/>
                      <a:r>
                        <a:rPr lang="en-GB" sz="1200" dirty="0"/>
                        <a:t>32</a:t>
                      </a:r>
                    </a:p>
                  </a:txBody>
                  <a:tcPr/>
                </a:tc>
                <a:tc>
                  <a:txBody>
                    <a:bodyPr/>
                    <a:lstStyle/>
                    <a:p>
                      <a:pPr algn="ctr"/>
                      <a:r>
                        <a:rPr lang="en-GB" sz="1200" dirty="0"/>
                        <a:t>36</a:t>
                      </a:r>
                    </a:p>
                  </a:txBody>
                  <a:tcPr/>
                </a:tc>
                <a:tc>
                  <a:txBody>
                    <a:bodyPr/>
                    <a:lstStyle/>
                    <a:p>
                      <a:pPr algn="ctr"/>
                      <a:r>
                        <a:rPr lang="en-GB" sz="1200" dirty="0"/>
                        <a:t>35</a:t>
                      </a:r>
                    </a:p>
                  </a:txBody>
                  <a:tcPr/>
                </a:tc>
                <a:tc>
                  <a:txBody>
                    <a:bodyPr/>
                    <a:lstStyle/>
                    <a:p>
                      <a:pPr algn="ctr"/>
                      <a:r>
                        <a:rPr lang="en-GB" sz="1200" dirty="0"/>
                        <a:t>35</a:t>
                      </a:r>
                    </a:p>
                  </a:txBody>
                  <a:tcPr/>
                </a:tc>
                <a:tc>
                  <a:txBody>
                    <a:bodyPr/>
                    <a:lstStyle/>
                    <a:p>
                      <a:pPr algn="ctr"/>
                      <a:r>
                        <a:rPr lang="en-GB" sz="1200" dirty="0"/>
                        <a:t>35</a:t>
                      </a:r>
                    </a:p>
                  </a:txBody>
                  <a:tcPr/>
                </a:tc>
                <a:tc>
                  <a:txBody>
                    <a:bodyPr/>
                    <a:lstStyle/>
                    <a:p>
                      <a:pPr algn="ctr"/>
                      <a:r>
                        <a:rPr lang="en-GB" sz="1200" dirty="0"/>
                        <a:t>29</a:t>
                      </a:r>
                    </a:p>
                  </a:txBody>
                  <a:tcPr/>
                </a:tc>
                <a:extLst>
                  <a:ext uri="{0D108BD9-81ED-4DB2-BD59-A6C34878D82A}">
                    <a16:rowId xmlns:a16="http://schemas.microsoft.com/office/drawing/2014/main" val="692414760"/>
                  </a:ext>
                </a:extLst>
              </a:tr>
              <a:tr h="162884">
                <a:tc>
                  <a:txBody>
                    <a:bodyPr/>
                    <a:lstStyle/>
                    <a:p>
                      <a:r>
                        <a:rPr lang="en-GB" sz="1200" dirty="0"/>
                        <a:t>Failure of medical providers to do sufficient testing of people who might be sick</a:t>
                      </a:r>
                    </a:p>
                  </a:txBody>
                  <a:tcPr/>
                </a:tc>
                <a:tc>
                  <a:txBody>
                    <a:bodyPr/>
                    <a:lstStyle/>
                    <a:p>
                      <a:pPr algn="ctr"/>
                      <a:r>
                        <a:rPr lang="en-GB" sz="1200" dirty="0"/>
                        <a:t>32</a:t>
                      </a:r>
                    </a:p>
                  </a:txBody>
                  <a:tcPr/>
                </a:tc>
                <a:tc>
                  <a:txBody>
                    <a:bodyPr/>
                    <a:lstStyle/>
                    <a:p>
                      <a:pPr algn="ctr"/>
                      <a:r>
                        <a:rPr lang="en-GB" sz="1200" dirty="0"/>
                        <a:t>34</a:t>
                      </a:r>
                    </a:p>
                  </a:txBody>
                  <a:tcPr/>
                </a:tc>
                <a:tc>
                  <a:txBody>
                    <a:bodyPr/>
                    <a:lstStyle/>
                    <a:p>
                      <a:pPr algn="ctr"/>
                      <a:r>
                        <a:rPr lang="en-GB" sz="1200" dirty="0"/>
                        <a:t>23</a:t>
                      </a:r>
                    </a:p>
                  </a:txBody>
                  <a:tcPr/>
                </a:tc>
                <a:tc>
                  <a:txBody>
                    <a:bodyPr/>
                    <a:lstStyle/>
                    <a:p>
                      <a:pPr algn="ctr"/>
                      <a:r>
                        <a:rPr lang="en-GB" sz="1200" dirty="0"/>
                        <a:t>29</a:t>
                      </a:r>
                    </a:p>
                  </a:txBody>
                  <a:tcPr/>
                </a:tc>
                <a:tc>
                  <a:txBody>
                    <a:bodyPr/>
                    <a:lstStyle/>
                    <a:p>
                      <a:pPr algn="ctr"/>
                      <a:r>
                        <a:rPr lang="en-GB" sz="1200" dirty="0"/>
                        <a:t>30</a:t>
                      </a:r>
                    </a:p>
                  </a:txBody>
                  <a:tcPr/>
                </a:tc>
                <a:tc>
                  <a:txBody>
                    <a:bodyPr/>
                    <a:lstStyle/>
                    <a:p>
                      <a:pPr algn="ctr"/>
                      <a:r>
                        <a:rPr lang="en-GB" sz="1200" dirty="0"/>
                        <a:t>35</a:t>
                      </a:r>
                    </a:p>
                  </a:txBody>
                  <a:tcPr/>
                </a:tc>
                <a:tc>
                  <a:txBody>
                    <a:bodyPr/>
                    <a:lstStyle/>
                    <a:p>
                      <a:pPr algn="ctr"/>
                      <a:r>
                        <a:rPr lang="en-GB" sz="1200" dirty="0"/>
                        <a:t>33</a:t>
                      </a:r>
                    </a:p>
                  </a:txBody>
                  <a:tcPr/>
                </a:tc>
                <a:tc>
                  <a:txBody>
                    <a:bodyPr/>
                    <a:lstStyle/>
                    <a:p>
                      <a:pPr algn="ctr"/>
                      <a:r>
                        <a:rPr lang="en-GB" sz="1200" dirty="0"/>
                        <a:t>31</a:t>
                      </a:r>
                    </a:p>
                  </a:txBody>
                  <a:tcPr/>
                </a:tc>
                <a:tc>
                  <a:txBody>
                    <a:bodyPr/>
                    <a:lstStyle/>
                    <a:p>
                      <a:pPr algn="ctr"/>
                      <a:r>
                        <a:rPr lang="en-GB" sz="1200" dirty="0"/>
                        <a:t>27</a:t>
                      </a:r>
                    </a:p>
                  </a:txBody>
                  <a:tcPr/>
                </a:tc>
                <a:extLst>
                  <a:ext uri="{0D108BD9-81ED-4DB2-BD59-A6C34878D82A}">
                    <a16:rowId xmlns:a16="http://schemas.microsoft.com/office/drawing/2014/main" val="3265048635"/>
                  </a:ext>
                </a:extLst>
              </a:tr>
              <a:tr h="258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Shortages of medical supplies (e.g. face masks)</a:t>
                      </a:r>
                    </a:p>
                  </a:txBody>
                  <a:tcPr/>
                </a:tc>
                <a:tc>
                  <a:txBody>
                    <a:bodyPr/>
                    <a:lstStyle/>
                    <a:p>
                      <a:pPr algn="ctr"/>
                      <a:r>
                        <a:rPr lang="en-GB" sz="1200" dirty="0"/>
                        <a:t>32</a:t>
                      </a:r>
                    </a:p>
                  </a:txBody>
                  <a:tcPr/>
                </a:tc>
                <a:tc>
                  <a:txBody>
                    <a:bodyPr/>
                    <a:lstStyle/>
                    <a:p>
                      <a:pPr algn="ctr"/>
                      <a:r>
                        <a:rPr lang="en-GB" sz="1200" dirty="0"/>
                        <a:t>34</a:t>
                      </a:r>
                    </a:p>
                  </a:txBody>
                  <a:tcPr/>
                </a:tc>
                <a:tc>
                  <a:txBody>
                    <a:bodyPr/>
                    <a:lstStyle/>
                    <a:p>
                      <a:pPr algn="ctr"/>
                      <a:r>
                        <a:rPr lang="en-GB" sz="1200" dirty="0"/>
                        <a:t>23</a:t>
                      </a:r>
                    </a:p>
                  </a:txBody>
                  <a:tcPr/>
                </a:tc>
                <a:tc>
                  <a:txBody>
                    <a:bodyPr/>
                    <a:lstStyle/>
                    <a:p>
                      <a:pPr algn="ctr"/>
                      <a:r>
                        <a:rPr lang="en-GB" sz="1200" dirty="0"/>
                        <a:t>27</a:t>
                      </a:r>
                    </a:p>
                  </a:txBody>
                  <a:tcPr/>
                </a:tc>
                <a:tc>
                  <a:txBody>
                    <a:bodyPr/>
                    <a:lstStyle/>
                    <a:p>
                      <a:pPr algn="ctr"/>
                      <a:r>
                        <a:rPr lang="en-GB" sz="1200" dirty="0"/>
                        <a:t>33</a:t>
                      </a:r>
                    </a:p>
                  </a:txBody>
                  <a:tcPr/>
                </a:tc>
                <a:tc>
                  <a:txBody>
                    <a:bodyPr/>
                    <a:lstStyle/>
                    <a:p>
                      <a:pPr algn="ctr"/>
                      <a:r>
                        <a:rPr lang="en-GB" sz="1200" dirty="0"/>
                        <a:t>33</a:t>
                      </a:r>
                    </a:p>
                  </a:txBody>
                  <a:tcPr/>
                </a:tc>
                <a:tc>
                  <a:txBody>
                    <a:bodyPr/>
                    <a:lstStyle/>
                    <a:p>
                      <a:pPr algn="ctr"/>
                      <a:r>
                        <a:rPr lang="en-GB" sz="1200" dirty="0"/>
                        <a:t>31</a:t>
                      </a:r>
                    </a:p>
                  </a:txBody>
                  <a:tcPr/>
                </a:tc>
                <a:tc>
                  <a:txBody>
                    <a:bodyPr/>
                    <a:lstStyle/>
                    <a:p>
                      <a:pPr algn="ctr"/>
                      <a:r>
                        <a:rPr lang="en-GB" sz="1200" dirty="0"/>
                        <a:t>30</a:t>
                      </a:r>
                    </a:p>
                  </a:txBody>
                  <a:tcPr/>
                </a:tc>
                <a:tc>
                  <a:txBody>
                    <a:bodyPr/>
                    <a:lstStyle/>
                    <a:p>
                      <a:pPr algn="ctr"/>
                      <a:r>
                        <a:rPr lang="en-GB" sz="1200" dirty="0"/>
                        <a:t>25</a:t>
                      </a:r>
                    </a:p>
                  </a:txBody>
                  <a:tcPr/>
                </a:tc>
                <a:extLst>
                  <a:ext uri="{0D108BD9-81ED-4DB2-BD59-A6C34878D82A}">
                    <a16:rowId xmlns:a16="http://schemas.microsoft.com/office/drawing/2014/main" val="538377163"/>
                  </a:ext>
                </a:extLst>
              </a:tr>
              <a:tr h="258716">
                <a:tc>
                  <a:txBody>
                    <a:bodyPr/>
                    <a:lstStyle/>
                    <a:p>
                      <a:r>
                        <a:rPr lang="en-GB" sz="1200" dirty="0"/>
                        <a:t>Risks to healthcare professionals</a:t>
                      </a:r>
                    </a:p>
                  </a:txBody>
                  <a:tcPr/>
                </a:tc>
                <a:tc>
                  <a:txBody>
                    <a:bodyPr/>
                    <a:lstStyle/>
                    <a:p>
                      <a:pPr algn="ctr"/>
                      <a:r>
                        <a:rPr lang="en-GB" sz="1200" dirty="0"/>
                        <a:t>30</a:t>
                      </a:r>
                    </a:p>
                  </a:txBody>
                  <a:tcPr/>
                </a:tc>
                <a:tc>
                  <a:txBody>
                    <a:bodyPr/>
                    <a:lstStyle/>
                    <a:p>
                      <a:pPr algn="ctr"/>
                      <a:r>
                        <a:rPr lang="en-GB" sz="1200" dirty="0"/>
                        <a:t>33</a:t>
                      </a:r>
                    </a:p>
                  </a:txBody>
                  <a:tcPr/>
                </a:tc>
                <a:tc>
                  <a:txBody>
                    <a:bodyPr/>
                    <a:lstStyle/>
                    <a:p>
                      <a:pPr algn="ctr"/>
                      <a:r>
                        <a:rPr lang="en-GB" sz="1200" dirty="0"/>
                        <a:t>27</a:t>
                      </a:r>
                    </a:p>
                  </a:txBody>
                  <a:tcPr/>
                </a:tc>
                <a:tc>
                  <a:txBody>
                    <a:bodyPr/>
                    <a:lstStyle/>
                    <a:p>
                      <a:pPr algn="ctr"/>
                      <a:r>
                        <a:rPr lang="en-GB" sz="1200" dirty="0"/>
                        <a:t>22</a:t>
                      </a:r>
                    </a:p>
                  </a:txBody>
                  <a:tcPr/>
                </a:tc>
                <a:tc>
                  <a:txBody>
                    <a:bodyPr/>
                    <a:lstStyle/>
                    <a:p>
                      <a:pPr algn="ctr"/>
                      <a:r>
                        <a:rPr lang="en-GB" sz="1200" dirty="0"/>
                        <a:t>28</a:t>
                      </a:r>
                    </a:p>
                  </a:txBody>
                  <a:tcPr/>
                </a:tc>
                <a:tc>
                  <a:txBody>
                    <a:bodyPr/>
                    <a:lstStyle/>
                    <a:p>
                      <a:pPr algn="ctr"/>
                      <a:r>
                        <a:rPr lang="en-GB" sz="1200" dirty="0"/>
                        <a:t>36</a:t>
                      </a:r>
                    </a:p>
                  </a:txBody>
                  <a:tcPr/>
                </a:tc>
                <a:tc>
                  <a:txBody>
                    <a:bodyPr/>
                    <a:lstStyle/>
                    <a:p>
                      <a:pPr algn="ctr"/>
                      <a:r>
                        <a:rPr lang="en-GB" sz="1200" dirty="0"/>
                        <a:t>29</a:t>
                      </a:r>
                    </a:p>
                  </a:txBody>
                  <a:tcPr/>
                </a:tc>
                <a:tc>
                  <a:txBody>
                    <a:bodyPr/>
                    <a:lstStyle/>
                    <a:p>
                      <a:pPr algn="ctr"/>
                      <a:r>
                        <a:rPr lang="en-GB" sz="1200" dirty="0"/>
                        <a:t>30</a:t>
                      </a:r>
                    </a:p>
                  </a:txBody>
                  <a:tcPr/>
                </a:tc>
                <a:tc>
                  <a:txBody>
                    <a:bodyPr/>
                    <a:lstStyle/>
                    <a:p>
                      <a:pPr algn="ctr"/>
                      <a:r>
                        <a:rPr lang="en-GB" sz="1200" dirty="0"/>
                        <a:t>31</a:t>
                      </a:r>
                    </a:p>
                  </a:txBody>
                  <a:tcPr/>
                </a:tc>
                <a:extLst>
                  <a:ext uri="{0D108BD9-81ED-4DB2-BD59-A6C34878D82A}">
                    <a16:rowId xmlns:a16="http://schemas.microsoft.com/office/drawing/2014/main" val="3050610809"/>
                  </a:ext>
                </a:extLst>
              </a:tr>
              <a:tr h="258716">
                <a:tc>
                  <a:txBody>
                    <a:bodyPr/>
                    <a:lstStyle/>
                    <a:p>
                      <a:r>
                        <a:rPr lang="en-GB" sz="1200" dirty="0"/>
                        <a:t>Countries not being able to work together to fight the virus</a:t>
                      </a:r>
                    </a:p>
                  </a:txBody>
                  <a:tcPr/>
                </a:tc>
                <a:tc>
                  <a:txBody>
                    <a:bodyPr/>
                    <a:lstStyle/>
                    <a:p>
                      <a:pPr algn="ctr"/>
                      <a:r>
                        <a:rPr lang="en-GB" sz="1200" dirty="0"/>
                        <a:t>28</a:t>
                      </a:r>
                    </a:p>
                  </a:txBody>
                  <a:tcPr/>
                </a:tc>
                <a:tc>
                  <a:txBody>
                    <a:bodyPr/>
                    <a:lstStyle/>
                    <a:p>
                      <a:pPr algn="ctr"/>
                      <a:r>
                        <a:rPr lang="en-GB" sz="1200" dirty="0"/>
                        <a:t>31</a:t>
                      </a:r>
                    </a:p>
                  </a:txBody>
                  <a:tcPr/>
                </a:tc>
                <a:tc>
                  <a:txBody>
                    <a:bodyPr/>
                    <a:lstStyle/>
                    <a:p>
                      <a:pPr algn="ctr"/>
                      <a:r>
                        <a:rPr lang="en-GB" sz="1200" dirty="0"/>
                        <a:t>23</a:t>
                      </a:r>
                    </a:p>
                  </a:txBody>
                  <a:tcPr/>
                </a:tc>
                <a:tc>
                  <a:txBody>
                    <a:bodyPr/>
                    <a:lstStyle/>
                    <a:p>
                      <a:pPr algn="ctr"/>
                      <a:r>
                        <a:rPr lang="en-GB" sz="1200" dirty="0"/>
                        <a:t>28</a:t>
                      </a:r>
                    </a:p>
                  </a:txBody>
                  <a:tcPr/>
                </a:tc>
                <a:tc>
                  <a:txBody>
                    <a:bodyPr/>
                    <a:lstStyle/>
                    <a:p>
                      <a:pPr algn="ctr"/>
                      <a:r>
                        <a:rPr lang="en-GB" sz="1200" dirty="0"/>
                        <a:t>28</a:t>
                      </a:r>
                    </a:p>
                  </a:txBody>
                  <a:tcPr/>
                </a:tc>
                <a:tc>
                  <a:txBody>
                    <a:bodyPr/>
                    <a:lstStyle/>
                    <a:p>
                      <a:pPr algn="ctr"/>
                      <a:r>
                        <a:rPr lang="en-GB" sz="1200" dirty="0"/>
                        <a:t>28</a:t>
                      </a:r>
                    </a:p>
                  </a:txBody>
                  <a:tcPr/>
                </a:tc>
                <a:tc>
                  <a:txBody>
                    <a:bodyPr/>
                    <a:lstStyle/>
                    <a:p>
                      <a:pPr algn="ctr"/>
                      <a:r>
                        <a:rPr lang="en-GB" sz="1200" dirty="0"/>
                        <a:t>24</a:t>
                      </a:r>
                    </a:p>
                  </a:txBody>
                  <a:tcPr/>
                </a:tc>
                <a:tc>
                  <a:txBody>
                    <a:bodyPr/>
                    <a:lstStyle/>
                    <a:p>
                      <a:pPr algn="ctr"/>
                      <a:r>
                        <a:rPr lang="en-GB" sz="1200" dirty="0"/>
                        <a:t>26</a:t>
                      </a:r>
                    </a:p>
                  </a:txBody>
                  <a:tcPr/>
                </a:tc>
                <a:tc>
                  <a:txBody>
                    <a:bodyPr/>
                    <a:lstStyle/>
                    <a:p>
                      <a:pPr algn="ctr"/>
                      <a:r>
                        <a:rPr lang="en-GB" sz="1200" dirty="0"/>
                        <a:t>24</a:t>
                      </a:r>
                    </a:p>
                  </a:txBody>
                  <a:tcPr/>
                </a:tc>
                <a:extLst>
                  <a:ext uri="{0D108BD9-81ED-4DB2-BD59-A6C34878D82A}">
                    <a16:rowId xmlns:a16="http://schemas.microsoft.com/office/drawing/2014/main" val="2062455473"/>
                  </a:ext>
                </a:extLst>
              </a:tr>
              <a:tr h="258716">
                <a:tc>
                  <a:txBody>
                    <a:bodyPr/>
                    <a:lstStyle/>
                    <a:p>
                      <a:r>
                        <a:rPr lang="en-GB" sz="1200" dirty="0"/>
                        <a:t>The impact it might have on my personal finances</a:t>
                      </a:r>
                    </a:p>
                  </a:txBody>
                  <a:tcPr/>
                </a:tc>
                <a:tc>
                  <a:txBody>
                    <a:bodyPr/>
                    <a:lstStyle/>
                    <a:p>
                      <a:pPr algn="ctr"/>
                      <a:r>
                        <a:rPr lang="en-GB" sz="1200" dirty="0"/>
                        <a:t>20</a:t>
                      </a:r>
                    </a:p>
                  </a:txBody>
                  <a:tcPr/>
                </a:tc>
                <a:tc>
                  <a:txBody>
                    <a:bodyPr/>
                    <a:lstStyle/>
                    <a:p>
                      <a:pPr algn="ctr"/>
                      <a:r>
                        <a:rPr lang="en-GB" sz="1200" dirty="0"/>
                        <a:t>29</a:t>
                      </a:r>
                    </a:p>
                  </a:txBody>
                  <a:tcPr/>
                </a:tc>
                <a:tc>
                  <a:txBody>
                    <a:bodyPr/>
                    <a:lstStyle/>
                    <a:p>
                      <a:pPr algn="ctr"/>
                      <a:r>
                        <a:rPr lang="en-GB" sz="1200" dirty="0"/>
                        <a:t>19</a:t>
                      </a:r>
                    </a:p>
                  </a:txBody>
                  <a:tcPr/>
                </a:tc>
                <a:tc>
                  <a:txBody>
                    <a:bodyPr/>
                    <a:lstStyle/>
                    <a:p>
                      <a:pPr algn="ctr"/>
                      <a:r>
                        <a:rPr lang="en-GB" sz="1200" dirty="0"/>
                        <a:t>12</a:t>
                      </a:r>
                    </a:p>
                  </a:txBody>
                  <a:tcPr/>
                </a:tc>
                <a:tc>
                  <a:txBody>
                    <a:bodyPr/>
                    <a:lstStyle/>
                    <a:p>
                      <a:pPr algn="ctr"/>
                      <a:r>
                        <a:rPr lang="en-GB" sz="1200" dirty="0"/>
                        <a:t>25</a:t>
                      </a:r>
                    </a:p>
                  </a:txBody>
                  <a:tcPr/>
                </a:tc>
                <a:tc>
                  <a:txBody>
                    <a:bodyPr/>
                    <a:lstStyle/>
                    <a:p>
                      <a:pPr algn="ctr"/>
                      <a:r>
                        <a:rPr lang="en-GB" sz="1200" dirty="0"/>
                        <a:t>20</a:t>
                      </a:r>
                    </a:p>
                  </a:txBody>
                  <a:tcPr/>
                </a:tc>
                <a:tc>
                  <a:txBody>
                    <a:bodyPr/>
                    <a:lstStyle/>
                    <a:p>
                      <a:pPr algn="ctr"/>
                      <a:r>
                        <a:rPr lang="en-GB" sz="1200" dirty="0"/>
                        <a:t>20</a:t>
                      </a:r>
                    </a:p>
                  </a:txBody>
                  <a:tcPr/>
                </a:tc>
                <a:tc>
                  <a:txBody>
                    <a:bodyPr/>
                    <a:lstStyle/>
                    <a:p>
                      <a:pPr algn="ctr"/>
                      <a:r>
                        <a:rPr lang="en-GB" sz="1200" dirty="0"/>
                        <a:t>15</a:t>
                      </a:r>
                    </a:p>
                  </a:txBody>
                  <a:tcPr/>
                </a:tc>
                <a:tc>
                  <a:txBody>
                    <a:bodyPr/>
                    <a:lstStyle/>
                    <a:p>
                      <a:pPr algn="ctr"/>
                      <a:r>
                        <a:rPr lang="en-GB" sz="1200" dirty="0"/>
                        <a:t>20</a:t>
                      </a:r>
                    </a:p>
                  </a:txBody>
                  <a:tcPr/>
                </a:tc>
                <a:extLst>
                  <a:ext uri="{0D108BD9-81ED-4DB2-BD59-A6C34878D82A}">
                    <a16:rowId xmlns:a16="http://schemas.microsoft.com/office/drawing/2014/main" val="3520397825"/>
                  </a:ext>
                </a:extLst>
              </a:tr>
            </a:tbl>
          </a:graphicData>
        </a:graphic>
      </p:graphicFrame>
      <p:sp>
        <p:nvSpPr>
          <p:cNvPr id="6" name="Title 5">
            <a:extLst>
              <a:ext uri="{FF2B5EF4-FFF2-40B4-BE49-F238E27FC236}">
                <a16:creationId xmlns:a16="http://schemas.microsoft.com/office/drawing/2014/main" id="{B08965E4-4DD1-45F9-A6DD-EC7ADF94B023}"/>
              </a:ext>
            </a:extLst>
          </p:cNvPr>
          <p:cNvSpPr>
            <a:spLocks noGrp="1"/>
          </p:cNvSpPr>
          <p:nvPr>
            <p:ph type="title"/>
          </p:nvPr>
        </p:nvSpPr>
        <p:spPr/>
        <p:txBody>
          <a:bodyPr/>
          <a:lstStyle/>
          <a:p>
            <a:r>
              <a:rPr lang="en-GB" dirty="0"/>
              <a:t>Highest causes for concern</a:t>
            </a:r>
          </a:p>
        </p:txBody>
      </p:sp>
      <p:sp>
        <p:nvSpPr>
          <p:cNvPr id="7" name="Text Placeholder 6">
            <a:extLst>
              <a:ext uri="{FF2B5EF4-FFF2-40B4-BE49-F238E27FC236}">
                <a16:creationId xmlns:a16="http://schemas.microsoft.com/office/drawing/2014/main" id="{8929B3F1-46C2-4947-AF93-195D6B98C39C}"/>
              </a:ext>
            </a:extLst>
          </p:cNvPr>
          <p:cNvSpPr>
            <a:spLocks noGrp="1"/>
          </p:cNvSpPr>
          <p:nvPr>
            <p:ph type="body" sz="quarter" idx="11"/>
          </p:nvPr>
        </p:nvSpPr>
        <p:spPr/>
        <p:txBody>
          <a:bodyPr/>
          <a:lstStyle/>
          <a:p>
            <a:endParaRPr lang="en-GB" dirty="0"/>
          </a:p>
        </p:txBody>
      </p:sp>
      <p:sp>
        <p:nvSpPr>
          <p:cNvPr id="11" name="TextBox 10">
            <a:extLst>
              <a:ext uri="{FF2B5EF4-FFF2-40B4-BE49-F238E27FC236}">
                <a16:creationId xmlns:a16="http://schemas.microsoft.com/office/drawing/2014/main" id="{17808974-6643-43E1-8055-D1FA013DC638}"/>
              </a:ext>
            </a:extLst>
          </p:cNvPr>
          <p:cNvSpPr txBox="1"/>
          <p:nvPr/>
        </p:nvSpPr>
        <p:spPr>
          <a:xfrm>
            <a:off x="412494" y="1505714"/>
            <a:ext cx="10794482" cy="369332"/>
          </a:xfrm>
          <a:prstGeom prst="rect">
            <a:avLst/>
          </a:prstGeom>
          <a:noFill/>
        </p:spPr>
        <p:txBody>
          <a:bodyPr wrap="square" rtlCol="0">
            <a:spAutoFit/>
          </a:bodyPr>
          <a:lstStyle/>
          <a:p>
            <a:r>
              <a:rPr lang="en-GB" sz="1600" dirty="0"/>
              <a:t>When thinking about Coronavirus which of the following, if any are you most worried about? Please tick all that apply</a:t>
            </a:r>
            <a:r>
              <a:rPr lang="en-GB" dirty="0"/>
              <a:t>.</a:t>
            </a:r>
            <a:endParaRPr lang="en-GB" sz="1600" dirty="0"/>
          </a:p>
        </p:txBody>
      </p:sp>
      <p:sp>
        <p:nvSpPr>
          <p:cNvPr id="13" name="TextBox 12">
            <a:extLst>
              <a:ext uri="{FF2B5EF4-FFF2-40B4-BE49-F238E27FC236}">
                <a16:creationId xmlns:a16="http://schemas.microsoft.com/office/drawing/2014/main" id="{2B11CCC5-5930-4CCB-B963-DDCA8308C94C}"/>
              </a:ext>
            </a:extLst>
          </p:cNvPr>
          <p:cNvSpPr txBox="1"/>
          <p:nvPr/>
        </p:nvSpPr>
        <p:spPr>
          <a:xfrm>
            <a:off x="413656" y="6622665"/>
            <a:ext cx="3813048" cy="230832"/>
          </a:xfrm>
          <a:prstGeom prst="rect">
            <a:avLst/>
          </a:prstGeom>
          <a:noFill/>
        </p:spPr>
        <p:txBody>
          <a:bodyPr wrap="square" rtlCol="0">
            <a:spAutoFit/>
          </a:bodyPr>
          <a:lstStyle/>
          <a:p>
            <a:r>
              <a:rPr lang="en-GB" sz="900" dirty="0"/>
              <a:t>Source: Globalwebindex, March 2020 </a:t>
            </a:r>
          </a:p>
        </p:txBody>
      </p:sp>
      <p:sp>
        <p:nvSpPr>
          <p:cNvPr id="16" name="Rectangle 15">
            <a:extLst>
              <a:ext uri="{FF2B5EF4-FFF2-40B4-BE49-F238E27FC236}">
                <a16:creationId xmlns:a16="http://schemas.microsoft.com/office/drawing/2014/main" id="{32DC3334-778B-4D8D-B6B8-AAAB2B5E0C04}"/>
              </a:ext>
            </a:extLst>
          </p:cNvPr>
          <p:cNvSpPr/>
          <p:nvPr/>
        </p:nvSpPr>
        <p:spPr>
          <a:xfrm>
            <a:off x="479425" y="3221691"/>
            <a:ext cx="11130314" cy="17612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People’s concerns are broadly the same across all measures but note that those with higher incomes are more positive about all measures than the less affluent and any age group, suggesting that income is a bigger differentiator than age.</a:t>
            </a:r>
          </a:p>
          <a:p>
            <a:pPr algn="ctr"/>
            <a:endParaRPr lang="en-GB" dirty="0"/>
          </a:p>
          <a:p>
            <a:pPr algn="ctr"/>
            <a:r>
              <a:rPr lang="en-GB" dirty="0"/>
              <a:t>The only thing the affluent are more concerned with is the impact on their personal finances.</a:t>
            </a:r>
          </a:p>
        </p:txBody>
      </p:sp>
    </p:spTree>
    <p:extLst>
      <p:ext uri="{BB962C8B-B14F-4D97-AF65-F5344CB8AC3E}">
        <p14:creationId xmlns:p14="http://schemas.microsoft.com/office/powerpoint/2010/main" val="187528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8">
            <a:extLst>
              <a:ext uri="{FF2B5EF4-FFF2-40B4-BE49-F238E27FC236}">
                <a16:creationId xmlns:a16="http://schemas.microsoft.com/office/drawing/2014/main" id="{FDD68CDE-30B5-4F07-995D-438635EB6DE7}"/>
              </a:ext>
            </a:extLst>
          </p:cNvPr>
          <p:cNvGraphicFramePr>
            <a:graphicFrameLocks noGrp="1"/>
          </p:cNvGraphicFramePr>
          <p:nvPr>
            <p:ph type="tbl" sz="quarter" idx="13"/>
            <p:extLst>
              <p:ext uri="{D42A27DB-BD31-4B8C-83A1-F6EECF244321}">
                <p14:modId xmlns:p14="http://schemas.microsoft.com/office/powerpoint/2010/main" val="3464619359"/>
              </p:ext>
            </p:extLst>
          </p:nvPr>
        </p:nvGraphicFramePr>
        <p:xfrm>
          <a:off x="486000" y="2001343"/>
          <a:ext cx="10628315" cy="3054626"/>
        </p:xfrm>
        <a:graphic>
          <a:graphicData uri="http://schemas.openxmlformats.org/drawingml/2006/table">
            <a:tbl>
              <a:tblPr firstRow="1" bandRow="1">
                <a:tableStyleId>{5C22544A-7EE6-4342-B048-85BDC9FD1C3A}</a:tableStyleId>
              </a:tblPr>
              <a:tblGrid>
                <a:gridCol w="5045005">
                  <a:extLst>
                    <a:ext uri="{9D8B030D-6E8A-4147-A177-3AD203B41FA5}">
                      <a16:colId xmlns:a16="http://schemas.microsoft.com/office/drawing/2014/main" val="1229641787"/>
                    </a:ext>
                  </a:extLst>
                </a:gridCol>
                <a:gridCol w="624470">
                  <a:extLst>
                    <a:ext uri="{9D8B030D-6E8A-4147-A177-3AD203B41FA5}">
                      <a16:colId xmlns:a16="http://schemas.microsoft.com/office/drawing/2014/main" val="832119752"/>
                    </a:ext>
                  </a:extLst>
                </a:gridCol>
                <a:gridCol w="619855">
                  <a:extLst>
                    <a:ext uri="{9D8B030D-6E8A-4147-A177-3AD203B41FA5}">
                      <a16:colId xmlns:a16="http://schemas.microsoft.com/office/drawing/2014/main" val="2481685931"/>
                    </a:ext>
                  </a:extLst>
                </a:gridCol>
                <a:gridCol w="619855">
                  <a:extLst>
                    <a:ext uri="{9D8B030D-6E8A-4147-A177-3AD203B41FA5}">
                      <a16:colId xmlns:a16="http://schemas.microsoft.com/office/drawing/2014/main" val="3141906636"/>
                    </a:ext>
                  </a:extLst>
                </a:gridCol>
                <a:gridCol w="619855">
                  <a:extLst>
                    <a:ext uri="{9D8B030D-6E8A-4147-A177-3AD203B41FA5}">
                      <a16:colId xmlns:a16="http://schemas.microsoft.com/office/drawing/2014/main" val="1581143443"/>
                    </a:ext>
                  </a:extLst>
                </a:gridCol>
                <a:gridCol w="619855">
                  <a:extLst>
                    <a:ext uri="{9D8B030D-6E8A-4147-A177-3AD203B41FA5}">
                      <a16:colId xmlns:a16="http://schemas.microsoft.com/office/drawing/2014/main" val="4198562346"/>
                    </a:ext>
                  </a:extLst>
                </a:gridCol>
                <a:gridCol w="619855">
                  <a:extLst>
                    <a:ext uri="{9D8B030D-6E8A-4147-A177-3AD203B41FA5}">
                      <a16:colId xmlns:a16="http://schemas.microsoft.com/office/drawing/2014/main" val="252630177"/>
                    </a:ext>
                  </a:extLst>
                </a:gridCol>
                <a:gridCol w="619855">
                  <a:extLst>
                    <a:ext uri="{9D8B030D-6E8A-4147-A177-3AD203B41FA5}">
                      <a16:colId xmlns:a16="http://schemas.microsoft.com/office/drawing/2014/main" val="2234852212"/>
                    </a:ext>
                  </a:extLst>
                </a:gridCol>
                <a:gridCol w="619855">
                  <a:extLst>
                    <a:ext uri="{9D8B030D-6E8A-4147-A177-3AD203B41FA5}">
                      <a16:colId xmlns:a16="http://schemas.microsoft.com/office/drawing/2014/main" val="2344568720"/>
                    </a:ext>
                  </a:extLst>
                </a:gridCol>
                <a:gridCol w="619855">
                  <a:extLst>
                    <a:ext uri="{9D8B030D-6E8A-4147-A177-3AD203B41FA5}">
                      <a16:colId xmlns:a16="http://schemas.microsoft.com/office/drawing/2014/main" val="1567457811"/>
                    </a:ext>
                  </a:extLst>
                </a:gridCol>
              </a:tblGrid>
              <a:tr h="353650">
                <a:tc>
                  <a:txBody>
                    <a:bodyPr/>
                    <a:lstStyle/>
                    <a:p>
                      <a:r>
                        <a:rPr lang="en-GB" sz="1200" dirty="0"/>
                        <a:t>%</a:t>
                      </a:r>
                    </a:p>
                  </a:txBody>
                  <a:tcPr>
                    <a:solidFill>
                      <a:schemeClr val="tx2"/>
                    </a:solidFill>
                  </a:tcPr>
                </a:tc>
                <a:tc gridSpan="3">
                  <a:txBody>
                    <a:bodyPr/>
                    <a:lstStyle/>
                    <a:p>
                      <a:pPr algn="l"/>
                      <a:r>
                        <a:rPr lang="en-GB" sz="1200" dirty="0"/>
                        <a:t>COUNTRY</a:t>
                      </a:r>
                    </a:p>
                  </a:txBody>
                  <a:tcPr>
                    <a:solidFill>
                      <a:schemeClr val="tx2"/>
                    </a:solidFill>
                  </a:tcPr>
                </a:tc>
                <a:tc hMerge="1">
                  <a:txBody>
                    <a:bodyPr/>
                    <a:lstStyle/>
                    <a:p>
                      <a:pPr algn="ctr"/>
                      <a:endParaRPr lang="en-GB" sz="1200" dirty="0"/>
                    </a:p>
                  </a:txBody>
                  <a:tcPr/>
                </a:tc>
                <a:tc hMerge="1">
                  <a:txBody>
                    <a:bodyPr/>
                    <a:lstStyle/>
                    <a:p>
                      <a:pPr algn="ctr"/>
                      <a:endParaRPr lang="en-GB" sz="1200" dirty="0"/>
                    </a:p>
                  </a:txBody>
                  <a:tcPr/>
                </a:tc>
                <a:tc gridSpan="4">
                  <a:txBody>
                    <a:bodyPr/>
                    <a:lstStyle/>
                    <a:p>
                      <a:pPr algn="l"/>
                      <a:r>
                        <a:rPr lang="en-GB" sz="1200" dirty="0"/>
                        <a:t>DEMOGRAPHIC</a:t>
                      </a:r>
                    </a:p>
                  </a:txBody>
                  <a:tcPr>
                    <a:solidFill>
                      <a:schemeClr val="tx2"/>
                    </a:solidFill>
                  </a:tcPr>
                </a:tc>
                <a:tc hMerge="1">
                  <a:txBody>
                    <a:bodyPr/>
                    <a:lstStyle/>
                    <a:p>
                      <a:pPr algn="ctr"/>
                      <a:endParaRPr lang="en-GB" sz="1200" dirty="0"/>
                    </a:p>
                  </a:txBody>
                  <a:tcPr/>
                </a:tc>
                <a:tc hMerge="1">
                  <a:txBody>
                    <a:bodyPr/>
                    <a:lstStyle/>
                    <a:p>
                      <a:pPr algn="ctr"/>
                      <a:endParaRPr lang="en-GB" sz="1200" dirty="0"/>
                    </a:p>
                  </a:txBody>
                  <a:tcPr/>
                </a:tc>
                <a:tc hMerge="1">
                  <a:txBody>
                    <a:bodyPr/>
                    <a:lstStyle/>
                    <a:p>
                      <a:pPr algn="ctr"/>
                      <a:endParaRPr lang="en-GB" sz="1200" dirty="0"/>
                    </a:p>
                  </a:txBody>
                  <a:tcPr/>
                </a:tc>
                <a:tc gridSpan="2">
                  <a:txBody>
                    <a:bodyPr/>
                    <a:lstStyle/>
                    <a:p>
                      <a:pPr algn="l"/>
                      <a:r>
                        <a:rPr lang="en-GB" sz="1200" dirty="0"/>
                        <a:t>INCOME</a:t>
                      </a:r>
                    </a:p>
                  </a:txBody>
                  <a:tcPr>
                    <a:solidFill>
                      <a:schemeClr val="tx2"/>
                    </a:solidFill>
                  </a:tcPr>
                </a:tc>
                <a:tc hMerge="1">
                  <a:txBody>
                    <a:bodyPr/>
                    <a:lstStyle/>
                    <a:p>
                      <a:pPr algn="ctr"/>
                      <a:endParaRPr lang="en-GB" sz="1200" dirty="0"/>
                    </a:p>
                  </a:txBody>
                  <a:tcPr/>
                </a:tc>
                <a:extLst>
                  <a:ext uri="{0D108BD9-81ED-4DB2-BD59-A6C34878D82A}">
                    <a16:rowId xmlns:a16="http://schemas.microsoft.com/office/drawing/2014/main" val="3755110844"/>
                  </a:ext>
                </a:extLst>
              </a:tr>
              <a:tr h="353650">
                <a:tc>
                  <a:txBody>
                    <a:bodyPr/>
                    <a:lstStyle/>
                    <a:p>
                      <a:endParaRPr lang="en-GB" dirty="0"/>
                    </a:p>
                  </a:txBody>
                  <a:tcPr>
                    <a:solidFill>
                      <a:schemeClr val="accent1"/>
                    </a:solidFill>
                  </a:tcPr>
                </a:tc>
                <a:tc>
                  <a:txBody>
                    <a:bodyPr/>
                    <a:lstStyle/>
                    <a:p>
                      <a:pPr algn="ctr"/>
                      <a:r>
                        <a:rPr lang="en-GB" sz="1200" dirty="0">
                          <a:solidFill>
                            <a:schemeClr val="bg1"/>
                          </a:solidFill>
                        </a:rPr>
                        <a:t>ALL</a:t>
                      </a:r>
                    </a:p>
                  </a:txBody>
                  <a:tcPr>
                    <a:solidFill>
                      <a:schemeClr val="accent1"/>
                    </a:solidFill>
                  </a:tcPr>
                </a:tc>
                <a:tc>
                  <a:txBody>
                    <a:bodyPr/>
                    <a:lstStyle/>
                    <a:p>
                      <a:pPr algn="ctr"/>
                      <a:r>
                        <a:rPr lang="en-GB" sz="1200" dirty="0">
                          <a:solidFill>
                            <a:schemeClr val="bg1"/>
                          </a:solidFill>
                        </a:rPr>
                        <a:t>US</a:t>
                      </a:r>
                    </a:p>
                  </a:txBody>
                  <a:tcPr>
                    <a:solidFill>
                      <a:schemeClr val="accent1"/>
                    </a:solidFill>
                  </a:tcPr>
                </a:tc>
                <a:tc>
                  <a:txBody>
                    <a:bodyPr/>
                    <a:lstStyle/>
                    <a:p>
                      <a:pPr algn="ctr"/>
                      <a:r>
                        <a:rPr lang="en-GB" sz="1200" dirty="0">
                          <a:solidFill>
                            <a:schemeClr val="bg1"/>
                          </a:solidFill>
                        </a:rPr>
                        <a:t>UK</a:t>
                      </a:r>
                    </a:p>
                  </a:txBody>
                  <a:tcPr>
                    <a:solidFill>
                      <a:schemeClr val="accent1"/>
                    </a:solidFill>
                  </a:tcPr>
                </a:tc>
                <a:tc>
                  <a:txBody>
                    <a:bodyPr/>
                    <a:lstStyle/>
                    <a:p>
                      <a:pPr algn="ctr"/>
                      <a:r>
                        <a:rPr lang="en-GB" sz="1200" dirty="0">
                          <a:solidFill>
                            <a:schemeClr val="bg1"/>
                          </a:solidFill>
                        </a:rPr>
                        <a:t>16-23</a:t>
                      </a:r>
                    </a:p>
                  </a:txBody>
                  <a:tcPr>
                    <a:solidFill>
                      <a:schemeClr val="accent1"/>
                    </a:solidFill>
                  </a:tcPr>
                </a:tc>
                <a:tc>
                  <a:txBody>
                    <a:bodyPr/>
                    <a:lstStyle/>
                    <a:p>
                      <a:pPr algn="ctr"/>
                      <a:r>
                        <a:rPr lang="en-GB" sz="1200" dirty="0">
                          <a:solidFill>
                            <a:schemeClr val="bg1"/>
                          </a:solidFill>
                        </a:rPr>
                        <a:t>24-37</a:t>
                      </a:r>
                    </a:p>
                  </a:txBody>
                  <a:tcPr>
                    <a:solidFill>
                      <a:schemeClr val="accent1"/>
                    </a:solidFill>
                  </a:tcPr>
                </a:tc>
                <a:tc>
                  <a:txBody>
                    <a:bodyPr/>
                    <a:lstStyle/>
                    <a:p>
                      <a:pPr algn="ctr"/>
                      <a:r>
                        <a:rPr lang="en-GB" sz="1200" dirty="0">
                          <a:solidFill>
                            <a:schemeClr val="bg1"/>
                          </a:solidFill>
                        </a:rPr>
                        <a:t>38-56</a:t>
                      </a:r>
                    </a:p>
                  </a:txBody>
                  <a:tcPr>
                    <a:solidFill>
                      <a:schemeClr val="accent1"/>
                    </a:solidFill>
                  </a:tcPr>
                </a:tc>
                <a:tc>
                  <a:txBody>
                    <a:bodyPr/>
                    <a:lstStyle/>
                    <a:p>
                      <a:pPr algn="ctr"/>
                      <a:r>
                        <a:rPr lang="en-GB" sz="1200" dirty="0">
                          <a:solidFill>
                            <a:schemeClr val="bg1"/>
                          </a:solidFill>
                        </a:rPr>
                        <a:t>57-64 Years</a:t>
                      </a:r>
                    </a:p>
                  </a:txBody>
                  <a:tcPr>
                    <a:solidFill>
                      <a:schemeClr val="accent1"/>
                    </a:solidFill>
                  </a:tcPr>
                </a:tc>
                <a:tc>
                  <a:txBody>
                    <a:bodyPr/>
                    <a:lstStyle/>
                    <a:p>
                      <a:pPr algn="ctr"/>
                      <a:r>
                        <a:rPr lang="en-GB" sz="1200" dirty="0">
                          <a:solidFill>
                            <a:schemeClr val="bg1"/>
                          </a:solidFill>
                        </a:rPr>
                        <a:t>&lt;£24k</a:t>
                      </a:r>
                    </a:p>
                  </a:txBody>
                  <a:tcPr>
                    <a:solidFill>
                      <a:schemeClr val="accent1"/>
                    </a:solidFill>
                  </a:tcPr>
                </a:tc>
                <a:tc>
                  <a:txBody>
                    <a:bodyPr/>
                    <a:lstStyle/>
                    <a:p>
                      <a:pPr algn="ctr"/>
                      <a:r>
                        <a:rPr lang="en-GB" sz="1200" dirty="0">
                          <a:solidFill>
                            <a:schemeClr val="bg1"/>
                          </a:solidFill>
                        </a:rPr>
                        <a:t>&gt;£60k</a:t>
                      </a:r>
                    </a:p>
                  </a:txBody>
                  <a:tcPr>
                    <a:solidFill>
                      <a:schemeClr val="accent1"/>
                    </a:solidFill>
                  </a:tcPr>
                </a:tc>
                <a:extLst>
                  <a:ext uri="{0D108BD9-81ED-4DB2-BD59-A6C34878D82A}">
                    <a16:rowId xmlns:a16="http://schemas.microsoft.com/office/drawing/2014/main" val="54207246"/>
                  </a:ext>
                </a:extLst>
              </a:tr>
              <a:tr h="280472">
                <a:tc>
                  <a:txBody>
                    <a:bodyPr/>
                    <a:lstStyle/>
                    <a:p>
                      <a:r>
                        <a:rPr lang="en-GB" sz="1200" dirty="0"/>
                        <a:t>Washing my hands more frequently</a:t>
                      </a:r>
                    </a:p>
                  </a:txBody>
                  <a:tcPr/>
                </a:tc>
                <a:tc>
                  <a:txBody>
                    <a:bodyPr/>
                    <a:lstStyle/>
                    <a:p>
                      <a:pPr algn="ctr"/>
                      <a:r>
                        <a:rPr lang="en-GB" sz="1200" dirty="0"/>
                        <a:t>58</a:t>
                      </a:r>
                    </a:p>
                  </a:txBody>
                  <a:tcPr/>
                </a:tc>
                <a:tc>
                  <a:txBody>
                    <a:bodyPr/>
                    <a:lstStyle/>
                    <a:p>
                      <a:pPr algn="ctr"/>
                      <a:r>
                        <a:rPr lang="en-GB" sz="1200" dirty="0"/>
                        <a:t>58</a:t>
                      </a:r>
                    </a:p>
                  </a:txBody>
                  <a:tcPr/>
                </a:tc>
                <a:tc>
                  <a:txBody>
                    <a:bodyPr/>
                    <a:lstStyle/>
                    <a:p>
                      <a:pPr algn="ctr"/>
                      <a:r>
                        <a:rPr lang="en-GB" sz="1200" dirty="0"/>
                        <a:t>57</a:t>
                      </a:r>
                    </a:p>
                  </a:txBody>
                  <a:tcPr/>
                </a:tc>
                <a:tc>
                  <a:txBody>
                    <a:bodyPr/>
                    <a:lstStyle/>
                    <a:p>
                      <a:pPr algn="ctr"/>
                      <a:r>
                        <a:rPr lang="en-GB" sz="1200" dirty="0"/>
                        <a:t>60</a:t>
                      </a:r>
                    </a:p>
                  </a:txBody>
                  <a:tcPr/>
                </a:tc>
                <a:tc>
                  <a:txBody>
                    <a:bodyPr/>
                    <a:lstStyle/>
                    <a:p>
                      <a:pPr algn="ctr"/>
                      <a:r>
                        <a:rPr lang="en-GB" sz="1200" dirty="0"/>
                        <a:t>49</a:t>
                      </a:r>
                    </a:p>
                  </a:txBody>
                  <a:tcPr/>
                </a:tc>
                <a:tc>
                  <a:txBody>
                    <a:bodyPr/>
                    <a:lstStyle/>
                    <a:p>
                      <a:pPr algn="ctr"/>
                      <a:r>
                        <a:rPr lang="en-GB" sz="1200" dirty="0"/>
                        <a:t>64</a:t>
                      </a:r>
                    </a:p>
                  </a:txBody>
                  <a:tcPr/>
                </a:tc>
                <a:tc>
                  <a:txBody>
                    <a:bodyPr/>
                    <a:lstStyle/>
                    <a:p>
                      <a:pPr algn="ctr"/>
                      <a:r>
                        <a:rPr lang="en-GB" sz="1200" dirty="0"/>
                        <a:t>59</a:t>
                      </a:r>
                    </a:p>
                  </a:txBody>
                  <a:tcPr/>
                </a:tc>
                <a:tc>
                  <a:txBody>
                    <a:bodyPr/>
                    <a:lstStyle/>
                    <a:p>
                      <a:pPr algn="ctr"/>
                      <a:r>
                        <a:rPr lang="en-GB" sz="1200" dirty="0"/>
                        <a:t>58</a:t>
                      </a:r>
                    </a:p>
                  </a:txBody>
                  <a:tcPr/>
                </a:tc>
                <a:tc>
                  <a:txBody>
                    <a:bodyPr/>
                    <a:lstStyle/>
                    <a:p>
                      <a:pPr algn="ctr"/>
                      <a:r>
                        <a:rPr lang="en-GB" sz="1200" dirty="0"/>
                        <a:t>63</a:t>
                      </a:r>
                    </a:p>
                  </a:txBody>
                  <a:tcPr/>
                </a:tc>
                <a:extLst>
                  <a:ext uri="{0D108BD9-81ED-4DB2-BD59-A6C34878D82A}">
                    <a16:rowId xmlns:a16="http://schemas.microsoft.com/office/drawing/2014/main" val="761149420"/>
                  </a:ext>
                </a:extLst>
              </a:tr>
              <a:tr h="280472">
                <a:tc>
                  <a:txBody>
                    <a:bodyPr/>
                    <a:lstStyle/>
                    <a:p>
                      <a:r>
                        <a:rPr lang="en-GB" sz="1200" dirty="0"/>
                        <a:t>Trying not to touch my face</a:t>
                      </a:r>
                    </a:p>
                  </a:txBody>
                  <a:tcPr/>
                </a:tc>
                <a:tc>
                  <a:txBody>
                    <a:bodyPr/>
                    <a:lstStyle/>
                    <a:p>
                      <a:pPr algn="ctr"/>
                      <a:r>
                        <a:rPr lang="en-GB" sz="1200" dirty="0"/>
                        <a:t>36</a:t>
                      </a:r>
                    </a:p>
                  </a:txBody>
                  <a:tcPr/>
                </a:tc>
                <a:tc>
                  <a:txBody>
                    <a:bodyPr/>
                    <a:lstStyle/>
                    <a:p>
                      <a:pPr algn="ctr"/>
                      <a:r>
                        <a:rPr lang="en-GB" sz="1200" dirty="0"/>
                        <a:t>37</a:t>
                      </a:r>
                    </a:p>
                  </a:txBody>
                  <a:tcPr/>
                </a:tc>
                <a:tc>
                  <a:txBody>
                    <a:bodyPr/>
                    <a:lstStyle/>
                    <a:p>
                      <a:pPr algn="ctr"/>
                      <a:r>
                        <a:rPr lang="en-GB" sz="1200" dirty="0"/>
                        <a:t>31</a:t>
                      </a:r>
                    </a:p>
                  </a:txBody>
                  <a:tcPr/>
                </a:tc>
                <a:tc>
                  <a:txBody>
                    <a:bodyPr/>
                    <a:lstStyle/>
                    <a:p>
                      <a:pPr algn="ctr"/>
                      <a:r>
                        <a:rPr lang="en-GB" sz="1200" dirty="0"/>
                        <a:t>40</a:t>
                      </a:r>
                    </a:p>
                  </a:txBody>
                  <a:tcPr/>
                </a:tc>
                <a:tc>
                  <a:txBody>
                    <a:bodyPr/>
                    <a:lstStyle/>
                    <a:p>
                      <a:pPr algn="ctr"/>
                      <a:r>
                        <a:rPr lang="en-GB" sz="1200" dirty="0"/>
                        <a:t>37</a:t>
                      </a:r>
                    </a:p>
                  </a:txBody>
                  <a:tcPr/>
                </a:tc>
                <a:tc>
                  <a:txBody>
                    <a:bodyPr/>
                    <a:lstStyle/>
                    <a:p>
                      <a:pPr algn="ctr"/>
                      <a:r>
                        <a:rPr lang="en-GB" sz="1200" dirty="0"/>
                        <a:t>44</a:t>
                      </a:r>
                    </a:p>
                  </a:txBody>
                  <a:tcPr/>
                </a:tc>
                <a:tc>
                  <a:txBody>
                    <a:bodyPr/>
                    <a:lstStyle/>
                    <a:p>
                      <a:pPr algn="ctr"/>
                      <a:r>
                        <a:rPr lang="en-GB" sz="1200" dirty="0"/>
                        <a:t>32</a:t>
                      </a:r>
                    </a:p>
                  </a:txBody>
                  <a:tcPr/>
                </a:tc>
                <a:tc>
                  <a:txBody>
                    <a:bodyPr/>
                    <a:lstStyle/>
                    <a:p>
                      <a:pPr algn="ctr"/>
                      <a:r>
                        <a:rPr lang="en-GB" sz="1200" dirty="0"/>
                        <a:t>34</a:t>
                      </a:r>
                    </a:p>
                  </a:txBody>
                  <a:tcPr/>
                </a:tc>
                <a:tc>
                  <a:txBody>
                    <a:bodyPr/>
                    <a:lstStyle/>
                    <a:p>
                      <a:pPr algn="ctr"/>
                      <a:r>
                        <a:rPr lang="en-GB" sz="1200" dirty="0"/>
                        <a:t>46</a:t>
                      </a:r>
                    </a:p>
                  </a:txBody>
                  <a:tcPr/>
                </a:tc>
                <a:extLst>
                  <a:ext uri="{0D108BD9-81ED-4DB2-BD59-A6C34878D82A}">
                    <a16:rowId xmlns:a16="http://schemas.microsoft.com/office/drawing/2014/main" val="1396401113"/>
                  </a:ext>
                </a:extLst>
              </a:tr>
              <a:tr h="280472">
                <a:tc>
                  <a:txBody>
                    <a:bodyPr/>
                    <a:lstStyle/>
                    <a:p>
                      <a:r>
                        <a:rPr lang="en-GB" sz="1200" dirty="0"/>
                        <a:t>Not directly touching public surfaces (e.g. door knobs, elevator buttons)</a:t>
                      </a:r>
                    </a:p>
                  </a:txBody>
                  <a:tcPr/>
                </a:tc>
                <a:tc>
                  <a:txBody>
                    <a:bodyPr/>
                    <a:lstStyle/>
                    <a:p>
                      <a:pPr algn="ctr"/>
                      <a:r>
                        <a:rPr lang="en-GB" sz="1200" dirty="0"/>
                        <a:t>29</a:t>
                      </a:r>
                    </a:p>
                  </a:txBody>
                  <a:tcPr/>
                </a:tc>
                <a:tc>
                  <a:txBody>
                    <a:bodyPr/>
                    <a:lstStyle/>
                    <a:p>
                      <a:pPr algn="ctr"/>
                      <a:r>
                        <a:rPr lang="en-GB" sz="1200" dirty="0"/>
                        <a:t>30</a:t>
                      </a:r>
                    </a:p>
                  </a:txBody>
                  <a:tcPr/>
                </a:tc>
                <a:tc>
                  <a:txBody>
                    <a:bodyPr/>
                    <a:lstStyle/>
                    <a:p>
                      <a:pPr algn="ctr"/>
                      <a:r>
                        <a:rPr lang="en-GB" sz="1200" dirty="0"/>
                        <a:t>24</a:t>
                      </a:r>
                    </a:p>
                  </a:txBody>
                  <a:tcPr/>
                </a:tc>
                <a:tc>
                  <a:txBody>
                    <a:bodyPr/>
                    <a:lstStyle/>
                    <a:p>
                      <a:pPr algn="ctr"/>
                      <a:r>
                        <a:rPr lang="en-GB" sz="1200" dirty="0"/>
                        <a:t>25</a:t>
                      </a:r>
                    </a:p>
                  </a:txBody>
                  <a:tcPr/>
                </a:tc>
                <a:tc>
                  <a:txBody>
                    <a:bodyPr/>
                    <a:lstStyle/>
                    <a:p>
                      <a:pPr algn="ctr"/>
                      <a:r>
                        <a:rPr lang="en-GB" sz="1200" dirty="0"/>
                        <a:t>26</a:t>
                      </a:r>
                    </a:p>
                  </a:txBody>
                  <a:tcPr/>
                </a:tc>
                <a:tc>
                  <a:txBody>
                    <a:bodyPr/>
                    <a:lstStyle/>
                    <a:p>
                      <a:pPr algn="ctr"/>
                      <a:r>
                        <a:rPr lang="en-GB" sz="1200" dirty="0"/>
                        <a:t>35</a:t>
                      </a:r>
                    </a:p>
                  </a:txBody>
                  <a:tcPr/>
                </a:tc>
                <a:tc>
                  <a:txBody>
                    <a:bodyPr/>
                    <a:lstStyle/>
                    <a:p>
                      <a:pPr algn="ctr"/>
                      <a:r>
                        <a:rPr lang="en-GB" sz="1200" dirty="0"/>
                        <a:t>30</a:t>
                      </a:r>
                    </a:p>
                  </a:txBody>
                  <a:tcPr/>
                </a:tc>
                <a:tc>
                  <a:txBody>
                    <a:bodyPr/>
                    <a:lstStyle/>
                    <a:p>
                      <a:pPr algn="ctr"/>
                      <a:r>
                        <a:rPr lang="en-GB" sz="1200" dirty="0"/>
                        <a:t>27</a:t>
                      </a:r>
                    </a:p>
                  </a:txBody>
                  <a:tcPr/>
                </a:tc>
                <a:tc>
                  <a:txBody>
                    <a:bodyPr/>
                    <a:lstStyle/>
                    <a:p>
                      <a:pPr algn="ctr"/>
                      <a:r>
                        <a:rPr lang="en-GB" sz="1200" dirty="0"/>
                        <a:t>34</a:t>
                      </a:r>
                    </a:p>
                  </a:txBody>
                  <a:tcPr/>
                </a:tc>
                <a:extLst>
                  <a:ext uri="{0D108BD9-81ED-4DB2-BD59-A6C34878D82A}">
                    <a16:rowId xmlns:a16="http://schemas.microsoft.com/office/drawing/2014/main" val="3021708335"/>
                  </a:ext>
                </a:extLst>
              </a:tr>
              <a:tr h="280472">
                <a:tc>
                  <a:txBody>
                    <a:bodyPr/>
                    <a:lstStyle/>
                    <a:p>
                      <a:r>
                        <a:rPr lang="en-GB" sz="1200" dirty="0"/>
                        <a:t>Changed my daily routines to avoid crowds/rush hour</a:t>
                      </a:r>
                    </a:p>
                  </a:txBody>
                  <a:tcPr/>
                </a:tc>
                <a:tc>
                  <a:txBody>
                    <a:bodyPr/>
                    <a:lstStyle/>
                    <a:p>
                      <a:pPr algn="ctr"/>
                      <a:r>
                        <a:rPr lang="en-GB" sz="1200" dirty="0"/>
                        <a:t>18</a:t>
                      </a:r>
                    </a:p>
                  </a:txBody>
                  <a:tcPr/>
                </a:tc>
                <a:tc>
                  <a:txBody>
                    <a:bodyPr/>
                    <a:lstStyle/>
                    <a:p>
                      <a:pPr algn="ctr"/>
                      <a:r>
                        <a:rPr lang="en-GB" sz="1200" dirty="0"/>
                        <a:t>19</a:t>
                      </a:r>
                    </a:p>
                  </a:txBody>
                  <a:tcPr/>
                </a:tc>
                <a:tc>
                  <a:txBody>
                    <a:bodyPr/>
                    <a:lstStyle/>
                    <a:p>
                      <a:pPr algn="ctr"/>
                      <a:r>
                        <a:rPr lang="en-GB" sz="1200" dirty="0"/>
                        <a:t>11</a:t>
                      </a:r>
                    </a:p>
                  </a:txBody>
                  <a:tcPr/>
                </a:tc>
                <a:tc>
                  <a:txBody>
                    <a:bodyPr/>
                    <a:lstStyle/>
                    <a:p>
                      <a:pPr algn="ctr"/>
                      <a:r>
                        <a:rPr lang="en-GB" sz="1200" dirty="0"/>
                        <a:t>10</a:t>
                      </a:r>
                    </a:p>
                  </a:txBody>
                  <a:tcPr/>
                </a:tc>
                <a:tc>
                  <a:txBody>
                    <a:bodyPr/>
                    <a:lstStyle/>
                    <a:p>
                      <a:pPr algn="ctr"/>
                      <a:r>
                        <a:rPr lang="en-GB" sz="1200" dirty="0"/>
                        <a:t>20</a:t>
                      </a:r>
                    </a:p>
                  </a:txBody>
                  <a:tcPr/>
                </a:tc>
                <a:tc>
                  <a:txBody>
                    <a:bodyPr/>
                    <a:lstStyle/>
                    <a:p>
                      <a:pPr algn="ctr"/>
                      <a:r>
                        <a:rPr lang="en-GB" sz="1200" dirty="0"/>
                        <a:t>21</a:t>
                      </a:r>
                    </a:p>
                  </a:txBody>
                  <a:tcPr/>
                </a:tc>
                <a:tc>
                  <a:txBody>
                    <a:bodyPr/>
                    <a:lstStyle/>
                    <a:p>
                      <a:pPr algn="ctr"/>
                      <a:r>
                        <a:rPr lang="en-GB" sz="1200" dirty="0"/>
                        <a:t>16</a:t>
                      </a:r>
                    </a:p>
                  </a:txBody>
                  <a:tcPr/>
                </a:tc>
                <a:tc>
                  <a:txBody>
                    <a:bodyPr/>
                    <a:lstStyle/>
                    <a:p>
                      <a:pPr algn="ctr"/>
                      <a:r>
                        <a:rPr lang="en-GB" sz="1200" dirty="0"/>
                        <a:t>17</a:t>
                      </a:r>
                    </a:p>
                  </a:txBody>
                  <a:tcPr/>
                </a:tc>
                <a:tc>
                  <a:txBody>
                    <a:bodyPr/>
                    <a:lstStyle/>
                    <a:p>
                      <a:pPr algn="ctr"/>
                      <a:r>
                        <a:rPr lang="en-GB" sz="1200" dirty="0"/>
                        <a:t>15</a:t>
                      </a:r>
                    </a:p>
                  </a:txBody>
                  <a:tcPr/>
                </a:tc>
                <a:extLst>
                  <a:ext uri="{0D108BD9-81ED-4DB2-BD59-A6C34878D82A}">
                    <a16:rowId xmlns:a16="http://schemas.microsoft.com/office/drawing/2014/main" val="3687003638"/>
                  </a:ext>
                </a:extLst>
              </a:tr>
              <a:tr h="280472">
                <a:tc>
                  <a:txBody>
                    <a:bodyPr/>
                    <a:lstStyle/>
                    <a:p>
                      <a:r>
                        <a:rPr lang="en-GB" sz="1200" dirty="0"/>
                        <a:t>Started wearing a face mask</a:t>
                      </a:r>
                    </a:p>
                  </a:txBody>
                  <a:tcPr/>
                </a:tc>
                <a:tc>
                  <a:txBody>
                    <a:bodyPr/>
                    <a:lstStyle/>
                    <a:p>
                      <a:pPr algn="ctr"/>
                      <a:r>
                        <a:rPr lang="en-GB" sz="1200" dirty="0"/>
                        <a:t>11</a:t>
                      </a:r>
                    </a:p>
                  </a:txBody>
                  <a:tcPr/>
                </a:tc>
                <a:tc>
                  <a:txBody>
                    <a:bodyPr/>
                    <a:lstStyle/>
                    <a:p>
                      <a:pPr algn="ctr"/>
                      <a:r>
                        <a:rPr lang="en-GB" sz="1200" dirty="0"/>
                        <a:t>13</a:t>
                      </a:r>
                    </a:p>
                  </a:txBody>
                  <a:tcPr/>
                </a:tc>
                <a:tc>
                  <a:txBody>
                    <a:bodyPr/>
                    <a:lstStyle/>
                    <a:p>
                      <a:pPr algn="ctr"/>
                      <a:r>
                        <a:rPr lang="en-GB" sz="1200" dirty="0"/>
                        <a:t>3</a:t>
                      </a:r>
                    </a:p>
                  </a:txBody>
                  <a:tcPr/>
                </a:tc>
                <a:tc>
                  <a:txBody>
                    <a:bodyPr/>
                    <a:lstStyle/>
                    <a:p>
                      <a:pPr algn="ctr"/>
                      <a:r>
                        <a:rPr lang="en-GB" sz="1200" dirty="0"/>
                        <a:t>15</a:t>
                      </a:r>
                    </a:p>
                  </a:txBody>
                  <a:tcPr/>
                </a:tc>
                <a:tc>
                  <a:txBody>
                    <a:bodyPr/>
                    <a:lstStyle/>
                    <a:p>
                      <a:pPr algn="ctr"/>
                      <a:r>
                        <a:rPr lang="en-GB" sz="1200" dirty="0"/>
                        <a:t>13</a:t>
                      </a:r>
                    </a:p>
                  </a:txBody>
                  <a:tcPr/>
                </a:tc>
                <a:tc>
                  <a:txBody>
                    <a:bodyPr/>
                    <a:lstStyle/>
                    <a:p>
                      <a:pPr algn="ctr"/>
                      <a:r>
                        <a:rPr lang="en-GB" sz="1200" dirty="0"/>
                        <a:t>12</a:t>
                      </a:r>
                    </a:p>
                  </a:txBody>
                  <a:tcPr/>
                </a:tc>
                <a:tc>
                  <a:txBody>
                    <a:bodyPr/>
                    <a:lstStyle/>
                    <a:p>
                      <a:pPr algn="ctr"/>
                      <a:r>
                        <a:rPr lang="en-GB" sz="1200" dirty="0"/>
                        <a:t>0</a:t>
                      </a:r>
                    </a:p>
                  </a:txBody>
                  <a:tcPr/>
                </a:tc>
                <a:tc>
                  <a:txBody>
                    <a:bodyPr/>
                    <a:lstStyle/>
                    <a:p>
                      <a:pPr algn="ctr"/>
                      <a:r>
                        <a:rPr lang="en-GB" sz="1200" dirty="0"/>
                        <a:t>11</a:t>
                      </a:r>
                    </a:p>
                  </a:txBody>
                  <a:tcPr/>
                </a:tc>
                <a:tc>
                  <a:txBody>
                    <a:bodyPr/>
                    <a:lstStyle/>
                    <a:p>
                      <a:pPr algn="ctr"/>
                      <a:r>
                        <a:rPr lang="en-GB" sz="1200" dirty="0"/>
                        <a:t>21</a:t>
                      </a:r>
                    </a:p>
                  </a:txBody>
                  <a:tcPr/>
                </a:tc>
                <a:extLst>
                  <a:ext uri="{0D108BD9-81ED-4DB2-BD59-A6C34878D82A}">
                    <a16:rowId xmlns:a16="http://schemas.microsoft.com/office/drawing/2014/main" val="3050610809"/>
                  </a:ext>
                </a:extLst>
              </a:tr>
              <a:tr h="280472">
                <a:tc>
                  <a:txBody>
                    <a:bodyPr/>
                    <a:lstStyle/>
                    <a:p>
                      <a:r>
                        <a:rPr lang="en-GB" sz="1200" dirty="0"/>
                        <a:t>Working from home more often</a:t>
                      </a:r>
                    </a:p>
                  </a:txBody>
                  <a:tcPr/>
                </a:tc>
                <a:tc>
                  <a:txBody>
                    <a:bodyPr/>
                    <a:lstStyle/>
                    <a:p>
                      <a:pPr algn="ctr"/>
                      <a:r>
                        <a:rPr lang="en-GB" sz="1200" dirty="0"/>
                        <a:t>10</a:t>
                      </a:r>
                    </a:p>
                  </a:txBody>
                  <a:tcPr/>
                </a:tc>
                <a:tc>
                  <a:txBody>
                    <a:bodyPr/>
                    <a:lstStyle/>
                    <a:p>
                      <a:pPr algn="ctr"/>
                      <a:r>
                        <a:rPr lang="en-GB" sz="1200" dirty="0"/>
                        <a:t>11</a:t>
                      </a:r>
                    </a:p>
                  </a:txBody>
                  <a:tcPr/>
                </a:tc>
                <a:tc>
                  <a:txBody>
                    <a:bodyPr/>
                    <a:lstStyle/>
                    <a:p>
                      <a:pPr algn="ctr"/>
                      <a:r>
                        <a:rPr lang="en-GB" sz="1200" dirty="0"/>
                        <a:t>5</a:t>
                      </a:r>
                    </a:p>
                  </a:txBody>
                  <a:tcPr/>
                </a:tc>
                <a:tc>
                  <a:txBody>
                    <a:bodyPr/>
                    <a:lstStyle/>
                    <a:p>
                      <a:pPr algn="ctr"/>
                      <a:r>
                        <a:rPr lang="en-GB" sz="1200" dirty="0"/>
                        <a:t>5</a:t>
                      </a:r>
                    </a:p>
                  </a:txBody>
                  <a:tcPr/>
                </a:tc>
                <a:tc>
                  <a:txBody>
                    <a:bodyPr/>
                    <a:lstStyle/>
                    <a:p>
                      <a:pPr algn="ctr"/>
                      <a:r>
                        <a:rPr lang="en-GB" sz="1200" dirty="0"/>
                        <a:t>14</a:t>
                      </a:r>
                    </a:p>
                  </a:txBody>
                  <a:tcPr/>
                </a:tc>
                <a:tc>
                  <a:txBody>
                    <a:bodyPr/>
                    <a:lstStyle/>
                    <a:p>
                      <a:pPr algn="ctr"/>
                      <a:r>
                        <a:rPr lang="en-GB" sz="1200" dirty="0"/>
                        <a:t>9</a:t>
                      </a:r>
                    </a:p>
                  </a:txBody>
                  <a:tcPr/>
                </a:tc>
                <a:tc>
                  <a:txBody>
                    <a:bodyPr/>
                    <a:lstStyle/>
                    <a:p>
                      <a:pPr algn="ctr"/>
                      <a:r>
                        <a:rPr lang="en-GB" sz="1200" dirty="0"/>
                        <a:t>9</a:t>
                      </a:r>
                    </a:p>
                  </a:txBody>
                  <a:tcPr/>
                </a:tc>
                <a:tc>
                  <a:txBody>
                    <a:bodyPr/>
                    <a:lstStyle/>
                    <a:p>
                      <a:pPr algn="ctr"/>
                      <a:r>
                        <a:rPr lang="en-GB" sz="1200" dirty="0"/>
                        <a:t>6</a:t>
                      </a:r>
                    </a:p>
                  </a:txBody>
                  <a:tcPr/>
                </a:tc>
                <a:tc>
                  <a:txBody>
                    <a:bodyPr/>
                    <a:lstStyle/>
                    <a:p>
                      <a:pPr algn="ctr"/>
                      <a:r>
                        <a:rPr lang="en-GB" sz="1200" dirty="0"/>
                        <a:t>11</a:t>
                      </a:r>
                    </a:p>
                  </a:txBody>
                  <a:tcPr/>
                </a:tc>
                <a:extLst>
                  <a:ext uri="{0D108BD9-81ED-4DB2-BD59-A6C34878D82A}">
                    <a16:rowId xmlns:a16="http://schemas.microsoft.com/office/drawing/2014/main" val="2062455473"/>
                  </a:ext>
                </a:extLst>
              </a:tr>
              <a:tr h="280472">
                <a:tc>
                  <a:txBody>
                    <a:bodyPr/>
                    <a:lstStyle/>
                    <a:p>
                      <a:r>
                        <a:rPr lang="en-GB" sz="1200" dirty="0"/>
                        <a:t>Changed the way I commute to work (e.g. avoided busy trains)</a:t>
                      </a:r>
                    </a:p>
                  </a:txBody>
                  <a:tcPr/>
                </a:tc>
                <a:tc>
                  <a:txBody>
                    <a:bodyPr/>
                    <a:lstStyle/>
                    <a:p>
                      <a:pPr algn="ctr"/>
                      <a:r>
                        <a:rPr lang="en-GB" sz="1200" dirty="0"/>
                        <a:t>7</a:t>
                      </a:r>
                    </a:p>
                  </a:txBody>
                  <a:tcPr/>
                </a:tc>
                <a:tc>
                  <a:txBody>
                    <a:bodyPr/>
                    <a:lstStyle/>
                    <a:p>
                      <a:pPr algn="ctr"/>
                      <a:r>
                        <a:rPr lang="en-GB" sz="1200" dirty="0"/>
                        <a:t>8</a:t>
                      </a:r>
                    </a:p>
                  </a:txBody>
                  <a:tcPr/>
                </a:tc>
                <a:tc>
                  <a:txBody>
                    <a:bodyPr/>
                    <a:lstStyle/>
                    <a:p>
                      <a:pPr algn="ctr"/>
                      <a:r>
                        <a:rPr lang="en-GB" sz="1200" dirty="0"/>
                        <a:t>4</a:t>
                      </a:r>
                    </a:p>
                  </a:txBody>
                  <a:tcPr/>
                </a:tc>
                <a:tc>
                  <a:txBody>
                    <a:bodyPr/>
                    <a:lstStyle/>
                    <a:p>
                      <a:pPr algn="ctr"/>
                      <a:r>
                        <a:rPr lang="en-GB" sz="1200" dirty="0"/>
                        <a:t>5</a:t>
                      </a:r>
                    </a:p>
                  </a:txBody>
                  <a:tcPr/>
                </a:tc>
                <a:tc>
                  <a:txBody>
                    <a:bodyPr/>
                    <a:lstStyle/>
                    <a:p>
                      <a:pPr algn="ctr"/>
                      <a:r>
                        <a:rPr lang="en-GB" sz="1200" dirty="0"/>
                        <a:t>13</a:t>
                      </a:r>
                    </a:p>
                  </a:txBody>
                  <a:tcPr/>
                </a:tc>
                <a:tc>
                  <a:txBody>
                    <a:bodyPr/>
                    <a:lstStyle/>
                    <a:p>
                      <a:pPr algn="ctr"/>
                      <a:r>
                        <a:rPr lang="en-GB" sz="1200" dirty="0"/>
                        <a:t>6</a:t>
                      </a:r>
                    </a:p>
                  </a:txBody>
                  <a:tcPr/>
                </a:tc>
                <a:tc>
                  <a:txBody>
                    <a:bodyPr/>
                    <a:lstStyle/>
                    <a:p>
                      <a:pPr algn="ctr"/>
                      <a:r>
                        <a:rPr lang="en-GB" sz="1200" dirty="0"/>
                        <a:t>2</a:t>
                      </a:r>
                    </a:p>
                  </a:txBody>
                  <a:tcPr/>
                </a:tc>
                <a:tc>
                  <a:txBody>
                    <a:bodyPr/>
                    <a:lstStyle/>
                    <a:p>
                      <a:pPr algn="ctr"/>
                      <a:r>
                        <a:rPr lang="en-GB" sz="1200" dirty="0"/>
                        <a:t>5</a:t>
                      </a:r>
                    </a:p>
                  </a:txBody>
                  <a:tcPr/>
                </a:tc>
                <a:tc>
                  <a:txBody>
                    <a:bodyPr/>
                    <a:lstStyle/>
                    <a:p>
                      <a:pPr algn="ctr"/>
                      <a:r>
                        <a:rPr lang="en-GB" sz="1200" dirty="0"/>
                        <a:t>8</a:t>
                      </a:r>
                    </a:p>
                  </a:txBody>
                  <a:tcPr/>
                </a:tc>
                <a:extLst>
                  <a:ext uri="{0D108BD9-81ED-4DB2-BD59-A6C34878D82A}">
                    <a16:rowId xmlns:a16="http://schemas.microsoft.com/office/drawing/2014/main" val="3520397825"/>
                  </a:ext>
                </a:extLst>
              </a:tr>
              <a:tr h="280472">
                <a:tc>
                  <a:txBody>
                    <a:bodyPr/>
                    <a:lstStyle/>
                    <a:p>
                      <a:r>
                        <a:rPr lang="en-GB" sz="1200" dirty="0"/>
                        <a:t>I’ve not made any changes as a result of COVID-19/Coronavirus</a:t>
                      </a:r>
                    </a:p>
                  </a:txBody>
                  <a:tcPr/>
                </a:tc>
                <a:tc>
                  <a:txBody>
                    <a:bodyPr/>
                    <a:lstStyle/>
                    <a:p>
                      <a:pPr algn="ctr"/>
                      <a:r>
                        <a:rPr lang="en-GB" sz="1200" dirty="0"/>
                        <a:t>18</a:t>
                      </a:r>
                    </a:p>
                  </a:txBody>
                  <a:tcPr/>
                </a:tc>
                <a:tc>
                  <a:txBody>
                    <a:bodyPr/>
                    <a:lstStyle/>
                    <a:p>
                      <a:pPr algn="ctr"/>
                      <a:r>
                        <a:rPr lang="en-GB" sz="1200" dirty="0"/>
                        <a:t>16</a:t>
                      </a:r>
                    </a:p>
                  </a:txBody>
                  <a:tcPr/>
                </a:tc>
                <a:tc>
                  <a:txBody>
                    <a:bodyPr/>
                    <a:lstStyle/>
                    <a:p>
                      <a:pPr algn="ctr"/>
                      <a:r>
                        <a:rPr lang="en-GB" sz="1200" dirty="0"/>
                        <a:t>25</a:t>
                      </a:r>
                    </a:p>
                  </a:txBody>
                  <a:tcPr/>
                </a:tc>
                <a:tc>
                  <a:txBody>
                    <a:bodyPr/>
                    <a:lstStyle/>
                    <a:p>
                      <a:pPr algn="ctr"/>
                      <a:r>
                        <a:rPr lang="en-GB" sz="1200" dirty="0"/>
                        <a:t>12</a:t>
                      </a:r>
                    </a:p>
                  </a:txBody>
                  <a:tcPr/>
                </a:tc>
                <a:tc>
                  <a:txBody>
                    <a:bodyPr/>
                    <a:lstStyle/>
                    <a:p>
                      <a:pPr algn="ctr"/>
                      <a:r>
                        <a:rPr lang="en-GB" sz="1200" dirty="0"/>
                        <a:t>15</a:t>
                      </a:r>
                    </a:p>
                  </a:txBody>
                  <a:tcPr/>
                </a:tc>
                <a:tc>
                  <a:txBody>
                    <a:bodyPr/>
                    <a:lstStyle/>
                    <a:p>
                      <a:pPr algn="ctr"/>
                      <a:r>
                        <a:rPr lang="en-GB" sz="1200" dirty="0"/>
                        <a:t>20</a:t>
                      </a:r>
                    </a:p>
                  </a:txBody>
                  <a:tcPr/>
                </a:tc>
                <a:tc>
                  <a:txBody>
                    <a:bodyPr/>
                    <a:lstStyle/>
                    <a:p>
                      <a:pPr algn="ctr"/>
                      <a:r>
                        <a:rPr lang="en-GB" sz="1200" dirty="0"/>
                        <a:t>25</a:t>
                      </a:r>
                    </a:p>
                  </a:txBody>
                  <a:tcPr/>
                </a:tc>
                <a:tc>
                  <a:txBody>
                    <a:bodyPr/>
                    <a:lstStyle/>
                    <a:p>
                      <a:pPr algn="ctr"/>
                      <a:r>
                        <a:rPr lang="en-GB" sz="1200" dirty="0"/>
                        <a:t>21</a:t>
                      </a:r>
                    </a:p>
                  </a:txBody>
                  <a:tcPr/>
                </a:tc>
                <a:tc>
                  <a:txBody>
                    <a:bodyPr/>
                    <a:lstStyle/>
                    <a:p>
                      <a:pPr algn="ctr"/>
                      <a:r>
                        <a:rPr lang="en-GB" sz="1200" dirty="0"/>
                        <a:t>9</a:t>
                      </a:r>
                    </a:p>
                  </a:txBody>
                  <a:tcPr/>
                </a:tc>
                <a:extLst>
                  <a:ext uri="{0D108BD9-81ED-4DB2-BD59-A6C34878D82A}">
                    <a16:rowId xmlns:a16="http://schemas.microsoft.com/office/drawing/2014/main" val="3684850112"/>
                  </a:ext>
                </a:extLst>
              </a:tr>
            </a:tbl>
          </a:graphicData>
        </a:graphic>
      </p:graphicFrame>
      <p:sp>
        <p:nvSpPr>
          <p:cNvPr id="6" name="Title 5">
            <a:extLst>
              <a:ext uri="{FF2B5EF4-FFF2-40B4-BE49-F238E27FC236}">
                <a16:creationId xmlns:a16="http://schemas.microsoft.com/office/drawing/2014/main" id="{B08965E4-4DD1-45F9-A6DD-EC7ADF94B023}"/>
              </a:ext>
            </a:extLst>
          </p:cNvPr>
          <p:cNvSpPr>
            <a:spLocks noGrp="1"/>
          </p:cNvSpPr>
          <p:nvPr>
            <p:ph type="title"/>
          </p:nvPr>
        </p:nvSpPr>
        <p:spPr/>
        <p:txBody>
          <a:bodyPr/>
          <a:lstStyle/>
          <a:p>
            <a:r>
              <a:rPr lang="en-GB" dirty="0"/>
              <a:t>The message is getting across</a:t>
            </a:r>
          </a:p>
        </p:txBody>
      </p:sp>
      <p:sp>
        <p:nvSpPr>
          <p:cNvPr id="7" name="Text Placeholder 6">
            <a:extLst>
              <a:ext uri="{FF2B5EF4-FFF2-40B4-BE49-F238E27FC236}">
                <a16:creationId xmlns:a16="http://schemas.microsoft.com/office/drawing/2014/main" id="{8929B3F1-46C2-4947-AF93-195D6B98C39C}"/>
              </a:ext>
            </a:extLst>
          </p:cNvPr>
          <p:cNvSpPr>
            <a:spLocks noGrp="1"/>
          </p:cNvSpPr>
          <p:nvPr>
            <p:ph type="body" sz="quarter" idx="11"/>
          </p:nvPr>
        </p:nvSpPr>
        <p:spPr/>
        <p:txBody>
          <a:bodyPr/>
          <a:lstStyle/>
          <a:p>
            <a:r>
              <a:rPr lang="en-GB" dirty="0"/>
              <a:t>But not all sectors of the population</a:t>
            </a:r>
          </a:p>
        </p:txBody>
      </p:sp>
      <p:sp>
        <p:nvSpPr>
          <p:cNvPr id="11" name="TextBox 10">
            <a:extLst>
              <a:ext uri="{FF2B5EF4-FFF2-40B4-BE49-F238E27FC236}">
                <a16:creationId xmlns:a16="http://schemas.microsoft.com/office/drawing/2014/main" id="{17808974-6643-43E1-8055-D1FA013DC638}"/>
              </a:ext>
            </a:extLst>
          </p:cNvPr>
          <p:cNvSpPr txBox="1"/>
          <p:nvPr/>
        </p:nvSpPr>
        <p:spPr>
          <a:xfrm>
            <a:off x="402771" y="1578000"/>
            <a:ext cx="11317687" cy="369332"/>
          </a:xfrm>
          <a:prstGeom prst="rect">
            <a:avLst/>
          </a:prstGeom>
          <a:noFill/>
        </p:spPr>
        <p:txBody>
          <a:bodyPr wrap="square" rtlCol="0">
            <a:spAutoFit/>
          </a:bodyPr>
          <a:lstStyle/>
          <a:p>
            <a:r>
              <a:rPr lang="en-GB" sz="1600" dirty="0"/>
              <a:t>What changes have you made to your personal behaviour?  Tick all that apply</a:t>
            </a:r>
            <a:r>
              <a:rPr lang="en-GB" dirty="0"/>
              <a:t>.</a:t>
            </a:r>
            <a:endParaRPr lang="en-GB" sz="1600" dirty="0"/>
          </a:p>
        </p:txBody>
      </p:sp>
      <p:sp>
        <p:nvSpPr>
          <p:cNvPr id="13" name="TextBox 12">
            <a:extLst>
              <a:ext uri="{FF2B5EF4-FFF2-40B4-BE49-F238E27FC236}">
                <a16:creationId xmlns:a16="http://schemas.microsoft.com/office/drawing/2014/main" id="{2B11CCC5-5930-4CCB-B963-DDCA8308C94C}"/>
              </a:ext>
            </a:extLst>
          </p:cNvPr>
          <p:cNvSpPr txBox="1"/>
          <p:nvPr/>
        </p:nvSpPr>
        <p:spPr>
          <a:xfrm>
            <a:off x="402502" y="6600363"/>
            <a:ext cx="3813048" cy="230832"/>
          </a:xfrm>
          <a:prstGeom prst="rect">
            <a:avLst/>
          </a:prstGeom>
          <a:noFill/>
        </p:spPr>
        <p:txBody>
          <a:bodyPr wrap="square" rtlCol="0">
            <a:spAutoFit/>
          </a:bodyPr>
          <a:lstStyle/>
          <a:p>
            <a:r>
              <a:rPr lang="en-GB" sz="900" dirty="0"/>
              <a:t>Source: Globalwebindex, March 2020 </a:t>
            </a:r>
          </a:p>
        </p:txBody>
      </p:sp>
      <p:sp>
        <p:nvSpPr>
          <p:cNvPr id="17" name="Rectangle 16">
            <a:extLst>
              <a:ext uri="{FF2B5EF4-FFF2-40B4-BE49-F238E27FC236}">
                <a16:creationId xmlns:a16="http://schemas.microsoft.com/office/drawing/2014/main" id="{4077E205-CD87-48D8-9E9F-8ACAB33C25EF}"/>
              </a:ext>
            </a:extLst>
          </p:cNvPr>
          <p:cNvSpPr/>
          <p:nvPr/>
        </p:nvSpPr>
        <p:spPr>
          <a:xfrm>
            <a:off x="479425" y="5287478"/>
            <a:ext cx="10634890" cy="10018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Less than half of 24-37 year olds say they are washing their hands more.  And fewer people across all age cohorts are avoiding touching their faces.  And those people who are most resistant to changing their behaviour are the 57-64 year olds – 25% say they have not changed a thing.</a:t>
            </a:r>
          </a:p>
        </p:txBody>
      </p:sp>
    </p:spTree>
    <p:extLst>
      <p:ext uri="{BB962C8B-B14F-4D97-AF65-F5344CB8AC3E}">
        <p14:creationId xmlns:p14="http://schemas.microsoft.com/office/powerpoint/2010/main" val="271508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963C0B-57DF-434B-AE0B-DCDECAAE695F}"/>
              </a:ext>
            </a:extLst>
          </p:cNvPr>
          <p:cNvSpPr>
            <a:spLocks noGrp="1"/>
          </p:cNvSpPr>
          <p:nvPr>
            <p:ph type="title"/>
          </p:nvPr>
        </p:nvSpPr>
        <p:spPr/>
        <p:txBody>
          <a:bodyPr/>
          <a:lstStyle/>
          <a:p>
            <a:r>
              <a:rPr lang="en-GB" dirty="0"/>
              <a:t>Mail’s strengths in a crisis</a:t>
            </a:r>
          </a:p>
        </p:txBody>
      </p:sp>
      <p:sp>
        <p:nvSpPr>
          <p:cNvPr id="4" name="Slide Number Placeholder 3">
            <a:extLst>
              <a:ext uri="{FF2B5EF4-FFF2-40B4-BE49-F238E27FC236}">
                <a16:creationId xmlns:a16="http://schemas.microsoft.com/office/drawing/2014/main" id="{5BB726BA-391C-4B62-BB15-01D691CB1F19}"/>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7" name="Text Placeholder 6">
            <a:extLst>
              <a:ext uri="{FF2B5EF4-FFF2-40B4-BE49-F238E27FC236}">
                <a16:creationId xmlns:a16="http://schemas.microsoft.com/office/drawing/2014/main" id="{9B08A9F6-06C2-410A-8BAE-D3D9888E21FD}"/>
              </a:ext>
            </a:extLst>
          </p:cNvPr>
          <p:cNvSpPr>
            <a:spLocks noGrp="1"/>
          </p:cNvSpPr>
          <p:nvPr>
            <p:ph type="body" sz="quarter" idx="11"/>
          </p:nvPr>
        </p:nvSpPr>
        <p:spPr/>
        <p:txBody>
          <a:bodyPr/>
          <a:lstStyle/>
          <a:p>
            <a:endParaRPr lang="en-GB" dirty="0"/>
          </a:p>
        </p:txBody>
      </p:sp>
      <p:sp>
        <p:nvSpPr>
          <p:cNvPr id="9" name="Rectangle 8">
            <a:extLst>
              <a:ext uri="{FF2B5EF4-FFF2-40B4-BE49-F238E27FC236}">
                <a16:creationId xmlns:a16="http://schemas.microsoft.com/office/drawing/2014/main" id="{DD6862C6-99CD-4284-AD26-9E61FC06CC81}"/>
              </a:ext>
            </a:extLst>
          </p:cNvPr>
          <p:cNvSpPr/>
          <p:nvPr/>
        </p:nvSpPr>
        <p:spPr>
          <a:xfrm>
            <a:off x="486000" y="1987138"/>
            <a:ext cx="1778229" cy="771896"/>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REACHES EVERYONE</a:t>
            </a:r>
          </a:p>
        </p:txBody>
      </p:sp>
      <p:sp>
        <p:nvSpPr>
          <p:cNvPr id="10" name="Rectangle 9">
            <a:extLst>
              <a:ext uri="{FF2B5EF4-FFF2-40B4-BE49-F238E27FC236}">
                <a16:creationId xmlns:a16="http://schemas.microsoft.com/office/drawing/2014/main" id="{A388CB7A-D573-4A47-B543-9EE159F37912}"/>
              </a:ext>
            </a:extLst>
          </p:cNvPr>
          <p:cNvSpPr/>
          <p:nvPr/>
        </p:nvSpPr>
        <p:spPr>
          <a:xfrm>
            <a:off x="2369225" y="1987138"/>
            <a:ext cx="9273175" cy="7718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Mail can be targeted to individuals of any demographic at an individual or household level.  It is a good way to reach the vulnerable or key groups of people.</a:t>
            </a:r>
          </a:p>
        </p:txBody>
      </p:sp>
      <p:sp>
        <p:nvSpPr>
          <p:cNvPr id="11" name="Rectangle 10">
            <a:extLst>
              <a:ext uri="{FF2B5EF4-FFF2-40B4-BE49-F238E27FC236}">
                <a16:creationId xmlns:a16="http://schemas.microsoft.com/office/drawing/2014/main" id="{255444B4-DAC7-46A0-9289-15167C8A130F}"/>
              </a:ext>
            </a:extLst>
          </p:cNvPr>
          <p:cNvSpPr/>
          <p:nvPr/>
        </p:nvSpPr>
        <p:spPr>
          <a:xfrm>
            <a:off x="485999" y="2836222"/>
            <a:ext cx="1778229" cy="771896"/>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GIVES REASSURANCE</a:t>
            </a:r>
          </a:p>
        </p:txBody>
      </p:sp>
      <p:sp>
        <p:nvSpPr>
          <p:cNvPr id="12" name="Rectangle 11">
            <a:extLst>
              <a:ext uri="{FF2B5EF4-FFF2-40B4-BE49-F238E27FC236}">
                <a16:creationId xmlns:a16="http://schemas.microsoft.com/office/drawing/2014/main" id="{703E063B-5E9D-47BA-81C5-76CE17950BEE}"/>
              </a:ext>
            </a:extLst>
          </p:cNvPr>
          <p:cNvSpPr/>
          <p:nvPr/>
        </p:nvSpPr>
        <p:spPr>
          <a:xfrm>
            <a:off x="2369224" y="2836222"/>
            <a:ext cx="9273175" cy="7718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Mail is a trusted and a secure way to deliver important messages from Local Government – Government mail has the highest engagement rates at 99% engagement</a:t>
            </a:r>
            <a:r>
              <a:rPr lang="en-US" baseline="30000" dirty="0">
                <a:solidFill>
                  <a:schemeClr val="tx1"/>
                </a:solidFill>
              </a:rPr>
              <a:t>1</a:t>
            </a:r>
          </a:p>
        </p:txBody>
      </p:sp>
      <p:sp>
        <p:nvSpPr>
          <p:cNvPr id="13" name="Rectangle 12">
            <a:extLst>
              <a:ext uri="{FF2B5EF4-FFF2-40B4-BE49-F238E27FC236}">
                <a16:creationId xmlns:a16="http://schemas.microsoft.com/office/drawing/2014/main" id="{0296262A-69AB-4B6E-8189-8F96F401193E}"/>
              </a:ext>
            </a:extLst>
          </p:cNvPr>
          <p:cNvSpPr/>
          <p:nvPr/>
        </p:nvSpPr>
        <p:spPr>
          <a:xfrm>
            <a:off x="485995" y="3674419"/>
            <a:ext cx="1778229" cy="771896"/>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PHYSICAL IMPACT</a:t>
            </a:r>
          </a:p>
        </p:txBody>
      </p:sp>
      <p:sp>
        <p:nvSpPr>
          <p:cNvPr id="14" name="Rectangle 13">
            <a:extLst>
              <a:ext uri="{FF2B5EF4-FFF2-40B4-BE49-F238E27FC236}">
                <a16:creationId xmlns:a16="http://schemas.microsoft.com/office/drawing/2014/main" id="{9A009B40-628B-4877-A8D3-DBD37E9E3A8F}"/>
              </a:ext>
            </a:extLst>
          </p:cNvPr>
          <p:cNvSpPr/>
          <p:nvPr/>
        </p:nvSpPr>
        <p:spPr>
          <a:xfrm>
            <a:off x="2369220" y="3674419"/>
            <a:ext cx="9273175" cy="77189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Not only is mail from Government opened is returned to 4.9 times and stays in the home longer than other mail, 9.3 days</a:t>
            </a:r>
            <a:r>
              <a:rPr lang="en-US" baseline="30000" dirty="0">
                <a:solidFill>
                  <a:schemeClr val="tx1"/>
                </a:solidFill>
              </a:rPr>
              <a:t>2</a:t>
            </a:r>
          </a:p>
        </p:txBody>
      </p:sp>
      <p:sp>
        <p:nvSpPr>
          <p:cNvPr id="15" name="Rectangle 14">
            <a:extLst>
              <a:ext uri="{FF2B5EF4-FFF2-40B4-BE49-F238E27FC236}">
                <a16:creationId xmlns:a16="http://schemas.microsoft.com/office/drawing/2014/main" id="{9FDD073F-0BBE-4F5F-A55D-CDE72AF72C02}"/>
              </a:ext>
            </a:extLst>
          </p:cNvPr>
          <p:cNvSpPr/>
          <p:nvPr/>
        </p:nvSpPr>
        <p:spPr>
          <a:xfrm>
            <a:off x="485996" y="4512619"/>
            <a:ext cx="1778229" cy="771896"/>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DRIVES INTERACTION</a:t>
            </a:r>
          </a:p>
        </p:txBody>
      </p:sp>
      <p:sp>
        <p:nvSpPr>
          <p:cNvPr id="16" name="Rectangle 15">
            <a:extLst>
              <a:ext uri="{FF2B5EF4-FFF2-40B4-BE49-F238E27FC236}">
                <a16:creationId xmlns:a16="http://schemas.microsoft.com/office/drawing/2014/main" id="{5D02F781-F0C2-4EAC-937A-255BD1976E66}"/>
              </a:ext>
            </a:extLst>
          </p:cNvPr>
          <p:cNvSpPr/>
          <p:nvPr/>
        </p:nvSpPr>
        <p:spPr>
          <a:xfrm>
            <a:off x="2369221" y="4512619"/>
            <a:ext cx="9273175" cy="77189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Mail gets people to act on the contents, 47% of health mail drives interactions, 1 out of every 4 health mailings are discussed</a:t>
            </a:r>
            <a:r>
              <a:rPr lang="en-US" baseline="30000" dirty="0">
                <a:solidFill>
                  <a:schemeClr val="tx1"/>
                </a:solidFill>
              </a:rPr>
              <a:t>2</a:t>
            </a:r>
          </a:p>
        </p:txBody>
      </p:sp>
      <p:sp>
        <p:nvSpPr>
          <p:cNvPr id="17" name="Rectangle 16">
            <a:extLst>
              <a:ext uri="{FF2B5EF4-FFF2-40B4-BE49-F238E27FC236}">
                <a16:creationId xmlns:a16="http://schemas.microsoft.com/office/drawing/2014/main" id="{B6A17518-8CB7-4B0F-9B52-7968B6A933BF}"/>
              </a:ext>
            </a:extLst>
          </p:cNvPr>
          <p:cNvSpPr/>
          <p:nvPr/>
        </p:nvSpPr>
        <p:spPr>
          <a:xfrm>
            <a:off x="485994" y="5350821"/>
            <a:ext cx="1778229" cy="771896"/>
          </a:xfrm>
          <a:prstGeom prst="rect">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GETS PEOPLE ONLINE</a:t>
            </a:r>
          </a:p>
        </p:txBody>
      </p:sp>
      <p:sp>
        <p:nvSpPr>
          <p:cNvPr id="18" name="Rectangle 17">
            <a:extLst>
              <a:ext uri="{FF2B5EF4-FFF2-40B4-BE49-F238E27FC236}">
                <a16:creationId xmlns:a16="http://schemas.microsoft.com/office/drawing/2014/main" id="{ECCBCC77-5EA0-45D6-A699-CF587D5C1186}"/>
              </a:ext>
            </a:extLst>
          </p:cNvPr>
          <p:cNvSpPr/>
          <p:nvPr/>
        </p:nvSpPr>
        <p:spPr>
          <a:xfrm>
            <a:off x="2369219" y="5350821"/>
            <a:ext cx="9273175" cy="77189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45% of Government mail gets people to act on it, with 16% going online to look for more information</a:t>
            </a:r>
            <a:r>
              <a:rPr lang="en-US" baseline="30000" dirty="0">
                <a:solidFill>
                  <a:schemeClr val="tx1"/>
                </a:solidFill>
              </a:rPr>
              <a:t>3</a:t>
            </a:r>
          </a:p>
        </p:txBody>
      </p:sp>
      <p:sp>
        <p:nvSpPr>
          <p:cNvPr id="20" name="TextBox 19">
            <a:extLst>
              <a:ext uri="{FF2B5EF4-FFF2-40B4-BE49-F238E27FC236}">
                <a16:creationId xmlns:a16="http://schemas.microsoft.com/office/drawing/2014/main" id="{C72B3A43-E0C3-45DA-8FA2-7DBE82EC3077}"/>
              </a:ext>
            </a:extLst>
          </p:cNvPr>
          <p:cNvSpPr txBox="1"/>
          <p:nvPr/>
        </p:nvSpPr>
        <p:spPr>
          <a:xfrm>
            <a:off x="409000" y="6611779"/>
            <a:ext cx="576314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Q2 2017 – Q1 2018. Commercial actions, Business and addressed mail. Base 33829</a:t>
            </a:r>
          </a:p>
        </p:txBody>
      </p:sp>
    </p:spTree>
    <p:extLst>
      <p:ext uri="{BB962C8B-B14F-4D97-AF65-F5344CB8AC3E}">
        <p14:creationId xmlns:p14="http://schemas.microsoft.com/office/powerpoint/2010/main" val="13090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2E06400F-3CE2-4A3B-B093-431C29D447EE}"/>
              </a:ext>
            </a:extLst>
          </p:cNvPr>
          <p:cNvGraphicFramePr/>
          <p:nvPr>
            <p:extLst>
              <p:ext uri="{D42A27DB-BD31-4B8C-83A1-F6EECF244321}">
                <p14:modId xmlns:p14="http://schemas.microsoft.com/office/powerpoint/2010/main" val="3971884173"/>
              </p:ext>
            </p:extLst>
          </p:nvPr>
        </p:nvGraphicFramePr>
        <p:xfrm>
          <a:off x="134793" y="1811878"/>
          <a:ext cx="11017127" cy="449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5DD5043-FA53-41C5-A94E-5C8D3696FB04}"/>
              </a:ext>
            </a:extLst>
          </p:cNvPr>
          <p:cNvSpPr>
            <a:spLocks noGrp="1"/>
          </p:cNvSpPr>
          <p:nvPr>
            <p:ph type="title"/>
          </p:nvPr>
        </p:nvSpPr>
        <p:spPr/>
        <p:txBody>
          <a:bodyPr/>
          <a:lstStyle/>
          <a:p>
            <a:r>
              <a:rPr lang="en-GB" dirty="0"/>
              <a:t>Mail overcomes barriers</a:t>
            </a:r>
          </a:p>
        </p:txBody>
      </p:sp>
      <p:sp>
        <p:nvSpPr>
          <p:cNvPr id="4" name="Text Placeholder 3">
            <a:extLst>
              <a:ext uri="{FF2B5EF4-FFF2-40B4-BE49-F238E27FC236}">
                <a16:creationId xmlns:a16="http://schemas.microsoft.com/office/drawing/2014/main" id="{870AA465-17A1-4C0E-B6F4-CC9A12F0CA5F}"/>
              </a:ext>
            </a:extLst>
          </p:cNvPr>
          <p:cNvSpPr>
            <a:spLocks noGrp="1"/>
          </p:cNvSpPr>
          <p:nvPr>
            <p:ph type="body" sz="quarter" idx="11"/>
          </p:nvPr>
        </p:nvSpPr>
        <p:spPr>
          <a:xfrm>
            <a:off x="486000" y="993160"/>
            <a:ext cx="11411032" cy="275201"/>
          </a:xfrm>
        </p:spPr>
        <p:txBody>
          <a:bodyPr/>
          <a:lstStyle/>
          <a:p>
            <a:r>
              <a:rPr lang="en-GB" dirty="0"/>
              <a:t>MAIL IS MORE LIKELY TO BE READ IN FULL EVEN IF YOU ARE NOT ENGAGED WITH THE CONTENT</a:t>
            </a:r>
          </a:p>
        </p:txBody>
      </p:sp>
      <p:sp>
        <p:nvSpPr>
          <p:cNvPr id="6" name="Rectangle 5">
            <a:extLst>
              <a:ext uri="{FF2B5EF4-FFF2-40B4-BE49-F238E27FC236}">
                <a16:creationId xmlns:a16="http://schemas.microsoft.com/office/drawing/2014/main" id="{BFD26EDC-11AE-4C94-9F29-A05F68A518CC}"/>
              </a:ext>
            </a:extLst>
          </p:cNvPr>
          <p:cNvSpPr/>
          <p:nvPr/>
        </p:nvSpPr>
        <p:spPr>
          <a:xfrm>
            <a:off x="397511" y="1811878"/>
            <a:ext cx="10849472" cy="268192"/>
          </a:xfrm>
          <a:prstGeom prst="rect">
            <a:avLst/>
          </a:prstGeom>
        </p:spPr>
        <p:txBody>
          <a:bodyPr wrap="square" lIns="87797" tIns="43899" rIns="87797" bIns="43899">
            <a:spAutoFit/>
          </a:bodyPr>
          <a:lstStyle/>
          <a:p>
            <a:pPr>
              <a:lnSpc>
                <a:spcPts val="1440"/>
              </a:lnSpc>
              <a:spcAft>
                <a:spcPts val="288"/>
              </a:spcAft>
            </a:pPr>
            <a:r>
              <a:rPr lang="en-GB" sz="1600" dirty="0">
                <a:solidFill>
                  <a:prstClr val="black"/>
                </a:solidFill>
                <a:latin typeface="Arial" panose="020B0604020202020204" pitchFamily="34" charset="0"/>
                <a:cs typeface="Arial" panose="020B0604020202020204" pitchFamily="34" charset="0"/>
              </a:rPr>
              <a:t>Extent to which communication has been read / consumed which somewhat / strongly differed from my views.</a:t>
            </a:r>
            <a:endParaRPr lang="en-GB" sz="2000"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7048F03-7DFF-448E-9D34-03FA48AEB825}"/>
              </a:ext>
            </a:extLst>
          </p:cNvPr>
          <p:cNvSpPr/>
          <p:nvPr/>
        </p:nvSpPr>
        <p:spPr>
          <a:xfrm>
            <a:off x="413886" y="6502477"/>
            <a:ext cx="7761312" cy="365654"/>
          </a:xfrm>
          <a:prstGeom prst="rect">
            <a:avLst/>
          </a:prstGeom>
        </p:spPr>
        <p:txBody>
          <a:bodyPr wrap="square" lIns="87797" tIns="43899" rIns="87797" bIns="43899">
            <a:spAutoFit/>
          </a:bodyPr>
          <a:lstStyle/>
          <a:p>
            <a:r>
              <a:rPr lang="en-GB" sz="900" dirty="0"/>
              <a:t>Source:  Communications in Electoral Engagement, Royal Mail MarketReach, Illuminas 2017 </a:t>
            </a: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Base: All answers on communications which somewhat / strongly differed from views by media (excluding leaflets &amp; magazines)</a:t>
            </a:r>
            <a:endParaRPr lang="en-US" sz="900" dirty="0"/>
          </a:p>
        </p:txBody>
      </p:sp>
      <p:sp>
        <p:nvSpPr>
          <p:cNvPr id="9" name="Slide Number Placeholder 8">
            <a:extLst>
              <a:ext uri="{FF2B5EF4-FFF2-40B4-BE49-F238E27FC236}">
                <a16:creationId xmlns:a16="http://schemas.microsoft.com/office/drawing/2014/main" id="{11DB90A2-5F05-4E17-9598-855468E2C431}"/>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Tree>
    <p:extLst>
      <p:ext uri="{BB962C8B-B14F-4D97-AF65-F5344CB8AC3E}">
        <p14:creationId xmlns:p14="http://schemas.microsoft.com/office/powerpoint/2010/main" val="41857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Placeholder 12">
            <a:extLst>
              <a:ext uri="{FF2B5EF4-FFF2-40B4-BE49-F238E27FC236}">
                <a16:creationId xmlns:a16="http://schemas.microsoft.com/office/drawing/2014/main" id="{8CB74F71-1ED2-416B-90D5-DB52D5F304C8}"/>
              </a:ext>
            </a:extLst>
          </p:cNvPr>
          <p:cNvGraphicFramePr>
            <a:graphicFrameLocks noGrp="1"/>
          </p:cNvGraphicFramePr>
          <p:nvPr>
            <p:ph type="chart" sz="quarter" idx="14"/>
            <p:extLst>
              <p:ext uri="{D42A27DB-BD31-4B8C-83A1-F6EECF244321}">
                <p14:modId xmlns:p14="http://schemas.microsoft.com/office/powerpoint/2010/main" val="4249836582"/>
              </p:ext>
            </p:extLst>
          </p:nvPr>
        </p:nvGraphicFramePr>
        <p:xfrm>
          <a:off x="-168225" y="1679370"/>
          <a:ext cx="6465083" cy="431843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id="{CB827008-888D-4041-9B12-745686F31800}"/>
              </a:ext>
            </a:extLst>
          </p:cNvPr>
          <p:cNvSpPr>
            <a:spLocks noGrp="1"/>
          </p:cNvSpPr>
          <p:nvPr>
            <p:ph type="title"/>
          </p:nvPr>
        </p:nvSpPr>
        <p:spPr/>
        <p:txBody>
          <a:bodyPr/>
          <a:lstStyle/>
          <a:p>
            <a:r>
              <a:rPr lang="en-GB" dirty="0"/>
              <a:t>Engagement high</a:t>
            </a:r>
          </a:p>
        </p:txBody>
      </p:sp>
      <p:sp>
        <p:nvSpPr>
          <p:cNvPr id="3" name="Slide Number Placeholder 2">
            <a:extLst>
              <a:ext uri="{FF2B5EF4-FFF2-40B4-BE49-F238E27FC236}">
                <a16:creationId xmlns:a16="http://schemas.microsoft.com/office/drawing/2014/main" id="{A9C9881F-99D2-4270-B0CA-C9EA87CA5C01}"/>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8" name="Text Placeholder 7">
            <a:extLst>
              <a:ext uri="{FF2B5EF4-FFF2-40B4-BE49-F238E27FC236}">
                <a16:creationId xmlns:a16="http://schemas.microsoft.com/office/drawing/2014/main" id="{7D028EB4-DFBB-41B8-91DE-C4B180FD4C8D}"/>
              </a:ext>
            </a:extLst>
          </p:cNvPr>
          <p:cNvSpPr>
            <a:spLocks noGrp="1"/>
          </p:cNvSpPr>
          <p:nvPr>
            <p:ph type="body" sz="quarter" idx="11"/>
          </p:nvPr>
        </p:nvSpPr>
        <p:spPr/>
        <p:txBody>
          <a:bodyPr/>
          <a:lstStyle/>
          <a:p>
            <a:endParaRPr lang="en-GB" dirty="0"/>
          </a:p>
        </p:txBody>
      </p:sp>
      <p:sp>
        <p:nvSpPr>
          <p:cNvPr id="14" name="TextBox 13">
            <a:extLst>
              <a:ext uri="{FF2B5EF4-FFF2-40B4-BE49-F238E27FC236}">
                <a16:creationId xmlns:a16="http://schemas.microsoft.com/office/drawing/2014/main" id="{9F421E92-2E4B-419E-9EE7-0A0351D458DD}"/>
              </a:ext>
            </a:extLst>
          </p:cNvPr>
          <p:cNvSpPr txBox="1"/>
          <p:nvPr/>
        </p:nvSpPr>
        <p:spPr>
          <a:xfrm>
            <a:off x="409000" y="6611779"/>
            <a:ext cx="576314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Q2 2017 – Q1 2019. Base:  Door Drops/Government/council; n=402</a:t>
            </a:r>
          </a:p>
        </p:txBody>
      </p:sp>
      <p:sp>
        <p:nvSpPr>
          <p:cNvPr id="15" name="TextBox 14">
            <a:extLst>
              <a:ext uri="{FF2B5EF4-FFF2-40B4-BE49-F238E27FC236}">
                <a16:creationId xmlns:a16="http://schemas.microsoft.com/office/drawing/2014/main" id="{E1620C1F-BAE9-474A-ACC3-EEE9B9CB58AB}"/>
              </a:ext>
            </a:extLst>
          </p:cNvPr>
          <p:cNvSpPr txBox="1"/>
          <p:nvPr/>
        </p:nvSpPr>
        <p:spPr>
          <a:xfrm>
            <a:off x="2301844" y="3555670"/>
            <a:ext cx="1518364" cy="646331"/>
          </a:xfrm>
          <a:prstGeom prst="rect">
            <a:avLst/>
          </a:prstGeom>
          <a:noFill/>
        </p:spPr>
        <p:txBody>
          <a:bodyPr wrap="none" rtlCol="0">
            <a:spAutoFit/>
          </a:bodyPr>
          <a:lstStyle/>
          <a:p>
            <a:pPr algn="ctr"/>
            <a:r>
              <a:rPr lang="en-GB" dirty="0"/>
              <a:t>Government </a:t>
            </a:r>
          </a:p>
          <a:p>
            <a:pPr algn="ctr"/>
            <a:r>
              <a:rPr lang="en-GB" dirty="0"/>
              <a:t>Door Drop</a:t>
            </a:r>
          </a:p>
        </p:txBody>
      </p:sp>
      <p:sp>
        <p:nvSpPr>
          <p:cNvPr id="17" name="Rectangle 16">
            <a:extLst>
              <a:ext uri="{FF2B5EF4-FFF2-40B4-BE49-F238E27FC236}">
                <a16:creationId xmlns:a16="http://schemas.microsoft.com/office/drawing/2014/main" id="{40802EC6-2307-47DE-8EF5-F707E6C52737}"/>
              </a:ext>
            </a:extLst>
          </p:cNvPr>
          <p:cNvSpPr/>
          <p:nvPr/>
        </p:nvSpPr>
        <p:spPr>
          <a:xfrm>
            <a:off x="5842661" y="2956956"/>
            <a:ext cx="4797631" cy="208848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Government door drops are engaged with at a higher rate than any other sector, they get citizens’ attention</a:t>
            </a:r>
          </a:p>
          <a:p>
            <a:endParaRPr lang="en-GB" dirty="0"/>
          </a:p>
          <a:p>
            <a:r>
              <a:rPr lang="en-GB" dirty="0"/>
              <a:t>The average engagement rate for all other sectors with door drops is 73%</a:t>
            </a:r>
          </a:p>
        </p:txBody>
      </p:sp>
    </p:spTree>
    <p:extLst>
      <p:ext uri="{BB962C8B-B14F-4D97-AF65-F5344CB8AC3E}">
        <p14:creationId xmlns:p14="http://schemas.microsoft.com/office/powerpoint/2010/main" val="418993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9480-09B4-42EC-9802-445D29146B1E}"/>
              </a:ext>
            </a:extLst>
          </p:cNvPr>
          <p:cNvSpPr>
            <a:spLocks noGrp="1"/>
          </p:cNvSpPr>
          <p:nvPr>
            <p:ph type="title"/>
          </p:nvPr>
        </p:nvSpPr>
        <p:spPr/>
        <p:txBody>
          <a:bodyPr/>
          <a:lstStyle/>
          <a:p>
            <a:r>
              <a:rPr lang="en-GB" dirty="0"/>
              <a:t>Boris has written to the nation</a:t>
            </a:r>
          </a:p>
        </p:txBody>
      </p:sp>
      <p:sp>
        <p:nvSpPr>
          <p:cNvPr id="3" name="Slide Number Placeholder 2">
            <a:extLst>
              <a:ext uri="{FF2B5EF4-FFF2-40B4-BE49-F238E27FC236}">
                <a16:creationId xmlns:a16="http://schemas.microsoft.com/office/drawing/2014/main" id="{78B66D23-CD18-43EC-A070-E33C8827D028}"/>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4" name="Text Placeholder 3">
            <a:extLst>
              <a:ext uri="{FF2B5EF4-FFF2-40B4-BE49-F238E27FC236}">
                <a16:creationId xmlns:a16="http://schemas.microsoft.com/office/drawing/2014/main" id="{E4AD261A-4EED-44E4-BA6A-7ED6CA233FA6}"/>
              </a:ext>
            </a:extLst>
          </p:cNvPr>
          <p:cNvSpPr>
            <a:spLocks noGrp="1"/>
          </p:cNvSpPr>
          <p:nvPr>
            <p:ph type="body" sz="quarter" idx="11"/>
          </p:nvPr>
        </p:nvSpPr>
        <p:spPr/>
        <p:txBody>
          <a:bodyPr/>
          <a:lstStyle/>
          <a:p>
            <a:endParaRPr lang="en-GB" dirty="0"/>
          </a:p>
        </p:txBody>
      </p:sp>
      <p:pic>
        <p:nvPicPr>
          <p:cNvPr id="2050" name="Picture 2" descr="https://static.standard.co.uk/s3fs-public/thumbnails/image/2020/03/27/11/borisjohnsonn10covid19.jpg">
            <a:extLst>
              <a:ext uri="{FF2B5EF4-FFF2-40B4-BE49-F238E27FC236}">
                <a16:creationId xmlns:a16="http://schemas.microsoft.com/office/drawing/2014/main" id="{D3A4AB43-E007-42C1-AD95-EBC60083E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445" y="2280604"/>
            <a:ext cx="5091491" cy="3199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4ea7241d-375b-45a5-8459-bb1a63f8f6ed@EURP119">
            <a:extLst>
              <a:ext uri="{FF2B5EF4-FFF2-40B4-BE49-F238E27FC236}">
                <a16:creationId xmlns:a16="http://schemas.microsoft.com/office/drawing/2014/main" id="{9D133A86-6A04-41CB-9CFA-69A331AF6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
          <a:stretch/>
        </p:blipFill>
        <p:spPr bwMode="auto">
          <a:xfrm>
            <a:off x="1212659" y="1863425"/>
            <a:ext cx="2622932" cy="1777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2D12E0-4B37-4E23-A4C4-05503522BCE6}"/>
              </a:ext>
            </a:extLst>
          </p:cNvPr>
          <p:cNvPicPr>
            <a:picLocks noChangeAspect="1"/>
          </p:cNvPicPr>
          <p:nvPr/>
        </p:nvPicPr>
        <p:blipFill>
          <a:blip r:embed="rId4"/>
          <a:stretch>
            <a:fillRect/>
          </a:stretch>
        </p:blipFill>
        <p:spPr>
          <a:xfrm>
            <a:off x="1285086" y="4034670"/>
            <a:ext cx="1651895" cy="2403686"/>
          </a:xfrm>
          <a:prstGeom prst="rect">
            <a:avLst/>
          </a:prstGeom>
          <a:ln>
            <a:noFill/>
          </a:ln>
          <a:effectLst>
            <a:outerShdw blurRad="292100" dist="139700" dir="2700000" algn="tl" rotWithShape="0">
              <a:srgbClr val="333333">
                <a:alpha val="65000"/>
              </a:srgbClr>
            </a:outerShdw>
          </a:effectLst>
        </p:spPr>
      </p:pic>
      <p:pic>
        <p:nvPicPr>
          <p:cNvPr id="1028" name="Picture 4" descr="080ed5b9-462a-4935-a038-46190620f9cb@EURP119">
            <a:extLst>
              <a:ext uri="{FF2B5EF4-FFF2-40B4-BE49-F238E27FC236}">
                <a16:creationId xmlns:a16="http://schemas.microsoft.com/office/drawing/2014/main" id="{324E0428-B524-4A25-8047-82535792EB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56" b="27363"/>
          <a:stretch/>
        </p:blipFill>
        <p:spPr bwMode="auto">
          <a:xfrm>
            <a:off x="3173939" y="4122649"/>
            <a:ext cx="3141739" cy="2324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4C731FD-C835-4F36-AADD-5A5BCD58DF5C}"/>
              </a:ext>
            </a:extLst>
          </p:cNvPr>
          <p:cNvPicPr>
            <a:picLocks noChangeAspect="1"/>
          </p:cNvPicPr>
          <p:nvPr/>
        </p:nvPicPr>
        <p:blipFill>
          <a:blip r:embed="rId6"/>
          <a:stretch>
            <a:fillRect/>
          </a:stretch>
        </p:blipFill>
        <p:spPr>
          <a:xfrm>
            <a:off x="3133503" y="1634014"/>
            <a:ext cx="2550427" cy="3589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878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83B4-F654-4A9B-A2DE-EDE18C3FF7D5}"/>
              </a:ext>
            </a:extLst>
          </p:cNvPr>
          <p:cNvSpPr>
            <a:spLocks noGrp="1"/>
          </p:cNvSpPr>
          <p:nvPr>
            <p:ph type="title"/>
          </p:nvPr>
        </p:nvSpPr>
        <p:spPr/>
        <p:txBody>
          <a:bodyPr/>
          <a:lstStyle/>
          <a:p>
            <a:r>
              <a:rPr lang="en-GB" dirty="0"/>
              <a:t>How you can use mail</a:t>
            </a:r>
          </a:p>
        </p:txBody>
      </p:sp>
      <p:sp>
        <p:nvSpPr>
          <p:cNvPr id="3" name="Slide Number Placeholder 2">
            <a:extLst>
              <a:ext uri="{FF2B5EF4-FFF2-40B4-BE49-F238E27FC236}">
                <a16:creationId xmlns:a16="http://schemas.microsoft.com/office/drawing/2014/main" id="{4EE9D5C0-1D40-4D3E-81EA-6D4F7BB5F02D}"/>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4" name="Text Placeholder 3">
            <a:extLst>
              <a:ext uri="{FF2B5EF4-FFF2-40B4-BE49-F238E27FC236}">
                <a16:creationId xmlns:a16="http://schemas.microsoft.com/office/drawing/2014/main" id="{0720694F-171F-4A4D-A796-B1FD3B38B6CD}"/>
              </a:ext>
            </a:extLst>
          </p:cNvPr>
          <p:cNvSpPr>
            <a:spLocks noGrp="1"/>
          </p:cNvSpPr>
          <p:nvPr>
            <p:ph type="body" sz="quarter" idx="11"/>
          </p:nvPr>
        </p:nvSpPr>
        <p:spPr/>
        <p:txBody>
          <a:bodyPr/>
          <a:lstStyle/>
          <a:p>
            <a:r>
              <a:rPr lang="en-GB" dirty="0"/>
              <a:t>To really get the message across</a:t>
            </a:r>
          </a:p>
        </p:txBody>
      </p:sp>
      <p:pic>
        <p:nvPicPr>
          <p:cNvPr id="7" name="Graphic 6" descr="Hospital">
            <a:extLst>
              <a:ext uri="{FF2B5EF4-FFF2-40B4-BE49-F238E27FC236}">
                <a16:creationId xmlns:a16="http://schemas.microsoft.com/office/drawing/2014/main" id="{A6410B6D-0200-4B29-924F-6AFEE6A7B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3676" y="1794793"/>
            <a:ext cx="1307635" cy="1307635"/>
          </a:xfrm>
          <a:prstGeom prst="rect">
            <a:avLst/>
          </a:prstGeom>
        </p:spPr>
      </p:pic>
      <p:sp>
        <p:nvSpPr>
          <p:cNvPr id="8" name="Rectangle 7">
            <a:extLst>
              <a:ext uri="{FF2B5EF4-FFF2-40B4-BE49-F238E27FC236}">
                <a16:creationId xmlns:a16="http://schemas.microsoft.com/office/drawing/2014/main" id="{8794B8A7-7912-4B43-B713-67C1580D4329}"/>
              </a:ext>
            </a:extLst>
          </p:cNvPr>
          <p:cNvSpPr/>
          <p:nvPr/>
        </p:nvSpPr>
        <p:spPr>
          <a:xfrm>
            <a:off x="522293" y="1794792"/>
            <a:ext cx="2467636" cy="217849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Getting people to engage with important health messages</a:t>
            </a:r>
          </a:p>
        </p:txBody>
      </p:sp>
      <p:sp>
        <p:nvSpPr>
          <p:cNvPr id="9" name="Rectangle 8">
            <a:extLst>
              <a:ext uri="{FF2B5EF4-FFF2-40B4-BE49-F238E27FC236}">
                <a16:creationId xmlns:a16="http://schemas.microsoft.com/office/drawing/2014/main" id="{AE2DF571-7FC6-4423-BE2F-D1EAF4DF9F73}"/>
              </a:ext>
            </a:extLst>
          </p:cNvPr>
          <p:cNvSpPr/>
          <p:nvPr/>
        </p:nvSpPr>
        <p:spPr>
          <a:xfrm>
            <a:off x="3330807" y="1794792"/>
            <a:ext cx="2467636" cy="217849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Helping people access the right benefits or understand what they can get</a:t>
            </a:r>
          </a:p>
        </p:txBody>
      </p:sp>
      <p:pic>
        <p:nvPicPr>
          <p:cNvPr id="11" name="Graphic 10" descr="Coins">
            <a:extLst>
              <a:ext uri="{FF2B5EF4-FFF2-40B4-BE49-F238E27FC236}">
                <a16:creationId xmlns:a16="http://schemas.microsoft.com/office/drawing/2014/main" id="{87A37FC8-522B-44FB-B4C1-FA168ADF3D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3628" y="1969638"/>
            <a:ext cx="914400" cy="914400"/>
          </a:xfrm>
          <a:prstGeom prst="rect">
            <a:avLst/>
          </a:prstGeom>
        </p:spPr>
      </p:pic>
      <p:sp>
        <p:nvSpPr>
          <p:cNvPr id="12" name="Rectangle 11">
            <a:extLst>
              <a:ext uri="{FF2B5EF4-FFF2-40B4-BE49-F238E27FC236}">
                <a16:creationId xmlns:a16="http://schemas.microsoft.com/office/drawing/2014/main" id="{EC6D801A-A532-4C99-9E0F-5E6094E1DDFB}"/>
              </a:ext>
            </a:extLst>
          </p:cNvPr>
          <p:cNvSpPr/>
          <p:nvPr/>
        </p:nvSpPr>
        <p:spPr>
          <a:xfrm>
            <a:off x="6182855" y="1794792"/>
            <a:ext cx="2467636" cy="217849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Engage with the vulnerable who have special needs</a:t>
            </a:r>
          </a:p>
        </p:txBody>
      </p:sp>
      <p:pic>
        <p:nvPicPr>
          <p:cNvPr id="14" name="Graphic 13" descr="Universal Access">
            <a:extLst>
              <a:ext uri="{FF2B5EF4-FFF2-40B4-BE49-F238E27FC236}">
                <a16:creationId xmlns:a16="http://schemas.microsoft.com/office/drawing/2014/main" id="{44632563-DE29-4042-8F90-EA3642E5E3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5676" y="1969638"/>
            <a:ext cx="914400" cy="914400"/>
          </a:xfrm>
          <a:prstGeom prst="rect">
            <a:avLst/>
          </a:prstGeom>
        </p:spPr>
      </p:pic>
      <p:sp>
        <p:nvSpPr>
          <p:cNvPr id="15" name="Rectangle 14">
            <a:extLst>
              <a:ext uri="{FF2B5EF4-FFF2-40B4-BE49-F238E27FC236}">
                <a16:creationId xmlns:a16="http://schemas.microsoft.com/office/drawing/2014/main" id="{BF002728-881D-4850-B12F-0AF9D9E87EE5}"/>
              </a:ext>
            </a:extLst>
          </p:cNvPr>
          <p:cNvSpPr/>
          <p:nvPr/>
        </p:nvSpPr>
        <p:spPr>
          <a:xfrm>
            <a:off x="9024025" y="1794792"/>
            <a:ext cx="2467636" cy="217849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Engage with essential workers who are at the front line of fighting the virus</a:t>
            </a:r>
          </a:p>
        </p:txBody>
      </p:sp>
      <p:pic>
        <p:nvPicPr>
          <p:cNvPr id="17" name="Graphic 16" descr="Ambulance">
            <a:extLst>
              <a:ext uri="{FF2B5EF4-FFF2-40B4-BE49-F238E27FC236}">
                <a16:creationId xmlns:a16="http://schemas.microsoft.com/office/drawing/2014/main" id="{39D906F1-E739-4C4C-9244-C0AB6AF874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57843" y="1991410"/>
            <a:ext cx="914400" cy="914400"/>
          </a:xfrm>
          <a:prstGeom prst="rect">
            <a:avLst/>
          </a:prstGeom>
        </p:spPr>
      </p:pic>
      <p:pic>
        <p:nvPicPr>
          <p:cNvPr id="19" name="Graphic 18" descr="Firefighter">
            <a:extLst>
              <a:ext uri="{FF2B5EF4-FFF2-40B4-BE49-F238E27FC236}">
                <a16:creationId xmlns:a16="http://schemas.microsoft.com/office/drawing/2014/main" id="{73B148CF-0F3A-4930-A18F-9371E5A18C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83734" y="1958077"/>
            <a:ext cx="914400" cy="914400"/>
          </a:xfrm>
          <a:prstGeom prst="rect">
            <a:avLst/>
          </a:prstGeom>
        </p:spPr>
      </p:pic>
      <p:sp>
        <p:nvSpPr>
          <p:cNvPr id="20" name="Rectangle 19">
            <a:extLst>
              <a:ext uri="{FF2B5EF4-FFF2-40B4-BE49-F238E27FC236}">
                <a16:creationId xmlns:a16="http://schemas.microsoft.com/office/drawing/2014/main" id="{B8B807AA-70A0-46C8-9463-ECD6DEBF933D}"/>
              </a:ext>
            </a:extLst>
          </p:cNvPr>
          <p:cNvSpPr/>
          <p:nvPr/>
        </p:nvSpPr>
        <p:spPr>
          <a:xfrm>
            <a:off x="522293" y="4189648"/>
            <a:ext cx="2467636" cy="217849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Get citizens to get into social media to keep updated or join vital support groups</a:t>
            </a:r>
          </a:p>
        </p:txBody>
      </p:sp>
      <p:pic>
        <p:nvPicPr>
          <p:cNvPr id="3074" name="Picture 2" descr="Twitter icon">
            <a:extLst>
              <a:ext uri="{FF2B5EF4-FFF2-40B4-BE49-F238E27FC236}">
                <a16:creationId xmlns:a16="http://schemas.microsoft.com/office/drawing/2014/main" id="{67F21824-F735-41BB-B9CE-FD187A92EB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6923" y="4106768"/>
            <a:ext cx="1412635" cy="141263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91BB968-2D09-43BC-8EF7-A55E029F1C8F}"/>
              </a:ext>
            </a:extLst>
          </p:cNvPr>
          <p:cNvSpPr/>
          <p:nvPr/>
        </p:nvSpPr>
        <p:spPr>
          <a:xfrm>
            <a:off x="3330807" y="4189648"/>
            <a:ext cx="2467636" cy="217849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Show people where they need to go to access help for specific needs</a:t>
            </a:r>
          </a:p>
        </p:txBody>
      </p:sp>
      <p:pic>
        <p:nvPicPr>
          <p:cNvPr id="23" name="Graphic 22" descr="Cheers">
            <a:extLst>
              <a:ext uri="{FF2B5EF4-FFF2-40B4-BE49-F238E27FC236}">
                <a16:creationId xmlns:a16="http://schemas.microsoft.com/office/drawing/2014/main" id="{F2775880-0515-4766-95EC-1E1FAC1AAE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07426" y="4375381"/>
            <a:ext cx="914400" cy="914400"/>
          </a:xfrm>
          <a:prstGeom prst="rect">
            <a:avLst/>
          </a:prstGeom>
        </p:spPr>
      </p:pic>
      <p:sp>
        <p:nvSpPr>
          <p:cNvPr id="25" name="Rectangle 24">
            <a:extLst>
              <a:ext uri="{FF2B5EF4-FFF2-40B4-BE49-F238E27FC236}">
                <a16:creationId xmlns:a16="http://schemas.microsoft.com/office/drawing/2014/main" id="{E165C27F-3F67-44E8-A9F5-FB503F7B1151}"/>
              </a:ext>
            </a:extLst>
          </p:cNvPr>
          <p:cNvSpPr/>
          <p:nvPr/>
        </p:nvSpPr>
        <p:spPr>
          <a:xfrm>
            <a:off x="6182855" y="4189648"/>
            <a:ext cx="2467636" cy="217849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Door drop can reach people when other media aren’t going to be seen (posters, newsprint, etc)</a:t>
            </a:r>
          </a:p>
        </p:txBody>
      </p:sp>
      <p:pic>
        <p:nvPicPr>
          <p:cNvPr id="26" name="Graphic 25" descr="Advertising">
            <a:extLst>
              <a:ext uri="{FF2B5EF4-FFF2-40B4-BE49-F238E27FC236}">
                <a16:creationId xmlns:a16="http://schemas.microsoft.com/office/drawing/2014/main" id="{E27397A0-1BD9-43E7-AC99-2F98411A571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44814" y="4233239"/>
            <a:ext cx="831273" cy="831273"/>
          </a:xfrm>
          <a:prstGeom prst="rect">
            <a:avLst/>
          </a:prstGeom>
        </p:spPr>
      </p:pic>
      <p:sp>
        <p:nvSpPr>
          <p:cNvPr id="28" name="Rectangle 27">
            <a:extLst>
              <a:ext uri="{FF2B5EF4-FFF2-40B4-BE49-F238E27FC236}">
                <a16:creationId xmlns:a16="http://schemas.microsoft.com/office/drawing/2014/main" id="{18B1E6BE-04CB-4086-93FC-09FC36942233}"/>
              </a:ext>
            </a:extLst>
          </p:cNvPr>
          <p:cNvSpPr/>
          <p:nvPr/>
        </p:nvSpPr>
        <p:spPr>
          <a:xfrm>
            <a:off x="9024025" y="4189648"/>
            <a:ext cx="2467636" cy="217849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Mail is a great way to get a message out that people will refer to again and again</a:t>
            </a:r>
          </a:p>
        </p:txBody>
      </p:sp>
      <p:pic>
        <p:nvPicPr>
          <p:cNvPr id="29" name="Graphic 28" descr="Pin">
            <a:extLst>
              <a:ext uri="{FF2B5EF4-FFF2-40B4-BE49-F238E27FC236}">
                <a16:creationId xmlns:a16="http://schemas.microsoft.com/office/drawing/2014/main" id="{9A75565B-EA9D-49CD-B0F8-5F6507C3775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96485" y="4312588"/>
            <a:ext cx="755703" cy="755703"/>
          </a:xfrm>
          <a:prstGeom prst="rect">
            <a:avLst/>
          </a:prstGeom>
        </p:spPr>
      </p:pic>
    </p:spTree>
    <p:extLst>
      <p:ext uri="{BB962C8B-B14F-4D97-AF65-F5344CB8AC3E}">
        <p14:creationId xmlns:p14="http://schemas.microsoft.com/office/powerpoint/2010/main" val="1614461496"/>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1473</Words>
  <Application>Microsoft Office PowerPoint</Application>
  <PresentationFormat>Widescreen</PresentationFormat>
  <Paragraphs>339</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Impact</vt:lpstr>
      <vt:lpstr>Office Theme</vt:lpstr>
      <vt:lpstr>In a time of crisis how mail can get vital messages across </vt:lpstr>
      <vt:lpstr>Local councils are responding</vt:lpstr>
      <vt:lpstr>Highest causes for concern</vt:lpstr>
      <vt:lpstr>The message is getting across</vt:lpstr>
      <vt:lpstr>Mail’s strengths in a crisis</vt:lpstr>
      <vt:lpstr>Mail overcomes barriers</vt:lpstr>
      <vt:lpstr>Engagement high</vt:lpstr>
      <vt:lpstr>Boris has written to the nation</vt:lpstr>
      <vt:lpstr>How you can use mail</vt:lpstr>
      <vt:lpstr>Mail and social media work together</vt:lpstr>
      <vt:lpstr>HYBRID MAIL capability</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2020-04-07T14:05:56Z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