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7"/>
  </p:notesMasterIdLst>
  <p:handoutMasterIdLst>
    <p:handoutMasterId r:id="rId18"/>
  </p:handoutMasterIdLst>
  <p:sldIdLst>
    <p:sldId id="436" r:id="rId2"/>
    <p:sldId id="428" r:id="rId3"/>
    <p:sldId id="429" r:id="rId4"/>
    <p:sldId id="433" r:id="rId5"/>
    <p:sldId id="427" r:id="rId6"/>
    <p:sldId id="435" r:id="rId7"/>
    <p:sldId id="362" r:id="rId8"/>
    <p:sldId id="375" r:id="rId9"/>
    <p:sldId id="403" r:id="rId10"/>
    <p:sldId id="404" r:id="rId11"/>
    <p:sldId id="423" r:id="rId12"/>
    <p:sldId id="285" r:id="rId13"/>
    <p:sldId id="439" r:id="rId14"/>
    <p:sldId id="440" r:id="rId15"/>
    <p:sldId id="303" r:id="rId1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2CBD4"/>
    <a:srgbClr val="1BACE4"/>
    <a:srgbClr val="000000"/>
    <a:srgbClr val="95C121"/>
    <a:srgbClr val="E20C18"/>
    <a:srgbClr val="FDC304"/>
    <a:srgbClr val="EF7E05"/>
    <a:srgbClr val="E6E6E6"/>
    <a:srgbClr val="1D1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93494" autoAdjust="0"/>
  </p:normalViewPr>
  <p:slideViewPr>
    <p:cSldViewPr snapToGrid="0">
      <p:cViewPr>
        <p:scale>
          <a:sx n="100" d="100"/>
          <a:sy n="100" d="100"/>
        </p:scale>
        <p:origin x="48" y="-2016"/>
      </p:cViewPr>
      <p:guideLst>
        <p:guide orient="horz" pos="4110"/>
        <p:guide pos="325"/>
      </p:guideLst>
    </p:cSldViewPr>
  </p:slideViewPr>
  <p:notesTextViewPr>
    <p:cViewPr>
      <p:scale>
        <a:sx n="1" d="1"/>
        <a:sy n="1" d="1"/>
      </p:scale>
      <p:origin x="0" y="0"/>
    </p:cViewPr>
  </p:notesTextViewPr>
  <p:sorterViewPr>
    <p:cViewPr varScale="1">
      <p:scale>
        <a:sx n="100" d="100"/>
        <a:sy n="100" d="100"/>
      </p:scale>
      <p:origin x="0" y="-88"/>
    </p:cViewPr>
  </p:sorterViewPr>
  <p:notesViewPr>
    <p:cSldViewPr snapToGrid="0" showGuides="1">
      <p:cViewPr varScale="1">
        <p:scale>
          <a:sx n="61" d="100"/>
          <a:sy n="61" d="100"/>
        </p:scale>
        <p:origin x="18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a:effectLst/>
          </c:spPr>
          <c:dPt>
            <c:idx val="0"/>
            <c:bubble3D val="0"/>
            <c:spPr>
              <a:solidFill>
                <a:schemeClr val="accent1"/>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2E9-47C3-A444-59F5E5F5F160}"/>
              </c:ext>
            </c:extLst>
          </c:dPt>
          <c:dPt>
            <c:idx val="1"/>
            <c:bubble3D val="0"/>
            <c:spPr>
              <a:solidFill>
                <a:schemeClr val="accent2"/>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2E9-47C3-A444-59F5E5F5F160}"/>
              </c:ext>
            </c:extLst>
          </c:dPt>
          <c:dLbls>
            <c:dLbl>
              <c:idx val="1"/>
              <c:layout>
                <c:manualLayout>
                  <c:x val="5.54717170680357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E9-47C3-A444-59F5E5F5F16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02E9-47C3-A444-59F5E5F5F160}"/>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4D7-48CE-B7E8-74C90D2FE1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E4D7-48CE-B7E8-74C90D2FE195}"/>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4D7-48CE-B7E8-74C90D2FE195}"/>
                </c:ext>
              </c:extLst>
            </c:dLbl>
            <c:dLbl>
              <c:idx val="1"/>
              <c:delete val="1"/>
              <c:extLst>
                <c:ext xmlns:c15="http://schemas.microsoft.com/office/drawing/2012/chart" uri="{CE6537A1-D6FC-4f65-9D91-7224C49458BB}"/>
                <c:ext xmlns:c16="http://schemas.microsoft.com/office/drawing/2014/chart" uri="{C3380CC4-5D6E-409C-BE32-E72D297353CC}">
                  <c16:uniqueId val="{00000001-E4D7-48CE-B7E8-74C90D2FE1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0-E4D7-48CE-B7E8-74C90D2FE195}"/>
            </c:ext>
          </c:extLst>
        </c:ser>
        <c:dLbls>
          <c:showLegendKey val="0"/>
          <c:showVal val="0"/>
          <c:showCatName val="0"/>
          <c:showSerName val="0"/>
          <c:showPercent val="0"/>
          <c:showBubbleSize val="0"/>
          <c:showLeaderLines val="1"/>
        </c:dLbls>
        <c:firstSliceAng val="0"/>
        <c:holeSize val="4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0"/>
            <c:invertIfNegative val="0"/>
            <c:bubble3D val="0"/>
            <c:spPr>
              <a:solidFill>
                <a:schemeClr val="accent5"/>
              </a:solidFill>
              <a:ln>
                <a:noFill/>
              </a:ln>
              <a:effectLst/>
            </c:spPr>
            <c:extLst>
              <c:ext xmlns:c16="http://schemas.microsoft.com/office/drawing/2014/chart" uri="{C3380CC4-5D6E-409C-BE32-E72D297353CC}">
                <c16:uniqueId val="{00000003-CDEE-4CDE-8C6F-F1CA3286C8C0}"/>
              </c:ext>
            </c:extLst>
          </c:dPt>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E37D-463F-86F7-678F3FECED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Core Digital </c:v>
                </c:pt>
                <c:pt idx="1">
                  <c:v>Mail</c:v>
                </c:pt>
                <c:pt idx="2">
                  <c:v>TV, Radio,Press</c:v>
                </c:pt>
                <c:pt idx="3">
                  <c:v>Mobile</c:v>
                </c:pt>
                <c:pt idx="4">
                  <c:v>Human</c:v>
                </c:pt>
                <c:pt idx="5">
                  <c:v>Email </c:v>
                </c:pt>
                <c:pt idx="6">
                  <c:v>PCW</c:v>
                </c:pt>
                <c:pt idx="7">
                  <c:v>Social</c:v>
                </c:pt>
                <c:pt idx="8">
                  <c:v>Outdoor</c:v>
                </c:pt>
                <c:pt idx="9">
                  <c:v>Press</c:v>
                </c:pt>
                <c:pt idx="10">
                  <c:v>Other</c:v>
                </c:pt>
              </c:strCache>
            </c:strRef>
          </c:cat>
          <c:val>
            <c:numRef>
              <c:f>Sheet1!$B$2:$B$12</c:f>
              <c:numCache>
                <c:formatCode>0%</c:formatCode>
                <c:ptCount val="11"/>
                <c:pt idx="0">
                  <c:v>0.22</c:v>
                </c:pt>
                <c:pt idx="1">
                  <c:v>0.16</c:v>
                </c:pt>
                <c:pt idx="2">
                  <c:v>0.15</c:v>
                </c:pt>
                <c:pt idx="3">
                  <c:v>0.12</c:v>
                </c:pt>
                <c:pt idx="4">
                  <c:v>0.12</c:v>
                </c:pt>
                <c:pt idx="5">
                  <c:v>0.09</c:v>
                </c:pt>
                <c:pt idx="6">
                  <c:v>0.04</c:v>
                </c:pt>
                <c:pt idx="7">
                  <c:v>0.01</c:v>
                </c:pt>
                <c:pt idx="8">
                  <c:v>0.03</c:v>
                </c:pt>
                <c:pt idx="9">
                  <c:v>0.03</c:v>
                </c:pt>
                <c:pt idx="10">
                  <c:v>0.11</c:v>
                </c:pt>
              </c:numCache>
            </c:numRef>
          </c:val>
          <c:extLst>
            <c:ext xmlns:c16="http://schemas.microsoft.com/office/drawing/2014/chart" uri="{C3380CC4-5D6E-409C-BE32-E72D297353CC}">
              <c16:uniqueId val="{00000000-CDEE-4CDE-8C6F-F1CA3286C8C0}"/>
            </c:ext>
          </c:extLst>
        </c:ser>
        <c:dLbls>
          <c:showLegendKey val="0"/>
          <c:showVal val="0"/>
          <c:showCatName val="0"/>
          <c:showSerName val="0"/>
          <c:showPercent val="0"/>
          <c:showBubbleSize val="0"/>
        </c:dLbls>
        <c:gapWidth val="92"/>
        <c:overlap val="-27"/>
        <c:axId val="800218592"/>
        <c:axId val="800215640"/>
      </c:barChart>
      <c:catAx>
        <c:axId val="80021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0215640"/>
        <c:crosses val="autoZero"/>
        <c:auto val="1"/>
        <c:lblAlgn val="ctr"/>
        <c:lblOffset val="100"/>
        <c:noMultiLvlLbl val="0"/>
      </c:catAx>
      <c:valAx>
        <c:axId val="800215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218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chemeClr val="accent1"/>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753-422B-973D-EED85EBDCA68}"/>
              </c:ext>
            </c:extLst>
          </c:dPt>
          <c:dPt>
            <c:idx val="1"/>
            <c:bubble3D val="0"/>
            <c:spPr>
              <a:solidFill>
                <a:schemeClr val="accent2"/>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753-422B-973D-EED85EBDCA68}"/>
              </c:ext>
            </c:extLst>
          </c:dPt>
          <c:dLbls>
            <c:dLbl>
              <c:idx val="1"/>
              <c:layout>
                <c:manualLayout>
                  <c:x val="3.481287281354485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53-422B-973D-EED85EBDCA6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6753-422B-973D-EED85EBDCA68}"/>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a:effectLst/>
          </c:spPr>
          <c:dPt>
            <c:idx val="0"/>
            <c:bubble3D val="0"/>
            <c:spPr>
              <a:solidFill>
                <a:schemeClr val="accent1"/>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4A9-49D1-BE2F-39F38F2F66F2}"/>
              </c:ext>
            </c:extLst>
          </c:dPt>
          <c:dPt>
            <c:idx val="1"/>
            <c:bubble3D val="0"/>
            <c:spPr>
              <a:solidFill>
                <a:schemeClr val="accent2"/>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4A9-49D1-BE2F-39F38F2F66F2}"/>
              </c:ext>
            </c:extLst>
          </c:dPt>
          <c:dLbls>
            <c:dLbl>
              <c:idx val="1"/>
              <c:layout>
                <c:manualLayout>
                  <c:x val="6.4717003246041821E-2"/>
                  <c:y val="1.058333333333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A9-49D1-BE2F-39F38F2F66F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F4A9-49D1-BE2F-39F38F2F66F2}"/>
            </c:ext>
          </c:extLst>
        </c:ser>
        <c:dLbls>
          <c:showLegendKey val="0"/>
          <c:showVal val="1"/>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89096167089413"/>
          <c:y val="4.5022858184865365E-2"/>
          <c:w val="0.67770037521748239"/>
          <c:h val="0.89280793075874376"/>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Information about products/services</c:v>
                </c:pt>
                <c:pt idx="1">
                  <c:v>Special offers or discounts</c:v>
                </c:pt>
                <c:pt idx="2">
                  <c:v>Vouchers/coupons</c:v>
                </c:pt>
                <c:pt idx="3">
                  <c:v>Notification/reminder</c:v>
                </c:pt>
                <c:pt idx="4">
                  <c:v>News/update/magazine article</c:v>
                </c:pt>
                <c:pt idx="5">
                  <c:v>Financial statement/bill/update</c:v>
                </c:pt>
                <c:pt idx="6">
                  <c:v>Invitation/information about a specific event</c:v>
                </c:pt>
                <c:pt idx="7">
                  <c:v>Postal reply</c:v>
                </c:pt>
                <c:pt idx="8">
                  <c:v>Information about local services</c:v>
                </c:pt>
                <c:pt idx="9">
                  <c:v>Loyalty reward statement</c:v>
                </c:pt>
                <c:pt idx="10">
                  <c:v>Sender's contact details</c:v>
                </c:pt>
                <c:pt idx="11">
                  <c:v>Administrative information e.g. account details</c:v>
                </c:pt>
              </c:strCache>
            </c:strRef>
          </c:cat>
          <c:val>
            <c:numRef>
              <c:f>Sheet1!$B$2:$B$13</c:f>
              <c:numCache>
                <c:formatCode>0.00%</c:formatCode>
                <c:ptCount val="12"/>
                <c:pt idx="0" formatCode="0%">
                  <c:v>0.17</c:v>
                </c:pt>
                <c:pt idx="1">
                  <c:v>2.1999999999999999E-2</c:v>
                </c:pt>
                <c:pt idx="2">
                  <c:v>5.0000000000000001E-4</c:v>
                </c:pt>
                <c:pt idx="3">
                  <c:v>2.4E-2</c:v>
                </c:pt>
                <c:pt idx="4">
                  <c:v>6.0000000000000001E-3</c:v>
                </c:pt>
                <c:pt idx="5" formatCode="0%">
                  <c:v>0.52</c:v>
                </c:pt>
                <c:pt idx="6">
                  <c:v>8.8000000000000005E-3</c:v>
                </c:pt>
                <c:pt idx="7">
                  <c:v>5.4999999999999997E-3</c:v>
                </c:pt>
                <c:pt idx="8">
                  <c:v>5.0000000000000001E-4</c:v>
                </c:pt>
                <c:pt idx="9">
                  <c:v>5.0000000000000001E-4</c:v>
                </c:pt>
                <c:pt idx="10" formatCode="0%">
                  <c:v>7.0000000000000007E-2</c:v>
                </c:pt>
                <c:pt idx="11" formatCode="0%">
                  <c:v>0.16</c:v>
                </c:pt>
              </c:numCache>
            </c:numRef>
          </c:val>
          <c:extLst>
            <c:ext xmlns:c16="http://schemas.microsoft.com/office/drawing/2014/chart" uri="{C3380CC4-5D6E-409C-BE32-E72D297353CC}">
              <c16:uniqueId val="{00000000-855D-4BEC-A555-FF947E0BF12B}"/>
            </c:ext>
          </c:extLst>
        </c:ser>
        <c:dLbls>
          <c:showLegendKey val="0"/>
          <c:showVal val="0"/>
          <c:showCatName val="0"/>
          <c:showSerName val="0"/>
          <c:showPercent val="0"/>
          <c:showBubbleSize val="0"/>
        </c:dLbls>
        <c:gapWidth val="58"/>
        <c:axId val="938893616"/>
        <c:axId val="938893944"/>
      </c:barChart>
      <c:catAx>
        <c:axId val="938893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8893944"/>
        <c:crosses val="autoZero"/>
        <c:auto val="1"/>
        <c:lblAlgn val="ctr"/>
        <c:lblOffset val="100"/>
        <c:noMultiLvlLbl val="0"/>
      </c:catAx>
      <c:valAx>
        <c:axId val="938893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889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Reach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Advertising mail</c:v>
                </c:pt>
                <c:pt idx="1">
                  <c:v>Business mail</c:v>
                </c:pt>
                <c:pt idx="2">
                  <c:v>Statement/bill/update</c:v>
                </c:pt>
                <c:pt idx="3">
                  <c:v>Business and advertising mail</c:v>
                </c:pt>
              </c:strCache>
            </c:strRef>
          </c:cat>
          <c:val>
            <c:numRef>
              <c:f>Sheet1!$B$2:$B$5</c:f>
              <c:numCache>
                <c:formatCode>General</c:formatCode>
                <c:ptCount val="4"/>
                <c:pt idx="0">
                  <c:v>1.1000000000000001</c:v>
                </c:pt>
                <c:pt idx="1">
                  <c:v>1.1399999999999999</c:v>
                </c:pt>
                <c:pt idx="2">
                  <c:v>1.1399999999999999</c:v>
                </c:pt>
                <c:pt idx="3">
                  <c:v>1.1000000000000001</c:v>
                </c:pt>
              </c:numCache>
            </c:numRef>
          </c:val>
          <c:extLst>
            <c:ext xmlns:c16="http://schemas.microsoft.com/office/drawing/2014/chart" uri="{C3380CC4-5D6E-409C-BE32-E72D297353CC}">
              <c16:uniqueId val="{00000000-BBCA-4649-99B5-853242355965}"/>
            </c:ext>
          </c:extLst>
        </c:ser>
        <c:ser>
          <c:idx val="1"/>
          <c:order val="1"/>
          <c:tx>
            <c:strRef>
              <c:f>Sheet1!$C$1</c:f>
              <c:strCache>
                <c:ptCount val="1"/>
                <c:pt idx="0">
                  <c:v>Frequency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Advertising mail</c:v>
                </c:pt>
                <c:pt idx="1">
                  <c:v>Business mail</c:v>
                </c:pt>
                <c:pt idx="2">
                  <c:v>Statement/bill/update</c:v>
                </c:pt>
                <c:pt idx="3">
                  <c:v>Business and advertising mail</c:v>
                </c:pt>
              </c:strCache>
            </c:strRef>
          </c:cat>
          <c:val>
            <c:numRef>
              <c:f>Sheet1!$C$2:$C$5</c:f>
              <c:numCache>
                <c:formatCode>General</c:formatCode>
                <c:ptCount val="4"/>
                <c:pt idx="0">
                  <c:v>4</c:v>
                </c:pt>
                <c:pt idx="1">
                  <c:v>4.41</c:v>
                </c:pt>
                <c:pt idx="2">
                  <c:v>4.5</c:v>
                </c:pt>
                <c:pt idx="3">
                  <c:v>4.7</c:v>
                </c:pt>
              </c:numCache>
            </c:numRef>
          </c:val>
          <c:extLst>
            <c:ext xmlns:c16="http://schemas.microsoft.com/office/drawing/2014/chart" uri="{C3380CC4-5D6E-409C-BE32-E72D297353CC}">
              <c16:uniqueId val="{00000001-BBCA-4649-99B5-853242355965}"/>
            </c:ext>
          </c:extLst>
        </c:ser>
        <c:dLbls>
          <c:showLegendKey val="0"/>
          <c:showVal val="0"/>
          <c:showCatName val="0"/>
          <c:showSerName val="0"/>
          <c:showPercent val="0"/>
          <c:showBubbleSize val="0"/>
        </c:dLbls>
        <c:gapWidth val="132"/>
        <c:overlap val="-27"/>
        <c:axId val="1070207912"/>
        <c:axId val="1070206272"/>
      </c:barChart>
      <c:catAx>
        <c:axId val="107020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6272"/>
        <c:crosses val="autoZero"/>
        <c:auto val="1"/>
        <c:lblAlgn val="ctr"/>
        <c:lblOffset val="100"/>
        <c:noMultiLvlLbl val="0"/>
      </c:catAx>
      <c:valAx>
        <c:axId val="107020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0207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0"/>
          <c:showCatName val="0"/>
          <c:showSerName val="0"/>
          <c:showPercent val="0"/>
          <c:showBubbleSize val="0"/>
        </c:dLbls>
        <c:gapWidth val="182"/>
        <c:axId val="810362560"/>
        <c:axId val="810367480"/>
      </c:barChart>
      <c:catAx>
        <c:axId val="810362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367480"/>
        <c:crosses val="autoZero"/>
        <c:auto val="1"/>
        <c:lblAlgn val="ctr"/>
        <c:lblOffset val="100"/>
        <c:noMultiLvlLbl val="0"/>
      </c:catAx>
      <c:valAx>
        <c:axId val="810367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36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Physical Actions Combined Banks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1D-4061-8D0E-056A19D4A5D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0A-4AA7-8DCA-63FD88F323F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02-4C2E-AB15-1A2171C3478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02-4C2E-AB15-1A2171C3478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29-4E7E-A9AF-35FCEDA86F8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1D-4061-8D0E-056A19D4A5D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0A-4AA7-8DCA-63FD88F323F7}"/>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29-4E7E-A9AF-35FCEDA86F85}"/>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02-4C2E-AB15-1A2171C3478A}"/>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1D-4061-8D0E-056A19D4A5D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0A-4AA7-8DCA-63FD88F32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Mail arrival/sorting</c:v>
                </c:pt>
                <c:pt idx="1">
                  <c:v>Opened it</c:v>
                </c:pt>
                <c:pt idx="2">
                  <c:v>Put aside to look at later</c:v>
                </c:pt>
                <c:pt idx="3">
                  <c:v>Put in the usual place</c:v>
                </c:pt>
                <c:pt idx="4">
                  <c:v>Put it on display (e.g. on a fridge, notice board)</c:v>
                </c:pt>
                <c:pt idx="5">
                  <c:v>Threw it away/recycled</c:v>
                </c:pt>
                <c:pt idx="6">
                  <c:v>Filed it for reference or records</c:v>
                </c:pt>
                <c:pt idx="7">
                  <c:v>Took it out of the house (e.g. to work)</c:v>
                </c:pt>
                <c:pt idx="8">
                  <c:v>Used/did something with the information</c:v>
                </c:pt>
                <c:pt idx="9">
                  <c:v>Passed it on/left out for the person it's for</c:v>
                </c:pt>
                <c:pt idx="10">
                  <c:v>Read/looked/glanced at it</c:v>
                </c:pt>
              </c:strCache>
            </c:strRef>
          </c:cat>
          <c:val>
            <c:numRef>
              <c:f>Sheet1!$B$2:$B$12</c:f>
              <c:numCache>
                <c:formatCode>0%</c:formatCode>
                <c:ptCount val="11"/>
                <c:pt idx="0">
                  <c:v>0.99</c:v>
                </c:pt>
                <c:pt idx="1">
                  <c:v>0.78</c:v>
                </c:pt>
                <c:pt idx="2">
                  <c:v>0.19</c:v>
                </c:pt>
                <c:pt idx="3">
                  <c:v>0.11</c:v>
                </c:pt>
                <c:pt idx="4">
                  <c:v>0.01</c:v>
                </c:pt>
                <c:pt idx="5">
                  <c:v>0.19</c:v>
                </c:pt>
                <c:pt idx="6">
                  <c:v>0.48</c:v>
                </c:pt>
                <c:pt idx="7">
                  <c:v>0.01</c:v>
                </c:pt>
                <c:pt idx="8">
                  <c:v>0.05</c:v>
                </c:pt>
                <c:pt idx="9">
                  <c:v>0.11</c:v>
                </c:pt>
                <c:pt idx="10">
                  <c:v>0.67</c:v>
                </c:pt>
              </c:numCache>
            </c:numRef>
          </c:val>
          <c:extLst>
            <c:ext xmlns:c16="http://schemas.microsoft.com/office/drawing/2014/chart" uri="{C3380CC4-5D6E-409C-BE32-E72D297353CC}">
              <c16:uniqueId val="{00000000-551D-4061-8D0E-056A19D4A5DA}"/>
            </c:ext>
          </c:extLst>
        </c:ser>
        <c:dLbls>
          <c:showLegendKey val="0"/>
          <c:showVal val="0"/>
          <c:showCatName val="0"/>
          <c:showSerName val="0"/>
          <c:showPercent val="0"/>
          <c:showBubbleSize val="0"/>
        </c:dLbls>
        <c:gapWidth val="29"/>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Commercial Actions Combined Banks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Bought something/made a payment or donation</c:v>
                </c:pt>
                <c:pt idx="1">
                  <c:v>Used a voucher/discount code</c:v>
                </c:pt>
                <c:pt idx="2">
                  <c:v>Planned a large purchase</c:v>
                </c:pt>
                <c:pt idx="3">
                  <c:v>Discussed with someone</c:v>
                </c:pt>
                <c:pt idx="4">
                  <c:v>Visited sender's shop/office</c:v>
                </c:pt>
                <c:pt idx="5">
                  <c:v>Visited sender's website</c:v>
                </c:pt>
                <c:pt idx="6">
                  <c:v>Went online for more information</c:v>
                </c:pt>
                <c:pt idx="7">
                  <c:v>Looked up my account details</c:v>
                </c:pt>
                <c:pt idx="8">
                  <c:v>Used a tablet or smartphone</c:v>
                </c:pt>
                <c:pt idx="9">
                  <c:v>Called the sender</c:v>
                </c:pt>
                <c:pt idx="10">
                  <c:v>Posted a reply to the sender</c:v>
                </c:pt>
              </c:strCache>
            </c:strRef>
          </c:cat>
          <c:val>
            <c:numRef>
              <c:f>Sheet1!$B$2:$B$12</c:f>
              <c:numCache>
                <c:formatCode>0.00%</c:formatCode>
                <c:ptCount val="11"/>
                <c:pt idx="0" formatCode="0.0%">
                  <c:v>3.5000000000000003E-2</c:v>
                </c:pt>
                <c:pt idx="1">
                  <c:v>1.2999999999999999E-3</c:v>
                </c:pt>
                <c:pt idx="2" formatCode="0.0%">
                  <c:v>2E-3</c:v>
                </c:pt>
                <c:pt idx="3" formatCode="0%">
                  <c:v>0.11</c:v>
                </c:pt>
                <c:pt idx="4" formatCode="0%">
                  <c:v>0.01</c:v>
                </c:pt>
                <c:pt idx="5" formatCode="0%">
                  <c:v>0.1</c:v>
                </c:pt>
                <c:pt idx="6" formatCode="0%">
                  <c:v>0.03</c:v>
                </c:pt>
                <c:pt idx="7" formatCode="0%">
                  <c:v>0.14000000000000001</c:v>
                </c:pt>
                <c:pt idx="8" formatCode="0%">
                  <c:v>0.03</c:v>
                </c:pt>
                <c:pt idx="9" formatCode="0%">
                  <c:v>0.02</c:v>
                </c:pt>
                <c:pt idx="10" formatCode="0.0%">
                  <c:v>4.0000000000000001E-3</c:v>
                </c:pt>
              </c:numCache>
            </c:numRef>
          </c:val>
          <c:extLst>
            <c:ext xmlns:c16="http://schemas.microsoft.com/office/drawing/2014/chart" uri="{C3380CC4-5D6E-409C-BE32-E72D297353CC}">
              <c16:uniqueId val="{00000000-551D-4061-8D0E-056A19D4A5DA}"/>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Bought something/made a payment or donation</c:v>
                </c:pt>
                <c:pt idx="1">
                  <c:v>Used a voucher/discount code</c:v>
                </c:pt>
                <c:pt idx="2">
                  <c:v>Planned a large purchase</c:v>
                </c:pt>
                <c:pt idx="3">
                  <c:v>Discussed with someone</c:v>
                </c:pt>
                <c:pt idx="4">
                  <c:v>Visited sender's shop/office</c:v>
                </c:pt>
                <c:pt idx="5">
                  <c:v>Visited sender's website</c:v>
                </c:pt>
                <c:pt idx="6">
                  <c:v>Went online for more information</c:v>
                </c:pt>
                <c:pt idx="7">
                  <c:v>Looked up my account details</c:v>
                </c:pt>
                <c:pt idx="8">
                  <c:v>Used a tablet or smartphone</c:v>
                </c:pt>
                <c:pt idx="9">
                  <c:v>Called the sender</c:v>
                </c:pt>
                <c:pt idx="10">
                  <c:v>Posted a reply to the sender</c:v>
                </c:pt>
              </c:strCache>
            </c:strRef>
          </c:cat>
          <c:val>
            <c:numRef>
              <c:f>Sheet1!$C$2:$C$12</c:f>
              <c:numCache>
                <c:formatCode>General</c:formatCode>
                <c:ptCount val="11"/>
              </c:numCache>
            </c:numRef>
          </c:val>
          <c:extLst>
            <c:ext xmlns:c16="http://schemas.microsoft.com/office/drawing/2014/chart" uri="{C3380CC4-5D6E-409C-BE32-E72D297353CC}">
              <c16:uniqueId val="{00000001-551D-4061-8D0E-056A19D4A5DA}"/>
            </c:ext>
          </c:extLst>
        </c:ser>
        <c:dLbls>
          <c:showLegendKey val="0"/>
          <c:showVal val="0"/>
          <c:showCatName val="0"/>
          <c:showSerName val="0"/>
          <c:showPercent val="0"/>
          <c:showBubbleSize val="0"/>
        </c:dLbls>
        <c:gapWidth val="0"/>
        <c:overlap val="58"/>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Combined Banks Lifespan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0-7 days</c:v>
                </c:pt>
                <c:pt idx="1">
                  <c:v>8-14 days</c:v>
                </c:pt>
                <c:pt idx="2">
                  <c:v>15-21 days</c:v>
                </c:pt>
                <c:pt idx="3">
                  <c:v>22-28 days</c:v>
                </c:pt>
              </c:strCache>
            </c:strRef>
          </c:cat>
          <c:val>
            <c:numRef>
              <c:f>Sheet1!$B$2:$B$5</c:f>
              <c:numCache>
                <c:formatCode>0%</c:formatCode>
                <c:ptCount val="4"/>
                <c:pt idx="0">
                  <c:v>0.62</c:v>
                </c:pt>
                <c:pt idx="1">
                  <c:v>0.14000000000000001</c:v>
                </c:pt>
                <c:pt idx="2">
                  <c:v>0.11</c:v>
                </c:pt>
                <c:pt idx="3">
                  <c:v>0.13</c:v>
                </c:pt>
              </c:numCache>
            </c:numRef>
          </c:val>
          <c:extLst>
            <c:ext xmlns:c16="http://schemas.microsoft.com/office/drawing/2014/chart" uri="{C3380CC4-5D6E-409C-BE32-E72D297353CC}">
              <c16:uniqueId val="{00000000-3D6D-4E8A-8E56-D4814B88252C}"/>
            </c:ext>
          </c:extLst>
        </c:ser>
        <c:dLbls>
          <c:showLegendKey val="0"/>
          <c:showVal val="0"/>
          <c:showCatName val="0"/>
          <c:showSerName val="0"/>
          <c:showPercent val="0"/>
          <c:showBubbleSize val="0"/>
        </c:dLbls>
        <c:gapWidth val="165"/>
        <c:overlap val="-27"/>
        <c:axId val="1091019000"/>
        <c:axId val="1091019328"/>
      </c:barChart>
      <c:catAx>
        <c:axId val="109101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1019328"/>
        <c:crosses val="autoZero"/>
        <c:auto val="1"/>
        <c:lblAlgn val="ctr"/>
        <c:lblOffset val="100"/>
        <c:noMultiLvlLbl val="0"/>
      </c:catAx>
      <c:valAx>
        <c:axId val="109101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1019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623372" y="0"/>
            <a:ext cx="4301543" cy="341458"/>
          </a:xfrm>
          <a:prstGeom prst="rect">
            <a:avLst/>
          </a:prstGeom>
        </p:spPr>
        <p:txBody>
          <a:bodyPr vert="horz" lIns="91440" tIns="45720" rIns="91440" bIns="45720" rtlCol="0"/>
          <a:lstStyle>
            <a:lvl1pPr algn="r">
              <a:defRPr sz="1200"/>
            </a:lvl1pPr>
          </a:lstStyle>
          <a:p>
            <a:fld id="{50D87A0D-4AE4-469D-8C0F-1E3E19CC0F04}" type="datetimeFigureOut">
              <a:rPr lang="en-GB" smtClean="0"/>
              <a:t>20/04/2020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456219"/>
            <a:ext cx="4301543" cy="34145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623372" y="6456219"/>
            <a:ext cx="4301543" cy="34145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58E864C0-77EE-456B-9747-0A15F816AD6A}" type="datetimeFigureOut">
              <a:rPr lang="en-GB" smtClean="0"/>
              <a:t>20/04/2020</a:t>
            </a:fld>
            <a:endParaRPr lang="en-GB" dirty="0"/>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a:t>
            </a:fld>
            <a:endParaRPr lang="en-GB" dirty="0"/>
          </a:p>
        </p:txBody>
      </p:sp>
    </p:spTree>
    <p:extLst>
      <p:ext uri="{BB962C8B-B14F-4D97-AF65-F5344CB8AC3E}">
        <p14:creationId xmlns:p14="http://schemas.microsoft.com/office/powerpoint/2010/main" val="227169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those consumers who engage physically with a mailing pack, such as opening, reading, sorting and filing a significant proportion of them go on to do something - JICMAIL calls these a commercial action.  By commercial actions we mean things like:</a:t>
            </a:r>
          </a:p>
          <a:p>
            <a:endParaRPr lang="en-GB" dirty="0"/>
          </a:p>
          <a:p>
            <a:r>
              <a:rPr lang="en-GB" dirty="0"/>
              <a:t>Went online for more information</a:t>
            </a:r>
          </a:p>
          <a:p>
            <a:r>
              <a:rPr lang="en-GB" dirty="0"/>
              <a:t>Discussed with someone</a:t>
            </a:r>
          </a:p>
          <a:p>
            <a:r>
              <a:rPr lang="en-GB" dirty="0"/>
              <a:t>Bought something/made a payment or donation</a:t>
            </a:r>
          </a:p>
          <a:p>
            <a:r>
              <a:rPr lang="en-GB" dirty="0"/>
              <a:t>Called the sender</a:t>
            </a:r>
          </a:p>
          <a:p>
            <a:r>
              <a:rPr lang="en-GB" dirty="0"/>
              <a:t>Visited the sender’s web site</a:t>
            </a:r>
          </a:p>
          <a:p>
            <a:r>
              <a:rPr lang="en-GB" dirty="0"/>
              <a:t>Used a tablet or smart phone</a:t>
            </a:r>
          </a:p>
          <a:p>
            <a:r>
              <a:rPr lang="en-GB" dirty="0"/>
              <a:t>Used a voucher/discount code</a:t>
            </a:r>
          </a:p>
          <a:p>
            <a:r>
              <a:rPr lang="en-GB" dirty="0"/>
              <a:t>Visited a sender’s shop/office</a:t>
            </a:r>
          </a:p>
          <a:p>
            <a:r>
              <a:rPr lang="en-GB" dirty="0"/>
              <a:t>Planned a large purchase</a:t>
            </a:r>
          </a:p>
          <a:p>
            <a:r>
              <a:rPr lang="en-GB" dirty="0"/>
              <a:t>Ordered a catalogue</a:t>
            </a:r>
          </a:p>
          <a:p>
            <a:r>
              <a:rPr lang="en-GB" dirty="0"/>
              <a:t>Looked up my account details</a:t>
            </a:r>
          </a:p>
          <a:p>
            <a:r>
              <a:rPr lang="en-GB" dirty="0"/>
              <a:t>Posted a reply to the sender</a:t>
            </a:r>
          </a:p>
          <a:p>
            <a:endParaRPr lang="en-GB" dirty="0"/>
          </a:p>
          <a:p>
            <a:r>
              <a:rPr lang="en-GB" dirty="0"/>
              <a:t>You don’t necessarily have to be physically handling the mailing pack when you do these things with the mailing.</a:t>
            </a:r>
          </a:p>
          <a:p>
            <a:endParaRPr lang="en-GB" dirty="0"/>
          </a:p>
          <a:p>
            <a:r>
              <a:rPr lang="en-GB" dirty="0"/>
              <a:t>Banking mail drives the recipients to check their account details (14%) discussing the contents with someone else (11%) and visiting the senders website (10%)  </a:t>
            </a:r>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2640337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Statements are dealt with quite decisively, in the first seven days and 38% is dealt with over the full 28 days that consumers track their mail.  But with statements, because there are high filing rates, 85% of statements are still in the home after 28 days, only 15% are recycled.</a:t>
            </a:r>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58635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found from the study is the core digital activity, which includes the banking web site or mobile app is driving significant impact on brand equity.  What surprised us was that mail was the second highest ranking channel behind digital, followed by other legacy channels like TV, Radio and Press.  Mobile and Human contact were in joint fourth place at 12% with email the next in line at 9%.</a:t>
            </a:r>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383896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collects the journey of each and every individual mailing pack that enters the homes on the panel and therefore we can look at how these packs move around the home.</a:t>
            </a:r>
          </a:p>
          <a:p>
            <a:endParaRPr lang="en-GB" dirty="0"/>
          </a:p>
          <a:p>
            <a:r>
              <a:rPr lang="en-GB" dirty="0"/>
              <a:t>This piece from Nationwide had a frequency of 9 and created 4 commercial actions.  This particular piece was dealt with by the household co-ordinator (the person who takes charge of sorting the mail in the house). The item arrived on the 25</a:t>
            </a:r>
            <a:r>
              <a:rPr lang="en-GB" baseline="30000" dirty="0"/>
              <a:t>th</a:t>
            </a:r>
            <a:r>
              <a:rPr lang="en-GB" dirty="0"/>
              <a:t> October and she opened it and read it and then put it aside to look at later.</a:t>
            </a:r>
          </a:p>
          <a:p>
            <a:endParaRPr lang="en-GB" dirty="0"/>
          </a:p>
          <a:p>
            <a:r>
              <a:rPr lang="en-GB" dirty="0"/>
              <a:t>2 days later she used it/did something with the information,  she bought something or made a payment (which is one of the commercial actions and called the sender, which is another commercial action.</a:t>
            </a:r>
          </a:p>
          <a:p>
            <a:endParaRPr lang="en-GB" dirty="0"/>
          </a:p>
          <a:p>
            <a:r>
              <a:rPr lang="en-GB" dirty="0"/>
              <a:t>On the 2</a:t>
            </a:r>
            <a:r>
              <a:rPr lang="en-GB" baseline="30000" dirty="0"/>
              <a:t>nd</a:t>
            </a:r>
            <a:r>
              <a:rPr lang="en-GB" dirty="0"/>
              <a:t> November she reads the piece again, does something with the information and puts it in the usual place.  2 days after this she files it, so it is still live in the home.</a:t>
            </a:r>
          </a:p>
        </p:txBody>
      </p:sp>
      <p:sp>
        <p:nvSpPr>
          <p:cNvPr id="4" name="Slide Number Placeholder 3"/>
          <p:cNvSpPr>
            <a:spLocks noGrp="1"/>
          </p:cNvSpPr>
          <p:nvPr>
            <p:ph type="sldNum" sz="quarter" idx="5"/>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42186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piece arrived in this single person household on the 13</a:t>
            </a:r>
            <a:r>
              <a:rPr lang="en-GB" baseline="30000" dirty="0"/>
              <a:t>th</a:t>
            </a:r>
            <a:r>
              <a:rPr lang="en-GB" dirty="0"/>
              <a:t> February.</a:t>
            </a:r>
          </a:p>
          <a:p>
            <a:endParaRPr lang="en-GB" dirty="0"/>
          </a:p>
          <a:p>
            <a:r>
              <a:rPr lang="en-GB" dirty="0"/>
              <a:t>It was interacted with 2 days later, when it was opened, read, put aside to look at later, she looked up her account details and used a tablet or smartphone.  In addition she put it in the usual place and on display, she used it / did something with the information, used a voucher and filed it.</a:t>
            </a:r>
          </a:p>
          <a:p>
            <a:endParaRPr lang="en-GB" dirty="0"/>
          </a:p>
          <a:p>
            <a:r>
              <a:rPr lang="en-GB" dirty="0"/>
              <a:t>Over 15 days later she goes to the sender’s web site, also goes online to look for more information and discussed it with someone.  </a:t>
            </a:r>
          </a:p>
          <a:p>
            <a:endParaRPr lang="en-GB" dirty="0"/>
          </a:p>
          <a:p>
            <a:r>
              <a:rPr lang="en-GB" dirty="0"/>
              <a:t>This amounts to 9 physical interactions and 6 commercial actions.</a:t>
            </a:r>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4145559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289409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CURRENT ACCOUNT</a:t>
            </a:r>
          </a:p>
          <a:p>
            <a:r>
              <a:rPr lang="en-GB" dirty="0"/>
              <a:t>Only 5% of consumers hold an account with one of the so called ‘Challenger’ banks such as Metro Bank, Monzo or Starling, with just 2% saying they use one of these banks for their main bank account. So the big four still hold by far the lions share of current accounts. (Mintel: Consumer and Retail Banking UK September 2019). </a:t>
            </a:r>
          </a:p>
          <a:p>
            <a:endParaRPr lang="en-GB" dirty="0"/>
          </a:p>
          <a:p>
            <a:r>
              <a:rPr lang="en-US" dirty="0"/>
              <a:t>CHALLENGER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 than half (45%) of Metro Bank, Monzo or Starling account holders say they use their bank for their main account, compared to 81% of Natwest account holders and 79% of Barclays account holders. The big four still dominate the market as far as being providers of consumers main bank accounts. (Mintel: Consumer and Retail Banking UK September 2019).</a:t>
            </a:r>
          </a:p>
          <a:p>
            <a:endParaRPr lang="en-GB" dirty="0"/>
          </a:p>
          <a:p>
            <a:r>
              <a:rPr lang="en-US" dirty="0"/>
              <a:t>DISRUPTION</a:t>
            </a:r>
            <a:endParaRPr lang="en-GB" dirty="0"/>
          </a:p>
          <a:p>
            <a:r>
              <a:rPr lang="en-GB" dirty="0"/>
              <a:t>But disruption is happening. A fifth have switched banks. 21% of current account holders say they have switched their main current account to a different provider in the last three years. However this figure is significantly higher than the switching data from the Competition &amp; Markets Authority (CMA) would suggest. However it is likely that while people are not officially switching, the data suggests that people are becoming increasingly used to using multiple accounts. Switching is highest among 25 to 34 year olds and those with multiple accounts.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LOYALTY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clear is clear is that many people are using the new digital banks as an ‘add-on’ to their existing set-up, rather than ditching the old bank. More than a third of 25-34 year olds are most likely to have multiple accounts with 35% saying they have current accounts with two or more different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Customers are still being loyal to one bank, the one they may call their ‘main bank’, however instead of having all their accounts in one place they are now choosing other providers for services that perhaps meet their other needs more closely.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   </a:t>
            </a:r>
          </a:p>
        </p:txBody>
      </p:sp>
      <p:sp>
        <p:nvSpPr>
          <p:cNvPr id="4" name="Slide Number Placeholder 3"/>
          <p:cNvSpPr>
            <a:spLocks noGrp="1"/>
          </p:cNvSpPr>
          <p:nvPr>
            <p:ph type="sldNum" sz="quarter" idx="10"/>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286097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CUSTOMER SERVICE IS A KEY DRIVER OF CUSTOMER </a:t>
            </a:r>
            <a:r>
              <a:rPr lang="en-GB" b="0" dirty="0"/>
              <a:t>SATISFACTION</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Customer service has the highest correlation with overall satisfaction with a main bank. (Mintel: Consumer and Retail Banking UK September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86% of customers say they are very satisfied or satisfied with their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Their </a:t>
            </a:r>
            <a:r>
              <a:rPr lang="en-GB" b="0" dirty="0"/>
              <a:t>needs from a bank are quite simple, they rank good customer service as the most important thing with being satisfied with their bank. Second is getting a quick response to any queries they have, third is to receive any information in a clear manner, followed then by having a range of methods for them to talk with their bank, fifth is having a bank they can rely on and in sixth place as far as being satisfied with their bank, is having a range of products from which they can choose. </a:t>
            </a:r>
            <a:r>
              <a:rPr lang="en-GB" dirty="0"/>
              <a:t>(Source: Mintel: Consumer and Retail Banking UK September 2019).</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163314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EXPERIENCE</a:t>
            </a:r>
          </a:p>
          <a:p>
            <a:r>
              <a:rPr lang="en-GB" sz="1200" dirty="0"/>
              <a:t>A study by McKinsey finds that “Consumer expectations are rising across the board” (McKinsey 2018).  It’s a trend that’s developed over a number of years and not one we expect to slow.  Customers are aware of the data they are sharing.  They expect brands to know them and to add value to their experiences when using their personal data.  In fact, 67% would “pay more for a great experience”, and 57% of those surveyed have “stopped buying from a company because a competitor provided a better experience” (Salesforce research 2018).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INNOVATIVE PRODUCTS</a:t>
            </a:r>
          </a:p>
          <a:p>
            <a:r>
              <a:rPr lang="en-GB" sz="1200" b="0" kern="1200" dirty="0">
                <a:solidFill>
                  <a:schemeClr val="tx1"/>
                </a:solidFill>
                <a:effectLst/>
                <a:latin typeface="+mn-lt"/>
                <a:ea typeface="+mn-ea"/>
                <a:cs typeface="+mn-cs"/>
              </a:rPr>
              <a:t>Kantar’s recent study; (CX+ UK Retail Banking Report 2019), states that for customers it’s no longer enough to provide just good products and service. Customers are looking for products and services that can ‘improve’ their lives and allow them to feel more in control of their finances. They now expect empathy and support as well as receiving a great experience.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Some of the more innovative products include for example Monzo’s ‘no barrier to banking’ approach which makes it easier for customers such as immigrants and those with no fixed abode, to open an account. Monzo believes nobody should be denied access to banking because of their circumstances or background. Triodos has launched its first current account in the UK in 2017 targeting those with a more acute sense of the environmental impact of their banking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OPEN BANKING INITIATIVE </a:t>
            </a:r>
          </a:p>
          <a:p>
            <a:r>
              <a:rPr lang="en-GB" sz="1200" b="0" kern="1200" dirty="0">
                <a:solidFill>
                  <a:schemeClr val="tx1"/>
                </a:solidFill>
                <a:effectLst/>
                <a:latin typeface="+mn-lt"/>
                <a:ea typeface="+mn-ea"/>
                <a:cs typeface="+mn-cs"/>
              </a:rPr>
              <a:t>The FCA may decide to extend the implementation of the ‘Open Finance’ initiative, and this will allow consumers to access and share their data with third party providers. Providers can use that data to develop more targeted and personalised products and services (more than the traditional ‘commoditised’, ‘one size fits all’ service) </a:t>
            </a:r>
            <a:r>
              <a:rPr lang="en-GB" sz="1200" kern="1200" dirty="0">
                <a:solidFill>
                  <a:schemeClr val="tx1"/>
                </a:solidFill>
                <a:effectLst/>
                <a:latin typeface="+mn-lt"/>
                <a:ea typeface="+mn-ea"/>
                <a:cs typeface="+mn-cs"/>
              </a:rPr>
              <a:t>that are more suited to their customers changing needs and circumstances as described above. </a:t>
            </a:r>
          </a:p>
          <a:p>
            <a:endParaRPr lang="en-GB" sz="1200" kern="1200" dirty="0">
              <a:solidFill>
                <a:schemeClr val="tx1"/>
              </a:solidFill>
              <a:effectLst/>
              <a:latin typeface="+mn-lt"/>
              <a:ea typeface="+mn-ea"/>
              <a:cs typeface="+mn-cs"/>
            </a:endParaRPr>
          </a:p>
          <a:p>
            <a:r>
              <a:rPr lang="en-GB" dirty="0"/>
              <a:t>OMNICHANNEL MARKETING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option for customers to access their accounts and complete banking tasks whenever and wherever they are is now an expectation. Banks must try to deliver a seamless cross channel experience that fits in with how their busy customers lead they lives. Customers use multiple channels when interacting with a brand. It is for the Bank to use all the channels to create a seamless message that provides the ultimate personalised experience. Multiple channels includes both TRADITIONAL and digital channels; point-of-sale, in bank and online experiences. Customers who engage with campaigns using 3 or more channels spend 13% more than those who do not. (Omnisend.com Blog. Oct 22 2019). </a:t>
            </a:r>
          </a:p>
          <a:p>
            <a:endParaRPr lang="en-GB" dirty="0"/>
          </a:p>
          <a:p>
            <a:r>
              <a:rPr lang="en-GB" dirty="0"/>
              <a:t>There’s a relatively new source of data for mail, (launched January 2018) which is JICMAIL, the joint industry committee for mail.  JICMAIL data shows that there is still a place for traditional media such as mail. JICMAIL shows that for financial services mail, and in particular things like bills and statements, consumers will engage with most, they interact with them and they go on to undertake a whole host of commercial activity, like speak to someone else or look up their account details.</a:t>
            </a:r>
          </a:p>
          <a:p>
            <a:endParaRPr lang="en-GB" dirty="0"/>
          </a:p>
          <a:p>
            <a:endParaRPr lang="en-GB" dirty="0"/>
          </a:p>
          <a:p>
            <a:r>
              <a:rPr lang="en-GB" dirty="0"/>
              <a:t>   </a:t>
            </a:r>
          </a:p>
        </p:txBody>
      </p:sp>
      <p:sp>
        <p:nvSpPr>
          <p:cNvPr id="4" name="Slide Number Placeholder 3"/>
          <p:cNvSpPr>
            <a:spLocks noGrp="1"/>
          </p:cNvSpPr>
          <p:nvPr>
            <p:ph type="sldNum" sz="quarter" idx="10"/>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422499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JICMAIL launched in January 2018.  It is the Joint Industry Committee for Mail, supported by the buy and sell side of the industry.  Data is collected by a consumer panel of 1000 households monthly.  </a:t>
            </a:r>
          </a:p>
          <a:p>
            <a:endParaRPr lang="en-US" dirty="0"/>
          </a:p>
          <a:p>
            <a:r>
              <a:rPr lang="en-US" dirty="0"/>
              <a:t>Consumers collect all their mail packs received in the first seven days – categorise them and take a picture.  We categorise the mail between advertising mail, business mail, partially addressed and door drop.</a:t>
            </a:r>
          </a:p>
          <a:p>
            <a:endParaRPr lang="en-US" dirty="0"/>
          </a:p>
          <a:p>
            <a:r>
              <a:rPr lang="en-US" dirty="0"/>
              <a:t>Once they have logged all their mail pieces they are then asked to track that mail for a full twenty-eight day period.</a:t>
            </a:r>
          </a:p>
          <a:p>
            <a:endParaRPr lang="en-US" dirty="0"/>
          </a:p>
          <a:p>
            <a:r>
              <a:rPr lang="en-US" dirty="0"/>
              <a:t>Not only do they record what they do with the mail physically i.e. open it, read it, put it aside for later and so on.  They also then capture what they do with the mail as a result of getting it, this is things like going online, calling the sender, checking their account details and so on.</a:t>
            </a:r>
          </a:p>
          <a:p>
            <a:endParaRPr lang="en-US" dirty="0"/>
          </a:p>
          <a:p>
            <a:r>
              <a:rPr lang="en-US" dirty="0"/>
              <a:t>Whilst JICMAIL is designed to predominantly support the advertising industry and provide metrics for mail that can be bought and planned in the same way as other channels like TV, radio and digital we also capture what we call “business mail” or what might have been known as transactional mail, things like bills and statements, account updates and notifications and reminders.  This data gives a rich insight into how consumers interact with these items of mail which generally are not measured by brands sending them</a:t>
            </a:r>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395141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Engagements rates with mail from financial services providers are very high.  What we mean by engagement here is if the mail has been processed by the consumer in some way, these ways include opening, reading, sorting, putting aside for later, filing or putting on display.  Minimal engagement is measured by someone looking at the piece and recycling or throwing away straight away.</a:t>
            </a:r>
          </a:p>
          <a:p>
            <a:endParaRPr lang="en-GB" dirty="0"/>
          </a:p>
          <a:p>
            <a:r>
              <a:rPr lang="en-GB" dirty="0"/>
              <a:t>Engagement rates for financial services mail are high, achieving 97% for financial services advertising mail, this compares to all sectors within addressed mail achieving an engagement rate of 94%.</a:t>
            </a:r>
          </a:p>
          <a:p>
            <a:endParaRPr lang="en-GB" dirty="0"/>
          </a:p>
          <a:p>
            <a:r>
              <a:rPr lang="en-GB" dirty="0"/>
              <a:t>When we look specifically at pieces classified as business mail, such as statements/bills/updates, notifications/reminders and administrative information engagement rates are 100%, showing that pieces of financial mail are opened at higher rates than average.</a:t>
            </a:r>
          </a:p>
        </p:txBody>
      </p:sp>
      <p:sp>
        <p:nvSpPr>
          <p:cNvPr id="4" name="Slide Number Placeholder 3"/>
          <p:cNvSpPr>
            <a:spLocks noGrp="1"/>
          </p:cNvSpPr>
          <p:nvPr>
            <p:ph type="sldNum" sz="quarter" idx="10"/>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336833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Mail content records what sort of information is contained within the mail item. For example the mail may include information about the recipients account details, or may include their statement or information about products and services.  </a:t>
            </a:r>
          </a:p>
          <a:p>
            <a:endParaRPr lang="en-GB" dirty="0"/>
          </a:p>
          <a:p>
            <a:r>
              <a:rPr lang="en-GB" dirty="0"/>
              <a:t>Over half, 52% of all retail banking mail contains statements/bill/update with 17% including information about products and services and 16% containing administrative information such as account details. </a:t>
            </a:r>
          </a:p>
        </p:txBody>
      </p:sp>
      <p:sp>
        <p:nvSpPr>
          <p:cNvPr id="4" name="Slide Number Placeholder 3"/>
          <p:cNvSpPr>
            <a:spLocks noGrp="1"/>
          </p:cNvSpPr>
          <p:nvPr>
            <p:ph type="sldNum" sz="quarter" idx="10"/>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304231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the JICMAIL data consumers categorise their mail as to whether it is advertising mail, so a selling message, whether it is business mail ie a statement, notification or reminder or update.</a:t>
            </a:r>
          </a:p>
          <a:p>
            <a:endParaRPr lang="en-GB" dirty="0"/>
          </a:p>
          <a:p>
            <a:r>
              <a:rPr lang="en-GB" dirty="0"/>
              <a:t>If the item contains an element of both, they are able to select both.  You can see when consumers classify their mail as having both advertising mail and business mail content that the frequency is higher at 4.7.  This suggests that when consumers see the content as having both a sales message and account information it is returned to more often.</a:t>
            </a:r>
          </a:p>
          <a:p>
            <a:endParaRPr lang="en-GB" dirty="0"/>
          </a:p>
          <a:p>
            <a:r>
              <a:rPr lang="en-GB" dirty="0"/>
              <a:t>Statements also perform at a higher rate with a frequency of 4.5.  </a:t>
            </a:r>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251565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 mean by physical actions is what the recipient actually does with the mail when they receive it, have it in their hand, such as opening it, reading or glancing at it or doing something with the information after reading it. </a:t>
            </a:r>
          </a:p>
          <a:p>
            <a:endParaRPr lang="en-GB" dirty="0"/>
          </a:p>
          <a:p>
            <a:r>
              <a:rPr lang="en-GB" dirty="0"/>
              <a:t>Banking mail has good opening rates of 78% with 67% of it being read, so it is perceived as being important. </a:t>
            </a:r>
          </a:p>
          <a:p>
            <a:endParaRPr lang="en-GB" dirty="0"/>
          </a:p>
          <a:p>
            <a:r>
              <a:rPr lang="en-GB" dirty="0"/>
              <a:t>48% of Banking mail is then filed for future reference which is higher than the average for all financial service items at 39%.   </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37973551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0014"/>
          <a:stretch/>
        </p:blipFill>
        <p:spPr>
          <a:xfrm>
            <a:off x="555834" y="5573065"/>
            <a:ext cx="1124110"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93450281-DF19-4BFF-9AED-EFE4F83A6A27}"/>
              </a:ext>
            </a:extLst>
          </p:cNvPr>
          <p:cNvSpPr/>
          <p:nvPr userDrawn="1"/>
        </p:nvSpPr>
        <p:spPr>
          <a:xfrm flipH="1">
            <a:off x="31895" y="6594889"/>
            <a:ext cx="1616149" cy="271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BC1A3CD5-E0EB-45CC-A466-9FC38FA1CAB1}"/>
              </a:ext>
            </a:extLst>
          </p:cNvPr>
          <p:cNvSpPr/>
          <p:nvPr userDrawn="1"/>
        </p:nvSpPr>
        <p:spPr>
          <a:xfrm>
            <a:off x="0" y="6623579"/>
            <a:ext cx="1541721"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 name="Rectangle 1">
            <a:extLst>
              <a:ext uri="{FF2B5EF4-FFF2-40B4-BE49-F238E27FC236}">
                <a16:creationId xmlns:a16="http://schemas.microsoft.com/office/drawing/2014/main" id="{603C5C7F-AF3B-43B5-8EAB-D3A3282B2B62}"/>
              </a:ext>
            </a:extLst>
          </p:cNvPr>
          <p:cNvSpPr/>
          <p:nvPr userDrawn="1"/>
        </p:nvSpPr>
        <p:spPr>
          <a:xfrm>
            <a:off x="0" y="6602819"/>
            <a:ext cx="1616149" cy="243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682EF-8F6B-4A14-9C53-97B288F91E5B}" type="datetime1">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610599" y="6356350"/>
            <a:ext cx="3204029" cy="365125"/>
          </a:xfrm>
        </p:spPr>
        <p:txBody>
          <a:bodyPr/>
          <a:lstStyle/>
          <a:p>
            <a:fld id="{887360FE-02F5-4392-9C12-7D03F05745BB}" type="slidenum">
              <a:rPr lang="en-GB" smtClean="0"/>
              <a:t>‹#›</a:t>
            </a:fld>
            <a:endParaRPr lang="en-GB" dirty="0"/>
          </a:p>
        </p:txBody>
      </p:sp>
    </p:spTree>
    <p:extLst>
      <p:ext uri="{BB962C8B-B14F-4D97-AF65-F5344CB8AC3E}">
        <p14:creationId xmlns:p14="http://schemas.microsoft.com/office/powerpoint/2010/main" val="570556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ne line title with text">
    <p:spTree>
      <p:nvGrpSpPr>
        <p:cNvPr id="1" name=""/>
        <p:cNvGrpSpPr/>
        <p:nvPr/>
      </p:nvGrpSpPr>
      <p:grpSpPr>
        <a:xfrm>
          <a:off x="0" y="0"/>
          <a:ext cx="0" cy="0"/>
          <a:chOff x="0" y="0"/>
          <a:chExt cx="0" cy="0"/>
        </a:xfrm>
      </p:grpSpPr>
      <p:sp>
        <p:nvSpPr>
          <p:cNvPr id="14" name="Text Placeholder 16"/>
          <p:cNvSpPr>
            <a:spLocks noGrp="1"/>
          </p:cNvSpPr>
          <p:nvPr>
            <p:ph type="body" sz="quarter" idx="14"/>
          </p:nvPr>
        </p:nvSpPr>
        <p:spPr>
          <a:xfrm>
            <a:off x="-43285" y="201259"/>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36" name="Text Placeholder 7"/>
          <p:cNvSpPr>
            <a:spLocks noGrp="1"/>
          </p:cNvSpPr>
          <p:nvPr>
            <p:ph type="body" sz="quarter" idx="12"/>
          </p:nvPr>
        </p:nvSpPr>
        <p:spPr>
          <a:xfrm>
            <a:off x="651548" y="1509889"/>
            <a:ext cx="1018526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a:t>Click to edit Master text styles</a:t>
            </a:r>
          </a:p>
          <a:p>
            <a:pPr lvl="1"/>
            <a:r>
              <a:rPr lang="en-US" dirty="0"/>
              <a:t>- Second level</a:t>
            </a:r>
          </a:p>
          <a:p>
            <a:pPr lvl="2"/>
            <a:r>
              <a:rPr lang="en-US" dirty="0"/>
              <a:t>- Third level</a:t>
            </a:r>
          </a:p>
        </p:txBody>
      </p:sp>
      <p:grpSp>
        <p:nvGrpSpPr>
          <p:cNvPr id="15" name="Group 1"/>
          <p:cNvGrpSpPr>
            <a:grpSpLocks/>
          </p:cNvGrpSpPr>
          <p:nvPr userDrawn="1"/>
        </p:nvGrpSpPr>
        <p:grpSpPr bwMode="auto">
          <a:xfrm>
            <a:off x="10048639" y="6616700"/>
            <a:ext cx="2077920" cy="241300"/>
            <a:chOff x="8164619" y="6615952"/>
            <a:chExt cx="1688034" cy="242048"/>
          </a:xfrm>
        </p:grpSpPr>
        <p:grpSp>
          <p:nvGrpSpPr>
            <p:cNvPr id="16" name="Group 2"/>
            <p:cNvGrpSpPr>
              <a:grpSpLocks/>
            </p:cNvGrpSpPr>
            <p:nvPr/>
          </p:nvGrpSpPr>
          <p:grpSpPr bwMode="auto">
            <a:xfrm>
              <a:off x="8164619" y="6615952"/>
              <a:ext cx="1688034" cy="242048"/>
              <a:chOff x="8164619" y="6615952"/>
              <a:chExt cx="1688034" cy="242048"/>
            </a:xfrm>
          </p:grpSpPr>
          <p:sp>
            <p:nvSpPr>
              <p:cNvPr id="18" name="Rectangle 17"/>
              <p:cNvSpPr/>
              <p:nvPr/>
            </p:nvSpPr>
            <p:spPr>
              <a:xfrm>
                <a:off x="8164619" y="6615952"/>
                <a:ext cx="241261" cy="242048"/>
              </a:xfrm>
              <a:prstGeom prst="rect">
                <a:avLst/>
              </a:prstGeom>
              <a:solidFill>
                <a:srgbClr val="DA20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9" name="Rectangle 1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0" name="Rectangle 1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1" name="Rectangle 2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2" name="Rectangle 2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23" name="Rectangle 22"/>
              <p:cNvSpPr/>
              <p:nvPr/>
            </p:nvSpPr>
            <p:spPr>
              <a:xfrm>
                <a:off x="9611392"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17" name="Rectangle 16"/>
            <p:cNvSpPr/>
            <p:nvPr/>
          </p:nvSpPr>
          <p:spPr>
            <a:xfrm>
              <a:off x="936854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24" name="Slide Number Placeholder 11"/>
          <p:cNvSpPr>
            <a:spLocks noGrp="1"/>
          </p:cNvSpPr>
          <p:nvPr>
            <p:ph type="sldNum" sz="quarter" idx="24"/>
          </p:nvPr>
        </p:nvSpPr>
        <p:spPr>
          <a:xfrm>
            <a:off x="10744200" y="6548439"/>
            <a:ext cx="670169"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a:defRPr/>
            </a:pPr>
            <a:fld id="{07AE5A85-834C-45C6-B70E-D6BB045069BC}" type="slidenum">
              <a:rPr lang="en-US"/>
              <a:pPr>
                <a:defRPr/>
              </a:pPr>
              <a:t>‹#›</a:t>
            </a:fld>
            <a:endParaRPr lang="en-US" dirty="0"/>
          </a:p>
        </p:txBody>
      </p:sp>
    </p:spTree>
    <p:extLst>
      <p:ext uri="{BB962C8B-B14F-4D97-AF65-F5344CB8AC3E}">
        <p14:creationId xmlns:p14="http://schemas.microsoft.com/office/powerpoint/2010/main" val="4053877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xt slide (2 line headline)">
    <p:spTree>
      <p:nvGrpSpPr>
        <p:cNvPr id="1" name=""/>
        <p:cNvGrpSpPr/>
        <p:nvPr/>
      </p:nvGrpSpPr>
      <p:grpSpPr>
        <a:xfrm>
          <a:off x="0" y="0"/>
          <a:ext cx="0" cy="0"/>
          <a:chOff x="0" y="0"/>
          <a:chExt cx="0" cy="0"/>
        </a:xfrm>
      </p:grpSpPr>
      <p:grpSp>
        <p:nvGrpSpPr>
          <p:cNvPr id="5" name="Group 1"/>
          <p:cNvGrpSpPr>
            <a:grpSpLocks/>
          </p:cNvGrpSpPr>
          <p:nvPr/>
        </p:nvGrpSpPr>
        <p:grpSpPr bwMode="auto">
          <a:xfrm>
            <a:off x="10048644" y="6616700"/>
            <a:ext cx="2072058" cy="241300"/>
            <a:chOff x="8164619" y="6615952"/>
            <a:chExt cx="1683271" cy="242048"/>
          </a:xfrm>
        </p:grpSpPr>
        <p:grpSp>
          <p:nvGrpSpPr>
            <p:cNvPr id="6" name="Group 2"/>
            <p:cNvGrpSpPr>
              <a:grpSpLocks/>
            </p:cNvGrpSpPr>
            <p:nvPr/>
          </p:nvGrpSpPr>
          <p:grpSpPr bwMode="auto">
            <a:xfrm>
              <a:off x="8164619" y="6615952"/>
              <a:ext cx="1683271" cy="242048"/>
              <a:chOff x="8164619" y="6615952"/>
              <a:chExt cx="1683271" cy="242048"/>
            </a:xfrm>
          </p:grpSpPr>
          <p:sp>
            <p:nvSpPr>
              <p:cNvPr id="8" name="Rectangle 7"/>
              <p:cNvSpPr/>
              <p:nvPr/>
            </p:nvSpPr>
            <p:spPr>
              <a:xfrm>
                <a:off x="8164619" y="6615952"/>
                <a:ext cx="241261" cy="242048"/>
              </a:xfrm>
              <a:prstGeom prst="rect">
                <a:avLst/>
              </a:prstGeom>
              <a:solidFill>
                <a:srgbClr val="E321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9" name="Rectangle 8"/>
              <p:cNvSpPr/>
              <p:nvPr/>
            </p:nvSpPr>
            <p:spPr>
              <a:xfrm>
                <a:off x="8405880" y="6615952"/>
                <a:ext cx="242847" cy="242048"/>
              </a:xfrm>
              <a:prstGeom prst="rect">
                <a:avLst/>
              </a:prstGeom>
              <a:solidFill>
                <a:srgbClr val="009CD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0" name="Rectangle 9"/>
              <p:cNvSpPr/>
              <p:nvPr/>
            </p:nvSpPr>
            <p:spPr>
              <a:xfrm>
                <a:off x="8648727" y="6615952"/>
                <a:ext cx="241261" cy="242048"/>
              </a:xfrm>
              <a:prstGeom prst="rect">
                <a:avLst/>
              </a:prstGeom>
              <a:solidFill>
                <a:srgbClr val="EF821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1" name="Rectangle 10"/>
              <p:cNvSpPr/>
              <p:nvPr/>
            </p:nvSpPr>
            <p:spPr>
              <a:xfrm>
                <a:off x="8889988" y="6615952"/>
                <a:ext cx="242848" cy="242048"/>
              </a:xfrm>
              <a:prstGeom prst="rect">
                <a:avLst/>
              </a:prstGeom>
              <a:solidFill>
                <a:srgbClr val="50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2" name="Rectangle 11"/>
              <p:cNvSpPr/>
              <p:nvPr/>
            </p:nvSpPr>
            <p:spPr>
              <a:xfrm>
                <a:off x="9132836" y="6615952"/>
                <a:ext cx="241261" cy="242048"/>
              </a:xfrm>
              <a:prstGeom prst="rect">
                <a:avLst/>
              </a:prstGeom>
              <a:solidFill>
                <a:srgbClr val="82CB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sp>
            <p:nvSpPr>
              <p:cNvPr id="13" name="Rectangle 12"/>
              <p:cNvSpPr/>
              <p:nvPr/>
            </p:nvSpPr>
            <p:spPr>
              <a:xfrm>
                <a:off x="9606629" y="6615952"/>
                <a:ext cx="241261" cy="2420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7" name="Rectangle 6"/>
            <p:cNvSpPr/>
            <p:nvPr/>
          </p:nvSpPr>
          <p:spPr>
            <a:xfrm>
              <a:off x="9363781" y="6615952"/>
              <a:ext cx="242848" cy="242048"/>
            </a:xfrm>
            <a:prstGeom prst="rect">
              <a:avLst/>
            </a:prstGeom>
            <a:solidFill>
              <a:srgbClr val="EEC21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800" dirty="0"/>
            </a:p>
          </p:txBody>
        </p:sp>
      </p:grpSp>
      <p:sp>
        <p:nvSpPr>
          <p:cNvPr id="51" name="Text Placeholder 16"/>
          <p:cNvSpPr>
            <a:spLocks noGrp="1"/>
          </p:cNvSpPr>
          <p:nvPr>
            <p:ph type="body" sz="quarter" idx="14"/>
          </p:nvPr>
        </p:nvSpPr>
        <p:spPr>
          <a:xfrm>
            <a:off x="-43286" y="201259"/>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2" name="Text Placeholder 16"/>
          <p:cNvSpPr>
            <a:spLocks noGrp="1"/>
          </p:cNvSpPr>
          <p:nvPr>
            <p:ph type="body" sz="quarter" idx="15"/>
          </p:nvPr>
        </p:nvSpPr>
        <p:spPr>
          <a:xfrm>
            <a:off x="-43286" y="726564"/>
            <a:ext cx="8358297" cy="480131"/>
          </a:xfrm>
          <a:prstGeom prst="rect">
            <a:avLst/>
          </a:prstGeom>
          <a:solidFill>
            <a:srgbClr val="009CDA"/>
          </a:solidFill>
        </p:spPr>
        <p:txBody>
          <a:bodyPr wrap="none" lIns="648000">
            <a:spAutoFit/>
          </a:bodyPr>
          <a:lstStyle>
            <a:lvl1pPr marL="0" indent="0">
              <a:buNone/>
              <a:defRPr sz="2800" b="1" cap="all" baseline="0">
                <a:solidFill>
                  <a:schemeClr val="bg1"/>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53" name="Text Placeholder 7"/>
          <p:cNvSpPr>
            <a:spLocks noGrp="1"/>
          </p:cNvSpPr>
          <p:nvPr>
            <p:ph type="body" sz="quarter" idx="12"/>
          </p:nvPr>
        </p:nvSpPr>
        <p:spPr>
          <a:xfrm>
            <a:off x="651548" y="1509889"/>
            <a:ext cx="10185260" cy="5084587"/>
          </a:xfrm>
          <a:prstGeom prst="rect">
            <a:avLst/>
          </a:prstGeom>
        </p:spPr>
        <p:txBody>
          <a:bodyPr vert="horz"/>
          <a:lstStyle>
            <a:lvl1pPr marL="171450" indent="-171450">
              <a:lnSpc>
                <a:spcPct val="100000"/>
              </a:lnSpc>
              <a:spcBef>
                <a:spcPts val="0"/>
              </a:spcBef>
              <a:spcAft>
                <a:spcPts val="1600"/>
              </a:spcAft>
              <a:buClr>
                <a:srgbClr val="E32119"/>
              </a:buClr>
              <a:buFont typeface="Wingdings" panose="05000000000000000000" pitchFamily="2" charset="2"/>
              <a:buChar char="§"/>
              <a:defRPr sz="1600" b="0" baseline="0">
                <a:solidFill>
                  <a:schemeClr val="tx1"/>
                </a:solidFill>
                <a:latin typeface="Arial"/>
              </a:defRPr>
            </a:lvl1pPr>
            <a:lvl2pPr marL="457200" indent="0">
              <a:lnSpc>
                <a:spcPct val="100000"/>
              </a:lnSpc>
              <a:spcBef>
                <a:spcPts val="0"/>
              </a:spcBef>
              <a:spcAft>
                <a:spcPts val="1600"/>
              </a:spcAft>
              <a:buClr>
                <a:srgbClr val="E32119"/>
              </a:buClr>
              <a:buFont typeface="Wingdings" panose="05000000000000000000" pitchFamily="2" charset="2"/>
              <a:buNone/>
              <a:defRPr sz="1600" b="0">
                <a:latin typeface="Arial"/>
              </a:defRPr>
            </a:lvl2pPr>
            <a:lvl3pPr marL="914400" indent="0">
              <a:lnSpc>
                <a:spcPct val="100000"/>
              </a:lnSpc>
              <a:spcBef>
                <a:spcPts val="0"/>
              </a:spcBef>
              <a:spcAft>
                <a:spcPts val="1600"/>
              </a:spcAft>
              <a:buClr>
                <a:srgbClr val="E32119"/>
              </a:buClr>
              <a:buFont typeface="Wingdings" panose="05000000000000000000" pitchFamily="2" charset="2"/>
              <a:buNone/>
              <a:defRPr sz="1600" b="0">
                <a:solidFill>
                  <a:schemeClr val="tx1"/>
                </a:solidFill>
                <a:latin typeface="Arial"/>
              </a:defRPr>
            </a:lvl3pPr>
            <a:lvl4pPr>
              <a:defRPr sz="1600"/>
            </a:lvl4pPr>
            <a:lvl5pPr>
              <a:defRPr sz="1600"/>
            </a:lvl5pPr>
          </a:lstStyle>
          <a:p>
            <a:pPr lvl="0"/>
            <a:r>
              <a:rPr lang="en-US" dirty="0"/>
              <a:t>Click to edit Master text styles</a:t>
            </a:r>
          </a:p>
          <a:p>
            <a:pPr lvl="1"/>
            <a:r>
              <a:rPr lang="en-US" dirty="0"/>
              <a:t>- Second level</a:t>
            </a:r>
          </a:p>
          <a:p>
            <a:pPr lvl="2"/>
            <a:r>
              <a:rPr lang="en-US" dirty="0"/>
              <a:t>- Third level</a:t>
            </a:r>
          </a:p>
        </p:txBody>
      </p:sp>
      <p:sp>
        <p:nvSpPr>
          <p:cNvPr id="14" name="Slide Number Placeholder 11"/>
          <p:cNvSpPr>
            <a:spLocks noGrp="1"/>
          </p:cNvSpPr>
          <p:nvPr>
            <p:ph type="sldNum" sz="quarter" idx="16"/>
          </p:nvPr>
        </p:nvSpPr>
        <p:spPr>
          <a:xfrm>
            <a:off x="10744200" y="6548439"/>
            <a:ext cx="670169" cy="365125"/>
          </a:xfrm>
          <a:prstGeom prst="rect">
            <a:avLst/>
          </a:prstGeom>
        </p:spPr>
        <p:txBody>
          <a:bodyPr vert="horz" lIns="91440" tIns="45720" rIns="91440" bIns="45720" rtlCol="0" anchor="ctr"/>
          <a:lstStyle>
            <a:lvl1pPr algn="ctr" fontAlgn="auto">
              <a:spcBef>
                <a:spcPts val="0"/>
              </a:spcBef>
              <a:spcAft>
                <a:spcPts val="0"/>
              </a:spcAft>
              <a:defRPr sz="1100" b="1">
                <a:solidFill>
                  <a:schemeClr val="bg1"/>
                </a:solidFill>
                <a:latin typeface="Arial"/>
                <a:cs typeface="+mn-cs"/>
              </a:defRPr>
            </a:lvl1pPr>
          </a:lstStyle>
          <a:p>
            <a:pPr>
              <a:defRPr/>
            </a:pPr>
            <a:fld id="{FA4DB5BE-23E5-43B5-BA03-2E6F01DBE3B1}" type="slidenum">
              <a:rPr lang="en-US"/>
              <a:pPr>
                <a:defRPr/>
              </a:pPr>
              <a:t>‹#›</a:t>
            </a:fld>
            <a:endParaRPr lang="en-US" dirty="0"/>
          </a:p>
        </p:txBody>
      </p:sp>
    </p:spTree>
    <p:extLst>
      <p:ext uri="{BB962C8B-B14F-4D97-AF65-F5344CB8AC3E}">
        <p14:creationId xmlns:p14="http://schemas.microsoft.com/office/powerpoint/2010/main" val="42557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hank you (Contact Detail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2"/>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8"/>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9"/>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0"/>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1"/>
          <a:stretch>
            <a:fillRect/>
          </a:stretch>
        </p:blipFill>
        <p:spPr>
          <a:xfrm>
            <a:off x="476855" y="3941284"/>
            <a:ext cx="432854" cy="432854"/>
          </a:xfrm>
          <a:prstGeom prst="rect">
            <a:avLst/>
          </a:prstGeom>
        </p:spPr>
      </p:pic>
      <p:sp>
        <p:nvSpPr>
          <p:cNvPr id="25" name="Title 1">
            <a:extLst>
              <a:ext uri="{FF2B5EF4-FFF2-40B4-BE49-F238E27FC236}">
                <a16:creationId xmlns:a16="http://schemas.microsoft.com/office/drawing/2014/main" id="{08D666F5-F054-40F8-9C2B-7B5C3BEF5696}"/>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pic>
        <p:nvPicPr>
          <p:cNvPr id="26" name="Picture 25">
            <a:extLst>
              <a:ext uri="{FF2B5EF4-FFF2-40B4-BE49-F238E27FC236}">
                <a16:creationId xmlns:a16="http://schemas.microsoft.com/office/drawing/2014/main" id="{E10CEFED-3D45-46BA-B131-941DDDACC00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45487" y="5403054"/>
            <a:ext cx="1420251" cy="1121571"/>
          </a:xfrm>
          <a:prstGeom prst="rect">
            <a:avLst/>
          </a:prstGeom>
        </p:spPr>
      </p:pic>
      <p:sp>
        <p:nvSpPr>
          <p:cNvPr id="27" name="Rectangle 26">
            <a:extLst>
              <a:ext uri="{FF2B5EF4-FFF2-40B4-BE49-F238E27FC236}">
                <a16:creationId xmlns:a16="http://schemas.microsoft.com/office/drawing/2014/main" id="{052909E1-CC05-45D8-8C9B-97918B11B73E}"/>
              </a:ext>
            </a:extLst>
          </p:cNvPr>
          <p:cNvSpPr/>
          <p:nvPr userDrawn="1"/>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2999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A4C0D5E9-D30D-4487-AAB3-ACE8BCAD6E0E}"/>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 id="2147483721" r:id="rId34"/>
    <p:sldLayoutId id="2147483722" r:id="rId35"/>
    <p:sldLayoutId id="2147483723" r:id="rId36"/>
    <p:sldLayoutId id="2147483724" r:id="rId3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sv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sv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svg"/><Relationship Id="rId25" Type="http://schemas.openxmlformats.org/officeDocument/2006/relationships/image" Target="../media/image51.svg"/><Relationship Id="rId2" Type="http://schemas.openxmlformats.org/officeDocument/2006/relationships/notesSlide" Target="../notesSlides/notesSlide13.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32.svg"/><Relationship Id="rId11" Type="http://schemas.openxmlformats.org/officeDocument/2006/relationships/image" Target="../media/image37.sv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svg"/><Relationship Id="rId23" Type="http://schemas.openxmlformats.org/officeDocument/2006/relationships/image" Target="../media/image49.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55.png"/><Relationship Id="rId26" Type="http://schemas.openxmlformats.org/officeDocument/2006/relationships/image" Target="../media/image59.png"/><Relationship Id="rId3" Type="http://schemas.openxmlformats.org/officeDocument/2006/relationships/image" Target="../media/image31.png"/><Relationship Id="rId21" Type="http://schemas.openxmlformats.org/officeDocument/2006/relationships/image" Target="../media/image45.svg"/><Relationship Id="rId34" Type="http://schemas.openxmlformats.org/officeDocument/2006/relationships/image" Target="../media/image67.png"/><Relationship Id="rId7" Type="http://schemas.openxmlformats.org/officeDocument/2006/relationships/image" Target="../media/image54.png"/><Relationship Id="rId12" Type="http://schemas.openxmlformats.org/officeDocument/2006/relationships/image" Target="../media/image40.png"/><Relationship Id="rId17" Type="http://schemas.openxmlformats.org/officeDocument/2006/relationships/image" Target="../media/image51.svg"/><Relationship Id="rId25" Type="http://schemas.openxmlformats.org/officeDocument/2006/relationships/image" Target="../media/image58.svg"/><Relationship Id="rId33" Type="http://schemas.openxmlformats.org/officeDocument/2006/relationships/image" Target="../media/image66.svg"/><Relationship Id="rId2" Type="http://schemas.openxmlformats.org/officeDocument/2006/relationships/notesSlide" Target="../notesSlides/notesSlide14.xml"/><Relationship Id="rId16" Type="http://schemas.openxmlformats.org/officeDocument/2006/relationships/image" Target="../media/image50.png"/><Relationship Id="rId20" Type="http://schemas.openxmlformats.org/officeDocument/2006/relationships/image" Target="../media/image44.png"/><Relationship Id="rId29" Type="http://schemas.openxmlformats.org/officeDocument/2006/relationships/image" Target="../media/image62.svg"/><Relationship Id="rId1" Type="http://schemas.openxmlformats.org/officeDocument/2006/relationships/slideLayout" Target="../slideLayouts/slideLayout10.xml"/><Relationship Id="rId6" Type="http://schemas.openxmlformats.org/officeDocument/2006/relationships/image" Target="../media/image34.svg"/><Relationship Id="rId11" Type="http://schemas.openxmlformats.org/officeDocument/2006/relationships/image" Target="../media/image39.svg"/><Relationship Id="rId24" Type="http://schemas.openxmlformats.org/officeDocument/2006/relationships/image" Target="../media/image57.png"/><Relationship Id="rId32" Type="http://schemas.openxmlformats.org/officeDocument/2006/relationships/image" Target="../media/image65.png"/><Relationship Id="rId5" Type="http://schemas.openxmlformats.org/officeDocument/2006/relationships/image" Target="../media/image33.png"/><Relationship Id="rId15" Type="http://schemas.openxmlformats.org/officeDocument/2006/relationships/image" Target="../media/image43.svg"/><Relationship Id="rId23" Type="http://schemas.openxmlformats.org/officeDocument/2006/relationships/image" Target="../media/image53.svg"/><Relationship Id="rId28" Type="http://schemas.openxmlformats.org/officeDocument/2006/relationships/image" Target="../media/image61.png"/><Relationship Id="rId10" Type="http://schemas.openxmlformats.org/officeDocument/2006/relationships/image" Target="../media/image38.png"/><Relationship Id="rId19" Type="http://schemas.openxmlformats.org/officeDocument/2006/relationships/image" Target="../media/image56.svg"/><Relationship Id="rId31" Type="http://schemas.openxmlformats.org/officeDocument/2006/relationships/image" Target="../media/image64.svg"/><Relationship Id="rId4" Type="http://schemas.openxmlformats.org/officeDocument/2006/relationships/image" Target="../media/image32.svg"/><Relationship Id="rId9" Type="http://schemas.openxmlformats.org/officeDocument/2006/relationships/image" Target="../media/image37.svg"/><Relationship Id="rId14" Type="http://schemas.openxmlformats.org/officeDocument/2006/relationships/image" Target="../media/image42.png"/><Relationship Id="rId22" Type="http://schemas.openxmlformats.org/officeDocument/2006/relationships/image" Target="../media/image52.png"/><Relationship Id="rId27" Type="http://schemas.openxmlformats.org/officeDocument/2006/relationships/image" Target="../media/image60.svg"/><Relationship Id="rId30" Type="http://schemas.openxmlformats.org/officeDocument/2006/relationships/image" Target="../media/image63.png"/><Relationship Id="rId35" Type="http://schemas.openxmlformats.org/officeDocument/2006/relationships/image" Target="../media/image6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518D-AC3D-4C03-B349-677EDD6B27D9}"/>
              </a:ext>
            </a:extLst>
          </p:cNvPr>
          <p:cNvSpPr>
            <a:spLocks noGrp="1"/>
          </p:cNvSpPr>
          <p:nvPr>
            <p:ph type="ctrTitle"/>
          </p:nvPr>
        </p:nvSpPr>
        <p:spPr/>
        <p:txBody>
          <a:bodyPr/>
          <a:lstStyle/>
          <a:p>
            <a:r>
              <a:rPr lang="en-US" dirty="0"/>
              <a:t>How consumers</a:t>
            </a:r>
            <a:br>
              <a:rPr lang="en-US" dirty="0"/>
            </a:br>
            <a:r>
              <a:rPr lang="en-US" dirty="0"/>
              <a:t>engage with</a:t>
            </a:r>
            <a:br>
              <a:rPr lang="en-US" dirty="0"/>
            </a:br>
            <a:r>
              <a:rPr lang="en-US" dirty="0"/>
              <a:t>retail banking</a:t>
            </a:r>
            <a:br>
              <a:rPr lang="en-US" dirty="0"/>
            </a:br>
            <a:r>
              <a:rPr lang="en-US" dirty="0"/>
              <a:t>mail</a:t>
            </a:r>
            <a:endParaRPr lang="en-GB" dirty="0"/>
          </a:p>
        </p:txBody>
      </p:sp>
      <p:sp>
        <p:nvSpPr>
          <p:cNvPr id="8" name="Subtitle 7">
            <a:extLst>
              <a:ext uri="{FF2B5EF4-FFF2-40B4-BE49-F238E27FC236}">
                <a16:creationId xmlns:a16="http://schemas.microsoft.com/office/drawing/2014/main" id="{BF5B24B3-5532-49B9-B267-9AA2A1E83D14}"/>
              </a:ext>
            </a:extLst>
          </p:cNvPr>
          <p:cNvSpPr>
            <a:spLocks noGrp="1"/>
          </p:cNvSpPr>
          <p:nvPr>
            <p:ph type="subTitle" idx="1"/>
          </p:nvPr>
        </p:nvSpPr>
        <p:spPr/>
        <p:txBody>
          <a:bodyPr>
            <a:normAutofit fontScale="92500" lnSpcReduction="20000"/>
          </a:bodyPr>
          <a:lstStyle/>
          <a:p>
            <a:endParaRPr lang="en-GB" dirty="0"/>
          </a:p>
        </p:txBody>
      </p:sp>
      <p:sp>
        <p:nvSpPr>
          <p:cNvPr id="4" name="Text Placeholder 3">
            <a:extLst>
              <a:ext uri="{FF2B5EF4-FFF2-40B4-BE49-F238E27FC236}">
                <a16:creationId xmlns:a16="http://schemas.microsoft.com/office/drawing/2014/main" id="{9B372ADE-3191-435A-A2C3-9EDD1DF59E1E}"/>
              </a:ext>
            </a:extLst>
          </p:cNvPr>
          <p:cNvSpPr>
            <a:spLocks noGrp="1"/>
          </p:cNvSpPr>
          <p:nvPr>
            <p:ph type="body" sz="quarter" idx="10"/>
          </p:nvPr>
        </p:nvSpPr>
        <p:spPr/>
        <p:txBody>
          <a:bodyPr>
            <a:normAutofit fontScale="92500" lnSpcReduction="10000"/>
          </a:bodyPr>
          <a:lstStyle/>
          <a:p>
            <a:r>
              <a:rPr lang="en-GB" dirty="0"/>
              <a:t>April 2020</a:t>
            </a:r>
          </a:p>
        </p:txBody>
      </p:sp>
      <p:sp>
        <p:nvSpPr>
          <p:cNvPr id="5" name="Rectangle 4">
            <a:extLst>
              <a:ext uri="{FF2B5EF4-FFF2-40B4-BE49-F238E27FC236}">
                <a16:creationId xmlns:a16="http://schemas.microsoft.com/office/drawing/2014/main" id="{9D7C0F3C-0351-491B-8C02-BCC4C176C7F4}"/>
              </a:ext>
            </a:extLst>
          </p:cNvPr>
          <p:cNvSpPr/>
          <p:nvPr/>
        </p:nvSpPr>
        <p:spPr>
          <a:xfrm>
            <a:off x="0" y="6613451"/>
            <a:ext cx="1605516" cy="24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93F2C00-7D45-4BA4-98A0-E742DE294D05}"/>
              </a:ext>
            </a:extLst>
          </p:cNvPr>
          <p:cNvSpPr/>
          <p:nvPr/>
        </p:nvSpPr>
        <p:spPr>
          <a:xfrm>
            <a:off x="1786905" y="5576360"/>
            <a:ext cx="1763605" cy="948265"/>
          </a:xfrm>
          <a:prstGeom prst="rect">
            <a:avLst/>
          </a:prstGeom>
          <a:solidFill>
            <a:schemeClr val="bg2">
              <a:lumMod val="7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GOES HERE</a:t>
            </a:r>
          </a:p>
        </p:txBody>
      </p:sp>
    </p:spTree>
    <p:extLst>
      <p:ext uri="{BB962C8B-B14F-4D97-AF65-F5344CB8AC3E}">
        <p14:creationId xmlns:p14="http://schemas.microsoft.com/office/powerpoint/2010/main" val="293186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4ABEBC-1732-40B6-A7B2-AB34281BE778}"/>
              </a:ext>
            </a:extLst>
          </p:cNvPr>
          <p:cNvSpPr>
            <a:spLocks noGrp="1"/>
          </p:cNvSpPr>
          <p:nvPr>
            <p:ph type="title"/>
          </p:nvPr>
        </p:nvSpPr>
        <p:spPr/>
        <p:txBody>
          <a:bodyPr/>
          <a:lstStyle/>
          <a:p>
            <a:r>
              <a:rPr lang="en-GB" dirty="0"/>
              <a:t>commercial actions with bank mail</a:t>
            </a:r>
          </a:p>
        </p:txBody>
      </p:sp>
      <p:sp>
        <p:nvSpPr>
          <p:cNvPr id="12" name="Text Placeholder 11">
            <a:extLst>
              <a:ext uri="{FF2B5EF4-FFF2-40B4-BE49-F238E27FC236}">
                <a16:creationId xmlns:a16="http://schemas.microsoft.com/office/drawing/2014/main" id="{80A5495F-A825-4D7B-BABE-F8C6D7C3567F}"/>
              </a:ext>
            </a:extLst>
          </p:cNvPr>
          <p:cNvSpPr>
            <a:spLocks noGrp="1"/>
          </p:cNvSpPr>
          <p:nvPr>
            <p:ph type="body" sz="quarter" idx="11"/>
          </p:nvPr>
        </p:nvSpPr>
        <p:spPr>
          <a:xfrm>
            <a:off x="495525" y="993160"/>
            <a:ext cx="11186959" cy="267229"/>
          </a:xfrm>
        </p:spPr>
        <p:txBody>
          <a:bodyPr/>
          <a:lstStyle/>
          <a:p>
            <a:pPr>
              <a:spcBef>
                <a:spcPts val="0"/>
              </a:spcBef>
            </a:pPr>
            <a:r>
              <a:rPr lang="en-GB" dirty="0"/>
              <a:t>27% of financial services mail drives commercial action</a:t>
            </a:r>
          </a:p>
          <a:p>
            <a:pPr>
              <a:spcBef>
                <a:spcPts val="0"/>
              </a:spcBef>
            </a:pPr>
            <a:r>
              <a:rPr lang="en-GB" dirty="0"/>
              <a:t>Of those that do something, these are the actions they take</a:t>
            </a:r>
          </a:p>
        </p:txBody>
      </p:sp>
      <p:graphicFrame>
        <p:nvGraphicFramePr>
          <p:cNvPr id="15" name="Chart 14">
            <a:extLst>
              <a:ext uri="{FF2B5EF4-FFF2-40B4-BE49-F238E27FC236}">
                <a16:creationId xmlns:a16="http://schemas.microsoft.com/office/drawing/2014/main" id="{E1055842-2AC6-4DCB-95DA-D5371BF72954}"/>
              </a:ext>
            </a:extLst>
          </p:cNvPr>
          <p:cNvGraphicFramePr/>
          <p:nvPr>
            <p:extLst>
              <p:ext uri="{D42A27DB-BD31-4B8C-83A1-F6EECF244321}">
                <p14:modId xmlns:p14="http://schemas.microsoft.com/office/powerpoint/2010/main" val="1488000914"/>
              </p:ext>
            </p:extLst>
          </p:nvPr>
        </p:nvGraphicFramePr>
        <p:xfrm>
          <a:off x="515938" y="1864427"/>
          <a:ext cx="11015002" cy="4594541"/>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C5B026BA-BE51-4672-9B26-0764E6855CE9}"/>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Slide Number Placeholder 2">
            <a:extLst>
              <a:ext uri="{FF2B5EF4-FFF2-40B4-BE49-F238E27FC236}">
                <a16:creationId xmlns:a16="http://schemas.microsoft.com/office/drawing/2014/main" id="{4574FF40-5EB7-431E-8725-A4FEDF872C4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10</a:t>
            </a:fld>
            <a:endParaRPr lang="en-GB" dirty="0"/>
          </a:p>
        </p:txBody>
      </p:sp>
      <p:sp>
        <p:nvSpPr>
          <p:cNvPr id="13" name="TextBox 12">
            <a:extLst>
              <a:ext uri="{FF2B5EF4-FFF2-40B4-BE49-F238E27FC236}">
                <a16:creationId xmlns:a16="http://schemas.microsoft.com/office/drawing/2014/main" id="{DCF30993-EBA1-4090-B0CF-EC18120B5BCF}"/>
              </a:ext>
            </a:extLst>
          </p:cNvPr>
          <p:cNvSpPr txBox="1"/>
          <p:nvPr/>
        </p:nvSpPr>
        <p:spPr>
          <a:xfrm>
            <a:off x="447622" y="6611779"/>
            <a:ext cx="10012671"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Source: JICMAIL Q3 2018 – Q3 2019.  Sample:  Combined Banks 2974.  *Combined banks include: Barclays, Halifax, HSBC, Lloyds Bank, Nationwide, Natwest, Santander.     </a:t>
            </a:r>
          </a:p>
        </p:txBody>
      </p:sp>
      <p:sp>
        <p:nvSpPr>
          <p:cNvPr id="2" name="TextBox 1">
            <a:extLst>
              <a:ext uri="{FF2B5EF4-FFF2-40B4-BE49-F238E27FC236}">
                <a16:creationId xmlns:a16="http://schemas.microsoft.com/office/drawing/2014/main" id="{652C4469-B060-4C7B-9AAC-82077CB4A370}"/>
              </a:ext>
            </a:extLst>
          </p:cNvPr>
          <p:cNvSpPr txBox="1"/>
          <p:nvPr/>
        </p:nvSpPr>
        <p:spPr>
          <a:xfrm>
            <a:off x="7483642" y="6137740"/>
            <a:ext cx="649705" cy="276999"/>
          </a:xfrm>
          <a:prstGeom prst="rect">
            <a:avLst/>
          </a:prstGeom>
          <a:noFill/>
        </p:spPr>
        <p:txBody>
          <a:bodyPr wrap="square" rtlCol="0">
            <a:spAutoFit/>
          </a:bodyPr>
          <a:lstStyle/>
          <a:p>
            <a:r>
              <a:rPr lang="en-GB" baseline="30000" dirty="0"/>
              <a:t>*</a:t>
            </a:r>
          </a:p>
        </p:txBody>
      </p:sp>
    </p:spTree>
    <p:extLst>
      <p:ext uri="{BB962C8B-B14F-4D97-AF65-F5344CB8AC3E}">
        <p14:creationId xmlns:p14="http://schemas.microsoft.com/office/powerpoint/2010/main" val="230245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85ACC427-151C-4954-93CE-AD2F789B879A}"/>
              </a:ext>
            </a:extLst>
          </p:cNvPr>
          <p:cNvGraphicFramePr>
            <a:graphicFrameLocks noGrp="1"/>
          </p:cNvGraphicFramePr>
          <p:nvPr>
            <p:ph type="chart" sz="quarter" idx="14"/>
            <p:extLst>
              <p:ext uri="{D42A27DB-BD31-4B8C-83A1-F6EECF244321}">
                <p14:modId xmlns:p14="http://schemas.microsoft.com/office/powerpoint/2010/main" val="3068231767"/>
              </p:ext>
            </p:extLst>
          </p:nvPr>
        </p:nvGraphicFramePr>
        <p:xfrm>
          <a:off x="455613" y="1800225"/>
          <a:ext cx="7963991"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0789CFDB-8FB5-4DB4-87F2-23ED6E405B1B}"/>
              </a:ext>
            </a:extLst>
          </p:cNvPr>
          <p:cNvSpPr>
            <a:spLocks noGrp="1"/>
          </p:cNvSpPr>
          <p:nvPr>
            <p:ph type="title"/>
          </p:nvPr>
        </p:nvSpPr>
        <p:spPr/>
        <p:txBody>
          <a:bodyPr/>
          <a:lstStyle/>
          <a:p>
            <a:r>
              <a:rPr lang="en-GB" dirty="0"/>
              <a:t>Statements stay in the home</a:t>
            </a:r>
          </a:p>
        </p:txBody>
      </p:sp>
      <p:sp>
        <p:nvSpPr>
          <p:cNvPr id="4" name="Slide Number Placeholder 3">
            <a:extLst>
              <a:ext uri="{FF2B5EF4-FFF2-40B4-BE49-F238E27FC236}">
                <a16:creationId xmlns:a16="http://schemas.microsoft.com/office/drawing/2014/main" id="{E29F3D77-DFDC-4703-A9F4-51096DADA0F8}"/>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5" name="Text Placeholder 4">
            <a:extLst>
              <a:ext uri="{FF2B5EF4-FFF2-40B4-BE49-F238E27FC236}">
                <a16:creationId xmlns:a16="http://schemas.microsoft.com/office/drawing/2014/main" id="{D4FF4253-A694-4B58-AE85-922DA56841F1}"/>
              </a:ext>
            </a:extLst>
          </p:cNvPr>
          <p:cNvSpPr>
            <a:spLocks noGrp="1"/>
          </p:cNvSpPr>
          <p:nvPr>
            <p:ph type="body" sz="quarter" idx="11"/>
          </p:nvPr>
        </p:nvSpPr>
        <p:spPr/>
        <p:txBody>
          <a:bodyPr/>
          <a:lstStyle/>
          <a:p>
            <a:r>
              <a:rPr lang="en-GB" dirty="0"/>
              <a:t>Your brand message STAYS in the home for a long time</a:t>
            </a:r>
          </a:p>
        </p:txBody>
      </p:sp>
      <p:sp>
        <p:nvSpPr>
          <p:cNvPr id="9" name="TextBox 8">
            <a:extLst>
              <a:ext uri="{FF2B5EF4-FFF2-40B4-BE49-F238E27FC236}">
                <a16:creationId xmlns:a16="http://schemas.microsoft.com/office/drawing/2014/main" id="{A80614EF-558F-4059-81C4-DFFB50837A6C}"/>
              </a:ext>
            </a:extLst>
          </p:cNvPr>
          <p:cNvSpPr txBox="1"/>
          <p:nvPr/>
        </p:nvSpPr>
        <p:spPr>
          <a:xfrm>
            <a:off x="4808109" y="2178910"/>
            <a:ext cx="389850" cy="369332"/>
          </a:xfrm>
          <a:prstGeom prst="rect">
            <a:avLst/>
          </a:prstGeom>
          <a:noFill/>
        </p:spPr>
        <p:txBody>
          <a:bodyPr wrap="none" rtlCol="0">
            <a:spAutoFit/>
          </a:bodyPr>
          <a:lstStyle/>
          <a:p>
            <a:r>
              <a:rPr lang="en-GB" dirty="0"/>
              <a:t>%</a:t>
            </a:r>
          </a:p>
        </p:txBody>
      </p:sp>
      <p:graphicFrame>
        <p:nvGraphicFramePr>
          <p:cNvPr id="12" name="Chart 11">
            <a:extLst>
              <a:ext uri="{FF2B5EF4-FFF2-40B4-BE49-F238E27FC236}">
                <a16:creationId xmlns:a16="http://schemas.microsoft.com/office/drawing/2014/main" id="{FF899EE7-1F27-494E-B949-9040AFAF7725}"/>
              </a:ext>
            </a:extLst>
          </p:cNvPr>
          <p:cNvGraphicFramePr/>
          <p:nvPr>
            <p:extLst>
              <p:ext uri="{D42A27DB-BD31-4B8C-83A1-F6EECF244321}">
                <p14:modId xmlns:p14="http://schemas.microsoft.com/office/powerpoint/2010/main" val="2267914170"/>
              </p:ext>
            </p:extLst>
          </p:nvPr>
        </p:nvGraphicFramePr>
        <p:xfrm>
          <a:off x="9713331" y="2329123"/>
          <a:ext cx="2284819" cy="215112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ACDF1164-AF52-4109-A0F3-C7A374866B8A}"/>
              </a:ext>
            </a:extLst>
          </p:cNvPr>
          <p:cNvSpPr txBox="1"/>
          <p:nvPr/>
        </p:nvSpPr>
        <p:spPr>
          <a:xfrm>
            <a:off x="8476975" y="2922432"/>
            <a:ext cx="1745673" cy="1200329"/>
          </a:xfrm>
          <a:prstGeom prst="rect">
            <a:avLst/>
          </a:prstGeom>
          <a:noFill/>
        </p:spPr>
        <p:txBody>
          <a:bodyPr wrap="square" rtlCol="0">
            <a:spAutoFit/>
          </a:bodyPr>
          <a:lstStyle/>
          <a:p>
            <a:r>
              <a:rPr lang="en-GB" dirty="0"/>
              <a:t>Still in the home after 28 days, 15% has been recycled</a:t>
            </a:r>
          </a:p>
        </p:txBody>
      </p:sp>
      <p:sp>
        <p:nvSpPr>
          <p:cNvPr id="10" name="TextBox 9">
            <a:extLst>
              <a:ext uri="{FF2B5EF4-FFF2-40B4-BE49-F238E27FC236}">
                <a16:creationId xmlns:a16="http://schemas.microsoft.com/office/drawing/2014/main" id="{28565ECF-9F50-48E0-8AFB-E63C02EE339F}"/>
              </a:ext>
            </a:extLst>
          </p:cNvPr>
          <p:cNvSpPr txBox="1"/>
          <p:nvPr/>
        </p:nvSpPr>
        <p:spPr>
          <a:xfrm>
            <a:off x="446661" y="6611779"/>
            <a:ext cx="7972943"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Q2 2019. All Banks Sample:  Financial statement/bill/update 1493</a:t>
            </a:r>
          </a:p>
        </p:txBody>
      </p:sp>
    </p:spTree>
    <p:extLst>
      <p:ext uri="{BB962C8B-B14F-4D97-AF65-F5344CB8AC3E}">
        <p14:creationId xmlns:p14="http://schemas.microsoft.com/office/powerpoint/2010/main" val="368620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6031C621-2769-4774-90C9-639B687568DC}"/>
              </a:ext>
            </a:extLst>
          </p:cNvPr>
          <p:cNvGraphicFramePr>
            <a:graphicFrameLocks noGrp="1"/>
          </p:cNvGraphicFramePr>
          <p:nvPr>
            <p:ph type="chart" sz="quarter" idx="14"/>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4E3B584-6A91-4D23-8DE1-CC79255C5CF4}"/>
              </a:ext>
            </a:extLst>
          </p:cNvPr>
          <p:cNvSpPr>
            <a:spLocks noGrp="1"/>
          </p:cNvSpPr>
          <p:nvPr>
            <p:ph type="title"/>
          </p:nvPr>
        </p:nvSpPr>
        <p:spPr/>
        <p:txBody>
          <a:bodyPr/>
          <a:lstStyle/>
          <a:p>
            <a:r>
              <a:rPr lang="en-GB" dirty="0"/>
              <a:t>Impact on brand equity by channel</a:t>
            </a:r>
          </a:p>
        </p:txBody>
      </p:sp>
      <p:sp>
        <p:nvSpPr>
          <p:cNvPr id="4" name="Slide Number Placeholder 3">
            <a:extLst>
              <a:ext uri="{FF2B5EF4-FFF2-40B4-BE49-F238E27FC236}">
                <a16:creationId xmlns:a16="http://schemas.microsoft.com/office/drawing/2014/main" id="{4CE22505-7E92-4EDB-BBE7-B12AEEDD217C}"/>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5" name="Text Placeholder 4">
            <a:extLst>
              <a:ext uri="{FF2B5EF4-FFF2-40B4-BE49-F238E27FC236}">
                <a16:creationId xmlns:a16="http://schemas.microsoft.com/office/drawing/2014/main" id="{A306B6B6-34A7-4F13-88F3-D9FD638CB82C}"/>
              </a:ext>
            </a:extLst>
          </p:cNvPr>
          <p:cNvSpPr>
            <a:spLocks noGrp="1"/>
          </p:cNvSpPr>
          <p:nvPr>
            <p:ph type="body" sz="quarter" idx="11"/>
          </p:nvPr>
        </p:nvSpPr>
        <p:spPr/>
        <p:txBody>
          <a:bodyPr/>
          <a:lstStyle/>
          <a:p>
            <a:r>
              <a:rPr lang="en-GB" dirty="0"/>
              <a:t>Relative importance of channels on brand equity</a:t>
            </a:r>
          </a:p>
        </p:txBody>
      </p:sp>
      <p:sp>
        <p:nvSpPr>
          <p:cNvPr id="9" name="TextBox 8">
            <a:extLst>
              <a:ext uri="{FF2B5EF4-FFF2-40B4-BE49-F238E27FC236}">
                <a16:creationId xmlns:a16="http://schemas.microsoft.com/office/drawing/2014/main" id="{27B7EF70-30AA-447D-A6A3-F06D5DA73868}"/>
              </a:ext>
            </a:extLst>
          </p:cNvPr>
          <p:cNvSpPr txBox="1"/>
          <p:nvPr/>
        </p:nvSpPr>
        <p:spPr>
          <a:xfrm>
            <a:off x="423274" y="6510431"/>
            <a:ext cx="10881583" cy="412421"/>
          </a:xfrm>
          <a:prstGeom prst="rect">
            <a:avLst/>
          </a:prstGeom>
          <a:noFill/>
        </p:spPr>
        <p:txBody>
          <a:bodyPr wrap="square" rtlCol="0">
            <a:spAutoFit/>
          </a:bodyPr>
          <a:lstStyle/>
          <a:p>
            <a:r>
              <a:rPr lang="en-GB" sz="1000" dirty="0"/>
              <a:t>Source:  Kantar TNS Brand Equity in </a:t>
            </a:r>
            <a:r>
              <a:rPr lang="en-GB" sz="1000"/>
              <a:t>Retail Banking, 2019. </a:t>
            </a:r>
            <a:r>
              <a:rPr lang="en-GB" sz="1000" dirty="0"/>
              <a:t>Base:  </a:t>
            </a:r>
            <a:r>
              <a:rPr lang="en-GB" sz="1000" dirty="0">
                <a:latin typeface="Arial" panose="020B0604020202020204" pitchFamily="34" charset="0"/>
                <a:cs typeface="Arial" panose="020B0604020202020204" pitchFamily="34" charset="0"/>
              </a:rPr>
              <a:t>2,500 interviews, Adults 16+, Household decision makers from a larger nationally representative sample. </a:t>
            </a:r>
            <a:endParaRPr lang="en-GB" sz="1000" dirty="0">
              <a:solidFill>
                <a:schemeClr val="accent1"/>
              </a:solidFill>
              <a:latin typeface="Arial" panose="020B0604020202020204" pitchFamily="34" charset="0"/>
              <a:cs typeface="Arial" panose="020B0604020202020204" pitchFamily="34" charset="0"/>
            </a:endParaRPr>
          </a:p>
          <a:p>
            <a:endParaRPr lang="en-GB" sz="1000" dirty="0"/>
          </a:p>
        </p:txBody>
      </p:sp>
      <p:sp>
        <p:nvSpPr>
          <p:cNvPr id="10" name="Rectangle 9">
            <a:extLst>
              <a:ext uri="{FF2B5EF4-FFF2-40B4-BE49-F238E27FC236}">
                <a16:creationId xmlns:a16="http://schemas.microsoft.com/office/drawing/2014/main" id="{FD6FC482-F5AF-4F6B-9D7D-4792D50939EA}"/>
              </a:ext>
            </a:extLst>
          </p:cNvPr>
          <p:cNvSpPr/>
          <p:nvPr/>
        </p:nvSpPr>
        <p:spPr>
          <a:xfrm>
            <a:off x="4134679" y="2597244"/>
            <a:ext cx="6361044" cy="88764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Digital channels drive highest brand equity followed by mail and legacy media (TV, press, radio, etc)</a:t>
            </a:r>
          </a:p>
        </p:txBody>
      </p:sp>
    </p:spTree>
    <p:extLst>
      <p:ext uri="{BB962C8B-B14F-4D97-AF65-F5344CB8AC3E}">
        <p14:creationId xmlns:p14="http://schemas.microsoft.com/office/powerpoint/2010/main" val="48932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7A1A2B-1E5B-4E09-97C2-B50B78C96FF2}"/>
              </a:ext>
            </a:extLst>
          </p:cNvPr>
          <p:cNvSpPr>
            <a:spLocks noGrp="1"/>
          </p:cNvSpPr>
          <p:nvPr>
            <p:ph type="title"/>
          </p:nvPr>
        </p:nvSpPr>
        <p:spPr/>
        <p:txBody>
          <a:bodyPr/>
          <a:lstStyle/>
          <a:p>
            <a:r>
              <a:rPr lang="en-GB" dirty="0"/>
              <a:t>Financial statement / bill / update</a:t>
            </a:r>
          </a:p>
        </p:txBody>
      </p:sp>
      <p:sp>
        <p:nvSpPr>
          <p:cNvPr id="3" name="Slide Number Placeholder 2">
            <a:extLst>
              <a:ext uri="{FF2B5EF4-FFF2-40B4-BE49-F238E27FC236}">
                <a16:creationId xmlns:a16="http://schemas.microsoft.com/office/drawing/2014/main" id="{9EE4DED9-CE48-41C1-B409-0CA001F12348}"/>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8" name="Text Placeholder 7">
            <a:extLst>
              <a:ext uri="{FF2B5EF4-FFF2-40B4-BE49-F238E27FC236}">
                <a16:creationId xmlns:a16="http://schemas.microsoft.com/office/drawing/2014/main" id="{D3407F04-3B55-49C5-8143-BC11394A1032}"/>
              </a:ext>
            </a:extLst>
          </p:cNvPr>
          <p:cNvSpPr>
            <a:spLocks noGrp="1"/>
          </p:cNvSpPr>
          <p:nvPr>
            <p:ph type="body" sz="quarter" idx="11"/>
          </p:nvPr>
        </p:nvSpPr>
        <p:spPr/>
        <p:txBody>
          <a:bodyPr/>
          <a:lstStyle/>
          <a:p>
            <a:r>
              <a:rPr lang="en-GB" dirty="0"/>
              <a:t>ENGAGED WITH 10 TIMES OVER A 6 DAY PERIOD</a:t>
            </a:r>
          </a:p>
        </p:txBody>
      </p:sp>
      <p:sp>
        <p:nvSpPr>
          <p:cNvPr id="34" name="Rectangle 33">
            <a:extLst>
              <a:ext uri="{FF2B5EF4-FFF2-40B4-BE49-F238E27FC236}">
                <a16:creationId xmlns:a16="http://schemas.microsoft.com/office/drawing/2014/main" id="{927E6E4C-0510-4285-9CFE-F777708A3979}"/>
              </a:ext>
            </a:extLst>
          </p:cNvPr>
          <p:cNvSpPr/>
          <p:nvPr/>
        </p:nvSpPr>
        <p:spPr>
          <a:xfrm>
            <a:off x="515938" y="1822174"/>
            <a:ext cx="2293523" cy="41678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Graphic 37" descr="Male profile">
            <a:extLst>
              <a:ext uri="{FF2B5EF4-FFF2-40B4-BE49-F238E27FC236}">
                <a16:creationId xmlns:a16="http://schemas.microsoft.com/office/drawing/2014/main" id="{1EDC7350-1E10-4EEB-9535-2FDF9303BA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4547" y="3742206"/>
            <a:ext cx="914400" cy="914400"/>
          </a:xfrm>
          <a:prstGeom prst="rect">
            <a:avLst/>
          </a:prstGeom>
        </p:spPr>
      </p:pic>
      <p:pic>
        <p:nvPicPr>
          <p:cNvPr id="40" name="Graphic 39" descr="Female Profile">
            <a:extLst>
              <a:ext uri="{FF2B5EF4-FFF2-40B4-BE49-F238E27FC236}">
                <a16:creationId xmlns:a16="http://schemas.microsoft.com/office/drawing/2014/main" id="{68373F85-8F3B-428A-B566-3A0809342C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4547" y="2562914"/>
            <a:ext cx="914400" cy="914400"/>
          </a:xfrm>
          <a:prstGeom prst="rect">
            <a:avLst/>
          </a:prstGeom>
        </p:spPr>
      </p:pic>
      <p:pic>
        <p:nvPicPr>
          <p:cNvPr id="42" name="Graphic 41" descr="Home">
            <a:extLst>
              <a:ext uri="{FF2B5EF4-FFF2-40B4-BE49-F238E27FC236}">
                <a16:creationId xmlns:a16="http://schemas.microsoft.com/office/drawing/2014/main" id="{22011745-CB74-41C1-9561-2309D725DE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125" y="1884687"/>
            <a:ext cx="687003" cy="687003"/>
          </a:xfrm>
          <a:prstGeom prst="rect">
            <a:avLst/>
          </a:prstGeom>
        </p:spPr>
      </p:pic>
      <p:sp>
        <p:nvSpPr>
          <p:cNvPr id="43" name="TextBox 42">
            <a:extLst>
              <a:ext uri="{FF2B5EF4-FFF2-40B4-BE49-F238E27FC236}">
                <a16:creationId xmlns:a16="http://schemas.microsoft.com/office/drawing/2014/main" id="{526FF71A-22BA-4086-A0D4-B507E5E1D160}"/>
              </a:ext>
            </a:extLst>
          </p:cNvPr>
          <p:cNvSpPr txBox="1"/>
          <p:nvPr/>
        </p:nvSpPr>
        <p:spPr>
          <a:xfrm>
            <a:off x="1330604" y="2198535"/>
            <a:ext cx="622286" cy="461665"/>
          </a:xfrm>
          <a:prstGeom prst="rect">
            <a:avLst/>
          </a:prstGeom>
          <a:noFill/>
        </p:spPr>
        <p:txBody>
          <a:bodyPr wrap="none" rtlCol="0">
            <a:spAutoFit/>
          </a:bodyPr>
          <a:lstStyle/>
          <a:p>
            <a:pPr algn="ctr"/>
            <a:r>
              <a:rPr lang="en-GB" sz="1200" dirty="0">
                <a:solidFill>
                  <a:schemeClr val="accent1"/>
                </a:solidFill>
                <a:latin typeface="+mj-lt"/>
              </a:rPr>
              <a:t>FEMALE</a:t>
            </a:r>
          </a:p>
          <a:p>
            <a:pPr algn="ctr"/>
            <a:r>
              <a:rPr lang="en-GB" sz="1200" dirty="0">
                <a:solidFill>
                  <a:schemeClr val="accent1"/>
                </a:solidFill>
                <a:latin typeface="+mj-lt"/>
              </a:rPr>
              <a:t>45-54</a:t>
            </a:r>
          </a:p>
        </p:txBody>
      </p:sp>
      <p:sp>
        <p:nvSpPr>
          <p:cNvPr id="44" name="TextBox 43">
            <a:extLst>
              <a:ext uri="{FF2B5EF4-FFF2-40B4-BE49-F238E27FC236}">
                <a16:creationId xmlns:a16="http://schemas.microsoft.com/office/drawing/2014/main" id="{7C860E8C-EB29-47AB-8089-F4B5F0F0EBBA}"/>
              </a:ext>
            </a:extLst>
          </p:cNvPr>
          <p:cNvSpPr txBox="1"/>
          <p:nvPr/>
        </p:nvSpPr>
        <p:spPr>
          <a:xfrm>
            <a:off x="1393121" y="3448215"/>
            <a:ext cx="497251" cy="461665"/>
          </a:xfrm>
          <a:prstGeom prst="rect">
            <a:avLst/>
          </a:prstGeom>
          <a:noFill/>
        </p:spPr>
        <p:txBody>
          <a:bodyPr wrap="none" rtlCol="0">
            <a:spAutoFit/>
          </a:bodyPr>
          <a:lstStyle/>
          <a:p>
            <a:pPr algn="ctr"/>
            <a:r>
              <a:rPr lang="en-GB" sz="1200" dirty="0">
                <a:solidFill>
                  <a:schemeClr val="accent2"/>
                </a:solidFill>
                <a:latin typeface="+mj-lt"/>
              </a:rPr>
              <a:t>MALE</a:t>
            </a:r>
          </a:p>
          <a:p>
            <a:pPr algn="ctr"/>
            <a:r>
              <a:rPr lang="en-GB" sz="1200" dirty="0">
                <a:solidFill>
                  <a:schemeClr val="accent2"/>
                </a:solidFill>
                <a:latin typeface="+mj-lt"/>
              </a:rPr>
              <a:t>0-16</a:t>
            </a:r>
          </a:p>
        </p:txBody>
      </p:sp>
      <p:pic>
        <p:nvPicPr>
          <p:cNvPr id="1026" name="Picture 2" descr="Image result for nationwide building society logo">
            <a:extLst>
              <a:ext uri="{FF2B5EF4-FFF2-40B4-BE49-F238E27FC236}">
                <a16:creationId xmlns:a16="http://schemas.microsoft.com/office/drawing/2014/main" id="{5FCB5DB2-9B1E-48F4-AA09-87ADE819F5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3208" y="1429506"/>
            <a:ext cx="2003756" cy="801503"/>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C3B39402-D415-4392-BA2A-2A33291B9CD1}"/>
              </a:ext>
            </a:extLst>
          </p:cNvPr>
          <p:cNvCxnSpPr/>
          <p:nvPr/>
        </p:nvCxnSpPr>
        <p:spPr>
          <a:xfrm>
            <a:off x="4181004" y="2320290"/>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5" name="Arc 34">
            <a:extLst>
              <a:ext uri="{FF2B5EF4-FFF2-40B4-BE49-F238E27FC236}">
                <a16:creationId xmlns:a16="http://schemas.microsoft.com/office/drawing/2014/main" id="{A801BBCA-2059-46B3-8EFA-9DD4CE88D2ED}"/>
              </a:ext>
            </a:extLst>
          </p:cNvPr>
          <p:cNvSpPr/>
          <p:nvPr/>
        </p:nvSpPr>
        <p:spPr>
          <a:xfrm rot="5564468">
            <a:off x="9961914" y="1910522"/>
            <a:ext cx="1342987" cy="2162895"/>
          </a:xfrm>
          <a:prstGeom prst="arc">
            <a:avLst>
              <a:gd name="adj1" fmla="val 10406095"/>
              <a:gd name="adj2" fmla="val 2109332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36" name="Straight Connector 35">
            <a:extLst>
              <a:ext uri="{FF2B5EF4-FFF2-40B4-BE49-F238E27FC236}">
                <a16:creationId xmlns:a16="http://schemas.microsoft.com/office/drawing/2014/main" id="{AE452CE2-41E0-45D5-BFC1-E6DE12A1EFDE}"/>
              </a:ext>
            </a:extLst>
          </p:cNvPr>
          <p:cNvCxnSpPr/>
          <p:nvPr/>
        </p:nvCxnSpPr>
        <p:spPr>
          <a:xfrm>
            <a:off x="4333404" y="365950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5C8CC15C-BDE0-4432-9B91-850E42C07D50}"/>
              </a:ext>
            </a:extLst>
          </p:cNvPr>
          <p:cNvSpPr/>
          <p:nvPr/>
        </p:nvSpPr>
        <p:spPr>
          <a:xfrm rot="16035532" flipH="1">
            <a:off x="3620804" y="3254817"/>
            <a:ext cx="1342987" cy="2162895"/>
          </a:xfrm>
          <a:prstGeom prst="arc">
            <a:avLst>
              <a:gd name="adj1" fmla="val 10406095"/>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39" name="Straight Connector 38">
            <a:extLst>
              <a:ext uri="{FF2B5EF4-FFF2-40B4-BE49-F238E27FC236}">
                <a16:creationId xmlns:a16="http://schemas.microsoft.com/office/drawing/2014/main" id="{FB29C494-954D-42E1-916B-B91E1113F783}"/>
              </a:ext>
            </a:extLst>
          </p:cNvPr>
          <p:cNvCxnSpPr/>
          <p:nvPr/>
        </p:nvCxnSpPr>
        <p:spPr>
          <a:xfrm>
            <a:off x="4319434" y="500697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BBAF07B-2A78-4AD0-9334-33190E4A28D3}"/>
              </a:ext>
            </a:extLst>
          </p:cNvPr>
          <p:cNvSpPr/>
          <p:nvPr/>
        </p:nvSpPr>
        <p:spPr>
          <a:xfrm>
            <a:off x="4181004" y="2045968"/>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25</a:t>
            </a:r>
            <a:endParaRPr lang="en-GB" sz="1050" dirty="0">
              <a:solidFill>
                <a:schemeClr val="accent1"/>
              </a:solidFill>
              <a:latin typeface="+mj-lt"/>
            </a:endParaRPr>
          </a:p>
        </p:txBody>
      </p:sp>
      <p:sp>
        <p:nvSpPr>
          <p:cNvPr id="45" name="Oval 44">
            <a:extLst>
              <a:ext uri="{FF2B5EF4-FFF2-40B4-BE49-F238E27FC236}">
                <a16:creationId xmlns:a16="http://schemas.microsoft.com/office/drawing/2014/main" id="{50CE392C-4681-4BB5-8E8E-EC859197947B}"/>
              </a:ext>
            </a:extLst>
          </p:cNvPr>
          <p:cNvSpPr/>
          <p:nvPr/>
        </p:nvSpPr>
        <p:spPr>
          <a:xfrm>
            <a:off x="6281474" y="2039344"/>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27</a:t>
            </a:r>
            <a:endParaRPr lang="en-GB" sz="1050" dirty="0">
              <a:solidFill>
                <a:schemeClr val="accent1"/>
              </a:solidFill>
              <a:latin typeface="+mj-lt"/>
            </a:endParaRPr>
          </a:p>
        </p:txBody>
      </p:sp>
      <p:sp>
        <p:nvSpPr>
          <p:cNvPr id="49" name="TextBox 48">
            <a:extLst>
              <a:ext uri="{FF2B5EF4-FFF2-40B4-BE49-F238E27FC236}">
                <a16:creationId xmlns:a16="http://schemas.microsoft.com/office/drawing/2014/main" id="{29529794-3C27-47A6-A70F-32ACFCD6840D}"/>
              </a:ext>
            </a:extLst>
          </p:cNvPr>
          <p:cNvSpPr txBox="1"/>
          <p:nvPr/>
        </p:nvSpPr>
        <p:spPr>
          <a:xfrm>
            <a:off x="3947345" y="2629065"/>
            <a:ext cx="1016625" cy="461665"/>
          </a:xfrm>
          <a:prstGeom prst="rect">
            <a:avLst/>
          </a:prstGeom>
          <a:noFill/>
        </p:spPr>
        <p:txBody>
          <a:bodyPr wrap="none" rtlCol="0">
            <a:spAutoFit/>
          </a:bodyPr>
          <a:lstStyle/>
          <a:p>
            <a:pPr algn="ctr"/>
            <a:r>
              <a:rPr lang="en-GB" sz="1200" dirty="0">
                <a:latin typeface="+mj-lt"/>
              </a:rPr>
              <a:t>ITEM ARRIVES</a:t>
            </a:r>
          </a:p>
          <a:p>
            <a:pPr algn="ctr"/>
            <a:endParaRPr lang="en-GB" sz="1200" dirty="0">
              <a:solidFill>
                <a:schemeClr val="accent1"/>
              </a:solidFill>
              <a:latin typeface="+mj-lt"/>
            </a:endParaRPr>
          </a:p>
        </p:txBody>
      </p:sp>
      <p:sp>
        <p:nvSpPr>
          <p:cNvPr id="50" name="TextBox 49">
            <a:extLst>
              <a:ext uri="{FF2B5EF4-FFF2-40B4-BE49-F238E27FC236}">
                <a16:creationId xmlns:a16="http://schemas.microsoft.com/office/drawing/2014/main" id="{2C8C307C-AB1E-4574-AEAF-908C43196E6C}"/>
              </a:ext>
            </a:extLst>
          </p:cNvPr>
          <p:cNvSpPr txBox="1"/>
          <p:nvPr/>
        </p:nvSpPr>
        <p:spPr>
          <a:xfrm>
            <a:off x="3872947" y="1741335"/>
            <a:ext cx="1066318" cy="276999"/>
          </a:xfrm>
          <a:prstGeom prst="rect">
            <a:avLst/>
          </a:prstGeom>
          <a:noFill/>
        </p:spPr>
        <p:txBody>
          <a:bodyPr wrap="none" rtlCol="0">
            <a:spAutoFit/>
          </a:bodyPr>
          <a:lstStyle/>
          <a:p>
            <a:r>
              <a:rPr lang="en-GB" sz="1200" dirty="0">
                <a:latin typeface="+mj-lt"/>
              </a:rPr>
              <a:t>OCTOBER 2018</a:t>
            </a:r>
          </a:p>
        </p:txBody>
      </p:sp>
      <p:sp>
        <p:nvSpPr>
          <p:cNvPr id="56" name="TextBox 55">
            <a:extLst>
              <a:ext uri="{FF2B5EF4-FFF2-40B4-BE49-F238E27FC236}">
                <a16:creationId xmlns:a16="http://schemas.microsoft.com/office/drawing/2014/main" id="{D00EF897-8BFB-43B2-9842-620F662D638C}"/>
              </a:ext>
            </a:extLst>
          </p:cNvPr>
          <p:cNvSpPr txBox="1"/>
          <p:nvPr/>
        </p:nvSpPr>
        <p:spPr>
          <a:xfrm>
            <a:off x="6875172" y="3380192"/>
            <a:ext cx="1165704" cy="276999"/>
          </a:xfrm>
          <a:prstGeom prst="rect">
            <a:avLst/>
          </a:prstGeom>
          <a:noFill/>
        </p:spPr>
        <p:txBody>
          <a:bodyPr wrap="none" rtlCol="0">
            <a:spAutoFit/>
          </a:bodyPr>
          <a:lstStyle/>
          <a:p>
            <a:r>
              <a:rPr lang="en-GB" sz="1200" dirty="0">
                <a:latin typeface="+mj-lt"/>
              </a:rPr>
              <a:t>NOVEMBER 2018</a:t>
            </a:r>
          </a:p>
        </p:txBody>
      </p:sp>
      <p:sp>
        <p:nvSpPr>
          <p:cNvPr id="60" name="Oval 59">
            <a:extLst>
              <a:ext uri="{FF2B5EF4-FFF2-40B4-BE49-F238E27FC236}">
                <a16:creationId xmlns:a16="http://schemas.microsoft.com/office/drawing/2014/main" id="{32745A1E-3801-4D20-AE0C-82FB998AE2A7}"/>
              </a:ext>
            </a:extLst>
          </p:cNvPr>
          <p:cNvSpPr/>
          <p:nvPr/>
        </p:nvSpPr>
        <p:spPr>
          <a:xfrm>
            <a:off x="6317031" y="3404606"/>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a:t>
            </a:r>
            <a:endParaRPr lang="en-GB" sz="1050" dirty="0">
              <a:solidFill>
                <a:schemeClr val="accent1"/>
              </a:solidFill>
              <a:latin typeface="+mj-lt"/>
            </a:endParaRPr>
          </a:p>
        </p:txBody>
      </p:sp>
      <p:sp>
        <p:nvSpPr>
          <p:cNvPr id="61" name="Oval 60">
            <a:extLst>
              <a:ext uri="{FF2B5EF4-FFF2-40B4-BE49-F238E27FC236}">
                <a16:creationId xmlns:a16="http://schemas.microsoft.com/office/drawing/2014/main" id="{DD9DC248-29A2-44EA-A3A5-F9529A417CF9}"/>
              </a:ext>
            </a:extLst>
          </p:cNvPr>
          <p:cNvSpPr/>
          <p:nvPr/>
        </p:nvSpPr>
        <p:spPr>
          <a:xfrm>
            <a:off x="4194861" y="3442706"/>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4</a:t>
            </a:r>
            <a:endParaRPr lang="en-GB" sz="1050" dirty="0">
              <a:solidFill>
                <a:schemeClr val="accent1"/>
              </a:solidFill>
              <a:latin typeface="+mj-lt"/>
            </a:endParaRPr>
          </a:p>
        </p:txBody>
      </p:sp>
      <p:sp>
        <p:nvSpPr>
          <p:cNvPr id="63" name="TextBox 62">
            <a:extLst>
              <a:ext uri="{FF2B5EF4-FFF2-40B4-BE49-F238E27FC236}">
                <a16:creationId xmlns:a16="http://schemas.microsoft.com/office/drawing/2014/main" id="{C3BE186D-7D6E-46C6-8488-0798B8FA5070}"/>
              </a:ext>
            </a:extLst>
          </p:cNvPr>
          <p:cNvSpPr txBox="1"/>
          <p:nvPr/>
        </p:nvSpPr>
        <p:spPr>
          <a:xfrm>
            <a:off x="609614" y="4802892"/>
            <a:ext cx="2016899" cy="738664"/>
          </a:xfrm>
          <a:prstGeom prst="rect">
            <a:avLst/>
          </a:prstGeom>
          <a:noFill/>
        </p:spPr>
        <p:txBody>
          <a:bodyPr wrap="none" rtlCol="0">
            <a:spAutoFit/>
          </a:bodyPr>
          <a:lstStyle/>
          <a:p>
            <a:pPr algn="ctr"/>
            <a:r>
              <a:rPr lang="en-GB" sz="1400" dirty="0">
                <a:latin typeface="+mj-lt"/>
              </a:rPr>
              <a:t>REACH = 1</a:t>
            </a:r>
          </a:p>
          <a:p>
            <a:pPr algn="ctr"/>
            <a:r>
              <a:rPr lang="en-GB" sz="1400" dirty="0">
                <a:latin typeface="+mj-lt"/>
              </a:rPr>
              <a:t>FREQUENCY = 9</a:t>
            </a:r>
          </a:p>
          <a:p>
            <a:pPr algn="ctr"/>
            <a:r>
              <a:rPr lang="en-GB" sz="1400" dirty="0">
                <a:latin typeface="+mj-lt"/>
              </a:rPr>
              <a:t>COMMERCIAL ACTIONS = 4</a:t>
            </a:r>
          </a:p>
        </p:txBody>
      </p:sp>
      <p:sp>
        <p:nvSpPr>
          <p:cNvPr id="64" name="Rectangle 63">
            <a:extLst>
              <a:ext uri="{FF2B5EF4-FFF2-40B4-BE49-F238E27FC236}">
                <a16:creationId xmlns:a16="http://schemas.microsoft.com/office/drawing/2014/main" id="{9F146F52-0293-4B39-ABF4-A2A570540E39}"/>
              </a:ext>
            </a:extLst>
          </p:cNvPr>
          <p:cNvSpPr/>
          <p:nvPr/>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a:extLst>
              <a:ext uri="{FF2B5EF4-FFF2-40B4-BE49-F238E27FC236}">
                <a16:creationId xmlns:a16="http://schemas.microsoft.com/office/drawing/2014/main" id="{BE95E2CE-71F9-401D-BC46-DC77C27A1FE7}"/>
              </a:ext>
            </a:extLst>
          </p:cNvPr>
          <p:cNvSpPr txBox="1"/>
          <p:nvPr/>
        </p:nvSpPr>
        <p:spPr>
          <a:xfrm>
            <a:off x="386660" y="6611779"/>
            <a:ext cx="6339458"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Examples Database Q2 2017 – Q1 2018</a:t>
            </a:r>
          </a:p>
        </p:txBody>
      </p:sp>
      <p:pic>
        <p:nvPicPr>
          <p:cNvPr id="30" name="Graphic 29" descr="Envelope">
            <a:extLst>
              <a:ext uri="{FF2B5EF4-FFF2-40B4-BE49-F238E27FC236}">
                <a16:creationId xmlns:a16="http://schemas.microsoft.com/office/drawing/2014/main" id="{A586BAFB-88F7-4D00-9C0D-A7A383E95A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43608" y="2827180"/>
            <a:ext cx="352541" cy="352541"/>
          </a:xfrm>
          <a:prstGeom prst="rect">
            <a:avLst/>
          </a:prstGeom>
        </p:spPr>
      </p:pic>
      <p:pic>
        <p:nvPicPr>
          <p:cNvPr id="31" name="Graphic 30" descr="Open envelope">
            <a:extLst>
              <a:ext uri="{FF2B5EF4-FFF2-40B4-BE49-F238E27FC236}">
                <a16:creationId xmlns:a16="http://schemas.microsoft.com/office/drawing/2014/main" id="{16D22AC3-DF96-4C3D-B6CA-A0AF4B60B04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4074511" y="3137271"/>
            <a:ext cx="275170" cy="275170"/>
          </a:xfrm>
          <a:prstGeom prst="rect">
            <a:avLst/>
          </a:prstGeom>
        </p:spPr>
      </p:pic>
      <p:pic>
        <p:nvPicPr>
          <p:cNvPr id="32" name="Graphic 31" descr="Eye">
            <a:extLst>
              <a:ext uri="{FF2B5EF4-FFF2-40B4-BE49-F238E27FC236}">
                <a16:creationId xmlns:a16="http://schemas.microsoft.com/office/drawing/2014/main" id="{233FDEAC-8BA2-48A0-BD90-ABE12F0094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05222" y="2789265"/>
            <a:ext cx="426575" cy="426575"/>
          </a:xfrm>
          <a:prstGeom prst="rect">
            <a:avLst/>
          </a:prstGeom>
        </p:spPr>
      </p:pic>
      <p:pic>
        <p:nvPicPr>
          <p:cNvPr id="46" name="Graphic 45" descr="Share">
            <a:extLst>
              <a:ext uri="{FF2B5EF4-FFF2-40B4-BE49-F238E27FC236}">
                <a16:creationId xmlns:a16="http://schemas.microsoft.com/office/drawing/2014/main" id="{D9A8B1FF-D883-4C6B-B45A-60D4F78A035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70155" y="3137963"/>
            <a:ext cx="291356" cy="291356"/>
          </a:xfrm>
          <a:prstGeom prst="rect">
            <a:avLst/>
          </a:prstGeom>
        </p:spPr>
      </p:pic>
      <p:pic>
        <p:nvPicPr>
          <p:cNvPr id="47" name="Graphic 46" descr="Single gear">
            <a:extLst>
              <a:ext uri="{FF2B5EF4-FFF2-40B4-BE49-F238E27FC236}">
                <a16:creationId xmlns:a16="http://schemas.microsoft.com/office/drawing/2014/main" id="{D5299E13-40FC-49A8-B7D3-CE376BFF24D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90325" y="2617031"/>
            <a:ext cx="352541" cy="352541"/>
          </a:xfrm>
          <a:prstGeom prst="rect">
            <a:avLst/>
          </a:prstGeom>
        </p:spPr>
      </p:pic>
      <p:pic>
        <p:nvPicPr>
          <p:cNvPr id="48" name="Graphic 47" descr="Shopping basket">
            <a:extLst>
              <a:ext uri="{FF2B5EF4-FFF2-40B4-BE49-F238E27FC236}">
                <a16:creationId xmlns:a16="http://schemas.microsoft.com/office/drawing/2014/main" id="{97C93CB5-A401-43C5-ADF3-40CCA53CFDF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423737" y="2633055"/>
            <a:ext cx="320492" cy="320492"/>
          </a:xfrm>
          <a:prstGeom prst="rect">
            <a:avLst/>
          </a:prstGeom>
        </p:spPr>
      </p:pic>
      <p:pic>
        <p:nvPicPr>
          <p:cNvPr id="51" name="Graphic 50" descr="Receiver">
            <a:extLst>
              <a:ext uri="{FF2B5EF4-FFF2-40B4-BE49-F238E27FC236}">
                <a16:creationId xmlns:a16="http://schemas.microsoft.com/office/drawing/2014/main" id="{8465F2A8-9C7E-4CED-A65D-94FB0592950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757052" y="2647623"/>
            <a:ext cx="291356" cy="291356"/>
          </a:xfrm>
          <a:prstGeom prst="rect">
            <a:avLst/>
          </a:prstGeom>
        </p:spPr>
      </p:pic>
      <p:pic>
        <p:nvPicPr>
          <p:cNvPr id="52" name="Graphic 51" descr="Open Folder">
            <a:extLst>
              <a:ext uri="{FF2B5EF4-FFF2-40B4-BE49-F238E27FC236}">
                <a16:creationId xmlns:a16="http://schemas.microsoft.com/office/drawing/2014/main" id="{6ED482CF-771F-43F0-A7E5-FB3A027824D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11322" y="4056902"/>
            <a:ext cx="352541" cy="352541"/>
          </a:xfrm>
          <a:prstGeom prst="rect">
            <a:avLst/>
          </a:prstGeom>
        </p:spPr>
      </p:pic>
      <p:pic>
        <p:nvPicPr>
          <p:cNvPr id="53" name="Graphic 52" descr="Eye">
            <a:extLst>
              <a:ext uri="{FF2B5EF4-FFF2-40B4-BE49-F238E27FC236}">
                <a16:creationId xmlns:a16="http://schemas.microsoft.com/office/drawing/2014/main" id="{203191A9-F004-4741-9577-700975F87A8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57443" y="3983758"/>
            <a:ext cx="426575" cy="426575"/>
          </a:xfrm>
          <a:prstGeom prst="rect">
            <a:avLst/>
          </a:prstGeom>
        </p:spPr>
      </p:pic>
      <p:pic>
        <p:nvPicPr>
          <p:cNvPr id="54" name="Graphic 53" descr="Download">
            <a:extLst>
              <a:ext uri="{FF2B5EF4-FFF2-40B4-BE49-F238E27FC236}">
                <a16:creationId xmlns:a16="http://schemas.microsoft.com/office/drawing/2014/main" id="{049C7627-C7CE-44AE-BD2D-A5568110C69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741722" y="4003148"/>
            <a:ext cx="387795" cy="387795"/>
          </a:xfrm>
          <a:prstGeom prst="rect">
            <a:avLst/>
          </a:prstGeom>
        </p:spPr>
      </p:pic>
      <p:pic>
        <p:nvPicPr>
          <p:cNvPr id="55" name="Graphic 54" descr="Single gear">
            <a:extLst>
              <a:ext uri="{FF2B5EF4-FFF2-40B4-BE49-F238E27FC236}">
                <a16:creationId xmlns:a16="http://schemas.microsoft.com/office/drawing/2014/main" id="{BB1B7E66-E842-4497-B68A-49F051B298A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40774" y="4020775"/>
            <a:ext cx="352541" cy="352541"/>
          </a:xfrm>
          <a:prstGeom prst="rect">
            <a:avLst/>
          </a:prstGeom>
        </p:spPr>
      </p:pic>
    </p:spTree>
    <p:extLst>
      <p:ext uri="{BB962C8B-B14F-4D97-AF65-F5344CB8AC3E}">
        <p14:creationId xmlns:p14="http://schemas.microsoft.com/office/powerpoint/2010/main" val="27824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7A1A2B-1E5B-4E09-97C2-B50B78C96FF2}"/>
              </a:ext>
            </a:extLst>
          </p:cNvPr>
          <p:cNvSpPr>
            <a:spLocks noGrp="1"/>
          </p:cNvSpPr>
          <p:nvPr>
            <p:ph type="title"/>
          </p:nvPr>
        </p:nvSpPr>
        <p:spPr/>
        <p:txBody>
          <a:bodyPr/>
          <a:lstStyle/>
          <a:p>
            <a:r>
              <a:rPr lang="en-GB" dirty="0"/>
              <a:t>NOTIFICATION DRIVES ACTIVITY</a:t>
            </a:r>
          </a:p>
        </p:txBody>
      </p:sp>
      <p:sp>
        <p:nvSpPr>
          <p:cNvPr id="3" name="Slide Number Placeholder 2">
            <a:extLst>
              <a:ext uri="{FF2B5EF4-FFF2-40B4-BE49-F238E27FC236}">
                <a16:creationId xmlns:a16="http://schemas.microsoft.com/office/drawing/2014/main" id="{9EE4DED9-CE48-41C1-B409-0CA001F12348}"/>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8" name="Text Placeholder 7">
            <a:extLst>
              <a:ext uri="{FF2B5EF4-FFF2-40B4-BE49-F238E27FC236}">
                <a16:creationId xmlns:a16="http://schemas.microsoft.com/office/drawing/2014/main" id="{D3407F04-3B55-49C5-8143-BC11394A1032}"/>
              </a:ext>
            </a:extLst>
          </p:cNvPr>
          <p:cNvSpPr>
            <a:spLocks noGrp="1"/>
          </p:cNvSpPr>
          <p:nvPr>
            <p:ph type="body" sz="quarter" idx="11"/>
          </p:nvPr>
        </p:nvSpPr>
        <p:spPr/>
        <p:txBody>
          <a:bodyPr/>
          <a:lstStyle/>
          <a:p>
            <a:r>
              <a:rPr lang="en-GB" dirty="0"/>
              <a:t>ENGAGED WITH 15 TIMES OVER 26 DAYS</a:t>
            </a:r>
          </a:p>
        </p:txBody>
      </p:sp>
      <p:cxnSp>
        <p:nvCxnSpPr>
          <p:cNvPr id="24" name="Straight Connector 23">
            <a:extLst>
              <a:ext uri="{FF2B5EF4-FFF2-40B4-BE49-F238E27FC236}">
                <a16:creationId xmlns:a16="http://schemas.microsoft.com/office/drawing/2014/main" id="{1F742F8F-8FED-41C2-A490-C130CFB7F993}"/>
              </a:ext>
            </a:extLst>
          </p:cNvPr>
          <p:cNvCxnSpPr/>
          <p:nvPr/>
        </p:nvCxnSpPr>
        <p:spPr>
          <a:xfrm>
            <a:off x="4181004" y="2320290"/>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C5DC9BD5-4964-436B-9BEE-D3EF0D6F2BBB}"/>
              </a:ext>
            </a:extLst>
          </p:cNvPr>
          <p:cNvSpPr/>
          <p:nvPr/>
        </p:nvSpPr>
        <p:spPr>
          <a:xfrm rot="5564468">
            <a:off x="9961914" y="1910522"/>
            <a:ext cx="1342987" cy="2162895"/>
          </a:xfrm>
          <a:prstGeom prst="arc">
            <a:avLst>
              <a:gd name="adj1" fmla="val 10406095"/>
              <a:gd name="adj2" fmla="val 2109332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D12845A0-1CE9-434A-B9C2-A7515938D113}"/>
              </a:ext>
            </a:extLst>
          </p:cNvPr>
          <p:cNvCxnSpPr/>
          <p:nvPr/>
        </p:nvCxnSpPr>
        <p:spPr>
          <a:xfrm>
            <a:off x="4333404" y="365950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F944EBC4-E25F-42EB-A852-A8E7C8267AB2}"/>
              </a:ext>
            </a:extLst>
          </p:cNvPr>
          <p:cNvSpPr/>
          <p:nvPr/>
        </p:nvSpPr>
        <p:spPr>
          <a:xfrm rot="16035532" flipH="1">
            <a:off x="3620804" y="3254817"/>
            <a:ext cx="1342987" cy="2162895"/>
          </a:xfrm>
          <a:prstGeom prst="arc">
            <a:avLst>
              <a:gd name="adj1" fmla="val 10406095"/>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8E569396-57FB-4858-B97A-066314BEA46F}"/>
              </a:ext>
            </a:extLst>
          </p:cNvPr>
          <p:cNvCxnSpPr/>
          <p:nvPr/>
        </p:nvCxnSpPr>
        <p:spPr>
          <a:xfrm>
            <a:off x="4319434" y="500697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8A95487-1C31-468E-AAB8-50C2D40A9E0E}"/>
              </a:ext>
            </a:extLst>
          </p:cNvPr>
          <p:cNvSpPr/>
          <p:nvPr/>
        </p:nvSpPr>
        <p:spPr>
          <a:xfrm>
            <a:off x="4181004" y="2045968"/>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13</a:t>
            </a:r>
            <a:endParaRPr lang="en-GB" sz="1050" dirty="0">
              <a:solidFill>
                <a:schemeClr val="accent1"/>
              </a:solidFill>
              <a:latin typeface="+mj-lt"/>
            </a:endParaRPr>
          </a:p>
        </p:txBody>
      </p:sp>
      <p:sp>
        <p:nvSpPr>
          <p:cNvPr id="32" name="Oval 31">
            <a:extLst>
              <a:ext uri="{FF2B5EF4-FFF2-40B4-BE49-F238E27FC236}">
                <a16:creationId xmlns:a16="http://schemas.microsoft.com/office/drawing/2014/main" id="{97BCA0C5-A70D-4E3D-9DB0-60D428CA3774}"/>
              </a:ext>
            </a:extLst>
          </p:cNvPr>
          <p:cNvSpPr/>
          <p:nvPr/>
        </p:nvSpPr>
        <p:spPr>
          <a:xfrm>
            <a:off x="6281474" y="2039344"/>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15</a:t>
            </a:r>
            <a:endParaRPr lang="en-GB" sz="1050" dirty="0">
              <a:solidFill>
                <a:schemeClr val="accent1"/>
              </a:solidFill>
              <a:latin typeface="+mj-lt"/>
            </a:endParaRPr>
          </a:p>
        </p:txBody>
      </p:sp>
      <p:sp>
        <p:nvSpPr>
          <p:cNvPr id="33" name="TextBox 32">
            <a:extLst>
              <a:ext uri="{FF2B5EF4-FFF2-40B4-BE49-F238E27FC236}">
                <a16:creationId xmlns:a16="http://schemas.microsoft.com/office/drawing/2014/main" id="{FC31E8E1-6DD7-4BFE-A877-25629E2FDBF1}"/>
              </a:ext>
            </a:extLst>
          </p:cNvPr>
          <p:cNvSpPr txBox="1"/>
          <p:nvPr/>
        </p:nvSpPr>
        <p:spPr>
          <a:xfrm>
            <a:off x="3949147" y="2629065"/>
            <a:ext cx="1016625" cy="276999"/>
          </a:xfrm>
          <a:prstGeom prst="rect">
            <a:avLst/>
          </a:prstGeom>
          <a:noFill/>
        </p:spPr>
        <p:txBody>
          <a:bodyPr wrap="none" rtlCol="0">
            <a:spAutoFit/>
          </a:bodyPr>
          <a:lstStyle/>
          <a:p>
            <a:r>
              <a:rPr lang="en-GB" sz="1200" dirty="0">
                <a:latin typeface="+mj-lt"/>
              </a:rPr>
              <a:t>ITEM ARRIVES</a:t>
            </a:r>
          </a:p>
        </p:txBody>
      </p:sp>
      <p:sp>
        <p:nvSpPr>
          <p:cNvPr id="34" name="Rectangle 33">
            <a:extLst>
              <a:ext uri="{FF2B5EF4-FFF2-40B4-BE49-F238E27FC236}">
                <a16:creationId xmlns:a16="http://schemas.microsoft.com/office/drawing/2014/main" id="{927E6E4C-0510-4285-9CFE-F777708A3979}"/>
              </a:ext>
            </a:extLst>
          </p:cNvPr>
          <p:cNvSpPr/>
          <p:nvPr/>
        </p:nvSpPr>
        <p:spPr>
          <a:xfrm>
            <a:off x="515938" y="1822174"/>
            <a:ext cx="2293523" cy="41678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Graphic 39" descr="Female Profile">
            <a:extLst>
              <a:ext uri="{FF2B5EF4-FFF2-40B4-BE49-F238E27FC236}">
                <a16:creationId xmlns:a16="http://schemas.microsoft.com/office/drawing/2014/main" id="{68373F85-8F3B-428A-B566-3A0809342C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4547" y="2562914"/>
            <a:ext cx="914400" cy="914400"/>
          </a:xfrm>
          <a:prstGeom prst="rect">
            <a:avLst/>
          </a:prstGeom>
        </p:spPr>
      </p:pic>
      <p:pic>
        <p:nvPicPr>
          <p:cNvPr id="42" name="Graphic 41" descr="Home">
            <a:extLst>
              <a:ext uri="{FF2B5EF4-FFF2-40B4-BE49-F238E27FC236}">
                <a16:creationId xmlns:a16="http://schemas.microsoft.com/office/drawing/2014/main" id="{22011745-CB74-41C1-9561-2309D725DE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125" y="1884687"/>
            <a:ext cx="687003" cy="687003"/>
          </a:xfrm>
          <a:prstGeom prst="rect">
            <a:avLst/>
          </a:prstGeom>
        </p:spPr>
      </p:pic>
      <p:sp>
        <p:nvSpPr>
          <p:cNvPr id="43" name="TextBox 42">
            <a:extLst>
              <a:ext uri="{FF2B5EF4-FFF2-40B4-BE49-F238E27FC236}">
                <a16:creationId xmlns:a16="http://schemas.microsoft.com/office/drawing/2014/main" id="{526FF71A-22BA-4086-A0D4-B507E5E1D160}"/>
              </a:ext>
            </a:extLst>
          </p:cNvPr>
          <p:cNvSpPr txBox="1"/>
          <p:nvPr/>
        </p:nvSpPr>
        <p:spPr>
          <a:xfrm>
            <a:off x="1330604" y="2198535"/>
            <a:ext cx="622286" cy="461665"/>
          </a:xfrm>
          <a:prstGeom prst="rect">
            <a:avLst/>
          </a:prstGeom>
          <a:noFill/>
        </p:spPr>
        <p:txBody>
          <a:bodyPr wrap="none" rtlCol="0">
            <a:spAutoFit/>
          </a:bodyPr>
          <a:lstStyle/>
          <a:p>
            <a:pPr algn="ctr"/>
            <a:r>
              <a:rPr lang="en-GB" sz="1200" dirty="0">
                <a:solidFill>
                  <a:schemeClr val="accent1"/>
                </a:solidFill>
                <a:latin typeface="+mj-lt"/>
              </a:rPr>
              <a:t>FEMALE</a:t>
            </a:r>
          </a:p>
          <a:p>
            <a:pPr algn="ctr"/>
            <a:r>
              <a:rPr lang="en-GB" sz="1200" dirty="0">
                <a:solidFill>
                  <a:schemeClr val="accent1"/>
                </a:solidFill>
                <a:latin typeface="+mj-lt"/>
              </a:rPr>
              <a:t>45-54</a:t>
            </a:r>
          </a:p>
        </p:txBody>
      </p:sp>
      <p:sp>
        <p:nvSpPr>
          <p:cNvPr id="22" name="TextBox 21">
            <a:extLst>
              <a:ext uri="{FF2B5EF4-FFF2-40B4-BE49-F238E27FC236}">
                <a16:creationId xmlns:a16="http://schemas.microsoft.com/office/drawing/2014/main" id="{693D30AB-EAF4-458F-BD19-4D41C0BD26CA}"/>
              </a:ext>
            </a:extLst>
          </p:cNvPr>
          <p:cNvSpPr txBox="1"/>
          <p:nvPr/>
        </p:nvSpPr>
        <p:spPr>
          <a:xfrm>
            <a:off x="3872947" y="1741335"/>
            <a:ext cx="1125629" cy="276999"/>
          </a:xfrm>
          <a:prstGeom prst="rect">
            <a:avLst/>
          </a:prstGeom>
          <a:noFill/>
        </p:spPr>
        <p:txBody>
          <a:bodyPr wrap="none" rtlCol="0">
            <a:spAutoFit/>
          </a:bodyPr>
          <a:lstStyle/>
          <a:p>
            <a:r>
              <a:rPr lang="en-GB" sz="1200" dirty="0">
                <a:latin typeface="+mj-lt"/>
              </a:rPr>
              <a:t>FEBRUARY 2019</a:t>
            </a:r>
          </a:p>
        </p:txBody>
      </p:sp>
      <p:sp>
        <p:nvSpPr>
          <p:cNvPr id="23" name="Oval 22">
            <a:extLst>
              <a:ext uri="{FF2B5EF4-FFF2-40B4-BE49-F238E27FC236}">
                <a16:creationId xmlns:a16="http://schemas.microsoft.com/office/drawing/2014/main" id="{26E4AC84-EC5F-475C-9F79-3990A14A75F9}"/>
              </a:ext>
            </a:extLst>
          </p:cNvPr>
          <p:cNvSpPr/>
          <p:nvPr/>
        </p:nvSpPr>
        <p:spPr>
          <a:xfrm>
            <a:off x="9785629" y="4727904"/>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10</a:t>
            </a:r>
            <a:endParaRPr lang="en-GB" sz="1050" dirty="0">
              <a:solidFill>
                <a:schemeClr val="accent1"/>
              </a:solidFill>
              <a:latin typeface="+mj-lt"/>
            </a:endParaRPr>
          </a:p>
        </p:txBody>
      </p:sp>
      <p:sp>
        <p:nvSpPr>
          <p:cNvPr id="29" name="TextBox 28">
            <a:extLst>
              <a:ext uri="{FF2B5EF4-FFF2-40B4-BE49-F238E27FC236}">
                <a16:creationId xmlns:a16="http://schemas.microsoft.com/office/drawing/2014/main" id="{C12BFDA3-D618-46C8-A77A-39ACF1528291}"/>
              </a:ext>
            </a:extLst>
          </p:cNvPr>
          <p:cNvSpPr txBox="1"/>
          <p:nvPr/>
        </p:nvSpPr>
        <p:spPr>
          <a:xfrm>
            <a:off x="9595711" y="4409880"/>
            <a:ext cx="955711" cy="276999"/>
          </a:xfrm>
          <a:prstGeom prst="rect">
            <a:avLst/>
          </a:prstGeom>
          <a:noFill/>
        </p:spPr>
        <p:txBody>
          <a:bodyPr wrap="none" rtlCol="0">
            <a:spAutoFit/>
          </a:bodyPr>
          <a:lstStyle/>
          <a:p>
            <a:r>
              <a:rPr lang="en-GB" sz="1200" dirty="0">
                <a:latin typeface="+mj-lt"/>
              </a:rPr>
              <a:t>MARCH 2019</a:t>
            </a:r>
          </a:p>
        </p:txBody>
      </p:sp>
      <p:pic>
        <p:nvPicPr>
          <p:cNvPr id="2050" name="Picture 2" descr="Image result for barclays logo">
            <a:extLst>
              <a:ext uri="{FF2B5EF4-FFF2-40B4-BE49-F238E27FC236}">
                <a16:creationId xmlns:a16="http://schemas.microsoft.com/office/drawing/2014/main" id="{4D23E09A-951C-4FB4-B176-3782AC904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0714" y="999997"/>
            <a:ext cx="2487501" cy="130593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E86C671-D686-4D79-B2D3-B9B90F9CDA05}"/>
              </a:ext>
            </a:extLst>
          </p:cNvPr>
          <p:cNvSpPr txBox="1"/>
          <p:nvPr/>
        </p:nvSpPr>
        <p:spPr>
          <a:xfrm>
            <a:off x="605607" y="4802892"/>
            <a:ext cx="2024913" cy="738664"/>
          </a:xfrm>
          <a:prstGeom prst="rect">
            <a:avLst/>
          </a:prstGeom>
          <a:noFill/>
        </p:spPr>
        <p:txBody>
          <a:bodyPr wrap="none" rtlCol="0">
            <a:spAutoFit/>
          </a:bodyPr>
          <a:lstStyle/>
          <a:p>
            <a:pPr algn="ctr"/>
            <a:r>
              <a:rPr lang="en-GB" sz="1400" dirty="0">
                <a:latin typeface="+mj-lt"/>
              </a:rPr>
              <a:t>REACH = 1</a:t>
            </a:r>
          </a:p>
          <a:p>
            <a:pPr algn="ctr"/>
            <a:r>
              <a:rPr lang="en-GB" sz="1400" dirty="0">
                <a:latin typeface="+mj-lt"/>
              </a:rPr>
              <a:t>FREQUENCY = 9</a:t>
            </a:r>
          </a:p>
          <a:p>
            <a:pPr algn="ctr"/>
            <a:r>
              <a:rPr lang="en-GB" sz="1400" dirty="0">
                <a:latin typeface="+mj-lt"/>
              </a:rPr>
              <a:t>COMMERCIAL ACTIONS = 6</a:t>
            </a:r>
          </a:p>
        </p:txBody>
      </p:sp>
      <p:sp>
        <p:nvSpPr>
          <p:cNvPr id="36" name="Rectangle 35">
            <a:extLst>
              <a:ext uri="{FF2B5EF4-FFF2-40B4-BE49-F238E27FC236}">
                <a16:creationId xmlns:a16="http://schemas.microsoft.com/office/drawing/2014/main" id="{CCF6D7B6-9570-4148-967C-EAE448A8168F}"/>
              </a:ext>
            </a:extLst>
          </p:cNvPr>
          <p:cNvSpPr/>
          <p:nvPr/>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1670B781-6D72-4117-8F94-3F93EC5156CD}"/>
              </a:ext>
            </a:extLst>
          </p:cNvPr>
          <p:cNvSpPr txBox="1"/>
          <p:nvPr/>
        </p:nvSpPr>
        <p:spPr>
          <a:xfrm>
            <a:off x="386660" y="6611779"/>
            <a:ext cx="6339458"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Examples Database Q2 2017 – Q1 2018</a:t>
            </a:r>
          </a:p>
        </p:txBody>
      </p:sp>
      <p:pic>
        <p:nvPicPr>
          <p:cNvPr id="39" name="Graphic 38" descr="Envelope">
            <a:extLst>
              <a:ext uri="{FF2B5EF4-FFF2-40B4-BE49-F238E27FC236}">
                <a16:creationId xmlns:a16="http://schemas.microsoft.com/office/drawing/2014/main" id="{2CC8D9BF-E06D-4EFD-86D2-5808ACD75B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86677" y="2827180"/>
            <a:ext cx="352541" cy="352541"/>
          </a:xfrm>
          <a:prstGeom prst="rect">
            <a:avLst/>
          </a:prstGeom>
        </p:spPr>
      </p:pic>
      <p:pic>
        <p:nvPicPr>
          <p:cNvPr id="41" name="Graphic 40" descr="Open envelope">
            <a:extLst>
              <a:ext uri="{FF2B5EF4-FFF2-40B4-BE49-F238E27FC236}">
                <a16:creationId xmlns:a16="http://schemas.microsoft.com/office/drawing/2014/main" id="{F9C1EA1C-2CD8-4ED1-892F-AC21E8F0972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682888" y="2681462"/>
            <a:ext cx="275170" cy="275170"/>
          </a:xfrm>
          <a:prstGeom prst="rect">
            <a:avLst/>
          </a:prstGeom>
        </p:spPr>
      </p:pic>
      <p:pic>
        <p:nvPicPr>
          <p:cNvPr id="44" name="Graphic 43" descr="Eye">
            <a:extLst>
              <a:ext uri="{FF2B5EF4-FFF2-40B4-BE49-F238E27FC236}">
                <a16:creationId xmlns:a16="http://schemas.microsoft.com/office/drawing/2014/main" id="{4EE05466-1531-4A52-A2AF-D05FFA1BFEA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57769" y="2605760"/>
            <a:ext cx="426575" cy="426575"/>
          </a:xfrm>
          <a:prstGeom prst="rect">
            <a:avLst/>
          </a:prstGeom>
        </p:spPr>
      </p:pic>
      <p:pic>
        <p:nvPicPr>
          <p:cNvPr id="45" name="Graphic 44" descr="Share">
            <a:extLst>
              <a:ext uri="{FF2B5EF4-FFF2-40B4-BE49-F238E27FC236}">
                <a16:creationId xmlns:a16="http://schemas.microsoft.com/office/drawing/2014/main" id="{D770C743-C8A3-4F1B-A2C9-81D39DD45E1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36922" y="2673369"/>
            <a:ext cx="291356" cy="291356"/>
          </a:xfrm>
          <a:prstGeom prst="rect">
            <a:avLst/>
          </a:prstGeom>
        </p:spPr>
      </p:pic>
      <p:pic>
        <p:nvPicPr>
          <p:cNvPr id="46" name="Graphic 45" descr="Open Folder">
            <a:extLst>
              <a:ext uri="{FF2B5EF4-FFF2-40B4-BE49-F238E27FC236}">
                <a16:creationId xmlns:a16="http://schemas.microsoft.com/office/drawing/2014/main" id="{52800077-6BF8-48E5-A16F-C97EF7FAD4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722161" y="2980494"/>
            <a:ext cx="352541" cy="352541"/>
          </a:xfrm>
          <a:prstGeom prst="rect">
            <a:avLst/>
          </a:prstGeom>
        </p:spPr>
      </p:pic>
      <p:pic>
        <p:nvPicPr>
          <p:cNvPr id="47" name="Graphic 46" descr="Pin">
            <a:extLst>
              <a:ext uri="{FF2B5EF4-FFF2-40B4-BE49-F238E27FC236}">
                <a16:creationId xmlns:a16="http://schemas.microsoft.com/office/drawing/2014/main" id="{9C709337-9469-43F9-86B1-75A2AB39926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01927" y="2996518"/>
            <a:ext cx="320492" cy="320492"/>
          </a:xfrm>
          <a:prstGeom prst="rect">
            <a:avLst/>
          </a:prstGeom>
        </p:spPr>
      </p:pic>
      <p:pic>
        <p:nvPicPr>
          <p:cNvPr id="48" name="Graphic 47" descr="Single gear">
            <a:extLst>
              <a:ext uri="{FF2B5EF4-FFF2-40B4-BE49-F238E27FC236}">
                <a16:creationId xmlns:a16="http://schemas.microsoft.com/office/drawing/2014/main" id="{7D0CBC2B-C660-4B84-8DB1-F7CCD4F1C87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66678" y="2980494"/>
            <a:ext cx="352541" cy="352541"/>
          </a:xfrm>
          <a:prstGeom prst="rect">
            <a:avLst/>
          </a:prstGeom>
        </p:spPr>
      </p:pic>
      <p:pic>
        <p:nvPicPr>
          <p:cNvPr id="49" name="Graphic 48" descr="Download">
            <a:extLst>
              <a:ext uri="{FF2B5EF4-FFF2-40B4-BE49-F238E27FC236}">
                <a16:creationId xmlns:a16="http://schemas.microsoft.com/office/drawing/2014/main" id="{0A09CE15-2EE0-48BA-B4ED-1DB7061EC30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36415" y="2962867"/>
            <a:ext cx="387795" cy="387795"/>
          </a:xfrm>
          <a:prstGeom prst="rect">
            <a:avLst/>
          </a:prstGeom>
        </p:spPr>
      </p:pic>
      <p:pic>
        <p:nvPicPr>
          <p:cNvPr id="50" name="Graphic 49" descr="Magnifying glass">
            <a:extLst>
              <a:ext uri="{FF2B5EF4-FFF2-40B4-BE49-F238E27FC236}">
                <a16:creationId xmlns:a16="http://schemas.microsoft.com/office/drawing/2014/main" id="{7373E6D5-36EC-4A05-B230-553763EC33F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756450" y="2642777"/>
            <a:ext cx="352541" cy="352541"/>
          </a:xfrm>
          <a:prstGeom prst="rect">
            <a:avLst/>
          </a:prstGeom>
        </p:spPr>
      </p:pic>
      <p:pic>
        <p:nvPicPr>
          <p:cNvPr id="51" name="Graphic 50" descr="Barcode">
            <a:extLst>
              <a:ext uri="{FF2B5EF4-FFF2-40B4-BE49-F238E27FC236}">
                <a16:creationId xmlns:a16="http://schemas.microsoft.com/office/drawing/2014/main" id="{0AED3E5A-0EBF-4BBE-875D-D42CDE13DF7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084703" y="3028316"/>
            <a:ext cx="320492" cy="320492"/>
          </a:xfrm>
          <a:prstGeom prst="rect">
            <a:avLst/>
          </a:prstGeom>
        </p:spPr>
      </p:pic>
      <p:pic>
        <p:nvPicPr>
          <p:cNvPr id="52" name="Graphic 51" descr="Smart Phone">
            <a:extLst>
              <a:ext uri="{FF2B5EF4-FFF2-40B4-BE49-F238E27FC236}">
                <a16:creationId xmlns:a16="http://schemas.microsoft.com/office/drawing/2014/main" id="{7350E106-F1C4-4CBC-A81B-CE9335E08F04}"/>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90617" y="2690342"/>
            <a:ext cx="291356" cy="291356"/>
          </a:xfrm>
          <a:prstGeom prst="rect">
            <a:avLst/>
          </a:prstGeom>
        </p:spPr>
      </p:pic>
      <p:pic>
        <p:nvPicPr>
          <p:cNvPr id="53" name="Graphic 52" descr="Internet">
            <a:extLst>
              <a:ext uri="{FF2B5EF4-FFF2-40B4-BE49-F238E27FC236}">
                <a16:creationId xmlns:a16="http://schemas.microsoft.com/office/drawing/2014/main" id="{8F26104E-0D3D-4577-8D2D-FDE618523F1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521084" y="5303496"/>
            <a:ext cx="426575" cy="426575"/>
          </a:xfrm>
          <a:prstGeom prst="rect">
            <a:avLst/>
          </a:prstGeom>
        </p:spPr>
      </p:pic>
      <p:pic>
        <p:nvPicPr>
          <p:cNvPr id="54" name="Graphic 53" descr="Laptop">
            <a:extLst>
              <a:ext uri="{FF2B5EF4-FFF2-40B4-BE49-F238E27FC236}">
                <a16:creationId xmlns:a16="http://schemas.microsoft.com/office/drawing/2014/main" id="{B1A7495F-47B3-4B01-BFC6-A2E81C0B71B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947659" y="5322886"/>
            <a:ext cx="387795" cy="387795"/>
          </a:xfrm>
          <a:prstGeom prst="rect">
            <a:avLst/>
          </a:prstGeom>
        </p:spPr>
      </p:pic>
      <p:pic>
        <p:nvPicPr>
          <p:cNvPr id="55" name="Graphic 54" descr="Chat">
            <a:extLst>
              <a:ext uri="{FF2B5EF4-FFF2-40B4-BE49-F238E27FC236}">
                <a16:creationId xmlns:a16="http://schemas.microsoft.com/office/drawing/2014/main" id="{44940F7E-EEB5-45A7-9851-CA2CD28B3F0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343770" y="5303496"/>
            <a:ext cx="426575" cy="426575"/>
          </a:xfrm>
          <a:prstGeom prst="rect">
            <a:avLst/>
          </a:prstGeom>
        </p:spPr>
      </p:pic>
    </p:spTree>
    <p:extLst>
      <p:ext uri="{BB962C8B-B14F-4D97-AF65-F5344CB8AC3E}">
        <p14:creationId xmlns:p14="http://schemas.microsoft.com/office/powerpoint/2010/main" val="302220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19F5BD-C232-4AD3-862E-89D1C6B8D406}"/>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7463C8FD-7E9B-4A52-ADE2-C967C362A104}"/>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9ADEE18E-110D-41CE-A915-8F3207A43C22}"/>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49618E71-429A-4000-95AF-97C3201B1617}"/>
              </a:ext>
            </a:extLst>
          </p:cNvPr>
          <p:cNvSpPr>
            <a:spLocks noGrp="1"/>
          </p:cNvSpPr>
          <p:nvPr>
            <p:ph type="body" sz="quarter" idx="14"/>
          </p:nvPr>
        </p:nvSpPr>
        <p:spPr/>
        <p:txBody>
          <a:bodyPr/>
          <a:lstStyle/>
          <a:p>
            <a:endParaRPr lang="en-GB" dirty="0"/>
          </a:p>
        </p:txBody>
      </p:sp>
      <p:sp>
        <p:nvSpPr>
          <p:cNvPr id="11" name="Rectangle 10">
            <a:extLst>
              <a:ext uri="{FF2B5EF4-FFF2-40B4-BE49-F238E27FC236}">
                <a16:creationId xmlns:a16="http://schemas.microsoft.com/office/drawing/2014/main" id="{C25DB796-02ED-42E5-AA06-D37A2F2E1256}"/>
              </a:ext>
            </a:extLst>
          </p:cNvPr>
          <p:cNvSpPr/>
          <p:nvPr/>
        </p:nvSpPr>
        <p:spPr>
          <a:xfrm>
            <a:off x="1786905" y="5576360"/>
            <a:ext cx="1763605" cy="948265"/>
          </a:xfrm>
          <a:prstGeom prst="rect">
            <a:avLst/>
          </a:prstGeom>
          <a:solidFill>
            <a:schemeClr val="bg2">
              <a:lumMod val="75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GOES HERE</a:t>
            </a:r>
          </a:p>
        </p:txBody>
      </p:sp>
    </p:spTree>
    <p:extLst>
      <p:ext uri="{BB962C8B-B14F-4D97-AF65-F5344CB8AC3E}">
        <p14:creationId xmlns:p14="http://schemas.microsoft.com/office/powerpoint/2010/main" val="225087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0D25E-D643-4904-93A1-CCD7B1C36762}"/>
              </a:ext>
            </a:extLst>
          </p:cNvPr>
          <p:cNvSpPr>
            <a:spLocks noGrp="1"/>
          </p:cNvSpPr>
          <p:nvPr>
            <p:ph type="title"/>
          </p:nvPr>
        </p:nvSpPr>
        <p:spPr>
          <a:xfrm>
            <a:off x="516559" y="505394"/>
            <a:ext cx="11156400" cy="475686"/>
          </a:xfrm>
        </p:spPr>
        <p:txBody>
          <a:bodyPr/>
          <a:lstStyle/>
          <a:p>
            <a:r>
              <a:rPr lang="en-US" dirty="0"/>
              <a:t>There is growing disruption in the market</a:t>
            </a:r>
            <a:endParaRPr lang="en-GB" dirty="0"/>
          </a:p>
        </p:txBody>
      </p:sp>
      <p:sp>
        <p:nvSpPr>
          <p:cNvPr id="2" name="Cylinder 1">
            <a:extLst>
              <a:ext uri="{FF2B5EF4-FFF2-40B4-BE49-F238E27FC236}">
                <a16:creationId xmlns:a16="http://schemas.microsoft.com/office/drawing/2014/main" id="{5624B478-C251-49D7-8C75-E090094FB102}"/>
              </a:ext>
            </a:extLst>
          </p:cNvPr>
          <p:cNvSpPr/>
          <p:nvPr/>
        </p:nvSpPr>
        <p:spPr>
          <a:xfrm>
            <a:off x="541477" y="2699454"/>
            <a:ext cx="2759869" cy="2508599"/>
          </a:xfrm>
          <a:prstGeom prst="can">
            <a:avLst>
              <a:gd name="adj" fmla="val 1795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 of UK adults hold a current account with the big four: Barclays, RBS, Lloyds or HSBC.</a:t>
            </a:r>
            <a:endParaRPr lang="en-US" baseline="30000" dirty="0"/>
          </a:p>
        </p:txBody>
      </p:sp>
      <p:sp>
        <p:nvSpPr>
          <p:cNvPr id="8" name="Cylinder 7">
            <a:extLst>
              <a:ext uri="{FF2B5EF4-FFF2-40B4-BE49-F238E27FC236}">
                <a16:creationId xmlns:a16="http://schemas.microsoft.com/office/drawing/2014/main" id="{7CEA7A90-7617-48FB-B8A4-449C97104419}"/>
              </a:ext>
            </a:extLst>
          </p:cNvPr>
          <p:cNvSpPr/>
          <p:nvPr/>
        </p:nvSpPr>
        <p:spPr>
          <a:xfrm>
            <a:off x="3405772" y="2699454"/>
            <a:ext cx="2759869" cy="2508599"/>
          </a:xfrm>
          <a:prstGeom prst="can">
            <a:avLst>
              <a:gd name="adj" fmla="val 17959"/>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67% still use one of the big four banks for their main account.</a:t>
            </a:r>
            <a:endParaRPr lang="en-US" baseline="30000" dirty="0"/>
          </a:p>
        </p:txBody>
      </p:sp>
      <p:sp>
        <p:nvSpPr>
          <p:cNvPr id="9" name="Cylinder 8">
            <a:extLst>
              <a:ext uri="{FF2B5EF4-FFF2-40B4-BE49-F238E27FC236}">
                <a16:creationId xmlns:a16="http://schemas.microsoft.com/office/drawing/2014/main" id="{F8C4457F-F20F-4DF5-AC69-0050374F0AAD}"/>
              </a:ext>
            </a:extLst>
          </p:cNvPr>
          <p:cNvSpPr/>
          <p:nvPr/>
        </p:nvSpPr>
        <p:spPr>
          <a:xfrm>
            <a:off x="6264601" y="2699454"/>
            <a:ext cx="2759869" cy="2508599"/>
          </a:xfrm>
          <a:prstGeom prst="can">
            <a:avLst>
              <a:gd name="adj" fmla="val 17959"/>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21% of current account holders say they have switched.</a:t>
            </a:r>
            <a:endParaRPr lang="en-GB" baseline="30000" dirty="0"/>
          </a:p>
        </p:txBody>
      </p:sp>
      <p:sp>
        <p:nvSpPr>
          <p:cNvPr id="10" name="Rectangle 9">
            <a:extLst>
              <a:ext uri="{FF2B5EF4-FFF2-40B4-BE49-F238E27FC236}">
                <a16:creationId xmlns:a16="http://schemas.microsoft.com/office/drawing/2014/main" id="{99171FD6-CB80-4025-80BD-3E61594F84FD}"/>
              </a:ext>
            </a:extLst>
          </p:cNvPr>
          <p:cNvSpPr/>
          <p:nvPr/>
        </p:nvSpPr>
        <p:spPr>
          <a:xfrm>
            <a:off x="0" y="6623579"/>
            <a:ext cx="18818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lide Number Placeholder 3">
            <a:extLst>
              <a:ext uri="{FF2B5EF4-FFF2-40B4-BE49-F238E27FC236}">
                <a16:creationId xmlns:a16="http://schemas.microsoft.com/office/drawing/2014/main" id="{669F365E-03F4-4E60-8DC1-1CE14D68552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2</a:t>
            </a:fld>
            <a:endParaRPr lang="en-GB" dirty="0"/>
          </a:p>
        </p:txBody>
      </p:sp>
      <p:sp>
        <p:nvSpPr>
          <p:cNvPr id="12" name="Cylinder 11">
            <a:extLst>
              <a:ext uri="{FF2B5EF4-FFF2-40B4-BE49-F238E27FC236}">
                <a16:creationId xmlns:a16="http://schemas.microsoft.com/office/drawing/2014/main" id="{6839C6E8-3D86-46D4-BBEB-7F3D777CE07E}"/>
              </a:ext>
            </a:extLst>
          </p:cNvPr>
          <p:cNvSpPr/>
          <p:nvPr/>
        </p:nvSpPr>
        <p:spPr>
          <a:xfrm>
            <a:off x="9123430" y="2699454"/>
            <a:ext cx="2759869" cy="2508599"/>
          </a:xfrm>
          <a:prstGeom prst="can">
            <a:avLst>
              <a:gd name="adj" fmla="val 17959"/>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35% have current accounts with two or more different providers.  </a:t>
            </a:r>
          </a:p>
        </p:txBody>
      </p:sp>
      <p:sp>
        <p:nvSpPr>
          <p:cNvPr id="14" name="TextBox 13">
            <a:extLst>
              <a:ext uri="{FF2B5EF4-FFF2-40B4-BE49-F238E27FC236}">
                <a16:creationId xmlns:a16="http://schemas.microsoft.com/office/drawing/2014/main" id="{C300AC1A-5387-4665-8E72-5A9BFD79A65D}"/>
              </a:ext>
            </a:extLst>
          </p:cNvPr>
          <p:cNvSpPr txBox="1"/>
          <p:nvPr/>
        </p:nvSpPr>
        <p:spPr>
          <a:xfrm>
            <a:off x="667199" y="2186300"/>
            <a:ext cx="2508425" cy="461665"/>
          </a:xfrm>
          <a:prstGeom prst="rect">
            <a:avLst/>
          </a:prstGeom>
          <a:noFill/>
        </p:spPr>
        <p:txBody>
          <a:bodyPr wrap="square" rtlCol="0">
            <a:spAutoFit/>
          </a:bodyPr>
          <a:lstStyle/>
          <a:p>
            <a:r>
              <a:rPr lang="en-GB" sz="2400" dirty="0">
                <a:latin typeface="+mj-lt"/>
              </a:rPr>
              <a:t>CURRENT ACCOUNT</a:t>
            </a:r>
          </a:p>
        </p:txBody>
      </p:sp>
      <p:sp>
        <p:nvSpPr>
          <p:cNvPr id="15" name="TextBox 14">
            <a:extLst>
              <a:ext uri="{FF2B5EF4-FFF2-40B4-BE49-F238E27FC236}">
                <a16:creationId xmlns:a16="http://schemas.microsoft.com/office/drawing/2014/main" id="{D7451D1D-0572-420D-800D-8A3BFC8D3451}"/>
              </a:ext>
            </a:extLst>
          </p:cNvPr>
          <p:cNvSpPr txBox="1"/>
          <p:nvPr/>
        </p:nvSpPr>
        <p:spPr>
          <a:xfrm>
            <a:off x="3947256" y="2186300"/>
            <a:ext cx="1676900" cy="461665"/>
          </a:xfrm>
          <a:prstGeom prst="rect">
            <a:avLst/>
          </a:prstGeom>
          <a:noFill/>
        </p:spPr>
        <p:txBody>
          <a:bodyPr wrap="square" rtlCol="0">
            <a:spAutoFit/>
          </a:bodyPr>
          <a:lstStyle/>
          <a:p>
            <a:r>
              <a:rPr lang="en-US" sz="2400" dirty="0">
                <a:latin typeface="+mj-lt"/>
              </a:rPr>
              <a:t>CHALLENGER</a:t>
            </a:r>
            <a:endParaRPr lang="en-GB" sz="2400" dirty="0">
              <a:latin typeface="+mj-lt"/>
            </a:endParaRPr>
          </a:p>
        </p:txBody>
      </p:sp>
      <p:sp>
        <p:nvSpPr>
          <p:cNvPr id="20" name="TextBox 19">
            <a:extLst>
              <a:ext uri="{FF2B5EF4-FFF2-40B4-BE49-F238E27FC236}">
                <a16:creationId xmlns:a16="http://schemas.microsoft.com/office/drawing/2014/main" id="{C3D55626-F265-46CF-BB2E-EB2402C8C16D}"/>
              </a:ext>
            </a:extLst>
          </p:cNvPr>
          <p:cNvSpPr txBox="1"/>
          <p:nvPr/>
        </p:nvSpPr>
        <p:spPr>
          <a:xfrm>
            <a:off x="442446" y="6593232"/>
            <a:ext cx="4352751" cy="400110"/>
          </a:xfrm>
          <a:prstGeom prst="rect">
            <a:avLst/>
          </a:prstGeom>
          <a:noFill/>
        </p:spPr>
        <p:txBody>
          <a:bodyPr wrap="square" rtlCol="0">
            <a:spAutoFit/>
          </a:bodyPr>
          <a:lstStyle/>
          <a:p>
            <a:pPr lvl="0" defTabSz="914400">
              <a:defRPr/>
            </a:pPr>
            <a:r>
              <a:rPr lang="en-GB" sz="1000" dirty="0"/>
              <a:t>Source:  Mintel: Consumer and Retail Banking UK September 2019.</a:t>
            </a:r>
          </a:p>
        </p:txBody>
      </p:sp>
      <p:sp>
        <p:nvSpPr>
          <p:cNvPr id="19" name="TextBox 18">
            <a:extLst>
              <a:ext uri="{FF2B5EF4-FFF2-40B4-BE49-F238E27FC236}">
                <a16:creationId xmlns:a16="http://schemas.microsoft.com/office/drawing/2014/main" id="{FC40FF20-189D-4DE9-B8FD-E803F4533803}"/>
              </a:ext>
            </a:extLst>
          </p:cNvPr>
          <p:cNvSpPr txBox="1"/>
          <p:nvPr/>
        </p:nvSpPr>
        <p:spPr>
          <a:xfrm>
            <a:off x="6806085" y="2186300"/>
            <a:ext cx="1676900" cy="461665"/>
          </a:xfrm>
          <a:prstGeom prst="rect">
            <a:avLst/>
          </a:prstGeom>
          <a:noFill/>
        </p:spPr>
        <p:txBody>
          <a:bodyPr wrap="square" rtlCol="0">
            <a:spAutoFit/>
          </a:bodyPr>
          <a:lstStyle/>
          <a:p>
            <a:r>
              <a:rPr lang="en-US" sz="2400" dirty="0">
                <a:latin typeface="+mj-lt"/>
              </a:rPr>
              <a:t>DISRUPTION</a:t>
            </a:r>
            <a:endParaRPr lang="en-GB" sz="2400" dirty="0">
              <a:latin typeface="+mj-lt"/>
            </a:endParaRPr>
          </a:p>
        </p:txBody>
      </p:sp>
      <p:sp>
        <p:nvSpPr>
          <p:cNvPr id="5" name="TextBox 4">
            <a:extLst>
              <a:ext uri="{FF2B5EF4-FFF2-40B4-BE49-F238E27FC236}">
                <a16:creationId xmlns:a16="http://schemas.microsoft.com/office/drawing/2014/main" id="{DF05CFAA-40A6-4F07-8812-F9878A7E5291}"/>
              </a:ext>
            </a:extLst>
          </p:cNvPr>
          <p:cNvSpPr txBox="1"/>
          <p:nvPr/>
        </p:nvSpPr>
        <p:spPr>
          <a:xfrm>
            <a:off x="9931316" y="2186300"/>
            <a:ext cx="1144096" cy="461665"/>
          </a:xfrm>
          <a:prstGeom prst="rect">
            <a:avLst/>
          </a:prstGeom>
          <a:noFill/>
        </p:spPr>
        <p:txBody>
          <a:bodyPr wrap="none" rtlCol="0">
            <a:spAutoFit/>
          </a:bodyPr>
          <a:lstStyle/>
          <a:p>
            <a:r>
              <a:rPr lang="en-GB" sz="2400" dirty="0">
                <a:latin typeface="+mj-lt"/>
              </a:rPr>
              <a:t>LOYALTY</a:t>
            </a:r>
          </a:p>
        </p:txBody>
      </p:sp>
    </p:spTree>
    <p:extLst>
      <p:ext uri="{BB962C8B-B14F-4D97-AF65-F5344CB8AC3E}">
        <p14:creationId xmlns:p14="http://schemas.microsoft.com/office/powerpoint/2010/main" val="246856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0D25E-D643-4904-93A1-CCD7B1C36762}"/>
              </a:ext>
            </a:extLst>
          </p:cNvPr>
          <p:cNvSpPr>
            <a:spLocks noGrp="1"/>
          </p:cNvSpPr>
          <p:nvPr>
            <p:ph type="title"/>
          </p:nvPr>
        </p:nvSpPr>
        <p:spPr>
          <a:xfrm>
            <a:off x="486000" y="423525"/>
            <a:ext cx="11156400" cy="475686"/>
          </a:xfrm>
        </p:spPr>
        <p:txBody>
          <a:bodyPr/>
          <a:lstStyle/>
          <a:p>
            <a:r>
              <a:rPr lang="en-GB" dirty="0"/>
              <a:t>Generally speaking customers are pretty satisfied with their bank</a:t>
            </a:r>
          </a:p>
        </p:txBody>
      </p:sp>
      <p:sp>
        <p:nvSpPr>
          <p:cNvPr id="10" name="Rectangle 9">
            <a:extLst>
              <a:ext uri="{FF2B5EF4-FFF2-40B4-BE49-F238E27FC236}">
                <a16:creationId xmlns:a16="http://schemas.microsoft.com/office/drawing/2014/main" id="{99171FD6-CB80-4025-80BD-3E61594F84FD}"/>
              </a:ext>
            </a:extLst>
          </p:cNvPr>
          <p:cNvSpPr/>
          <p:nvPr/>
        </p:nvSpPr>
        <p:spPr>
          <a:xfrm>
            <a:off x="0" y="6623579"/>
            <a:ext cx="1881809"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Slide Number Placeholder 3">
            <a:extLst>
              <a:ext uri="{FF2B5EF4-FFF2-40B4-BE49-F238E27FC236}">
                <a16:creationId xmlns:a16="http://schemas.microsoft.com/office/drawing/2014/main" id="{669F365E-03F4-4E60-8DC1-1CE14D68552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3</a:t>
            </a:fld>
            <a:endParaRPr lang="en-GB" dirty="0"/>
          </a:p>
        </p:txBody>
      </p:sp>
      <p:sp>
        <p:nvSpPr>
          <p:cNvPr id="20" name="TextBox 19">
            <a:extLst>
              <a:ext uri="{FF2B5EF4-FFF2-40B4-BE49-F238E27FC236}">
                <a16:creationId xmlns:a16="http://schemas.microsoft.com/office/drawing/2014/main" id="{C3D55626-F265-46CF-BB2E-EB2402C8C16D}"/>
              </a:ext>
            </a:extLst>
          </p:cNvPr>
          <p:cNvSpPr txBox="1"/>
          <p:nvPr/>
        </p:nvSpPr>
        <p:spPr>
          <a:xfrm>
            <a:off x="435576" y="6558508"/>
            <a:ext cx="4352751" cy="400110"/>
          </a:xfrm>
          <a:prstGeom prst="rect">
            <a:avLst/>
          </a:prstGeom>
          <a:noFill/>
        </p:spPr>
        <p:txBody>
          <a:bodyPr wrap="square" rtlCol="0">
            <a:spAutoFit/>
          </a:bodyPr>
          <a:lstStyle/>
          <a:p>
            <a:pPr lvl="0" defTabSz="914400">
              <a:defRPr/>
            </a:pPr>
            <a:r>
              <a:rPr lang="en-GB" sz="1000" dirty="0"/>
              <a:t>Source:  Mintel: Consumer and Retail Banking UK September 2019.</a:t>
            </a:r>
          </a:p>
        </p:txBody>
      </p:sp>
      <p:sp>
        <p:nvSpPr>
          <p:cNvPr id="19" name="TextBox 18">
            <a:extLst>
              <a:ext uri="{FF2B5EF4-FFF2-40B4-BE49-F238E27FC236}">
                <a16:creationId xmlns:a16="http://schemas.microsoft.com/office/drawing/2014/main" id="{F66054F2-697D-4DD4-935F-4FC8B5D67D9D}"/>
              </a:ext>
            </a:extLst>
          </p:cNvPr>
          <p:cNvSpPr txBox="1"/>
          <p:nvPr/>
        </p:nvSpPr>
        <p:spPr>
          <a:xfrm>
            <a:off x="6619874" y="2739951"/>
            <a:ext cx="3962401" cy="2308324"/>
          </a:xfrm>
          <a:prstGeom prst="rect">
            <a:avLst/>
          </a:prstGeom>
          <a:noFill/>
        </p:spPr>
        <p:txBody>
          <a:bodyPr wrap="square" rtlCol="0">
            <a:spAutoFit/>
          </a:bodyPr>
          <a:lstStyle/>
          <a:p>
            <a:pPr algn="ctr"/>
            <a:r>
              <a:rPr lang="en-GB" sz="2400" b="1" dirty="0"/>
              <a:t>86% OF CUSTOMERS HAVE SAID THEY ARE EITHER VERY SATISFIED OR SATISFIED WITH THE PROVIDER OF THEIR MAIN BANK ACCOUNT</a:t>
            </a:r>
          </a:p>
        </p:txBody>
      </p:sp>
      <p:pic>
        <p:nvPicPr>
          <p:cNvPr id="26" name="Picture 25">
            <a:extLst>
              <a:ext uri="{FF2B5EF4-FFF2-40B4-BE49-F238E27FC236}">
                <a16:creationId xmlns:a16="http://schemas.microsoft.com/office/drawing/2014/main" id="{8E2251C2-F816-4452-B987-083F015A96FA}"/>
              </a:ext>
            </a:extLst>
          </p:cNvPr>
          <p:cNvPicPr>
            <a:picLocks noChangeAspect="1"/>
          </p:cNvPicPr>
          <p:nvPr/>
        </p:nvPicPr>
        <p:blipFill>
          <a:blip r:embed="rId3"/>
          <a:stretch>
            <a:fillRect/>
          </a:stretch>
        </p:blipFill>
        <p:spPr>
          <a:xfrm>
            <a:off x="1241262" y="2239843"/>
            <a:ext cx="4812915" cy="3514826"/>
          </a:xfrm>
          <a:prstGeom prst="rect">
            <a:avLst/>
          </a:prstGeom>
        </p:spPr>
      </p:pic>
    </p:spTree>
    <p:extLst>
      <p:ext uri="{BB962C8B-B14F-4D97-AF65-F5344CB8AC3E}">
        <p14:creationId xmlns:p14="http://schemas.microsoft.com/office/powerpoint/2010/main" val="194754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FA5A-EA0C-4E8B-AEF7-621475D1C324}"/>
              </a:ext>
            </a:extLst>
          </p:cNvPr>
          <p:cNvSpPr>
            <a:spLocks noGrp="1"/>
          </p:cNvSpPr>
          <p:nvPr>
            <p:ph type="title"/>
          </p:nvPr>
        </p:nvSpPr>
        <p:spPr>
          <a:xfrm>
            <a:off x="447900" y="414000"/>
            <a:ext cx="11156400" cy="475686"/>
          </a:xfrm>
        </p:spPr>
        <p:txBody>
          <a:bodyPr/>
          <a:lstStyle/>
          <a:p>
            <a:r>
              <a:rPr lang="en-GB" dirty="0"/>
              <a:t>an end to the one size fits all approach</a:t>
            </a:r>
          </a:p>
        </p:txBody>
      </p:sp>
      <p:sp>
        <p:nvSpPr>
          <p:cNvPr id="3" name="Slide Number Placeholder 2">
            <a:extLst>
              <a:ext uri="{FF2B5EF4-FFF2-40B4-BE49-F238E27FC236}">
                <a16:creationId xmlns:a16="http://schemas.microsoft.com/office/drawing/2014/main" id="{29AA72C9-215C-41C9-902C-988573E41AF8}"/>
              </a:ext>
            </a:extLst>
          </p:cNvPr>
          <p:cNvSpPr>
            <a:spLocks noGrp="1"/>
          </p:cNvSpPr>
          <p:nvPr>
            <p:ph type="sldNum" sz="quarter" idx="10"/>
          </p:nvPr>
        </p:nvSpPr>
        <p:spPr/>
        <p:txBody>
          <a:bodyPr/>
          <a:lstStyle/>
          <a:p>
            <a:fld id="{887360FE-02F5-4392-9C12-7D03F05745BB}" type="slidenum">
              <a:rPr lang="en-GB" smtClean="0"/>
              <a:pPr/>
              <a:t>4</a:t>
            </a:fld>
            <a:endParaRPr lang="en-GB" dirty="0"/>
          </a:p>
        </p:txBody>
      </p:sp>
      <p:grpSp>
        <p:nvGrpSpPr>
          <p:cNvPr id="6" name="Group 5">
            <a:extLst>
              <a:ext uri="{FF2B5EF4-FFF2-40B4-BE49-F238E27FC236}">
                <a16:creationId xmlns:a16="http://schemas.microsoft.com/office/drawing/2014/main" id="{1F8289F4-B078-4DB0-B19D-2164D22F7839}"/>
              </a:ext>
            </a:extLst>
          </p:cNvPr>
          <p:cNvGrpSpPr/>
          <p:nvPr/>
        </p:nvGrpSpPr>
        <p:grpSpPr>
          <a:xfrm>
            <a:off x="836194" y="2950509"/>
            <a:ext cx="10650955" cy="2664075"/>
            <a:chOff x="1592717" y="1596946"/>
            <a:chExt cx="8998484" cy="2256508"/>
          </a:xfrm>
        </p:grpSpPr>
        <p:sp>
          <p:nvSpPr>
            <p:cNvPr id="7" name="Arc 6">
              <a:extLst>
                <a:ext uri="{FF2B5EF4-FFF2-40B4-BE49-F238E27FC236}">
                  <a16:creationId xmlns:a16="http://schemas.microsoft.com/office/drawing/2014/main" id="{AB0FE46B-70E0-443D-92E6-38A4142F3C6C}"/>
                </a:ext>
              </a:extLst>
            </p:cNvPr>
            <p:cNvSpPr/>
            <p:nvPr/>
          </p:nvSpPr>
          <p:spPr>
            <a:xfrm>
              <a:off x="3842741"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Arc 7">
              <a:extLst>
                <a:ext uri="{FF2B5EF4-FFF2-40B4-BE49-F238E27FC236}">
                  <a16:creationId xmlns:a16="http://schemas.microsoft.com/office/drawing/2014/main" id="{50784D59-A879-4972-8445-04D25B97D03C}"/>
                </a:ext>
              </a:extLst>
            </p:cNvPr>
            <p:cNvSpPr/>
            <p:nvPr/>
          </p:nvSpPr>
          <p:spPr>
            <a:xfrm rot="10800000">
              <a:off x="6091153"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Arc 8">
              <a:extLst>
                <a:ext uri="{FF2B5EF4-FFF2-40B4-BE49-F238E27FC236}">
                  <a16:creationId xmlns:a16="http://schemas.microsoft.com/office/drawing/2014/main" id="{FEACB976-4001-4389-B9D6-F9BEE1041F5B}"/>
                </a:ext>
              </a:extLst>
            </p:cNvPr>
            <p:cNvSpPr/>
            <p:nvPr/>
          </p:nvSpPr>
          <p:spPr>
            <a:xfrm>
              <a:off x="8341177"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a:extLst>
                <a:ext uri="{FF2B5EF4-FFF2-40B4-BE49-F238E27FC236}">
                  <a16:creationId xmlns:a16="http://schemas.microsoft.com/office/drawing/2014/main" id="{04DB8A8D-109C-4C28-BE04-FB6A0240ED88}"/>
                </a:ext>
              </a:extLst>
            </p:cNvPr>
            <p:cNvSpPr/>
            <p:nvPr/>
          </p:nvSpPr>
          <p:spPr>
            <a:xfrm>
              <a:off x="1592717" y="1603430"/>
              <a:ext cx="2250024" cy="2250024"/>
            </a:xfrm>
            <a:prstGeom prst="arc">
              <a:avLst>
                <a:gd name="adj1" fmla="val 10794668"/>
                <a:gd name="adj2" fmla="val 0"/>
              </a:avLst>
            </a:prstGeom>
            <a:ln w="444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0">
              <a:extLst>
                <a:ext uri="{FF2B5EF4-FFF2-40B4-BE49-F238E27FC236}">
                  <a16:creationId xmlns:a16="http://schemas.microsoft.com/office/drawing/2014/main" id="{38C0DD8B-E3F7-44EC-813A-367FC0BE1575}"/>
                </a:ext>
              </a:extLst>
            </p:cNvPr>
            <p:cNvSpPr/>
            <p:nvPr/>
          </p:nvSpPr>
          <p:spPr>
            <a:xfrm rot="10800000">
              <a:off x="1592717" y="1596946"/>
              <a:ext cx="2250024" cy="2250024"/>
            </a:xfrm>
            <a:prstGeom prst="arc">
              <a:avLst>
                <a:gd name="adj1" fmla="val 10794668"/>
                <a:gd name="adj2" fmla="val 0"/>
              </a:avLst>
            </a:prstGeom>
            <a:ln w="4445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Arc 11">
              <a:extLst>
                <a:ext uri="{FF2B5EF4-FFF2-40B4-BE49-F238E27FC236}">
                  <a16:creationId xmlns:a16="http://schemas.microsoft.com/office/drawing/2014/main" id="{9ABD6B52-B660-418A-AF9C-D317F53F7888}"/>
                </a:ext>
              </a:extLst>
            </p:cNvPr>
            <p:cNvSpPr/>
            <p:nvPr/>
          </p:nvSpPr>
          <p:spPr>
            <a:xfrm rot="10800000">
              <a:off x="3842741" y="1603430"/>
              <a:ext cx="2250024" cy="2250024"/>
            </a:xfrm>
            <a:prstGeom prst="arc">
              <a:avLst>
                <a:gd name="adj1" fmla="val 10794668"/>
                <a:gd name="adj2" fmla="val 0"/>
              </a:avLst>
            </a:prstGeom>
            <a:ln w="444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8FB3A05B-5776-469E-A562-5D22F87FC45A}"/>
                </a:ext>
              </a:extLst>
            </p:cNvPr>
            <p:cNvSpPr/>
            <p:nvPr/>
          </p:nvSpPr>
          <p:spPr>
            <a:xfrm>
              <a:off x="6091153" y="1603430"/>
              <a:ext cx="2250024" cy="2250024"/>
            </a:xfrm>
            <a:prstGeom prst="arc">
              <a:avLst>
                <a:gd name="adj1" fmla="val 10794668"/>
                <a:gd name="adj2" fmla="val 0"/>
              </a:avLst>
            </a:prstGeom>
            <a:ln w="4445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CDF75A61-93E1-48C8-BEBC-C2D2759E0671}"/>
                </a:ext>
              </a:extLst>
            </p:cNvPr>
            <p:cNvSpPr/>
            <p:nvPr/>
          </p:nvSpPr>
          <p:spPr>
            <a:xfrm rot="10800000">
              <a:off x="8341177" y="1603430"/>
              <a:ext cx="2250024" cy="2250024"/>
            </a:xfrm>
            <a:prstGeom prst="arc">
              <a:avLst>
                <a:gd name="adj1" fmla="val 10794668"/>
                <a:gd name="adj2" fmla="val 0"/>
              </a:avLst>
            </a:prstGeom>
            <a:ln w="4445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E6D6695B-E3C0-4845-8FE5-545AFE44F9EA}"/>
              </a:ext>
            </a:extLst>
          </p:cNvPr>
          <p:cNvSpPr txBox="1"/>
          <p:nvPr/>
        </p:nvSpPr>
        <p:spPr>
          <a:xfrm>
            <a:off x="1255640" y="2011099"/>
            <a:ext cx="1705137" cy="759182"/>
          </a:xfrm>
          <a:prstGeom prst="rect">
            <a:avLst/>
          </a:prstGeom>
          <a:noFill/>
        </p:spPr>
        <p:txBody>
          <a:bodyPr wrap="square" rtlCol="0">
            <a:spAutoFit/>
          </a:bodyPr>
          <a:lstStyle/>
          <a:p>
            <a:pPr algn="ctr">
              <a:lnSpc>
                <a:spcPts val="2600"/>
              </a:lnSpc>
            </a:pPr>
            <a:r>
              <a:rPr lang="en-GB" sz="2400" dirty="0">
                <a:latin typeface="+mj-lt"/>
              </a:rPr>
              <a:t>CUSTOMER EXPERIENCE</a:t>
            </a:r>
          </a:p>
        </p:txBody>
      </p:sp>
      <p:sp>
        <p:nvSpPr>
          <p:cNvPr id="21" name="Rectangle 20">
            <a:extLst>
              <a:ext uri="{FF2B5EF4-FFF2-40B4-BE49-F238E27FC236}">
                <a16:creationId xmlns:a16="http://schemas.microsoft.com/office/drawing/2014/main" id="{AE6470F1-184B-40C1-B085-06C689233362}"/>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0F19DB4B-20BE-46BC-9AA8-65242CCB0FA8}"/>
              </a:ext>
            </a:extLst>
          </p:cNvPr>
          <p:cNvSpPr/>
          <p:nvPr/>
        </p:nvSpPr>
        <p:spPr>
          <a:xfrm>
            <a:off x="3835380" y="2011099"/>
            <a:ext cx="1930396" cy="759182"/>
          </a:xfrm>
          <a:prstGeom prst="rect">
            <a:avLst/>
          </a:prstGeom>
        </p:spPr>
        <p:txBody>
          <a:bodyPr wrap="square">
            <a:spAutoFit/>
          </a:bodyPr>
          <a:lstStyle/>
          <a:p>
            <a:pPr algn="ctr">
              <a:lnSpc>
                <a:spcPts val="2600"/>
              </a:lnSpc>
            </a:pPr>
            <a:r>
              <a:rPr lang="en-GB" sz="2400" dirty="0">
                <a:latin typeface="+mj-lt"/>
              </a:rPr>
              <a:t>INNOVATIVE PRODUCTS </a:t>
            </a:r>
          </a:p>
        </p:txBody>
      </p:sp>
      <p:sp>
        <p:nvSpPr>
          <p:cNvPr id="24" name="Rectangle 23">
            <a:extLst>
              <a:ext uri="{FF2B5EF4-FFF2-40B4-BE49-F238E27FC236}">
                <a16:creationId xmlns:a16="http://schemas.microsoft.com/office/drawing/2014/main" id="{A1B5ECD5-086E-40E3-874D-19D3A9046DF6}"/>
              </a:ext>
            </a:extLst>
          </p:cNvPr>
          <p:cNvSpPr/>
          <p:nvPr/>
        </p:nvSpPr>
        <p:spPr>
          <a:xfrm>
            <a:off x="6473761" y="2011099"/>
            <a:ext cx="2005705" cy="759182"/>
          </a:xfrm>
          <a:prstGeom prst="rect">
            <a:avLst/>
          </a:prstGeom>
        </p:spPr>
        <p:txBody>
          <a:bodyPr wrap="square">
            <a:spAutoFit/>
          </a:bodyPr>
          <a:lstStyle/>
          <a:p>
            <a:pPr algn="ctr">
              <a:lnSpc>
                <a:spcPts val="2600"/>
              </a:lnSpc>
            </a:pPr>
            <a:r>
              <a:rPr lang="en-GB" sz="2400" dirty="0">
                <a:latin typeface="+mj-lt"/>
              </a:rPr>
              <a:t>OPEN BANKING INITIATIVE</a:t>
            </a:r>
          </a:p>
        </p:txBody>
      </p:sp>
      <p:sp>
        <p:nvSpPr>
          <p:cNvPr id="25" name="Rectangle 24">
            <a:extLst>
              <a:ext uri="{FF2B5EF4-FFF2-40B4-BE49-F238E27FC236}">
                <a16:creationId xmlns:a16="http://schemas.microsoft.com/office/drawing/2014/main" id="{46643B5E-41A6-464D-ACD1-FB2B0A26618A}"/>
              </a:ext>
            </a:extLst>
          </p:cNvPr>
          <p:cNvSpPr/>
          <p:nvPr/>
        </p:nvSpPr>
        <p:spPr>
          <a:xfrm>
            <a:off x="9154014" y="2011099"/>
            <a:ext cx="1977709" cy="759182"/>
          </a:xfrm>
          <a:prstGeom prst="rect">
            <a:avLst/>
          </a:prstGeom>
        </p:spPr>
        <p:txBody>
          <a:bodyPr wrap="square">
            <a:spAutoFit/>
          </a:bodyPr>
          <a:lstStyle/>
          <a:p>
            <a:pPr algn="ctr">
              <a:lnSpc>
                <a:spcPts val="2600"/>
              </a:lnSpc>
            </a:pPr>
            <a:r>
              <a:rPr lang="en-GB" sz="2400" dirty="0">
                <a:latin typeface="+mj-lt"/>
              </a:rPr>
              <a:t>OMNICHANNEL MARKETING</a:t>
            </a:r>
          </a:p>
        </p:txBody>
      </p:sp>
      <p:sp>
        <p:nvSpPr>
          <p:cNvPr id="26" name="Text Placeholder 25">
            <a:extLst>
              <a:ext uri="{FF2B5EF4-FFF2-40B4-BE49-F238E27FC236}">
                <a16:creationId xmlns:a16="http://schemas.microsoft.com/office/drawing/2014/main" id="{D9282FC3-4287-4DED-A1D8-139BA8CF784B}"/>
              </a:ext>
            </a:extLst>
          </p:cNvPr>
          <p:cNvSpPr>
            <a:spLocks noGrp="1"/>
          </p:cNvSpPr>
          <p:nvPr>
            <p:ph type="body" sz="quarter" idx="11"/>
          </p:nvPr>
        </p:nvSpPr>
        <p:spPr>
          <a:xfrm>
            <a:off x="581250" y="993160"/>
            <a:ext cx="11186959" cy="267229"/>
          </a:xfrm>
        </p:spPr>
        <p:txBody>
          <a:bodyPr/>
          <a:lstStyle/>
          <a:p>
            <a:r>
              <a:rPr lang="en-GB" dirty="0"/>
              <a:t>Customer experience is a key brand differentiator for customers</a:t>
            </a:r>
          </a:p>
        </p:txBody>
      </p:sp>
      <p:sp>
        <p:nvSpPr>
          <p:cNvPr id="27" name="TextBox 26">
            <a:extLst>
              <a:ext uri="{FF2B5EF4-FFF2-40B4-BE49-F238E27FC236}">
                <a16:creationId xmlns:a16="http://schemas.microsoft.com/office/drawing/2014/main" id="{F15F3502-76AA-4606-B2A7-A468A7E52363}"/>
              </a:ext>
            </a:extLst>
          </p:cNvPr>
          <p:cNvSpPr txBox="1"/>
          <p:nvPr/>
        </p:nvSpPr>
        <p:spPr>
          <a:xfrm>
            <a:off x="1195306" y="3659504"/>
            <a:ext cx="1943100" cy="1200329"/>
          </a:xfrm>
          <a:prstGeom prst="rect">
            <a:avLst/>
          </a:prstGeom>
          <a:noFill/>
        </p:spPr>
        <p:txBody>
          <a:bodyPr wrap="square" rtlCol="0">
            <a:spAutoFit/>
          </a:bodyPr>
          <a:lstStyle/>
          <a:p>
            <a:pPr algn="ctr"/>
            <a:r>
              <a:rPr lang="en-GB" dirty="0"/>
              <a:t>Consumer expectations are rising across the board</a:t>
            </a:r>
            <a:r>
              <a:rPr lang="en-GB" baseline="30000" dirty="0"/>
              <a:t>1</a:t>
            </a:r>
          </a:p>
        </p:txBody>
      </p:sp>
      <p:sp>
        <p:nvSpPr>
          <p:cNvPr id="29" name="TextBox 28">
            <a:extLst>
              <a:ext uri="{FF2B5EF4-FFF2-40B4-BE49-F238E27FC236}">
                <a16:creationId xmlns:a16="http://schemas.microsoft.com/office/drawing/2014/main" id="{0F0496D9-ED33-482A-A71E-5214094BCC15}"/>
              </a:ext>
            </a:extLst>
          </p:cNvPr>
          <p:cNvSpPr txBox="1"/>
          <p:nvPr/>
        </p:nvSpPr>
        <p:spPr>
          <a:xfrm>
            <a:off x="3772797" y="3688079"/>
            <a:ext cx="2132703" cy="1200329"/>
          </a:xfrm>
          <a:prstGeom prst="rect">
            <a:avLst/>
          </a:prstGeom>
          <a:noFill/>
        </p:spPr>
        <p:txBody>
          <a:bodyPr wrap="square" rtlCol="0">
            <a:spAutoFit/>
          </a:bodyPr>
          <a:lstStyle/>
          <a:p>
            <a:pPr algn="ctr"/>
            <a:r>
              <a:rPr lang="en-GB" dirty="0"/>
              <a:t>Banks must look beyond traditional products and services</a:t>
            </a:r>
            <a:r>
              <a:rPr lang="en-GB" baseline="30000" dirty="0"/>
              <a:t>2</a:t>
            </a:r>
          </a:p>
        </p:txBody>
      </p:sp>
      <p:sp>
        <p:nvSpPr>
          <p:cNvPr id="31" name="TextBox 30">
            <a:extLst>
              <a:ext uri="{FF2B5EF4-FFF2-40B4-BE49-F238E27FC236}">
                <a16:creationId xmlns:a16="http://schemas.microsoft.com/office/drawing/2014/main" id="{711A3009-BAF3-412B-992F-845214BFF7E2}"/>
              </a:ext>
            </a:extLst>
          </p:cNvPr>
          <p:cNvSpPr txBox="1"/>
          <p:nvPr/>
        </p:nvSpPr>
        <p:spPr>
          <a:xfrm>
            <a:off x="6515100" y="3543086"/>
            <a:ext cx="1971675" cy="1754326"/>
          </a:xfrm>
          <a:prstGeom prst="rect">
            <a:avLst/>
          </a:prstGeom>
          <a:noFill/>
        </p:spPr>
        <p:txBody>
          <a:bodyPr wrap="square" rtlCol="0">
            <a:spAutoFit/>
          </a:bodyPr>
          <a:lstStyle/>
          <a:p>
            <a:pPr algn="ctr"/>
            <a:r>
              <a:rPr lang="en-GB" dirty="0"/>
              <a:t>Sharing of data will allow providers to offer more than a ‘one size fits all’ service </a:t>
            </a:r>
          </a:p>
        </p:txBody>
      </p:sp>
      <p:sp>
        <p:nvSpPr>
          <p:cNvPr id="32" name="TextBox 31">
            <a:extLst>
              <a:ext uri="{FF2B5EF4-FFF2-40B4-BE49-F238E27FC236}">
                <a16:creationId xmlns:a16="http://schemas.microsoft.com/office/drawing/2014/main" id="{68D25BCE-6CAD-4E4E-9C99-3B76BA1EDE7C}"/>
              </a:ext>
            </a:extLst>
          </p:cNvPr>
          <p:cNvSpPr txBox="1"/>
          <p:nvPr/>
        </p:nvSpPr>
        <p:spPr>
          <a:xfrm>
            <a:off x="9241075" y="3705011"/>
            <a:ext cx="1865075" cy="1200329"/>
          </a:xfrm>
          <a:prstGeom prst="rect">
            <a:avLst/>
          </a:prstGeom>
          <a:noFill/>
        </p:spPr>
        <p:txBody>
          <a:bodyPr wrap="square" rtlCol="0">
            <a:spAutoFit/>
          </a:bodyPr>
          <a:lstStyle/>
          <a:p>
            <a:pPr algn="ctr"/>
            <a:r>
              <a:rPr lang="en-GB" dirty="0"/>
              <a:t>Utilising 3 or more channels increases spend by up to 13%</a:t>
            </a:r>
            <a:r>
              <a:rPr lang="en-GB" baseline="30000" dirty="0"/>
              <a:t>3</a:t>
            </a:r>
          </a:p>
        </p:txBody>
      </p:sp>
      <p:sp>
        <p:nvSpPr>
          <p:cNvPr id="4" name="TextBox 3">
            <a:extLst>
              <a:ext uri="{FF2B5EF4-FFF2-40B4-BE49-F238E27FC236}">
                <a16:creationId xmlns:a16="http://schemas.microsoft.com/office/drawing/2014/main" id="{589643A7-70A3-4350-872A-08B742AC7534}"/>
              </a:ext>
            </a:extLst>
          </p:cNvPr>
          <p:cNvSpPr txBox="1"/>
          <p:nvPr/>
        </p:nvSpPr>
        <p:spPr>
          <a:xfrm>
            <a:off x="448739" y="6570332"/>
            <a:ext cx="6860817" cy="400110"/>
          </a:xfrm>
          <a:prstGeom prst="rect">
            <a:avLst/>
          </a:prstGeom>
          <a:noFill/>
        </p:spPr>
        <p:txBody>
          <a:bodyPr wrap="square" rtlCol="0">
            <a:spAutoFit/>
          </a:bodyPr>
          <a:lstStyle/>
          <a:p>
            <a:r>
              <a:rPr lang="en-GB" sz="1000" dirty="0"/>
              <a:t>Sources:  1. McKinsey 2018.  2.  Kantar:  CX+UK Retail Banking Report 2019.  3.  Omnisend.com Blog, Oct 22 2019.  </a:t>
            </a:r>
          </a:p>
        </p:txBody>
      </p:sp>
    </p:spTree>
    <p:extLst>
      <p:ext uri="{BB962C8B-B14F-4D97-AF65-F5344CB8AC3E}">
        <p14:creationId xmlns:p14="http://schemas.microsoft.com/office/powerpoint/2010/main" val="110290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7715" b="15418"/>
          <a:stretch/>
        </p:blipFill>
        <p:spPr>
          <a:xfrm>
            <a:off x="9393045" y="1045160"/>
            <a:ext cx="1557504" cy="1041462"/>
          </a:xfrm>
          <a:prstGeom prst="rect">
            <a:avLst/>
          </a:prstGeom>
        </p:spPr>
      </p:pic>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a:xfrm>
            <a:off x="449040" y="414000"/>
            <a:ext cx="12272040" cy="475686"/>
          </a:xfrm>
        </p:spPr>
        <p:txBody>
          <a:bodyPr/>
          <a:lstStyle/>
          <a:p>
            <a:r>
              <a:rPr lang="en-GB" dirty="0"/>
              <a:t>JICMAIL data PROVIDES gold standard metrics</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r>
              <a:rPr lang="en-GB" dirty="0"/>
              <a:t>jicmail data comprehensively gathers all mail activity</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90149" y="20926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2013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or business mail?</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6296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50579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financial statement?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a:xfrm>
            <a:off x="485999" y="1938900"/>
            <a:ext cx="5227200" cy="4644000"/>
          </a:xfrm>
        </p:spPr>
        <p:txBody>
          <a:bodyPr/>
          <a:lstStyle/>
          <a:p>
            <a:r>
              <a:rPr lang="en-GB" dirty="0"/>
              <a:t>Mail is collected in the first week and recorded, then that week’s mail is tracked over 28 days</a:t>
            </a:r>
          </a:p>
          <a:p>
            <a:r>
              <a:rPr lang="en-GB" dirty="0"/>
              <a:t>People record what they do with their mail physically and commercially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ext uri="{D42A27DB-BD31-4B8C-83A1-F6EECF244321}">
                <p14:modId xmlns:p14="http://schemas.microsoft.com/office/powerpoint/2010/main" val="3086767990"/>
              </p:ext>
            </p:extLst>
          </p:nvPr>
        </p:nvGraphicFramePr>
        <p:xfrm>
          <a:off x="872540" y="35679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D3E943-1B45-45D8-A13C-C7A21DBD9613}"/>
              </a:ext>
            </a:extLst>
          </p:cNvPr>
          <p:cNvSpPr txBox="1"/>
          <p:nvPr/>
        </p:nvSpPr>
        <p:spPr>
          <a:xfrm>
            <a:off x="104775" y="6531236"/>
            <a:ext cx="1476375" cy="369332"/>
          </a:xfrm>
          <a:prstGeom prst="rect">
            <a:avLst/>
          </a:prstGeom>
          <a:solidFill>
            <a:schemeClr val="bg1"/>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48470FE8-87A9-4EFC-89DB-8BA5134A6401}"/>
              </a:ext>
            </a:extLst>
          </p:cNvPr>
          <p:cNvSpPr>
            <a:spLocks noGrp="1"/>
          </p:cNvSpPr>
          <p:nvPr>
            <p:ph type="title"/>
          </p:nvPr>
        </p:nvSpPr>
        <p:spPr/>
        <p:txBody>
          <a:bodyPr/>
          <a:lstStyle/>
          <a:p>
            <a:r>
              <a:rPr lang="en-GB" dirty="0"/>
              <a:t>Engagement rates with mail are high</a:t>
            </a:r>
          </a:p>
        </p:txBody>
      </p:sp>
      <p:sp>
        <p:nvSpPr>
          <p:cNvPr id="5" name="Slide Number Placeholder 4">
            <a:extLst>
              <a:ext uri="{FF2B5EF4-FFF2-40B4-BE49-F238E27FC236}">
                <a16:creationId xmlns:a16="http://schemas.microsoft.com/office/drawing/2014/main" id="{55973C36-4442-4055-BDBA-BB5B856DFD0C}"/>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4788687D-5997-4DAA-94FF-FB28A7C4180F}"/>
              </a:ext>
            </a:extLst>
          </p:cNvPr>
          <p:cNvSpPr>
            <a:spLocks noGrp="1"/>
          </p:cNvSpPr>
          <p:nvPr>
            <p:ph type="body" sz="quarter" idx="11"/>
          </p:nvPr>
        </p:nvSpPr>
        <p:spPr>
          <a:xfrm>
            <a:off x="495525" y="993160"/>
            <a:ext cx="11186959" cy="267229"/>
          </a:xfrm>
        </p:spPr>
        <p:txBody>
          <a:bodyPr/>
          <a:lstStyle/>
          <a:p>
            <a:pPr>
              <a:spcBef>
                <a:spcPts val="600"/>
              </a:spcBef>
            </a:pPr>
            <a:r>
              <a:rPr lang="en-GB" dirty="0"/>
              <a:t>Financial services mail is engaged with at 91%</a:t>
            </a:r>
          </a:p>
          <a:p>
            <a:pPr>
              <a:spcBef>
                <a:spcPts val="600"/>
              </a:spcBef>
            </a:pPr>
            <a:r>
              <a:rPr lang="en-GB" dirty="0"/>
              <a:t>But these types of mail are engaged with at 100%</a:t>
            </a:r>
          </a:p>
          <a:p>
            <a:pPr>
              <a:spcBef>
                <a:spcPts val="600"/>
              </a:spcBef>
            </a:pPr>
            <a:endParaRPr lang="en-GB" dirty="0"/>
          </a:p>
        </p:txBody>
      </p:sp>
      <p:sp>
        <p:nvSpPr>
          <p:cNvPr id="12" name="ENGAGED: % of mai...">
            <a:extLst>
              <a:ext uri="{FF2B5EF4-FFF2-40B4-BE49-F238E27FC236}">
                <a16:creationId xmlns:a16="http://schemas.microsoft.com/office/drawing/2014/main" id="{BB30D1FC-20F0-4BE3-98E6-7FC974BB1CE1}"/>
              </a:ext>
            </a:extLst>
          </p:cNvPr>
          <p:cNvSpPr/>
          <p:nvPr/>
        </p:nvSpPr>
        <p:spPr>
          <a:xfrm>
            <a:off x="568239" y="5531686"/>
            <a:ext cx="8299301" cy="742950"/>
          </a:xfrm>
          <a:prstGeom prst="rect">
            <a:avLst/>
          </a:prstGeom>
          <a:noFill/>
        </p:spPr>
        <p:txBody>
          <a:bodyPr lIns="0" tIns="0" rIns="0" bIns="0"/>
          <a:lstStyle/>
          <a:p>
            <a:pPr marL="0" lvl="1" indent="0"/>
            <a:r>
              <a:rPr sz="1200" i="0" u="none" strike="noStrike" dirty="0">
                <a:solidFill>
                  <a:srgbClr val="000000"/>
                </a:solidFill>
              </a:rPr>
              <a:t>ENGAGED: % of mail processed in some way including – opening, reading, sorting, put aside for later, filed, </a:t>
            </a:r>
            <a:r>
              <a:rPr lang="en-GB" sz="1200" i="0" u="none" strike="noStrike" dirty="0">
                <a:solidFill>
                  <a:srgbClr val="000000"/>
                </a:solidFill>
              </a:rPr>
              <a:t>put</a:t>
            </a:r>
            <a:r>
              <a:rPr sz="1200" i="0" u="none" strike="noStrike" dirty="0">
                <a:solidFill>
                  <a:srgbClr val="000000"/>
                </a:solidFill>
              </a:rPr>
              <a:t> on display, </a:t>
            </a:r>
            <a:r>
              <a:rPr lang="en-GB" sz="1200" dirty="0">
                <a:solidFill>
                  <a:srgbClr val="000000"/>
                </a:solidFill>
              </a:rPr>
              <a:t>put</a:t>
            </a:r>
            <a:r>
              <a:rPr sz="1200" i="0" u="none" strike="noStrike" dirty="0">
                <a:solidFill>
                  <a:srgbClr val="000000"/>
                </a:solidFill>
              </a:rPr>
              <a:t> in the usual place</a:t>
            </a:r>
            <a:r>
              <a:rPr lang="en-GB" sz="1200" i="0" u="none" strike="noStrike" dirty="0">
                <a:solidFill>
                  <a:srgbClr val="000000"/>
                </a:solidFill>
              </a:rPr>
              <a:t>.</a:t>
            </a:r>
          </a:p>
          <a:p>
            <a:pPr marL="0" lvl="1" indent="0"/>
            <a:endParaRPr sz="1200" dirty="0"/>
          </a:p>
          <a:p>
            <a:pPr marL="0" lvl="1" indent="0"/>
            <a:r>
              <a:rPr sz="1200" i="0" u="none" strike="noStrike" dirty="0">
                <a:solidFill>
                  <a:srgbClr val="000000"/>
                </a:solidFill>
              </a:rPr>
              <a:t>MINIMALLY PROCESSED: % of mail thrown away only</a:t>
            </a:r>
            <a:r>
              <a:rPr lang="en-GB" sz="1200" i="0" u="none" strike="noStrike" dirty="0">
                <a:solidFill>
                  <a:srgbClr val="000000"/>
                </a:solidFill>
              </a:rPr>
              <a:t>.</a:t>
            </a:r>
            <a:endParaRPr sz="1200" dirty="0"/>
          </a:p>
        </p:txBody>
      </p:sp>
      <p:sp>
        <p:nvSpPr>
          <p:cNvPr id="16" name="TextBox 15">
            <a:extLst>
              <a:ext uri="{FF2B5EF4-FFF2-40B4-BE49-F238E27FC236}">
                <a16:creationId xmlns:a16="http://schemas.microsoft.com/office/drawing/2014/main" id="{E2A221BC-CE7F-45FB-B3C8-2B1013909211}"/>
              </a:ext>
            </a:extLst>
          </p:cNvPr>
          <p:cNvSpPr txBox="1"/>
          <p:nvPr/>
        </p:nvSpPr>
        <p:spPr>
          <a:xfrm>
            <a:off x="426075" y="6508163"/>
            <a:ext cx="5763144"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Source: JICMAIL Q2 2017 – Q1 2019. Financial Services, Engagement rate.</a:t>
            </a:r>
          </a:p>
        </p:txBody>
      </p:sp>
      <p:grpSp>
        <p:nvGrpSpPr>
          <p:cNvPr id="3" name="Group 2">
            <a:extLst>
              <a:ext uri="{FF2B5EF4-FFF2-40B4-BE49-F238E27FC236}">
                <a16:creationId xmlns:a16="http://schemas.microsoft.com/office/drawing/2014/main" id="{8D189CD3-DD99-4F30-B740-166E7F4267F0}"/>
              </a:ext>
            </a:extLst>
          </p:cNvPr>
          <p:cNvGrpSpPr/>
          <p:nvPr/>
        </p:nvGrpSpPr>
        <p:grpSpPr>
          <a:xfrm>
            <a:off x="318649" y="1790502"/>
            <a:ext cx="11514958" cy="3608750"/>
            <a:chOff x="318649" y="1790502"/>
            <a:chExt cx="11514958" cy="3608750"/>
          </a:xfrm>
        </p:grpSpPr>
        <p:graphicFrame>
          <p:nvGraphicFramePr>
            <p:cNvPr id="13" name="Chart 12">
              <a:extLst>
                <a:ext uri="{FF2B5EF4-FFF2-40B4-BE49-F238E27FC236}">
                  <a16:creationId xmlns:a16="http://schemas.microsoft.com/office/drawing/2014/main" id="{9222E93F-982A-45F8-893C-1720A059B6DA}"/>
                </a:ext>
              </a:extLst>
            </p:cNvPr>
            <p:cNvGraphicFramePr/>
            <p:nvPr>
              <p:extLst/>
            </p:nvPr>
          </p:nvGraphicFramePr>
          <p:xfrm>
            <a:off x="3989147" y="1799252"/>
            <a:ext cx="4121019"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B526F2A-AF9E-4720-803C-3524F49639A0}"/>
                </a:ext>
              </a:extLst>
            </p:cNvPr>
            <p:cNvGraphicFramePr/>
            <p:nvPr>
              <p:extLst>
                <p:ext uri="{D42A27DB-BD31-4B8C-83A1-F6EECF244321}">
                  <p14:modId xmlns:p14="http://schemas.microsoft.com/office/powerpoint/2010/main" val="789020877"/>
                </p:ext>
              </p:extLst>
            </p:nvPr>
          </p:nvGraphicFramePr>
          <p:xfrm>
            <a:off x="318649" y="1790502"/>
            <a:ext cx="4377691"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005E8F42-5B5E-42B0-B393-734AF7B1FD0B}"/>
                </a:ext>
              </a:extLst>
            </p:cNvPr>
            <p:cNvSpPr txBox="1"/>
            <p:nvPr/>
          </p:nvSpPr>
          <p:spPr>
            <a:xfrm>
              <a:off x="3999193" y="3243171"/>
              <a:ext cx="4121018" cy="738664"/>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Notification/</a:t>
              </a:r>
            </a:p>
            <a:p>
              <a:pPr algn="ctr"/>
              <a:r>
                <a:rPr lang="en-GB" sz="1600" b="1" dirty="0">
                  <a:latin typeface="Arial" panose="020B0604020202020204" pitchFamily="34" charset="0"/>
                  <a:cs typeface="Arial" panose="020B0604020202020204" pitchFamily="34" charset="0"/>
                </a:rPr>
                <a:t>reminder</a:t>
              </a:r>
            </a:p>
            <a:p>
              <a:pPr algn="ctr"/>
              <a:r>
                <a:rPr lang="en-GB" sz="1000" dirty="0">
                  <a:latin typeface="Arial" panose="020B0604020202020204" pitchFamily="34" charset="0"/>
                  <a:cs typeface="Arial" panose="020B0604020202020204" pitchFamily="34" charset="0"/>
                </a:rPr>
                <a:t>n=1,164</a:t>
              </a:r>
              <a:endParaRPr lang="en-GB"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19C08B9-C567-4F4F-A896-8FCF3CF96DDA}"/>
                </a:ext>
              </a:extLst>
            </p:cNvPr>
            <p:cNvSpPr txBox="1"/>
            <p:nvPr/>
          </p:nvSpPr>
          <p:spPr>
            <a:xfrm>
              <a:off x="1736631" y="3052203"/>
              <a:ext cx="1536655" cy="98488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Financial statement/bill/update</a:t>
              </a:r>
            </a:p>
            <a:p>
              <a:pPr algn="ctr"/>
              <a:r>
                <a:rPr lang="en-GB" sz="1000" dirty="0">
                  <a:latin typeface="Arial" panose="020B0604020202020204" pitchFamily="34" charset="0"/>
                  <a:cs typeface="Arial" panose="020B0604020202020204" pitchFamily="34" charset="0"/>
                </a:rPr>
                <a:t>n=1,12,347</a:t>
              </a:r>
              <a:endParaRPr lang="en-GB" sz="1600" dirty="0">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115150DB-68EA-4197-992D-062DE27743B6}"/>
                </a:ext>
              </a:extLst>
            </p:cNvPr>
            <p:cNvGraphicFramePr/>
            <p:nvPr>
              <p:extLst>
                <p:ext uri="{D42A27DB-BD31-4B8C-83A1-F6EECF244321}">
                  <p14:modId xmlns:p14="http://schemas.microsoft.com/office/powerpoint/2010/main" val="2618716431"/>
                </p:ext>
              </p:extLst>
            </p:nvPr>
          </p:nvGraphicFramePr>
          <p:xfrm>
            <a:off x="7574313" y="1794992"/>
            <a:ext cx="4121019" cy="3600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4BE42BF0-4F11-4741-BDAC-FBCD34B0ED3D}"/>
                </a:ext>
              </a:extLst>
            </p:cNvPr>
            <p:cNvSpPr txBox="1"/>
            <p:nvPr/>
          </p:nvSpPr>
          <p:spPr>
            <a:xfrm>
              <a:off x="7455916" y="3083197"/>
              <a:ext cx="4377691" cy="1231106"/>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Administrative</a:t>
              </a:r>
            </a:p>
            <a:p>
              <a:pPr algn="ctr"/>
              <a:r>
                <a:rPr lang="en-GB" sz="1600" b="1" dirty="0">
                  <a:latin typeface="Arial" panose="020B0604020202020204" pitchFamily="34" charset="0"/>
                  <a:cs typeface="Arial" panose="020B0604020202020204" pitchFamily="34" charset="0"/>
                </a:rPr>
                <a:t>information eg </a:t>
              </a:r>
            </a:p>
            <a:p>
              <a:pPr algn="ctr"/>
              <a:r>
                <a:rPr lang="en-GB" sz="1600" b="1" dirty="0">
                  <a:latin typeface="Arial" panose="020B0604020202020204" pitchFamily="34" charset="0"/>
                  <a:cs typeface="Arial" panose="020B0604020202020204" pitchFamily="34" charset="0"/>
                </a:rPr>
                <a:t>account </a:t>
              </a:r>
            </a:p>
            <a:p>
              <a:pPr algn="ctr"/>
              <a:r>
                <a:rPr lang="en-GB" sz="1600" b="1" dirty="0">
                  <a:latin typeface="Arial" panose="020B0604020202020204" pitchFamily="34" charset="0"/>
                  <a:cs typeface="Arial" panose="020B0604020202020204" pitchFamily="34" charset="0"/>
                </a:rPr>
                <a:t>details</a:t>
              </a:r>
            </a:p>
            <a:p>
              <a:pPr algn="ctr"/>
              <a:r>
                <a:rPr lang="en-GB" sz="1000" dirty="0">
                  <a:latin typeface="Arial" panose="020B0604020202020204" pitchFamily="34" charset="0"/>
                  <a:cs typeface="Arial" panose="020B0604020202020204" pitchFamily="34" charset="0"/>
                </a:rPr>
                <a:t>n=4,196</a:t>
              </a:r>
            </a:p>
          </p:txBody>
        </p:sp>
      </p:grpSp>
      <p:grpSp>
        <p:nvGrpSpPr>
          <p:cNvPr id="18" name="Group 17">
            <a:extLst>
              <a:ext uri="{FF2B5EF4-FFF2-40B4-BE49-F238E27FC236}">
                <a16:creationId xmlns:a16="http://schemas.microsoft.com/office/drawing/2014/main" id="{B01E4996-292F-4F95-ACF6-1B84923A0962}"/>
              </a:ext>
            </a:extLst>
          </p:cNvPr>
          <p:cNvGrpSpPr/>
          <p:nvPr/>
        </p:nvGrpSpPr>
        <p:grpSpPr>
          <a:xfrm>
            <a:off x="9266005" y="5321049"/>
            <a:ext cx="1980978" cy="614287"/>
            <a:chOff x="8844927" y="1665434"/>
            <a:chExt cx="1980978" cy="614287"/>
          </a:xfrm>
        </p:grpSpPr>
        <p:sp>
          <p:nvSpPr>
            <p:cNvPr id="19" name="Rectangle 18">
              <a:extLst>
                <a:ext uri="{FF2B5EF4-FFF2-40B4-BE49-F238E27FC236}">
                  <a16:creationId xmlns:a16="http://schemas.microsoft.com/office/drawing/2014/main" id="{89E56EC4-8F08-40E9-B208-23BF72EED683}"/>
                </a:ext>
              </a:extLst>
            </p:cNvPr>
            <p:cNvSpPr/>
            <p:nvPr/>
          </p:nvSpPr>
          <p:spPr>
            <a:xfrm>
              <a:off x="8844927" y="1713920"/>
              <a:ext cx="205477" cy="21080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 name="Rectangle 19">
              <a:extLst>
                <a:ext uri="{FF2B5EF4-FFF2-40B4-BE49-F238E27FC236}">
                  <a16:creationId xmlns:a16="http://schemas.microsoft.com/office/drawing/2014/main" id="{AD40C9EC-5238-4174-B48E-11565EE6E15E}"/>
                </a:ext>
              </a:extLst>
            </p:cNvPr>
            <p:cNvSpPr/>
            <p:nvPr/>
          </p:nvSpPr>
          <p:spPr>
            <a:xfrm>
              <a:off x="8844927" y="1999542"/>
              <a:ext cx="205477" cy="210805"/>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21" name="TextBox 20">
              <a:extLst>
                <a:ext uri="{FF2B5EF4-FFF2-40B4-BE49-F238E27FC236}">
                  <a16:creationId xmlns:a16="http://schemas.microsoft.com/office/drawing/2014/main" id="{FAA37D8C-1BCB-458D-8FC8-6CFEBEFA52D7}"/>
                </a:ext>
              </a:extLst>
            </p:cNvPr>
            <p:cNvSpPr txBox="1"/>
            <p:nvPr/>
          </p:nvSpPr>
          <p:spPr>
            <a:xfrm>
              <a:off x="9020710" y="1665434"/>
              <a:ext cx="901209" cy="307777"/>
            </a:xfrm>
            <a:prstGeom prst="rect">
              <a:avLst/>
            </a:prstGeom>
            <a:noFill/>
          </p:spPr>
          <p:txBody>
            <a:bodyPr wrap="none" rtlCol="0">
              <a:spAutoFit/>
            </a:bodyPr>
            <a:lstStyle/>
            <a:p>
              <a:r>
                <a:rPr lang="en-GB" sz="1400" dirty="0">
                  <a:solidFill>
                    <a:schemeClr val="tx2"/>
                  </a:solidFill>
                </a:rPr>
                <a:t>Engaged</a:t>
              </a:r>
            </a:p>
          </p:txBody>
        </p:sp>
        <p:sp>
          <p:nvSpPr>
            <p:cNvPr id="22" name="TextBox 21">
              <a:extLst>
                <a:ext uri="{FF2B5EF4-FFF2-40B4-BE49-F238E27FC236}">
                  <a16:creationId xmlns:a16="http://schemas.microsoft.com/office/drawing/2014/main" id="{F7172E28-2025-4451-95AD-21E918EE2C46}"/>
                </a:ext>
              </a:extLst>
            </p:cNvPr>
            <p:cNvSpPr txBox="1"/>
            <p:nvPr/>
          </p:nvSpPr>
          <p:spPr>
            <a:xfrm>
              <a:off x="9019000" y="1971944"/>
              <a:ext cx="1806905" cy="307777"/>
            </a:xfrm>
            <a:prstGeom prst="rect">
              <a:avLst/>
            </a:prstGeom>
            <a:noFill/>
          </p:spPr>
          <p:txBody>
            <a:bodyPr wrap="none" rtlCol="0">
              <a:spAutoFit/>
            </a:bodyPr>
            <a:lstStyle/>
            <a:p>
              <a:r>
                <a:rPr lang="en-GB" sz="1400" dirty="0">
                  <a:solidFill>
                    <a:schemeClr val="tx2"/>
                  </a:solidFill>
                </a:rPr>
                <a:t>Minimally processed</a:t>
              </a:r>
            </a:p>
          </p:txBody>
        </p:sp>
      </p:grpSp>
    </p:spTree>
    <p:extLst>
      <p:ext uri="{BB962C8B-B14F-4D97-AF65-F5344CB8AC3E}">
        <p14:creationId xmlns:p14="http://schemas.microsoft.com/office/powerpoint/2010/main" val="727805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1C782-9578-4F7A-BB6D-7C7C9403A57A}"/>
              </a:ext>
            </a:extLst>
          </p:cNvPr>
          <p:cNvSpPr>
            <a:spLocks noGrp="1"/>
          </p:cNvSpPr>
          <p:nvPr>
            <p:ph type="title"/>
          </p:nvPr>
        </p:nvSpPr>
        <p:spPr/>
        <p:txBody>
          <a:bodyPr/>
          <a:lstStyle/>
          <a:p>
            <a:r>
              <a:rPr lang="en-GB" dirty="0"/>
              <a:t>Retail banking mail contents</a:t>
            </a:r>
          </a:p>
        </p:txBody>
      </p:sp>
      <p:sp>
        <p:nvSpPr>
          <p:cNvPr id="4" name="Text Placeholder 3">
            <a:extLst>
              <a:ext uri="{FF2B5EF4-FFF2-40B4-BE49-F238E27FC236}">
                <a16:creationId xmlns:a16="http://schemas.microsoft.com/office/drawing/2014/main" id="{83D8DB7C-E4BC-4BA9-BFF0-F68A16534825}"/>
              </a:ext>
            </a:extLst>
          </p:cNvPr>
          <p:cNvSpPr>
            <a:spLocks noGrp="1"/>
          </p:cNvSpPr>
          <p:nvPr>
            <p:ph type="body" sz="quarter" idx="11"/>
          </p:nvPr>
        </p:nvSpPr>
        <p:spPr>
          <a:xfrm>
            <a:off x="505050" y="993160"/>
            <a:ext cx="11186959" cy="267229"/>
          </a:xfrm>
        </p:spPr>
        <p:txBody>
          <a:bodyPr/>
          <a:lstStyle/>
          <a:p>
            <a:r>
              <a:rPr lang="en-GB" dirty="0"/>
              <a:t>52% of all contents contain financial statements / bill / update</a:t>
            </a:r>
          </a:p>
        </p:txBody>
      </p:sp>
      <p:graphicFrame>
        <p:nvGraphicFramePr>
          <p:cNvPr id="7" name="Chart Placeholder 6">
            <a:extLst>
              <a:ext uri="{FF2B5EF4-FFF2-40B4-BE49-F238E27FC236}">
                <a16:creationId xmlns:a16="http://schemas.microsoft.com/office/drawing/2014/main" id="{79C201F4-2B5D-47AA-8BC0-9452BC53DBB7}"/>
              </a:ext>
            </a:extLst>
          </p:cNvPr>
          <p:cNvGraphicFramePr>
            <a:graphicFrameLocks noGrp="1"/>
          </p:cNvGraphicFramePr>
          <p:nvPr>
            <p:ph type="chart" sz="quarter" idx="14"/>
            <p:extLst>
              <p:ext uri="{D42A27DB-BD31-4B8C-83A1-F6EECF244321}">
                <p14:modId xmlns:p14="http://schemas.microsoft.com/office/powerpoint/2010/main" val="2409978539"/>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1C56FE0-6C65-490A-ADA3-31F9EC28F229}"/>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lide Number Placeholder 2">
            <a:extLst>
              <a:ext uri="{FF2B5EF4-FFF2-40B4-BE49-F238E27FC236}">
                <a16:creationId xmlns:a16="http://schemas.microsoft.com/office/drawing/2014/main" id="{014EA0C5-9346-4E47-B5CB-955C6D8F6FC9}"/>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7</a:t>
            </a:fld>
            <a:endParaRPr lang="en-GB" dirty="0"/>
          </a:p>
        </p:txBody>
      </p:sp>
      <p:sp>
        <p:nvSpPr>
          <p:cNvPr id="11" name="TextBox 10">
            <a:extLst>
              <a:ext uri="{FF2B5EF4-FFF2-40B4-BE49-F238E27FC236}">
                <a16:creationId xmlns:a16="http://schemas.microsoft.com/office/drawing/2014/main" id="{05B434FA-9A8B-4707-9D04-B416E6826E03}"/>
              </a:ext>
            </a:extLst>
          </p:cNvPr>
          <p:cNvSpPr txBox="1"/>
          <p:nvPr/>
        </p:nvSpPr>
        <p:spPr>
          <a:xfrm>
            <a:off x="5027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Q3 2019.  Sample:  2974.</a:t>
            </a:r>
          </a:p>
        </p:txBody>
      </p:sp>
    </p:spTree>
    <p:extLst>
      <p:ext uri="{BB962C8B-B14F-4D97-AF65-F5344CB8AC3E}">
        <p14:creationId xmlns:p14="http://schemas.microsoft.com/office/powerpoint/2010/main" val="297800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9456-C243-49AC-86CA-669CD27C885D}"/>
              </a:ext>
            </a:extLst>
          </p:cNvPr>
          <p:cNvSpPr>
            <a:spLocks noGrp="1"/>
          </p:cNvSpPr>
          <p:nvPr>
            <p:ph type="title"/>
          </p:nvPr>
        </p:nvSpPr>
        <p:spPr/>
        <p:txBody>
          <a:bodyPr/>
          <a:lstStyle/>
          <a:p>
            <a:r>
              <a:rPr lang="en-GB" dirty="0"/>
              <a:t>Business &amp; Ad mail drive highest re-visits</a:t>
            </a:r>
          </a:p>
        </p:txBody>
      </p:sp>
      <p:sp>
        <p:nvSpPr>
          <p:cNvPr id="4" name="Text Placeholder 3">
            <a:extLst>
              <a:ext uri="{FF2B5EF4-FFF2-40B4-BE49-F238E27FC236}">
                <a16:creationId xmlns:a16="http://schemas.microsoft.com/office/drawing/2014/main" id="{80347B79-2409-4C48-B3E3-A3746AB7983C}"/>
              </a:ext>
            </a:extLst>
          </p:cNvPr>
          <p:cNvSpPr>
            <a:spLocks noGrp="1"/>
          </p:cNvSpPr>
          <p:nvPr>
            <p:ph type="body" sz="quarter" idx="11"/>
          </p:nvPr>
        </p:nvSpPr>
        <p:spPr/>
        <p:txBody>
          <a:bodyPr/>
          <a:lstStyle/>
          <a:p>
            <a:r>
              <a:rPr lang="en-GB" dirty="0"/>
              <a:t>Business mail and advertising mail when combined have the highest frequency</a:t>
            </a:r>
          </a:p>
        </p:txBody>
      </p:sp>
      <p:graphicFrame>
        <p:nvGraphicFramePr>
          <p:cNvPr id="14" name="Chart 13">
            <a:extLst>
              <a:ext uri="{FF2B5EF4-FFF2-40B4-BE49-F238E27FC236}">
                <a16:creationId xmlns:a16="http://schemas.microsoft.com/office/drawing/2014/main" id="{C6E271B6-4A1D-4EC7-9572-0FBFF0DD9BBB}"/>
              </a:ext>
            </a:extLst>
          </p:cNvPr>
          <p:cNvGraphicFramePr/>
          <p:nvPr>
            <p:extLst/>
          </p:nvPr>
        </p:nvGraphicFramePr>
        <p:xfrm>
          <a:off x="471643" y="2202182"/>
          <a:ext cx="8113006" cy="371411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C1AAFEA6-187F-4324-B11F-9377BDE0CC6E}"/>
              </a:ext>
            </a:extLst>
          </p:cNvPr>
          <p:cNvGrpSpPr/>
          <p:nvPr/>
        </p:nvGrpSpPr>
        <p:grpSpPr>
          <a:xfrm>
            <a:off x="8791478" y="2480206"/>
            <a:ext cx="2870848" cy="2870848"/>
            <a:chOff x="3933712" y="1915294"/>
            <a:chExt cx="4291532" cy="4291532"/>
          </a:xfrm>
        </p:grpSpPr>
        <p:sp>
          <p:nvSpPr>
            <p:cNvPr id="13" name="Oval 12">
              <a:extLst>
                <a:ext uri="{FF2B5EF4-FFF2-40B4-BE49-F238E27FC236}">
                  <a16:creationId xmlns:a16="http://schemas.microsoft.com/office/drawing/2014/main" id="{DAF67C69-748E-424A-8D27-191FFFF17E28}"/>
                </a:ext>
              </a:extLst>
            </p:cNvPr>
            <p:cNvSpPr/>
            <p:nvPr/>
          </p:nvSpPr>
          <p:spPr>
            <a:xfrm>
              <a:off x="3933712" y="1915294"/>
              <a:ext cx="4291532" cy="4291532"/>
            </a:xfrm>
            <a:prstGeom prst="ellipse">
              <a:avLst/>
            </a:prstGeom>
            <a:solidFill>
              <a:srgbClr val="82CBD4">
                <a:alpha val="45098"/>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5" name="Oval 14">
              <a:extLst>
                <a:ext uri="{FF2B5EF4-FFF2-40B4-BE49-F238E27FC236}">
                  <a16:creationId xmlns:a16="http://schemas.microsoft.com/office/drawing/2014/main" id="{E6F33E63-28CA-4052-82DF-AA59F2FF7368}"/>
                </a:ext>
              </a:extLst>
            </p:cNvPr>
            <p:cNvSpPr/>
            <p:nvPr/>
          </p:nvSpPr>
          <p:spPr>
            <a:xfrm>
              <a:off x="6225803" y="3147047"/>
              <a:ext cx="1881388" cy="1881388"/>
            </a:xfrm>
            <a:prstGeom prst="ellipse">
              <a:avLst/>
            </a:prstGeom>
            <a:solidFill>
              <a:srgbClr val="1BACE4">
                <a:alpha val="45882"/>
              </a:srgbClr>
            </a:solidFill>
            <a:ln>
              <a:solidFill>
                <a:srgbClr val="1BACE4">
                  <a:alpha val="45098"/>
                </a:srgb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a:t>Advertising mail</a:t>
              </a:r>
            </a:p>
            <a:p>
              <a:pPr algn="ctr"/>
              <a:r>
                <a:rPr lang="en-GB" sz="1200" b="1" dirty="0"/>
                <a:t>614</a:t>
              </a:r>
            </a:p>
            <a:p>
              <a:pPr algn="ctr"/>
              <a:r>
                <a:rPr lang="en-GB" sz="1050" dirty="0"/>
                <a:t>(20%)</a:t>
              </a:r>
              <a:endParaRPr lang="en-GB" sz="1000" dirty="0"/>
            </a:p>
          </p:txBody>
        </p:sp>
        <p:sp>
          <p:nvSpPr>
            <p:cNvPr id="16" name="Oval 15">
              <a:extLst>
                <a:ext uri="{FF2B5EF4-FFF2-40B4-BE49-F238E27FC236}">
                  <a16:creationId xmlns:a16="http://schemas.microsoft.com/office/drawing/2014/main" id="{0A012379-4E70-48D4-A558-9A1F43E662F6}"/>
                </a:ext>
              </a:extLst>
            </p:cNvPr>
            <p:cNvSpPr/>
            <p:nvPr/>
          </p:nvSpPr>
          <p:spPr>
            <a:xfrm>
              <a:off x="4089884" y="2697269"/>
              <a:ext cx="2490078" cy="2490078"/>
            </a:xfrm>
            <a:prstGeom prst="ellipse">
              <a:avLst/>
            </a:prstGeom>
            <a:solidFill>
              <a:srgbClr val="1BACE4">
                <a:alpha val="45882"/>
              </a:srgbClr>
            </a:solidFill>
            <a:ln>
              <a:solidFill>
                <a:srgbClr val="1BACE4">
                  <a:alpha val="4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Business mail</a:t>
              </a:r>
            </a:p>
            <a:p>
              <a:pPr algn="ctr"/>
              <a:r>
                <a:rPr lang="en-GB" sz="1200" b="1" dirty="0"/>
                <a:t>2,027</a:t>
              </a:r>
            </a:p>
            <a:p>
              <a:pPr algn="ctr"/>
              <a:r>
                <a:rPr lang="en-GB" sz="1050" dirty="0"/>
                <a:t>(68%)</a:t>
              </a:r>
            </a:p>
          </p:txBody>
        </p:sp>
        <p:sp>
          <p:nvSpPr>
            <p:cNvPr id="17" name="TextBox 16">
              <a:extLst>
                <a:ext uri="{FF2B5EF4-FFF2-40B4-BE49-F238E27FC236}">
                  <a16:creationId xmlns:a16="http://schemas.microsoft.com/office/drawing/2014/main" id="{60B5CC6F-1F10-42D1-BD9D-5398CA790177}"/>
                </a:ext>
              </a:extLst>
            </p:cNvPr>
            <p:cNvSpPr txBox="1"/>
            <p:nvPr/>
          </p:nvSpPr>
          <p:spPr>
            <a:xfrm>
              <a:off x="5985961" y="3876395"/>
              <a:ext cx="836779" cy="667123"/>
            </a:xfrm>
            <a:prstGeom prst="rect">
              <a:avLst/>
            </a:prstGeom>
            <a:noFill/>
          </p:spPr>
          <p:txBody>
            <a:bodyPr wrap="none" rtlCol="0">
              <a:spAutoFit/>
            </a:bodyPr>
            <a:lstStyle/>
            <a:p>
              <a:pPr algn="ctr"/>
              <a:r>
                <a:rPr lang="en-GB" sz="1200" b="1" dirty="0">
                  <a:solidFill>
                    <a:schemeClr val="bg1"/>
                  </a:solidFill>
                </a:rPr>
                <a:t>332</a:t>
              </a:r>
            </a:p>
            <a:p>
              <a:pPr algn="ctr"/>
              <a:r>
                <a:rPr lang="en-GB" sz="1050" dirty="0">
                  <a:solidFill>
                    <a:schemeClr val="bg1"/>
                  </a:solidFill>
                </a:rPr>
                <a:t>(11%)</a:t>
              </a:r>
              <a:endParaRPr lang="en-GB" sz="1000" dirty="0">
                <a:solidFill>
                  <a:schemeClr val="bg1"/>
                </a:solidFill>
              </a:endParaRPr>
            </a:p>
          </p:txBody>
        </p:sp>
        <p:sp>
          <p:nvSpPr>
            <p:cNvPr id="18" name="TextBox 17">
              <a:extLst>
                <a:ext uri="{FF2B5EF4-FFF2-40B4-BE49-F238E27FC236}">
                  <a16:creationId xmlns:a16="http://schemas.microsoft.com/office/drawing/2014/main" id="{E76306BD-1C1C-4491-9DE7-2DC803A98E3A}"/>
                </a:ext>
              </a:extLst>
            </p:cNvPr>
            <p:cNvSpPr txBox="1"/>
            <p:nvPr/>
          </p:nvSpPr>
          <p:spPr>
            <a:xfrm>
              <a:off x="5650245" y="2122810"/>
              <a:ext cx="848761" cy="414076"/>
            </a:xfrm>
            <a:prstGeom prst="rect">
              <a:avLst/>
            </a:prstGeom>
            <a:noFill/>
          </p:spPr>
          <p:txBody>
            <a:bodyPr wrap="none" rtlCol="0">
              <a:spAutoFit/>
            </a:bodyPr>
            <a:lstStyle/>
            <a:p>
              <a:r>
                <a:rPr lang="en-GB" sz="1200" b="1" dirty="0">
                  <a:solidFill>
                    <a:schemeClr val="bg1"/>
                  </a:solidFill>
                </a:rPr>
                <a:t>2,974</a:t>
              </a:r>
            </a:p>
          </p:txBody>
        </p:sp>
      </p:grpSp>
      <p:sp>
        <p:nvSpPr>
          <p:cNvPr id="22" name="Rectangle 21">
            <a:extLst>
              <a:ext uri="{FF2B5EF4-FFF2-40B4-BE49-F238E27FC236}">
                <a16:creationId xmlns:a16="http://schemas.microsoft.com/office/drawing/2014/main" id="{94149DD7-2CE5-4A1D-AB04-AC17247F31A1}"/>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84E24CA3-3EF8-4717-A1A8-A2B6AF96ED53}"/>
              </a:ext>
            </a:extLst>
          </p:cNvPr>
          <p:cNvSpPr txBox="1"/>
          <p:nvPr/>
        </p:nvSpPr>
        <p:spPr>
          <a:xfrm>
            <a:off x="9739427" y="2212815"/>
            <a:ext cx="914033" cy="307777"/>
          </a:xfrm>
          <a:prstGeom prst="rect">
            <a:avLst/>
          </a:prstGeom>
          <a:noFill/>
        </p:spPr>
        <p:txBody>
          <a:bodyPr wrap="none" rtlCol="0">
            <a:spAutoFit/>
          </a:bodyPr>
          <a:lstStyle/>
          <a:p>
            <a:r>
              <a:rPr lang="en-GB" sz="1400" dirty="0"/>
              <a:t>SAMPLE</a:t>
            </a:r>
          </a:p>
        </p:txBody>
      </p:sp>
      <p:sp>
        <p:nvSpPr>
          <p:cNvPr id="19" name="Slide Number Placeholder 2">
            <a:extLst>
              <a:ext uri="{FF2B5EF4-FFF2-40B4-BE49-F238E27FC236}">
                <a16:creationId xmlns:a16="http://schemas.microsoft.com/office/drawing/2014/main" id="{FAB5B644-8C4B-47D7-AB2D-988142F15D8C}"/>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8</a:t>
            </a:fld>
            <a:endParaRPr lang="en-GB" dirty="0"/>
          </a:p>
        </p:txBody>
      </p:sp>
      <p:sp>
        <p:nvSpPr>
          <p:cNvPr id="20" name="TextBox 19">
            <a:extLst>
              <a:ext uri="{FF2B5EF4-FFF2-40B4-BE49-F238E27FC236}">
                <a16:creationId xmlns:a16="http://schemas.microsoft.com/office/drawing/2014/main" id="{DFF510A2-0106-45F2-A50F-A2BD8B91358B}"/>
              </a:ext>
            </a:extLst>
          </p:cNvPr>
          <p:cNvSpPr txBox="1"/>
          <p:nvPr/>
        </p:nvSpPr>
        <p:spPr>
          <a:xfrm>
            <a:off x="426569" y="6611779"/>
            <a:ext cx="6973404"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Q3 2018 – Q3 2019.  Sample:  2974</a:t>
            </a:r>
          </a:p>
        </p:txBody>
      </p:sp>
    </p:spTree>
    <p:extLst>
      <p:ext uri="{BB962C8B-B14F-4D97-AF65-F5344CB8AC3E}">
        <p14:creationId xmlns:p14="http://schemas.microsoft.com/office/powerpoint/2010/main" val="173796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64FEA84E-0B22-4514-B279-739F322D2117}"/>
              </a:ext>
            </a:extLst>
          </p:cNvPr>
          <p:cNvGraphicFramePr>
            <a:graphicFrameLocks noGrp="1"/>
          </p:cNvGraphicFramePr>
          <p:nvPr>
            <p:ph type="chart" sz="quarter" idx="14"/>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BE4ABEBC-1732-40B6-A7B2-AB34281BE778}"/>
              </a:ext>
            </a:extLst>
          </p:cNvPr>
          <p:cNvSpPr>
            <a:spLocks noGrp="1"/>
          </p:cNvSpPr>
          <p:nvPr>
            <p:ph type="title"/>
          </p:nvPr>
        </p:nvSpPr>
        <p:spPr/>
        <p:txBody>
          <a:bodyPr/>
          <a:lstStyle/>
          <a:p>
            <a:r>
              <a:rPr lang="en-GB" dirty="0"/>
              <a:t>physical actions</a:t>
            </a:r>
          </a:p>
        </p:txBody>
      </p:sp>
      <p:sp>
        <p:nvSpPr>
          <p:cNvPr id="12" name="Text Placeholder 11">
            <a:extLst>
              <a:ext uri="{FF2B5EF4-FFF2-40B4-BE49-F238E27FC236}">
                <a16:creationId xmlns:a16="http://schemas.microsoft.com/office/drawing/2014/main" id="{80A5495F-A825-4D7B-BABE-F8C6D7C3567F}"/>
              </a:ext>
            </a:extLst>
          </p:cNvPr>
          <p:cNvSpPr>
            <a:spLocks noGrp="1"/>
          </p:cNvSpPr>
          <p:nvPr>
            <p:ph type="body" sz="quarter" idx="11"/>
          </p:nvPr>
        </p:nvSpPr>
        <p:spPr>
          <a:xfrm>
            <a:off x="495525" y="993160"/>
            <a:ext cx="11186959" cy="267229"/>
          </a:xfrm>
        </p:spPr>
        <p:txBody>
          <a:bodyPr/>
          <a:lstStyle/>
          <a:p>
            <a:r>
              <a:rPr lang="en-GB" dirty="0"/>
              <a:t>Banking mail drives high opening and reading rates</a:t>
            </a:r>
          </a:p>
        </p:txBody>
      </p:sp>
      <p:graphicFrame>
        <p:nvGraphicFramePr>
          <p:cNvPr id="15" name="Chart 14">
            <a:extLst>
              <a:ext uri="{FF2B5EF4-FFF2-40B4-BE49-F238E27FC236}">
                <a16:creationId xmlns:a16="http://schemas.microsoft.com/office/drawing/2014/main" id="{E1055842-2AC6-4DCB-95DA-D5371BF72954}"/>
              </a:ext>
            </a:extLst>
          </p:cNvPr>
          <p:cNvGraphicFramePr/>
          <p:nvPr>
            <p:extLst>
              <p:ext uri="{D42A27DB-BD31-4B8C-83A1-F6EECF244321}">
                <p14:modId xmlns:p14="http://schemas.microsoft.com/office/powerpoint/2010/main" val="13233116"/>
              </p:ext>
            </p:extLst>
          </p:nvPr>
        </p:nvGraphicFramePr>
        <p:xfrm>
          <a:off x="515938" y="1864427"/>
          <a:ext cx="11015002" cy="459454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7177AAAF-7ECC-4133-8F42-6A7AE692B36F}"/>
              </a:ext>
            </a:extLst>
          </p:cNvPr>
          <p:cNvSpPr/>
          <p:nvPr/>
        </p:nvSpPr>
        <p:spPr>
          <a:xfrm>
            <a:off x="0" y="6638306"/>
            <a:ext cx="1615044" cy="219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lide Number Placeholder 2">
            <a:extLst>
              <a:ext uri="{FF2B5EF4-FFF2-40B4-BE49-F238E27FC236}">
                <a16:creationId xmlns:a16="http://schemas.microsoft.com/office/drawing/2014/main" id="{8CCF0B83-8E7E-4408-8E6A-173A25094AA1}"/>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9</a:t>
            </a:fld>
            <a:endParaRPr lang="en-GB" dirty="0"/>
          </a:p>
        </p:txBody>
      </p:sp>
      <p:sp>
        <p:nvSpPr>
          <p:cNvPr id="14" name="TextBox 13">
            <a:extLst>
              <a:ext uri="{FF2B5EF4-FFF2-40B4-BE49-F238E27FC236}">
                <a16:creationId xmlns:a16="http://schemas.microsoft.com/office/drawing/2014/main" id="{20E775DC-DF8D-41C7-B49E-0640BB5502BF}"/>
              </a:ext>
            </a:extLst>
          </p:cNvPr>
          <p:cNvSpPr txBox="1"/>
          <p:nvPr/>
        </p:nvSpPr>
        <p:spPr>
          <a:xfrm>
            <a:off x="431714" y="6571298"/>
            <a:ext cx="10456862"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Source: JICMAIL Q3 2018 – Q3 2019.  Sample:  Combined Banks 2974.  *Combined banks include: Barclays, Halifax, HSBC, Lloyds Bank, Nationwide, Natwest, Santander. </a:t>
            </a:r>
          </a:p>
        </p:txBody>
      </p:sp>
      <p:sp>
        <p:nvSpPr>
          <p:cNvPr id="2" name="TextBox 1">
            <a:extLst>
              <a:ext uri="{FF2B5EF4-FFF2-40B4-BE49-F238E27FC236}">
                <a16:creationId xmlns:a16="http://schemas.microsoft.com/office/drawing/2014/main" id="{AF3B3275-B3E2-46A8-A666-209F9CCBB197}"/>
              </a:ext>
            </a:extLst>
          </p:cNvPr>
          <p:cNvSpPr txBox="1"/>
          <p:nvPr/>
        </p:nvSpPr>
        <p:spPr>
          <a:xfrm>
            <a:off x="7375357" y="6167001"/>
            <a:ext cx="397042" cy="276999"/>
          </a:xfrm>
          <a:prstGeom prst="rect">
            <a:avLst/>
          </a:prstGeom>
          <a:noFill/>
        </p:spPr>
        <p:txBody>
          <a:bodyPr wrap="square" rtlCol="0">
            <a:spAutoFit/>
          </a:bodyPr>
          <a:lstStyle/>
          <a:p>
            <a:r>
              <a:rPr lang="en-GB" baseline="30000" dirty="0"/>
              <a:t>*</a:t>
            </a:r>
          </a:p>
        </p:txBody>
      </p:sp>
    </p:spTree>
    <p:extLst>
      <p:ext uri="{BB962C8B-B14F-4D97-AF65-F5344CB8AC3E}">
        <p14:creationId xmlns:p14="http://schemas.microsoft.com/office/powerpoint/2010/main" val="3259300424"/>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14 MarketReach PowerPoint Template" id="{BA1DF884-E77D-41AA-B0E9-F0A2D0349D88}" vid="{4CEB0D3D-8E4F-4605-811D-DD3A53270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181114 MarketReach PowerPoint Template</Template>
  <TotalTime>0</TotalTime>
  <Words>3292</Words>
  <Application>Microsoft Office PowerPoint</Application>
  <PresentationFormat>Widescreen</PresentationFormat>
  <Paragraphs>281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Impact</vt:lpstr>
      <vt:lpstr>Wingdings</vt:lpstr>
      <vt:lpstr>Office Theme</vt:lpstr>
      <vt:lpstr>How consumers engage with retail banking mail</vt:lpstr>
      <vt:lpstr>There is growing disruption in the market</vt:lpstr>
      <vt:lpstr>Generally speaking customers are pretty satisfied with their bank</vt:lpstr>
      <vt:lpstr>an end to the one size fits all approach</vt:lpstr>
      <vt:lpstr>JICMAIL data PROVIDES gold standard metrics</vt:lpstr>
      <vt:lpstr>Engagement rates with mail are high</vt:lpstr>
      <vt:lpstr>Retail banking mail contents</vt:lpstr>
      <vt:lpstr>Business &amp; Ad mail drive highest re-visits</vt:lpstr>
      <vt:lpstr>physical actions</vt:lpstr>
      <vt:lpstr>commercial actions with bank mail</vt:lpstr>
      <vt:lpstr>Statements stay in the home</vt:lpstr>
      <vt:lpstr>Impact on brand equity by channel</vt:lpstr>
      <vt:lpstr>Financial statement / bill / update</vt:lpstr>
      <vt:lpstr>NOTIFICATION DRIVES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2018-12-04T16:08:57Z</dcterms:created>
  <dcterms:modified xsi:type="dcterms:W3CDTF">2020-04-20T08:59:17Z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sophie.grender@royalmail.com</vt:lpwstr>
  </property>
  <property fmtid="{D5CDD505-2E9C-101B-9397-08002B2CF9AE}" pid="5" name="MSIP_Label_980f36f3-41a5-4f45-a6a2-e224f336accd_SetDate">
    <vt:lpwstr>2019-10-15T09:14:34.6818574Z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