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O'Hare" userId="afdb6c10-9c8a-4e32-ae2b-15f6ebbcf62d" providerId="ADAL" clId="{EB5AF32B-BC20-4D35-92CC-FDF1B2FBFA43}"/>
    <pc:docChg chg="modSld">
      <pc:chgData name="Stephen O'Hare" userId="afdb6c10-9c8a-4e32-ae2b-15f6ebbcf62d" providerId="ADAL" clId="{EB5AF32B-BC20-4D35-92CC-FDF1B2FBFA43}" dt="2025-05-09T09:32:29.102" v="0" actId="255"/>
      <pc:docMkLst>
        <pc:docMk/>
      </pc:docMkLst>
      <pc:sldChg chg="modSp mod">
        <pc:chgData name="Stephen O'Hare" userId="afdb6c10-9c8a-4e32-ae2b-15f6ebbcf62d" providerId="ADAL" clId="{EB5AF32B-BC20-4D35-92CC-FDF1B2FBFA43}" dt="2025-05-09T09:32:29.102" v="0" actId="255"/>
        <pc:sldMkLst>
          <pc:docMk/>
          <pc:sldMk cId="3990311397" sldId="258"/>
        </pc:sldMkLst>
        <pc:spChg chg="mod">
          <ac:chgData name="Stephen O'Hare" userId="afdb6c10-9c8a-4e32-ae2b-15f6ebbcf62d" providerId="ADAL" clId="{EB5AF32B-BC20-4D35-92CC-FDF1B2FBFA43}" dt="2025-05-09T09:32:29.102" v="0" actId="255"/>
          <ac:spMkLst>
            <pc:docMk/>
            <pc:sldMk cId="3990311397" sldId="258"/>
            <ac:spMk id="8" creationId="{3F4E0B0A-B4FC-E4EB-5B8E-5DDC93B1B8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335E-C457-4179-B0FC-D7DB3D9122FD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7C12-212C-4B53-87BB-2C4B0FE05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7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1A71F-ED3E-4A54-969C-A8BBEECB2E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6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66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40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8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3837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3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086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0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3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6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6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96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89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717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6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6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234925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3037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0518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344636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0600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89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391877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3416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73008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22727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987774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769897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4810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572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25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6051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4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6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2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7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3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5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0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93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13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5E4A3-8F87-E3E4-2162-09AF246F823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352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20719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yalmailwholesale.com/mint-project/uploads/135329343.pptx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royalmailwholesale.com/mint-project/uploads/650924945.pptx" TargetMode="External"/><Relationship Id="rId12" Type="http://schemas.openxmlformats.org/officeDocument/2006/relationships/hyperlink" Target="https://www.royalmailwholesale.com/mint-project/uploads/674068709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oyalmailwholesale.com/mint-project/uploads/239227009.pptx" TargetMode="External"/><Relationship Id="rId11" Type="http://schemas.openxmlformats.org/officeDocument/2006/relationships/hyperlink" Target="https://www.royalmailwholesale.com/mint-project/uploads/300581166.pptx" TargetMode="External"/><Relationship Id="rId5" Type="http://schemas.openxmlformats.org/officeDocument/2006/relationships/hyperlink" Target="https://www.royalmailwholesale.com/mint-project/uploads/913068061.pptx" TargetMode="External"/><Relationship Id="rId10" Type="http://schemas.openxmlformats.org/officeDocument/2006/relationships/hyperlink" Target="https://www.royalmailwholesale.com/mint-project/uploads/575449223.pptx" TargetMode="External"/><Relationship Id="rId4" Type="http://schemas.openxmlformats.org/officeDocument/2006/relationships/hyperlink" Target="https://www.royalmailwholesale.com/mint-project/uploads/647616962.pptx" TargetMode="External"/><Relationship Id="rId9" Type="http://schemas.openxmlformats.org/officeDocument/2006/relationships/hyperlink" Target="https://www.royalmailwholesale.com/mint-project/uploads/151840979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DD4CC-F80B-3F6A-220C-622F5F1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542D-5C6B-4EB3-96EB-9B37C3D5D2F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51F820F7-515A-4CD9-ADA6-91C2AC00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4E0B0A-B4FC-E4EB-5B8E-5DDC93B1B8CA}"/>
              </a:ext>
            </a:extLst>
          </p:cNvPr>
          <p:cNvSpPr/>
          <p:nvPr/>
        </p:nvSpPr>
        <p:spPr>
          <a:xfrm>
            <a:off x="1788833" y="231775"/>
            <a:ext cx="9943623" cy="618043"/>
          </a:xfrm>
          <a:custGeom>
            <a:avLst/>
            <a:gdLst>
              <a:gd name="connsiteX0" fmla="*/ 0 w 9319490"/>
              <a:gd name="connsiteY0" fmla="*/ 0 h 397616"/>
              <a:gd name="connsiteX1" fmla="*/ 9319490 w 9319490"/>
              <a:gd name="connsiteY1" fmla="*/ 0 h 397616"/>
              <a:gd name="connsiteX2" fmla="*/ 9319490 w 9319490"/>
              <a:gd name="connsiteY2" fmla="*/ 397616 h 397616"/>
              <a:gd name="connsiteX3" fmla="*/ 0 w 9319490"/>
              <a:gd name="connsiteY3" fmla="*/ 397616 h 3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9490" h="397616">
                <a:moveTo>
                  <a:pt x="0" y="0"/>
                </a:moveTo>
                <a:lnTo>
                  <a:pt x="9319490" y="0"/>
                </a:lnTo>
                <a:lnTo>
                  <a:pt x="9319490" y="397616"/>
                </a:lnTo>
                <a:lnTo>
                  <a:pt x="0" y="39761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Royal Mail Tactical Incentive Calendar 2025/2026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42A2945-1852-CD59-ACBA-A6824244AC40}"/>
              </a:ext>
            </a:extLst>
          </p:cNvPr>
          <p:cNvGraphicFramePr>
            <a:graphicFrameLocks noGrp="1"/>
          </p:cNvGraphicFramePr>
          <p:nvPr/>
        </p:nvGraphicFramePr>
        <p:xfrm>
          <a:off x="365435" y="820768"/>
          <a:ext cx="11367021" cy="512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81">
                  <a:extLst>
                    <a:ext uri="{9D8B030D-6E8A-4147-A177-3AD203B41FA5}">
                      <a16:colId xmlns:a16="http://schemas.microsoft.com/office/drawing/2014/main" val="418789221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325696148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91202244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841947012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2543931595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3057677524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3634434860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411021354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3466376369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4182329694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277030258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1074003547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3107777865"/>
                    </a:ext>
                  </a:extLst>
                </a:gridCol>
              </a:tblGrid>
              <a:tr h="309771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FFFFFF"/>
                          </a:solidFill>
                          <a:latin typeface="+mn-lt"/>
                          <a:cs typeface="Calibri" panose="020F0502020204030204" pitchFamily="34" charset="0"/>
                        </a:rPr>
                        <a:t>Incentive</a:t>
                      </a:r>
                    </a:p>
                  </a:txBody>
                  <a:tcPr marL="83255" marR="83255" marT="41627" marB="4162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Apr 25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May 25</a:t>
                      </a:r>
                    </a:p>
                  </a:txBody>
                  <a:tcPr marL="83255" marR="83255" marT="41627" marB="41627" anchor="ctr">
                    <a:lnL w="12700" cmpd="sng">
                      <a:noFill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Jun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Jul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Aug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Sep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Oct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Nov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Dec 25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Jan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Feb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595959"/>
                          </a:solidFill>
                          <a:latin typeface="+mn-lt"/>
                          <a:cs typeface="Calibri" panose="020F0502020204030204" pitchFamily="34" charset="0"/>
                        </a:rPr>
                        <a:t>Mar 26</a:t>
                      </a:r>
                    </a:p>
                  </a:txBody>
                  <a:tcPr marL="83255" marR="83255" marT="41627" marB="41627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33098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Acquisition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31/03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13/03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1379"/>
                  </a:ext>
                </a:extLst>
              </a:tr>
              <a:tr h="338594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9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14/04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28/03</a:t>
                      </a:r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34973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Summer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05/05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18/07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01174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01/08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104286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Travel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Essentials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19/05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275435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02/06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546409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Back to School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792534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695677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Holiday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16/01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87911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30/06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411038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Autumn Winter Catalogue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04/08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03/10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305286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18/08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17/10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71514"/>
                  </a:ext>
                </a:extLst>
              </a:tr>
              <a:tr h="321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Charity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18/08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14/11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962379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01/09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28/11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52538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Black Friday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15/09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14/11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194661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29/09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28/11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561757"/>
                  </a:ext>
                </a:extLst>
              </a:tr>
              <a:tr h="2594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+mn-lt"/>
                          <a:cs typeface="Calibri" panose="020F0502020204030204" pitchFamily="34" charset="0"/>
                        </a:rPr>
                        <a:t>Sales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13/10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16/01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026184"/>
                  </a:ext>
                </a:extLst>
              </a:tr>
              <a:tr h="2594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01/11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30/01</a:t>
                      </a: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3255" marR="83255" marT="41627" marB="41627" anchor="ctr">
                    <a:lnL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D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932929"/>
                  </a:ext>
                </a:extLst>
              </a:tr>
            </a:tbl>
          </a:graphicData>
        </a:graphic>
      </p:graphicFrame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15AFC312-4DEE-8794-0CDC-921C404F6CE5}"/>
              </a:ext>
            </a:extLst>
          </p:cNvPr>
          <p:cNvGraphicFramePr>
            <a:graphicFrameLocks noGrp="1"/>
          </p:cNvGraphicFramePr>
          <p:nvPr/>
        </p:nvGraphicFramePr>
        <p:xfrm>
          <a:off x="1338396" y="6267204"/>
          <a:ext cx="4968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3062657569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23906324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77903874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100" b="0" dirty="0"/>
                        <a:t>Application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Posting Period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b="0" dirty="0"/>
                        <a:t>Link to Incentive Detail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65453"/>
                  </a:ext>
                </a:extLst>
              </a:tr>
            </a:tbl>
          </a:graphicData>
        </a:graphic>
      </p:graphicFrame>
      <p:sp>
        <p:nvSpPr>
          <p:cNvPr id="36" name="Oval 35">
            <a:hlinkClick r:id="rId4"/>
            <a:extLst>
              <a:ext uri="{FF2B5EF4-FFF2-40B4-BE49-F238E27FC236}">
                <a16:creationId xmlns:a16="http://schemas.microsoft.com/office/drawing/2014/main" id="{55860AEA-1A6A-21F2-C906-E43808CD9283}"/>
              </a:ext>
            </a:extLst>
          </p:cNvPr>
          <p:cNvSpPr/>
          <p:nvPr/>
        </p:nvSpPr>
        <p:spPr>
          <a:xfrm>
            <a:off x="1519915" y="1399792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id="{52D3AA5A-06D0-DF51-881D-8AA27A08CC86}"/>
              </a:ext>
            </a:extLst>
          </p:cNvPr>
          <p:cNvSpPr/>
          <p:nvPr/>
        </p:nvSpPr>
        <p:spPr>
          <a:xfrm>
            <a:off x="1519915" y="1917049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hlinkClick r:id="rId6"/>
            <a:extLst>
              <a:ext uri="{FF2B5EF4-FFF2-40B4-BE49-F238E27FC236}">
                <a16:creationId xmlns:a16="http://schemas.microsoft.com/office/drawing/2014/main" id="{D1E5B37A-DAC1-B6A0-41C8-52055374201D}"/>
              </a:ext>
            </a:extLst>
          </p:cNvPr>
          <p:cNvSpPr/>
          <p:nvPr/>
        </p:nvSpPr>
        <p:spPr>
          <a:xfrm>
            <a:off x="1519915" y="2434306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hlinkClick r:id="rId7"/>
            <a:extLst>
              <a:ext uri="{FF2B5EF4-FFF2-40B4-BE49-F238E27FC236}">
                <a16:creationId xmlns:a16="http://schemas.microsoft.com/office/drawing/2014/main" id="{6FC9E861-7A82-DA33-B250-504401A62F9F}"/>
              </a:ext>
            </a:extLst>
          </p:cNvPr>
          <p:cNvSpPr/>
          <p:nvPr/>
        </p:nvSpPr>
        <p:spPr>
          <a:xfrm>
            <a:off x="1519915" y="2951563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hlinkClick r:id="rId8"/>
            <a:extLst>
              <a:ext uri="{FF2B5EF4-FFF2-40B4-BE49-F238E27FC236}">
                <a16:creationId xmlns:a16="http://schemas.microsoft.com/office/drawing/2014/main" id="{50352AF8-7CF2-418A-F979-0DF79DD86F50}"/>
              </a:ext>
            </a:extLst>
          </p:cNvPr>
          <p:cNvSpPr/>
          <p:nvPr/>
        </p:nvSpPr>
        <p:spPr>
          <a:xfrm>
            <a:off x="1519915" y="3468820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hlinkClick r:id="rId9"/>
            <a:extLst>
              <a:ext uri="{FF2B5EF4-FFF2-40B4-BE49-F238E27FC236}">
                <a16:creationId xmlns:a16="http://schemas.microsoft.com/office/drawing/2014/main" id="{35C7D3E1-125C-1B9D-38AF-02D78563AF8D}"/>
              </a:ext>
            </a:extLst>
          </p:cNvPr>
          <p:cNvSpPr/>
          <p:nvPr/>
        </p:nvSpPr>
        <p:spPr>
          <a:xfrm>
            <a:off x="1519915" y="3986077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hlinkClick r:id="rId10"/>
            <a:extLst>
              <a:ext uri="{FF2B5EF4-FFF2-40B4-BE49-F238E27FC236}">
                <a16:creationId xmlns:a16="http://schemas.microsoft.com/office/drawing/2014/main" id="{F68483BF-A6A8-0143-0467-35AE029724C4}"/>
              </a:ext>
            </a:extLst>
          </p:cNvPr>
          <p:cNvSpPr/>
          <p:nvPr/>
        </p:nvSpPr>
        <p:spPr>
          <a:xfrm>
            <a:off x="1519915" y="4503334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hlinkClick r:id="rId11"/>
            <a:extLst>
              <a:ext uri="{FF2B5EF4-FFF2-40B4-BE49-F238E27FC236}">
                <a16:creationId xmlns:a16="http://schemas.microsoft.com/office/drawing/2014/main" id="{DE8A6243-ABA5-EDA7-68C8-AD3C3BE19D57}"/>
              </a:ext>
            </a:extLst>
          </p:cNvPr>
          <p:cNvSpPr/>
          <p:nvPr/>
        </p:nvSpPr>
        <p:spPr>
          <a:xfrm>
            <a:off x="1519915" y="5020594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C7C4E2-9222-6FBE-4E5A-FAEF0AAA256F}"/>
              </a:ext>
            </a:extLst>
          </p:cNvPr>
          <p:cNvSpPr/>
          <p:nvPr/>
        </p:nvSpPr>
        <p:spPr>
          <a:xfrm>
            <a:off x="4679967" y="6305540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hlinkClick r:id="rId12"/>
            <a:extLst>
              <a:ext uri="{FF2B5EF4-FFF2-40B4-BE49-F238E27FC236}">
                <a16:creationId xmlns:a16="http://schemas.microsoft.com/office/drawing/2014/main" id="{E28A915F-C247-CB23-5D4C-74C452E18D04}"/>
              </a:ext>
            </a:extLst>
          </p:cNvPr>
          <p:cNvSpPr/>
          <p:nvPr/>
        </p:nvSpPr>
        <p:spPr>
          <a:xfrm>
            <a:off x="1519915" y="5537854"/>
            <a:ext cx="187732" cy="18773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11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Impact</vt:lpstr>
      <vt:lpstr>Wingdings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O'Hare</dc:creator>
  <cp:lastModifiedBy>Stephen O'Hare</cp:lastModifiedBy>
  <cp:revision>1</cp:revision>
  <dcterms:created xsi:type="dcterms:W3CDTF">2025-05-09T09:30:50Z</dcterms:created>
  <dcterms:modified xsi:type="dcterms:W3CDTF">2025-05-09T09:32:38Z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2025-05-09T09:32:13Z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>0bbaf968-92d9-4e38-8ecd-5c84752154c5</vt:lpwstr>
  </property>
  <property fmtid="{D5CDD505-2E9C-101B-9397-08002B2CF9AE}" pid="8" name="MSIP_Label_980f36f3-41a5-4f45-a6a2-e224f336accd_ContentBits">
    <vt:lpwstr>2</vt:lpwstr>
  </property>
  <property fmtid="{D5CDD505-2E9C-101B-9397-08002B2CF9AE}" pid="9" name="ClassificationContentMarkingFooterLocations">
    <vt:lpwstr>1_Office Theme:4</vt:lpwstr>
  </property>
  <property fmtid="{D5CDD505-2E9C-101B-9397-08002B2CF9AE}" pid="10" name="ClassificationContentMarkingFooterText">
    <vt:lpwstr>Classified: RMG – Internal</vt:lpwstr>
  </property>
</Properties>
</file>