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4"/>
    <p:sldMasterId id="2147483892" r:id="rId5"/>
  </p:sldMasterIdLst>
  <p:notesMasterIdLst>
    <p:notesMasterId r:id="rId7"/>
  </p:notesMasterIdLst>
  <p:handoutMasterIdLst>
    <p:handoutMasterId r:id="rId8"/>
  </p:handoutMasterIdLst>
  <p:sldIdLst>
    <p:sldId id="423" r:id="rId6"/>
  </p:sldIdLst>
  <p:sldSz cx="6858000" cy="9906000" type="A4"/>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7" userDrawn="1">
          <p15:clr>
            <a:srgbClr val="A4A3A4"/>
          </p15:clr>
        </p15:guide>
        <p15:guide id="2" pos="3120">
          <p15:clr>
            <a:srgbClr val="A4A3A4"/>
          </p15:clr>
        </p15:guide>
        <p15:guide id="3" orient="horz" pos="6068" userDrawn="1">
          <p15:clr>
            <a:srgbClr val="A4A3A4"/>
          </p15:clr>
        </p15:guide>
        <p15:guide id="4"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Close" initials="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21"/>
    <a:srgbClr val="DA2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8" autoAdjust="0"/>
    <p:restoredTop sz="95382" autoAdjust="0"/>
  </p:normalViewPr>
  <p:slideViewPr>
    <p:cSldViewPr>
      <p:cViewPr>
        <p:scale>
          <a:sx n="100" d="100"/>
          <a:sy n="100" d="100"/>
        </p:scale>
        <p:origin x="1348" y="-3800"/>
      </p:cViewPr>
      <p:guideLst>
        <p:guide orient="horz" pos="2167"/>
        <p:guide pos="3120"/>
        <p:guide orient="horz" pos="6068"/>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594-4523-8880-5B7FF3305BD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594-4523-8880-5B7FF3305BD7}"/>
              </c:ext>
            </c:extLst>
          </c:dPt>
          <c:cat>
            <c:strRef>
              <c:f>Sheet1!$A$2:$A$3</c:f>
              <c:strCache>
                <c:ptCount val="2"/>
                <c:pt idx="0">
                  <c:v>Engaged</c:v>
                </c:pt>
                <c:pt idx="1">
                  <c:v>Minimally engaged</c:v>
                </c:pt>
              </c:strCache>
            </c:strRef>
          </c:cat>
          <c:val>
            <c:numRef>
              <c:f>Sheet1!$B$2:$B$3</c:f>
              <c:numCache>
                <c:formatCode>0%</c:formatCode>
                <c:ptCount val="2"/>
                <c:pt idx="0">
                  <c:v>0.99</c:v>
                </c:pt>
                <c:pt idx="1">
                  <c:v>0.01</c:v>
                </c:pt>
              </c:numCache>
            </c:numRef>
          </c:val>
          <c:extLst>
            <c:ext xmlns:c16="http://schemas.microsoft.com/office/drawing/2014/chart" uri="{C3380CC4-5D6E-409C-BE32-E72D297353CC}">
              <c16:uniqueId val="{00000004-0594-4523-8880-5B7FF3305BD7}"/>
            </c:ext>
          </c:extLst>
        </c:ser>
        <c:dLbls>
          <c:showLegendKey val="0"/>
          <c:showVal val="0"/>
          <c:showCatName val="0"/>
          <c:showSerName val="0"/>
          <c:showPercent val="0"/>
          <c:showBubbleSize val="0"/>
          <c:showLeaderLines val="1"/>
        </c:dLbls>
        <c:firstSliceAng val="293"/>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89" cy="496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900" y="0"/>
            <a:ext cx="2946189" cy="496650"/>
          </a:xfrm>
          <a:prstGeom prst="rect">
            <a:avLst/>
          </a:prstGeom>
        </p:spPr>
        <p:txBody>
          <a:bodyPr vert="horz" lIns="91440" tIns="45720" rIns="91440" bIns="45720" rtlCol="0"/>
          <a:lstStyle>
            <a:lvl1pPr algn="r">
              <a:defRPr sz="1200"/>
            </a:lvl1pPr>
          </a:lstStyle>
          <a:p>
            <a:fld id="{2394AFF1-7939-428B-A94A-10DCFC82812D}" type="datetimeFigureOut">
              <a:rPr lang="en-GB" smtClean="0"/>
              <a:t>26/02/2020</a:t>
            </a:fld>
            <a:endParaRPr lang="en-GB"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40" tIns="45720" rIns="91440" bIns="45720" rtlCol="0" anchor="b"/>
          <a:lstStyle>
            <a:lvl1pPr algn="r">
              <a:defRPr sz="1200"/>
            </a:lvl1pPr>
          </a:lstStyle>
          <a:p>
            <a:fld id="{6534BE23-F666-47C8-9FE9-B3105AD67D7C}" type="slidenum">
              <a:rPr lang="en-GB" smtClean="0"/>
              <a:t>‹#›</a:t>
            </a:fld>
            <a:endParaRPr lang="en-GB" dirty="0"/>
          </a:p>
        </p:txBody>
      </p:sp>
    </p:spTree>
    <p:extLst>
      <p:ext uri="{BB962C8B-B14F-4D97-AF65-F5344CB8AC3E}">
        <p14:creationId xmlns:p14="http://schemas.microsoft.com/office/powerpoint/2010/main" val="200465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667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863" y="0"/>
            <a:ext cx="2946275" cy="496672"/>
          </a:xfrm>
          <a:prstGeom prst="rect">
            <a:avLst/>
          </a:prstGeom>
        </p:spPr>
        <p:txBody>
          <a:bodyPr vert="horz" lIns="91440" tIns="45720" rIns="91440" bIns="45720" rtlCol="0"/>
          <a:lstStyle>
            <a:lvl1pPr algn="r">
              <a:defRPr sz="1200"/>
            </a:lvl1pPr>
          </a:lstStyle>
          <a:p>
            <a:fld id="{342D69B3-C4D0-4F0E-9F52-30C6A12A0D9B}" type="datetimeFigureOut">
              <a:rPr lang="en-GB" smtClean="0"/>
              <a:t>26/02/2020</a:t>
            </a:fld>
            <a:endParaRPr lang="en-GB" dirty="0"/>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386" y="4715832"/>
            <a:ext cx="5436908" cy="446664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272"/>
            <a:ext cx="2946275" cy="4966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863" y="9428272"/>
            <a:ext cx="2946275" cy="496672"/>
          </a:xfrm>
          <a:prstGeom prst="rect">
            <a:avLst/>
          </a:prstGeom>
        </p:spPr>
        <p:txBody>
          <a:bodyPr vert="horz" lIns="91440" tIns="45720" rIns="91440" bIns="45720" rtlCol="0" anchor="b"/>
          <a:lstStyle>
            <a:lvl1pPr algn="r">
              <a:defRPr sz="1200"/>
            </a:lvl1pPr>
          </a:lstStyle>
          <a:p>
            <a:fld id="{1261993B-4DAA-4D9B-B257-7182D0C14DFA}" type="slidenum">
              <a:rPr lang="en-GB" smtClean="0"/>
              <a:t>‹#›</a:t>
            </a:fld>
            <a:endParaRPr lang="en-GB" dirty="0"/>
          </a:p>
        </p:txBody>
      </p:sp>
    </p:spTree>
    <p:extLst>
      <p:ext uri="{BB962C8B-B14F-4D97-AF65-F5344CB8AC3E}">
        <p14:creationId xmlns:p14="http://schemas.microsoft.com/office/powerpoint/2010/main" val="82493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2963" y="744538"/>
            <a:ext cx="25749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C7635-1031-4554-832A-27846738D161}" type="slidenum">
              <a:rPr lang="en-GB" smtClean="0"/>
              <a:t>1</a:t>
            </a:fld>
            <a:endParaRPr lang="en-GB" dirty="0"/>
          </a:p>
        </p:txBody>
      </p:sp>
    </p:spTree>
    <p:extLst>
      <p:ext uri="{BB962C8B-B14F-4D97-AF65-F5344CB8AC3E}">
        <p14:creationId xmlns:p14="http://schemas.microsoft.com/office/powerpoint/2010/main" val="3037448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pic>
        <p:nvPicPr>
          <p:cNvPr id="8" name="Picture 1"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53891" y="7959197"/>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33253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80028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latin typeface="Arial" charset="0"/>
              </a:rPr>
              <a:t>Royal Mail, the cruciform and all marks indicated with ® are registered trade marks of Royal Mail Group Ltd.</a:t>
            </a:r>
          </a:p>
          <a:p>
            <a:pPr>
              <a:defRPr/>
            </a:pPr>
            <a:r>
              <a:rPr lang="en-GB" altLang="en-US" sz="700" dirty="0">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383505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79821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grpSp>
        <p:nvGrpSpPr>
          <p:cNvPr id="4" name="Group 1"/>
          <p:cNvGrpSpPr>
            <a:grpSpLocks/>
          </p:cNvGrpSpPr>
          <p:nvPr/>
        </p:nvGrpSpPr>
        <p:grpSpPr bwMode="auto">
          <a:xfrm rot="5400000">
            <a:off x="-475026" y="675498"/>
            <a:ext cx="1109064" cy="159012"/>
            <a:chOff x="8164619" y="6615952"/>
            <a:chExt cx="1688034" cy="242048"/>
          </a:xfrm>
        </p:grpSpPr>
        <p:grpSp>
          <p:nvGrpSpPr>
            <p:cNvPr id="5" name="Group 2"/>
            <p:cNvGrpSpPr>
              <a:grpSpLocks/>
            </p:cNvGrpSpPr>
            <p:nvPr/>
          </p:nvGrpSpPr>
          <p:grpSpPr bwMode="auto">
            <a:xfrm>
              <a:off x="8164619" y="6615952"/>
              <a:ext cx="1688034" cy="242048"/>
              <a:chOff x="8164619" y="6615952"/>
              <a:chExt cx="1688034" cy="242048"/>
            </a:xfrm>
          </p:grpSpPr>
          <p:sp>
            <p:nvSpPr>
              <p:cNvPr id="7" name="Rectangle 6"/>
              <p:cNvSpPr/>
              <p:nvPr/>
            </p:nvSpPr>
            <p:spPr>
              <a:xfrm>
                <a:off x="8164619" y="6615952"/>
                <a:ext cx="241261" cy="242048"/>
              </a:xfrm>
              <a:prstGeom prst="rect">
                <a:avLst/>
              </a:prstGeom>
              <a:solidFill>
                <a:srgbClr val="E3211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 name="Rectangle 8"/>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 name="Rectangle 9"/>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6" name="Rectangle 5"/>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spTree>
    <p:extLst>
      <p:ext uri="{BB962C8B-B14F-4D97-AF65-F5344CB8AC3E}">
        <p14:creationId xmlns:p14="http://schemas.microsoft.com/office/powerpoint/2010/main" val="3113449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29300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
        <p:nvSpPr>
          <p:cNvPr id="16" name="Footer Placeholder 4"/>
          <p:cNvSpPr>
            <a:spLocks noGrp="1"/>
          </p:cNvSpPr>
          <p:nvPr>
            <p:ph type="ftr" sz="quarter" idx="3"/>
          </p:nvPr>
        </p:nvSpPr>
        <p:spPr>
          <a:xfrm>
            <a:off x="1106032" y="9239920"/>
            <a:ext cx="3596927" cy="326199"/>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solidFill>
                  <a:prstClr val="black">
                    <a:tint val="75000"/>
                  </a:prstClr>
                </a:solidFill>
              </a:rPr>
              <a:t> </a:t>
            </a:r>
          </a:p>
        </p:txBody>
      </p:sp>
      <p:sp>
        <p:nvSpPr>
          <p:cNvPr id="19" name="Slide Number Placeholder 5"/>
          <p:cNvSpPr txBox="1">
            <a:spLocks/>
          </p:cNvSpPr>
          <p:nvPr userDrawn="1"/>
        </p:nvSpPr>
        <p:spPr>
          <a:xfrm>
            <a:off x="273768" y="9239920"/>
            <a:ext cx="647540" cy="348114"/>
          </a:xfrm>
          <a:prstGeom prst="rect">
            <a:avLst/>
          </a:prstGeom>
        </p:spPr>
        <p:txBody>
          <a:bodyPr vert="horz" lIns="0" tIns="0" rIns="0" bIns="0" rtlCol="0" anchor="t" anchorCtr="0">
            <a:noAutofit/>
          </a:bodyPr>
          <a:lstStyle>
            <a:defPPr>
              <a:defRPr lang="en-US"/>
            </a:defPPr>
            <a:lvl1pPr algn="l" defTabSz="457200" rtl="0" fontAlgn="base">
              <a:spcBef>
                <a:spcPct val="0"/>
              </a:spcBef>
              <a:spcAft>
                <a:spcPct val="0"/>
              </a:spcAft>
              <a:defRPr sz="1200" kern="1200">
                <a:solidFill>
                  <a:schemeClr val="tx1">
                    <a:tint val="75000"/>
                  </a:schemeClr>
                </a:solidFill>
                <a:latin typeface="Arial"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F8DEEF1C-85D8-4622-96D6-431C752B733C}" type="slidenum">
              <a:rPr lang="en-US" smtClean="0">
                <a:solidFill>
                  <a:prstClr val="black">
                    <a:tint val="75000"/>
                  </a:prstClr>
                </a:solidFill>
              </a:rPr>
              <a:pPr/>
              <a:t>‹#›</a:t>
            </a:fld>
            <a:endParaRPr lang="en-US" dirty="0">
              <a:solidFill>
                <a:prstClr val="black">
                  <a:tint val="75000"/>
                </a:prstClr>
              </a:solidFill>
            </a:endParaRPr>
          </a:p>
        </p:txBody>
      </p:sp>
      <p:sp>
        <p:nvSpPr>
          <p:cNvPr id="20" name="TextBox 19" descr="CONFIDENTIAL_TAG_0xFFEE"/>
          <p:cNvSpPr txBox="1"/>
          <p:nvPr userDrawn="1"/>
        </p:nvSpPr>
        <p:spPr>
          <a:xfrm>
            <a:off x="214186" y="8764667"/>
            <a:ext cx="2208351" cy="276999"/>
          </a:xfrm>
          <a:prstGeom prst="rect">
            <a:avLst/>
          </a:prstGeom>
          <a:noFill/>
        </p:spPr>
        <p:txBody>
          <a:bodyPr vert="horz" rtlCol="0">
            <a:spAutoFit/>
          </a:bodyPr>
          <a:lstStyle/>
          <a:p>
            <a:endParaRPr lang="en-US" sz="1200" dirty="0">
              <a:solidFill>
                <a:srgbClr val="FFFFFF"/>
              </a:solidFill>
              <a:latin typeface="Arial"/>
            </a:endParaRPr>
          </a:p>
        </p:txBody>
      </p:sp>
      <p:pic>
        <p:nvPicPr>
          <p:cNvPr id="21" name="Shape 255"/>
          <p:cNvPicPr preferRelativeResize="0"/>
          <p:nvPr userDrawn="1"/>
        </p:nvPicPr>
        <p:blipFill>
          <a:blip r:embed="rId2">
            <a:alphaModFix/>
            <a:duotone>
              <a:prstClr val="black"/>
              <a:schemeClr val="tx1">
                <a:tint val="45000"/>
                <a:satMod val="400000"/>
              </a:schemeClr>
            </a:duotone>
          </a:blip>
          <a:stretch>
            <a:fillRect/>
          </a:stretch>
        </p:blipFill>
        <p:spPr>
          <a:xfrm>
            <a:off x="2333203" y="9217091"/>
            <a:ext cx="1181250" cy="501546"/>
          </a:xfrm>
          <a:prstGeom prst="rect">
            <a:avLst/>
          </a:prstGeom>
          <a:noFill/>
          <a:ln>
            <a:noFill/>
          </a:ln>
        </p:spPr>
      </p:pic>
      <p:pic>
        <p:nvPicPr>
          <p:cNvPr id="22" name="Picture 21" descr="Lida_MasterLogo_RED_RGB.ai"/>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7750" y="9009451"/>
            <a:ext cx="335589" cy="700179"/>
          </a:xfrm>
          <a:prstGeom prst="rect">
            <a:avLst/>
          </a:prstGeom>
        </p:spPr>
      </p:pic>
      <p:pic>
        <p:nvPicPr>
          <p:cNvPr id="23" name="Picture 6" descr="http://www.recommendedagencies.com/pub/logos/oliver-marketing-logo-1415880287.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26929"/>
          <a:stretch/>
        </p:blipFill>
        <p:spPr bwMode="auto">
          <a:xfrm>
            <a:off x="1229157" y="8781615"/>
            <a:ext cx="708355" cy="107993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MC&amp;C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760042" y="8907801"/>
            <a:ext cx="672204" cy="95374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 result for royalmail marketreach 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677835" y="8695293"/>
            <a:ext cx="673547" cy="140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050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9372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78074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6230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3374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4134177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8031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93562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23619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879943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solidFill>
                  <a:prstClr val="black"/>
                </a:solidFill>
                <a:latin typeface="Arial" charset="0"/>
              </a:rPr>
              <a:t>Royal Mail, the cruciform and all marks indicated with ® are registered trade marks of Royal Mail Group Ltd.</a:t>
            </a:r>
          </a:p>
          <a:p>
            <a:pPr>
              <a:defRPr/>
            </a:pPr>
            <a:r>
              <a:rPr lang="en-GB" altLang="en-US" sz="700" dirty="0">
                <a:solidFill>
                  <a:prstClr val="black"/>
                </a:solidFill>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5149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37710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369450" y="329512"/>
            <a:ext cx="3645900" cy="791556"/>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342900" y="2485792"/>
            <a:ext cx="3737475" cy="1065422"/>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2" name="Footer Placeholder 1"/>
          <p:cNvSpPr>
            <a:spLocks noGrp="1"/>
          </p:cNvSpPr>
          <p:nvPr>
            <p:ph type="ftr" sz="quarter" idx="10"/>
          </p:nvPr>
        </p:nvSpPr>
        <p:spPr/>
        <p:txBody>
          <a:bodyPr/>
          <a:lstStyle/>
          <a:p>
            <a:r>
              <a:rPr lang="en-US" dirty="0">
                <a:solidFill>
                  <a:prstClr val="black"/>
                </a:solidFill>
              </a:rPr>
              <a:t> </a:t>
            </a:r>
          </a:p>
        </p:txBody>
      </p:sp>
      <p:sp>
        <p:nvSpPr>
          <p:cNvPr id="3" name="Slide Number Placeholder 2"/>
          <p:cNvSpPr>
            <a:spLocks noGrp="1"/>
          </p:cNvSpPr>
          <p:nvPr>
            <p:ph type="sldNum" sz="quarter" idx="11"/>
          </p:nvPr>
        </p:nvSpPr>
        <p:spPr/>
        <p:txBody>
          <a:bodyPr/>
          <a:lstStyle/>
          <a:p>
            <a:fld id="{F8DEEF1C-85D8-4622-96D6-431C752B733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7692148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slide">
    <p:bg>
      <p:bgPr>
        <a:gradFill rotWithShape="1">
          <a:gsLst>
            <a:gs pos="0">
              <a:schemeClr val="bg1">
                <a:tint val="80000"/>
                <a:satMod val="300000"/>
                <a:alpha val="0"/>
                <a:lumMod val="0"/>
                <a:lumOff val="1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5671687" y="9548148"/>
            <a:ext cx="1186315" cy="357852"/>
          </a:xfrm>
          <a:prstGeom prst="rect">
            <a:avLst/>
          </a:prstGeom>
        </p:spPr>
      </p:pic>
      <p:sp>
        <p:nvSpPr>
          <p:cNvPr id="15" name="Slide Number Placeholder 11"/>
          <p:cNvSpPr>
            <a:spLocks noGrp="1"/>
          </p:cNvSpPr>
          <p:nvPr>
            <p:ph type="sldNum" sz="quarter" idx="4"/>
          </p:nvPr>
        </p:nvSpPr>
        <p:spPr>
          <a:xfrm>
            <a:off x="6076335" y="9463375"/>
            <a:ext cx="377016" cy="527403"/>
          </a:xfrm>
          <a:prstGeom prst="rect">
            <a:avLst/>
          </a:prstGeom>
        </p:spPr>
        <p:txBody>
          <a:bodyPr vert="horz" lIns="77925" tIns="38963" rIns="77925" bIns="38963" rtlCol="0" anchor="ctr"/>
          <a:lstStyle>
            <a:lvl1pPr algn="ctr">
              <a:defRPr sz="975" b="1">
                <a:solidFill>
                  <a:schemeClr val="bg1"/>
                </a:solidFill>
                <a:latin typeface="Arial"/>
              </a:defRPr>
            </a:lvl1pPr>
          </a:lstStyle>
          <a:p>
            <a:fld id="{A74EB0F2-648F-F340-8077-1363C8DB6354}" type="slidenum">
              <a:rPr lang="en-US" smtClean="0">
                <a:solidFill>
                  <a:prstClr val="white"/>
                </a:solidFill>
              </a:rPr>
              <a:pPr/>
              <a:t>‹#›</a:t>
            </a:fld>
            <a:endParaRPr lang="en-US" dirty="0">
              <a:solidFill>
                <a:prstClr val="white"/>
              </a:solidFill>
            </a:endParaRPr>
          </a:p>
        </p:txBody>
      </p:sp>
      <p:sp>
        <p:nvSpPr>
          <p:cNvPr id="30" name="Text Placeholder 16"/>
          <p:cNvSpPr>
            <a:spLocks noGrp="1"/>
          </p:cNvSpPr>
          <p:nvPr>
            <p:ph type="body" sz="quarter" idx="14" hasCustomPrompt="1"/>
          </p:nvPr>
        </p:nvSpPr>
        <p:spPr>
          <a:xfrm>
            <a:off x="0" y="1311533"/>
            <a:ext cx="6330462" cy="362163"/>
          </a:xfrm>
          <a:prstGeom prst="rect">
            <a:avLst/>
          </a:prstGeom>
          <a:noFill/>
        </p:spPr>
        <p:txBody>
          <a:bodyPr wrap="square" lIns="552226" tIns="38963" rIns="77925" bIns="38963">
            <a:spAutoFit/>
          </a:bodyPr>
          <a:lstStyle>
            <a:lvl1pPr marL="0" indent="0" algn="ctr">
              <a:buNone/>
              <a:defRPr sz="1842" b="1">
                <a:solidFill>
                  <a:schemeClr val="tx1"/>
                </a:solidFill>
                <a:latin typeface="Arial Black" panose="020B0A04020102020204" pitchFamily="34" charset="0"/>
                <a:cs typeface="Arial" panose="020B0604020202020204" pitchFamily="34" charset="0"/>
              </a:defRPr>
            </a:lvl1pPr>
          </a:lstStyle>
          <a:p>
            <a:pPr lvl="0"/>
            <a:r>
              <a:rPr lang="en-US" dirty="0"/>
              <a:t>CLICK TO EDIT MASTER TEXT</a:t>
            </a:r>
            <a:endParaRPr lang="en-GB" dirty="0"/>
          </a:p>
        </p:txBody>
      </p:sp>
    </p:spTree>
    <p:extLst>
      <p:ext uri="{BB962C8B-B14F-4D97-AF65-F5344CB8AC3E}">
        <p14:creationId xmlns:p14="http://schemas.microsoft.com/office/powerpoint/2010/main" val="187318118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5" orient="horz" pos="2160">
          <p15:clr>
            <a:srgbClr val="FBAE40"/>
          </p15:clr>
        </p15:guide>
        <p15:guide id="6" orient="horz" pos="391">
          <p15:clr>
            <a:srgbClr val="FBAE40"/>
          </p15:clr>
        </p15:guide>
        <p15:guide id="7" orient="horz" pos="109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6994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22230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8573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98387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45992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50762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031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D7DF158F-5A36-406A-A2F5-642DA7F7E9DA}"/>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8" r:id="rId7"/>
    <p:sldLayoutId id="2147483889" r:id="rId8"/>
    <p:sldLayoutId id="2147483884" r:id="rId9"/>
    <p:sldLayoutId id="2147483885" r:id="rId10"/>
    <p:sldLayoutId id="2147483886" r:id="rId11"/>
    <p:sldLayoutId id="2147483887" r:id="rId12"/>
    <p:sldLayoutId id="2147483891" r:id="rId1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BCF81AFA-CD89-4363-8792-9170877A68B8}"/>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extLst>
      <p:ext uri="{BB962C8B-B14F-4D97-AF65-F5344CB8AC3E}">
        <p14:creationId xmlns:p14="http://schemas.microsoft.com/office/powerpoint/2010/main" val="131303944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7" r:id="rId14"/>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image" Target="../media/image17.svg"/><Relationship Id="rId3" Type="http://schemas.openxmlformats.org/officeDocument/2006/relationships/image" Target="../media/image8.png"/><Relationship Id="rId7" Type="http://schemas.openxmlformats.org/officeDocument/2006/relationships/image" Target="../media/image12.svg"/><Relationship Id="rId12"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jpeg"/><Relationship Id="rId10" Type="http://schemas.openxmlformats.org/officeDocument/2006/relationships/image" Target="../media/image14.svg"/><Relationship Id="rId4" Type="http://schemas.openxmlformats.org/officeDocument/2006/relationships/image" Target="../media/image9.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2113" y="1458484"/>
            <a:ext cx="6459991" cy="14154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Ins="1260000" rtlCol="0" anchor="t"/>
          <a:lstStyle/>
          <a:p>
            <a:r>
              <a:rPr lang="en-GB" sz="1400" dirty="0">
                <a:solidFill>
                  <a:schemeClr val="bg1"/>
                </a:solidFill>
                <a:latin typeface="Arial" panose="020B0604020202020204" pitchFamily="34" charset="0"/>
                <a:cs typeface="Arial" panose="020B0604020202020204" pitchFamily="34" charset="0"/>
              </a:rPr>
              <a:t>Local Government has never been under more intense pressure to deliver more to its’ citizens for ever less money.</a:t>
            </a:r>
          </a:p>
          <a:p>
            <a:r>
              <a:rPr lang="en-GB" sz="1400" dirty="0">
                <a:solidFill>
                  <a:schemeClr val="bg1"/>
                </a:solidFill>
                <a:latin typeface="Arial" panose="020B0604020202020204" pitchFamily="34" charset="0"/>
                <a:cs typeface="Arial" panose="020B0604020202020204" pitchFamily="34" charset="0"/>
              </a:rPr>
              <a:t>And with 58</a:t>
            </a:r>
            <a:r>
              <a:rPr lang="en-GB" sz="1400" baseline="30000" dirty="0">
                <a:solidFill>
                  <a:schemeClr val="bg1"/>
                </a:solidFill>
                <a:latin typeface="Arial" panose="020B0604020202020204" pitchFamily="34" charset="0"/>
                <a:cs typeface="Arial" panose="020B0604020202020204" pitchFamily="34" charset="0"/>
              </a:rPr>
              <a:t>%</a:t>
            </a:r>
            <a:r>
              <a:rPr lang="en-GB" sz="1050" baseline="30000" dirty="0">
                <a:solidFill>
                  <a:schemeClr val="bg1"/>
                </a:solidFill>
                <a:latin typeface="Arial" panose="020B0604020202020204" pitchFamily="34" charset="0"/>
                <a:cs typeface="Arial" panose="020B0604020202020204" pitchFamily="34" charset="0"/>
              </a:rPr>
              <a:t>1</a:t>
            </a:r>
            <a:r>
              <a:rPr lang="en-GB" sz="1400" dirty="0">
                <a:solidFill>
                  <a:schemeClr val="bg1"/>
                </a:solidFill>
                <a:latin typeface="Arial" panose="020B0604020202020204" pitchFamily="34" charset="0"/>
                <a:cs typeface="Arial" panose="020B0604020202020204" pitchFamily="34" charset="0"/>
              </a:rPr>
              <a:t> of people concerned about how budget cuts will affect the community it is vital that Local Government messages help to build trust with their audiences.</a:t>
            </a:r>
          </a:p>
          <a:p>
            <a:endParaRPr lang="en-GB" sz="600" dirty="0">
              <a:solidFill>
                <a:schemeClr val="bg1"/>
              </a:solidFill>
              <a:latin typeface="Arial" panose="020B0604020202020204" pitchFamily="34" charset="0"/>
              <a:cs typeface="Arial" panose="020B0604020202020204" pitchFamily="34" charset="0"/>
            </a:endParaRPr>
          </a:p>
          <a:p>
            <a:r>
              <a:rPr lang="en-GB" sz="800" baseline="30000" dirty="0">
                <a:solidFill>
                  <a:schemeClr val="bg1"/>
                </a:solidFill>
                <a:latin typeface="Arial" panose="020B0604020202020204" pitchFamily="34" charset="0"/>
                <a:cs typeface="Arial" panose="020B0604020202020204" pitchFamily="34" charset="0"/>
              </a:rPr>
              <a:t>1</a:t>
            </a:r>
            <a:r>
              <a:rPr lang="en-GB" sz="800" dirty="0">
                <a:solidFill>
                  <a:schemeClr val="bg1"/>
                </a:solidFill>
                <a:latin typeface="Arial" panose="020B0604020202020204" pitchFamily="34" charset="0"/>
                <a:cs typeface="Arial" panose="020B0604020202020204" pitchFamily="34" charset="0"/>
              </a:rPr>
              <a:t>APSE, Association for Public Service Excellence, 2017</a:t>
            </a:r>
            <a:endParaRPr lang="en-GB" sz="1050" dirty="0">
              <a:solidFill>
                <a:schemeClr val="bg1"/>
              </a:solidFill>
              <a:latin typeface="Arial" panose="020B0604020202020204" pitchFamily="34" charset="0"/>
              <a:cs typeface="Arial" panose="020B0604020202020204" pitchFamily="34" charset="0"/>
            </a:endParaRPr>
          </a:p>
          <a:p>
            <a:endParaRPr lang="en-GB" sz="1200" dirty="0">
              <a:solidFill>
                <a:schemeClr val="bg1"/>
              </a:solidFill>
              <a:latin typeface="Arial" panose="020B0604020202020204" pitchFamily="34" charset="0"/>
              <a:cs typeface="Arial" panose="020B0604020202020204" pitchFamily="34" charset="0"/>
            </a:endParaRPr>
          </a:p>
        </p:txBody>
      </p:sp>
      <p:graphicFrame>
        <p:nvGraphicFramePr>
          <p:cNvPr id="43" name="Table 42"/>
          <p:cNvGraphicFramePr>
            <a:graphicFrameLocks noGrp="1"/>
          </p:cNvGraphicFramePr>
          <p:nvPr>
            <p:extLst>
              <p:ext uri="{D42A27DB-BD31-4B8C-83A1-F6EECF244321}">
                <p14:modId xmlns:p14="http://schemas.microsoft.com/office/powerpoint/2010/main" val="423283879"/>
              </p:ext>
            </p:extLst>
          </p:nvPr>
        </p:nvGraphicFramePr>
        <p:xfrm>
          <a:off x="272114" y="3008784"/>
          <a:ext cx="6459991" cy="5120692"/>
        </p:xfrm>
        <a:graphic>
          <a:graphicData uri="http://schemas.openxmlformats.org/drawingml/2006/table">
            <a:tbl>
              <a:tblPr firstRow="1" bandRow="1">
                <a:tableStyleId>{2D5ABB26-0587-4C30-8999-92F81FD0307C}</a:tableStyleId>
              </a:tblPr>
              <a:tblGrid>
                <a:gridCol w="1753881">
                  <a:extLst>
                    <a:ext uri="{9D8B030D-6E8A-4147-A177-3AD203B41FA5}">
                      <a16:colId xmlns:a16="http://schemas.microsoft.com/office/drawing/2014/main" val="20000"/>
                    </a:ext>
                  </a:extLst>
                </a:gridCol>
                <a:gridCol w="3342454">
                  <a:extLst>
                    <a:ext uri="{9D8B030D-6E8A-4147-A177-3AD203B41FA5}">
                      <a16:colId xmlns:a16="http://schemas.microsoft.com/office/drawing/2014/main" val="4024012003"/>
                    </a:ext>
                  </a:extLst>
                </a:gridCol>
                <a:gridCol w="1363656">
                  <a:extLst>
                    <a:ext uri="{9D8B030D-6E8A-4147-A177-3AD203B41FA5}">
                      <a16:colId xmlns:a16="http://schemas.microsoft.com/office/drawing/2014/main" val="20002"/>
                    </a:ext>
                  </a:extLst>
                </a:gridCol>
              </a:tblGrid>
              <a:tr h="395562">
                <a:tc gridSpan="2">
                  <a:txBody>
                    <a:bodyPr/>
                    <a:lstStyle/>
                    <a:p>
                      <a:r>
                        <a:rPr lang="en-GB" sz="1200" dirty="0">
                          <a:latin typeface="Impact" panose="020B0806030902050204" pitchFamily="34" charset="0"/>
                        </a:rPr>
                        <a:t>HOW DOES MAIL HELP TO </a:t>
                      </a:r>
                      <a:r>
                        <a:rPr lang="en-GB" sz="1200" dirty="0">
                          <a:solidFill>
                            <a:schemeClr val="accent1"/>
                          </a:solidFill>
                          <a:latin typeface="Impact" panose="020B0806030902050204" pitchFamily="34" charset="0"/>
                        </a:rPr>
                        <a:t>ENGAGE CITIZENS </a:t>
                      </a:r>
                      <a:r>
                        <a:rPr lang="en-GB" sz="1200" dirty="0">
                          <a:latin typeface="Impact" panose="020B0806030902050204" pitchFamily="34" charset="0"/>
                        </a:rPr>
                        <a:t>AND GET YOUR MESSAGE ACROSS?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200" dirty="0">
                        <a:latin typeface="Impact" panose="020B080603090205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indent="0" algn="l" defTabSz="457200" rtl="0" eaLnBrk="1" fontAlgn="auto" latinLnBrk="0" hangingPunct="1">
                        <a:lnSpc>
                          <a:spcPct val="100000"/>
                        </a:lnSpc>
                        <a:spcBef>
                          <a:spcPts val="0"/>
                        </a:spcBef>
                        <a:spcAft>
                          <a:spcPts val="0"/>
                        </a:spcAft>
                        <a:buClrTx/>
                        <a:buSzTx/>
                        <a:buFontTx/>
                        <a:buNone/>
                        <a:tabLst/>
                        <a:defRPr/>
                      </a:pPr>
                      <a:endParaRPr lang="en-GB" sz="1600" dirty="0">
                        <a:latin typeface="Arial Black" panose="020B0A040201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70488">
                <a:tc>
                  <a:txBody>
                    <a:bodyPr/>
                    <a:lstStyle/>
                    <a:p>
                      <a:pPr lvl="0" algn="l">
                        <a:lnSpc>
                          <a:spcPts val="1400"/>
                        </a:lnSpc>
                        <a:defRPr/>
                      </a:pPr>
                      <a:r>
                        <a:rPr lang="en-US" sz="1200" dirty="0">
                          <a:solidFill>
                            <a:prstClr val="black"/>
                          </a:solidFill>
                          <a:latin typeface="Impact" panose="020B0806030902050204" pitchFamily="34" charset="0"/>
                        </a:rPr>
                        <a:t>MAIL AND DOOR DROP</a:t>
                      </a:r>
                    </a:p>
                    <a:p>
                      <a:pPr lvl="0" algn="l">
                        <a:lnSpc>
                          <a:spcPts val="1400"/>
                        </a:lnSpc>
                        <a:defRPr/>
                      </a:pPr>
                      <a:r>
                        <a:rPr lang="en-US" sz="1200" dirty="0">
                          <a:solidFill>
                            <a:srgbClr val="E20C18"/>
                          </a:solidFill>
                          <a:latin typeface="Impact" panose="020B0806030902050204" pitchFamily="34" charset="0"/>
                        </a:rPr>
                        <a:t>REACHES EVERYONE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0" dirty="0">
                          <a:solidFill>
                            <a:prstClr val="black"/>
                          </a:solidFill>
                          <a:latin typeface="Arial" panose="020B0604020202020204" pitchFamily="34" charset="0"/>
                          <a:cs typeface="Arial" panose="020B0604020202020204" pitchFamily="34" charset="0"/>
                        </a:rPr>
                        <a:t>There are still 10% of the population who haven’t used the internet for the last 3 months.  Those in receiving housing benefit over-index for not having used the internet at home: index 149.</a:t>
                      </a:r>
                      <a:r>
                        <a:rPr lang="en-US" sz="1000" kern="0" baseline="30000" dirty="0">
                          <a:solidFill>
                            <a:prstClr val="black"/>
                          </a:solidFill>
                          <a:latin typeface="Arial" panose="020B0604020202020204" pitchFamily="34" charset="0"/>
                          <a:cs typeface="Arial" panose="020B0604020202020204" pitchFamily="34" charset="0"/>
                        </a:rPr>
                        <a:t>2</a:t>
                      </a:r>
                      <a:r>
                        <a:rPr lang="en-US" sz="1100" kern="0" baseline="0" dirty="0">
                          <a:solidFill>
                            <a:prstClr val="black"/>
                          </a:solidFill>
                          <a:latin typeface="Arial" panose="020B0604020202020204" pitchFamily="34" charset="0"/>
                          <a:cs typeface="Arial" panose="020B0604020202020204" pitchFamily="34" charset="0"/>
                        </a:rPr>
                        <a:t>  Door drops reach 98% of the population in the UK.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kern="0" baseline="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0" baseline="30000" dirty="0">
                          <a:solidFill>
                            <a:prstClr val="black"/>
                          </a:solidFill>
                          <a:latin typeface="Arial" panose="020B0604020202020204" pitchFamily="34" charset="0"/>
                          <a:cs typeface="Arial" panose="020B0604020202020204" pitchFamily="34" charset="0"/>
                        </a:rPr>
                        <a:t>2</a:t>
                      </a:r>
                      <a:r>
                        <a:rPr lang="en-US" sz="800" kern="0" dirty="0">
                          <a:solidFill>
                            <a:prstClr val="black"/>
                          </a:solidFill>
                          <a:latin typeface="Arial" panose="020B0604020202020204" pitchFamily="34" charset="0"/>
                          <a:cs typeface="Arial" panose="020B0604020202020204" pitchFamily="34" charset="0"/>
                        </a:rPr>
                        <a:t>TGI Q1 2020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44988">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lang="en-US" sz="1200" dirty="0">
                          <a:solidFill>
                            <a:prstClr val="black"/>
                          </a:solidFill>
                          <a:latin typeface="Impact" panose="020B0806030902050204" pitchFamily="34" charset="0"/>
                        </a:rPr>
                        <a:t>MAIL HAS </a:t>
                      </a:r>
                      <a:r>
                        <a:rPr lang="en-US" sz="1200" dirty="0">
                          <a:solidFill>
                            <a:schemeClr val="accent1"/>
                          </a:solidFill>
                          <a:latin typeface="Impact" panose="020B0806030902050204" pitchFamily="34" charset="0"/>
                        </a:rPr>
                        <a:t>HIGH RECALL</a:t>
                      </a:r>
                      <a:endPar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61% of people recall seeing mail from their Local Authority, second is 24% for door drop and the next nearest is 11% for local newspaper.</a:t>
                      </a:r>
                      <a:r>
                        <a:rPr lang="en-US" sz="1050" baseline="30000" dirty="0">
                          <a:latin typeface="Arial" panose="020B0604020202020204" pitchFamily="34" charset="0"/>
                          <a:cs typeface="Arial" panose="020B0604020202020204" pitchFamily="34" charset="0"/>
                        </a:rPr>
                        <a:t>3</a:t>
                      </a:r>
                      <a:endParaRPr lang="en-US" sz="11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baseline="30000" dirty="0">
                          <a:latin typeface="Arial" panose="020B0604020202020204" pitchFamily="34" charset="0"/>
                          <a:cs typeface="Arial" panose="020B0604020202020204" pitchFamily="34" charset="0"/>
                        </a:rPr>
                        <a:t>3</a:t>
                      </a:r>
                      <a:r>
                        <a:rPr lang="en-GB" sz="800" dirty="0">
                          <a:solidFill>
                            <a:prstClr val="black"/>
                          </a:solidFill>
                          <a:latin typeface="Arial" panose="020B0604020202020204" pitchFamily="34" charset="0"/>
                          <a:cs typeface="Arial" panose="020B0604020202020204" pitchFamily="34" charset="0"/>
                        </a:rPr>
                        <a:t>Royal Mail Local Government Research, Illuminas, 2017</a:t>
                      </a:r>
                      <a:endParaRPr lang="en-US" sz="8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024844">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MAIL IS PREFERRED FOR LOCAL GOVERNMENT MAIL BY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ALL AGE GROUPS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latin typeface="Arial" panose="020B0604020202020204" pitchFamily="34" charset="0"/>
                          <a:cs typeface="Arial" panose="020B0604020202020204" pitchFamily="34" charset="0"/>
                        </a:rPr>
                        <a:t>16-29 year olds prefer mail (57%) over email (26%) and 65+ year olds prefer mail (71%) over email (28%).</a:t>
                      </a:r>
                      <a:r>
                        <a:rPr lang="en-US" sz="1050" baseline="30000" dirty="0">
                          <a:latin typeface="Arial" panose="020B0604020202020204" pitchFamily="34" charset="0"/>
                          <a:cs typeface="Arial" panose="020B0604020202020204" pitchFamily="34" charset="0"/>
                        </a:rPr>
                        <a:t>4</a:t>
                      </a:r>
                      <a:endParaRPr lang="en-US" sz="1100" baseline="30000" dirty="0">
                        <a:latin typeface="Arial" panose="020B0604020202020204" pitchFamily="34" charset="0"/>
                        <a:cs typeface="Arial" panose="020B0604020202020204" pitchFamily="34" charset="0"/>
                      </a:endParaRPr>
                    </a:p>
                    <a:p>
                      <a:endParaRPr lang="en-US" sz="600" baseline="0" dirty="0">
                        <a:latin typeface="Arial" panose="020B0604020202020204" pitchFamily="34" charset="0"/>
                        <a:cs typeface="Arial" panose="020B0604020202020204" pitchFamily="34" charset="0"/>
                      </a:endParaRPr>
                    </a:p>
                    <a:p>
                      <a:r>
                        <a:rPr lang="en-US" sz="1050" baseline="30000" dirty="0">
                          <a:latin typeface="Arial" panose="020B0604020202020204" pitchFamily="34" charset="0"/>
                          <a:cs typeface="Arial" panose="020B0604020202020204" pitchFamily="34" charset="0"/>
                        </a:rPr>
                        <a:t>4</a:t>
                      </a:r>
                      <a:r>
                        <a:rPr lang="en-GB" sz="800" dirty="0">
                          <a:solidFill>
                            <a:prstClr val="black"/>
                          </a:solidFill>
                          <a:latin typeface="Arial" panose="020B0604020202020204" pitchFamily="34" charset="0"/>
                          <a:cs typeface="Arial" panose="020B0604020202020204" pitchFamily="34" charset="0"/>
                        </a:rPr>
                        <a:t>Royal Mail Local Government Research, Illuminas, 2017</a:t>
                      </a:r>
                      <a:endParaRPr lang="en-US" sz="800" baseline="30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184810">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GOVERNMENT MAIL OF ALL TYPES HAS HIGH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ENGAGEMENT</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AND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INTERACTION</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RATES</a:t>
                      </a:r>
                      <a:endParaRPr kumimoji="0" lang="en-US" sz="1200" b="0" i="0" u="none" strike="noStrike" kern="1200" cap="none" spc="0" normalizeH="0" baseline="0" noProof="0" dirty="0">
                        <a:ln>
                          <a:noFill/>
                        </a:ln>
                        <a:solidFill>
                          <a:srgbClr val="E20C18"/>
                        </a:solidFill>
                        <a:effectLst/>
                        <a:uLnTx/>
                        <a:uFillTx/>
                        <a:latin typeface="Impact" panose="020B080603090205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latin typeface="Arial" panose="020B0604020202020204" pitchFamily="34" charset="0"/>
                          <a:cs typeface="Arial" panose="020B0604020202020204" pitchFamily="34" charset="0"/>
                        </a:rPr>
                        <a:t>99% of Government and Local Government mail is engaged with – only 1% is minimally processed, this is the highest for any sector using mail.  And the mail they get is returned to, on average 4.8 times, again the highest sector.</a:t>
                      </a:r>
                      <a:r>
                        <a:rPr lang="en-US" sz="1050" baseline="30000" dirty="0">
                          <a:latin typeface="Arial" panose="020B0604020202020204" pitchFamily="34" charset="0"/>
                          <a:cs typeface="Arial" panose="020B0604020202020204" pitchFamily="34" charset="0"/>
                        </a:rPr>
                        <a:t>5</a:t>
                      </a:r>
                      <a:endParaRPr lang="en-US" sz="1100" baseline="0" dirty="0">
                        <a:latin typeface="Arial" panose="020B0604020202020204" pitchFamily="34" charset="0"/>
                        <a:cs typeface="Arial" panose="020B0604020202020204" pitchFamily="34" charset="0"/>
                      </a:endParaRPr>
                    </a:p>
                    <a:p>
                      <a:endParaRPr lang="en-US" sz="600" baseline="0" dirty="0">
                        <a:latin typeface="Arial" panose="020B0604020202020204" pitchFamily="34" charset="0"/>
                        <a:cs typeface="Arial" panose="020B0604020202020204" pitchFamily="34" charset="0"/>
                      </a:endParaRPr>
                    </a:p>
                    <a:p>
                      <a:r>
                        <a:rPr lang="en-US" sz="1050" baseline="30000" dirty="0">
                          <a:latin typeface="Arial" panose="020B0604020202020204" pitchFamily="34" charset="0"/>
                          <a:cs typeface="Arial" panose="020B0604020202020204" pitchFamily="34" charset="0"/>
                        </a:rPr>
                        <a:t>5</a:t>
                      </a:r>
                      <a:r>
                        <a:rPr lang="en-US" sz="800" baseline="0" dirty="0">
                          <a:latin typeface="Arial" panose="020B0604020202020204" pitchFamily="34" charset="0"/>
                          <a:cs typeface="Arial" panose="020B0604020202020204" pitchFamily="34" charset="0"/>
                        </a:rPr>
                        <a:t>JICMAIL Q1 – Q4 2019</a:t>
                      </a:r>
                      <a:endParaRPr lang="en-US" sz="800" baseline="30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2775051"/>
                  </a:ext>
                </a:extLst>
              </a:tr>
            </a:tbl>
          </a:graphicData>
        </a:graphic>
      </p:graphicFrame>
      <p:sp>
        <p:nvSpPr>
          <p:cNvPr id="2" name="Text Placeholder 1"/>
          <p:cNvSpPr>
            <a:spLocks noGrp="1"/>
          </p:cNvSpPr>
          <p:nvPr>
            <p:ph type="body" sz="quarter" idx="4294967295"/>
          </p:nvPr>
        </p:nvSpPr>
        <p:spPr>
          <a:xfrm>
            <a:off x="260648" y="128464"/>
            <a:ext cx="6244224" cy="1253624"/>
          </a:xfrm>
          <a:prstGeom prst="rect">
            <a:avLst/>
          </a:prstGeom>
        </p:spPr>
        <p:txBody>
          <a:bodyPr anchor="ctr"/>
          <a:lstStyle/>
          <a:p>
            <a:pPr marL="0" indent="0">
              <a:spcBef>
                <a:spcPts val="0"/>
              </a:spcBef>
              <a:buNone/>
            </a:pPr>
            <a:r>
              <a:rPr lang="en-US" sz="3400" dirty="0">
                <a:latin typeface="Impact" panose="020B0806030902050204" pitchFamily="34" charset="0"/>
                <a:cs typeface="Arial" panose="020B0604020202020204" pitchFamily="34" charset="0"/>
              </a:rPr>
              <a:t>ENGAGE CITIZENS WITH MAIL</a:t>
            </a:r>
          </a:p>
          <a:p>
            <a:pPr marL="0" indent="0">
              <a:spcBef>
                <a:spcPts val="0"/>
              </a:spcBef>
              <a:buNone/>
            </a:pPr>
            <a:r>
              <a:rPr lang="en-US" sz="3400" dirty="0">
                <a:latin typeface="Impact" panose="020B0806030902050204" pitchFamily="34" charset="0"/>
                <a:cs typeface="Arial" panose="020B0604020202020204" pitchFamily="34" charset="0"/>
              </a:rPr>
              <a:t>FOR </a:t>
            </a:r>
            <a:r>
              <a:rPr lang="en-US" sz="3400" dirty="0">
                <a:solidFill>
                  <a:schemeClr val="accent1"/>
                </a:solidFill>
                <a:latin typeface="Impact" panose="020B0806030902050204" pitchFamily="34" charset="0"/>
                <a:cs typeface="Arial" panose="020B0604020202020204" pitchFamily="34" charset="0"/>
              </a:rPr>
              <a:t>LOCAL GOVERNMENT</a:t>
            </a:r>
            <a:endParaRPr lang="en-GB" sz="3400" dirty="0">
              <a:solidFill>
                <a:schemeClr val="accent1"/>
              </a:solidFill>
              <a:latin typeface="Impact" panose="020B0806030902050204" pitchFamily="34" charset="0"/>
              <a:cs typeface="Arial" panose="020B0604020202020204" pitchFamily="34" charset="0"/>
            </a:endParaRPr>
          </a:p>
        </p:txBody>
      </p:sp>
      <p:sp>
        <p:nvSpPr>
          <p:cNvPr id="45" name="Rectangle 44"/>
          <p:cNvSpPr/>
          <p:nvPr/>
        </p:nvSpPr>
        <p:spPr>
          <a:xfrm>
            <a:off x="2132857" y="3376175"/>
            <a:ext cx="1613732" cy="276999"/>
          </a:xfrm>
          <a:prstGeom prst="rect">
            <a:avLst/>
          </a:prstGeom>
        </p:spPr>
        <p:txBody>
          <a:bodyPr wrap="square">
            <a:spAutoFit/>
          </a:bodyPr>
          <a:lstStyle/>
          <a:p>
            <a:pPr fontAlgn="auto">
              <a:spcBef>
                <a:spcPts val="425"/>
              </a:spcBef>
              <a:spcAft>
                <a:spcPts val="0"/>
              </a:spcAft>
              <a:buClr>
                <a:schemeClr val="accent1"/>
              </a:buClr>
              <a:defRPr/>
            </a:pPr>
            <a:endParaRPr lang="en-US" sz="1200" kern="0" dirty="0">
              <a:solidFill>
                <a:prstClr val="black"/>
              </a:solidFill>
              <a:latin typeface="Arial" panose="020B0604020202020204" pitchFamily="34" charset="0"/>
              <a:cs typeface="Arial" panose="020B0604020202020204" pitchFamily="34" charset="0"/>
            </a:endParaRPr>
          </a:p>
        </p:txBody>
      </p:sp>
      <p:sp>
        <p:nvSpPr>
          <p:cNvPr id="70" name="Rectangle 69"/>
          <p:cNvSpPr/>
          <p:nvPr/>
        </p:nvSpPr>
        <p:spPr>
          <a:xfrm>
            <a:off x="272114" y="8212517"/>
            <a:ext cx="5121574" cy="1060963"/>
          </a:xfrm>
          <a:prstGeom prst="rect">
            <a:avLst/>
          </a:prstGeom>
          <a:solidFill>
            <a:srgbClr val="FDC304"/>
          </a:solidFill>
          <a:ln>
            <a:noFill/>
          </a:ln>
          <a:effectLst/>
        </p:spPr>
        <p:style>
          <a:lnRef idx="1">
            <a:schemeClr val="accent1"/>
          </a:lnRef>
          <a:fillRef idx="3">
            <a:schemeClr val="accent1"/>
          </a:fillRef>
          <a:effectRef idx="2">
            <a:schemeClr val="accent1"/>
          </a:effectRef>
          <a:fontRef idx="minor">
            <a:schemeClr val="lt1"/>
          </a:fontRef>
        </p:style>
        <p:txBody>
          <a:bodyPr rIns="972000" rtlCol="0" anchor="ctr"/>
          <a:lstStyle/>
          <a:p>
            <a:pPr lvl="0">
              <a:spcAft>
                <a:spcPts val="600"/>
              </a:spcAft>
            </a:pPr>
            <a:r>
              <a:rPr lang="en-US" sz="1200" b="1" dirty="0">
                <a:solidFill>
                  <a:prstClr val="white"/>
                </a:solidFill>
                <a:latin typeface="Arial" panose="020B0604020202020204" pitchFamily="34" charset="0"/>
                <a:cs typeface="Arial" panose="020B0604020202020204" pitchFamily="34" charset="0"/>
              </a:rPr>
              <a:t>WANT TO LEARN MORE?</a:t>
            </a:r>
          </a:p>
          <a:p>
            <a:pPr lvl="0">
              <a:spcAft>
                <a:spcPts val="600"/>
              </a:spcAft>
            </a:pPr>
            <a:r>
              <a:rPr lang="en-US" sz="1200" dirty="0">
                <a:solidFill>
                  <a:prstClr val="black"/>
                </a:solidFill>
                <a:latin typeface="Arial" panose="020B0604020202020204" pitchFamily="34" charset="0"/>
                <a:cs typeface="Arial" panose="020B0604020202020204" pitchFamily="34" charset="0"/>
              </a:rPr>
              <a:t>We have a full research report on our findings from an extensive study we undertook around how citizens interact with the communications they receive from Local Government, get in touch to find out more.</a:t>
            </a:r>
            <a:endParaRPr lang="en-US" sz="1200" b="1" dirty="0">
              <a:solidFill>
                <a:prstClr val="white"/>
              </a:solidFill>
              <a:latin typeface="Arial Black" panose="020B0A04020102020204" pitchFamily="34" charset="0"/>
              <a:cs typeface="Arial" panose="020B0604020202020204" pitchFamily="34" charset="0"/>
            </a:endParaRPr>
          </a:p>
        </p:txBody>
      </p:sp>
      <p:cxnSp>
        <p:nvCxnSpPr>
          <p:cNvPr id="32" name="Straight Connector 31"/>
          <p:cNvCxnSpPr>
            <a:cxnSpLocks/>
          </p:cNvCxnSpPr>
          <p:nvPr/>
        </p:nvCxnSpPr>
        <p:spPr>
          <a:xfrm>
            <a:off x="262023" y="3386736"/>
            <a:ext cx="64780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cxnSpLocks/>
          </p:cNvCxnSpPr>
          <p:nvPr/>
        </p:nvCxnSpPr>
        <p:spPr>
          <a:xfrm flipV="1">
            <a:off x="262016" y="4880991"/>
            <a:ext cx="6479352" cy="1"/>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a:cxnSpLocks/>
          </p:cNvCxnSpPr>
          <p:nvPr/>
        </p:nvCxnSpPr>
        <p:spPr>
          <a:xfrm>
            <a:off x="262016" y="5895454"/>
            <a:ext cx="647935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a:cxnSpLocks/>
          </p:cNvCxnSpPr>
          <p:nvPr/>
        </p:nvCxnSpPr>
        <p:spPr>
          <a:xfrm>
            <a:off x="272113" y="6922616"/>
            <a:ext cx="6479352" cy="0"/>
          </a:xfrm>
          <a:prstGeom prst="line">
            <a:avLst/>
          </a:prstGeom>
          <a:ln>
            <a:solidFill>
              <a:srgbClr val="95C121"/>
            </a:solidFill>
          </a:ln>
        </p:spPr>
        <p:style>
          <a:lnRef idx="2">
            <a:schemeClr val="accent4"/>
          </a:lnRef>
          <a:fillRef idx="0">
            <a:schemeClr val="accent4"/>
          </a:fillRef>
          <a:effectRef idx="1">
            <a:schemeClr val="accent4"/>
          </a:effectRef>
          <a:fontRef idx="minor">
            <a:schemeClr val="tx1"/>
          </a:fontRef>
        </p:style>
      </p:cxnSp>
      <p:sp>
        <p:nvSpPr>
          <p:cNvPr id="14" name="TextBox 13">
            <a:extLst>
              <a:ext uri="{FF2B5EF4-FFF2-40B4-BE49-F238E27FC236}">
                <a16:creationId xmlns:a16="http://schemas.microsoft.com/office/drawing/2014/main" id="{0B6DAD8B-E9B2-49D1-A3FF-54CD78C07301}"/>
              </a:ext>
            </a:extLst>
          </p:cNvPr>
          <p:cNvSpPr txBox="1"/>
          <p:nvPr/>
        </p:nvSpPr>
        <p:spPr>
          <a:xfrm>
            <a:off x="272113" y="9356521"/>
            <a:ext cx="5121575" cy="276999"/>
          </a:xfrm>
          <a:prstGeom prst="rect">
            <a:avLst/>
          </a:prstGeom>
          <a:solidFill>
            <a:schemeClr val="bg1">
              <a:lumMod val="50000"/>
            </a:schemeClr>
          </a:solidFill>
          <a:ln>
            <a:noFill/>
          </a:ln>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Insert your contact details here</a:t>
            </a:r>
          </a:p>
        </p:txBody>
      </p:sp>
      <p:cxnSp>
        <p:nvCxnSpPr>
          <p:cNvPr id="26" name="Straight Connector 25">
            <a:extLst>
              <a:ext uri="{FF2B5EF4-FFF2-40B4-BE49-F238E27FC236}">
                <a16:creationId xmlns:a16="http://schemas.microsoft.com/office/drawing/2014/main" id="{9D25E9FF-399B-4EFA-B417-CF8ED0A58651}"/>
              </a:ext>
            </a:extLst>
          </p:cNvPr>
          <p:cNvCxnSpPr>
            <a:cxnSpLocks/>
          </p:cNvCxnSpPr>
          <p:nvPr/>
        </p:nvCxnSpPr>
        <p:spPr>
          <a:xfrm>
            <a:off x="260648" y="8121352"/>
            <a:ext cx="6479352" cy="0"/>
          </a:xfrm>
          <a:prstGeom prst="line">
            <a:avLst/>
          </a:prstGeom>
          <a:ln>
            <a:solidFill>
              <a:schemeClr val="accent5"/>
            </a:solidFill>
          </a:ln>
        </p:spPr>
        <p:style>
          <a:lnRef idx="2">
            <a:schemeClr val="accent4"/>
          </a:lnRef>
          <a:fillRef idx="0">
            <a:schemeClr val="accent4"/>
          </a:fillRef>
          <a:effectRef idx="1">
            <a:schemeClr val="accent4"/>
          </a:effectRef>
          <a:fontRef idx="minor">
            <a:schemeClr val="tx1"/>
          </a:fontRef>
        </p:style>
      </p:cxnSp>
      <p:pic>
        <p:nvPicPr>
          <p:cNvPr id="7" name="Graphic 6" descr="Court">
            <a:extLst>
              <a:ext uri="{FF2B5EF4-FFF2-40B4-BE49-F238E27FC236}">
                <a16:creationId xmlns:a16="http://schemas.microsoft.com/office/drawing/2014/main" id="{7049641A-F008-4EB0-9371-756F80A4A0B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82832" y="1670352"/>
            <a:ext cx="914400" cy="914400"/>
          </a:xfrm>
          <a:prstGeom prst="rect">
            <a:avLst/>
          </a:prstGeom>
        </p:spPr>
      </p:pic>
      <p:pic>
        <p:nvPicPr>
          <p:cNvPr id="36" name="Picture 2" descr="Image result for map of uk&quot;">
            <a:extLst>
              <a:ext uri="{FF2B5EF4-FFF2-40B4-BE49-F238E27FC236}">
                <a16:creationId xmlns:a16="http://schemas.microsoft.com/office/drawing/2014/main" id="{60F97572-D3E8-4D9D-84BE-A85CDF0162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4279" y="3518006"/>
            <a:ext cx="811506" cy="1019398"/>
          </a:xfrm>
          <a:prstGeom prst="rect">
            <a:avLst/>
          </a:prstGeom>
          <a:noFill/>
          <a:extLst>
            <a:ext uri="{909E8E84-426E-40DD-AFC4-6F175D3DCCD1}">
              <a14:hiddenFill xmlns:a14="http://schemas.microsoft.com/office/drawing/2010/main">
                <a:solidFill>
                  <a:srgbClr val="FFFFFF"/>
                </a:solidFill>
              </a14:hiddenFill>
            </a:ext>
          </a:extLst>
        </p:spPr>
      </p:pic>
      <p:pic>
        <p:nvPicPr>
          <p:cNvPr id="11" name="Graphic 10" descr="Eye">
            <a:extLst>
              <a:ext uri="{FF2B5EF4-FFF2-40B4-BE49-F238E27FC236}">
                <a16:creationId xmlns:a16="http://schemas.microsoft.com/office/drawing/2014/main" id="{A56DC9F1-03B9-4130-8ABD-0085FAB29BD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624396" y="4951600"/>
            <a:ext cx="831273" cy="831273"/>
          </a:xfrm>
          <a:prstGeom prst="rect">
            <a:avLst/>
          </a:prstGeom>
        </p:spPr>
      </p:pic>
      <p:sp>
        <p:nvSpPr>
          <p:cNvPr id="12" name="Rectangle 11">
            <a:extLst>
              <a:ext uri="{FF2B5EF4-FFF2-40B4-BE49-F238E27FC236}">
                <a16:creationId xmlns:a16="http://schemas.microsoft.com/office/drawing/2014/main" id="{FC997285-59AC-474D-A489-5DE87BF840E3}"/>
              </a:ext>
            </a:extLst>
          </p:cNvPr>
          <p:cNvSpPr/>
          <p:nvPr/>
        </p:nvSpPr>
        <p:spPr>
          <a:xfrm>
            <a:off x="0" y="9705528"/>
            <a:ext cx="1412776" cy="2004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graphicFrame>
        <p:nvGraphicFramePr>
          <p:cNvPr id="44" name="Chart 43">
            <a:extLst>
              <a:ext uri="{FF2B5EF4-FFF2-40B4-BE49-F238E27FC236}">
                <a16:creationId xmlns:a16="http://schemas.microsoft.com/office/drawing/2014/main" id="{D0634F41-A636-4CB1-A84E-C71406524F27}"/>
              </a:ext>
            </a:extLst>
          </p:cNvPr>
          <p:cNvGraphicFramePr/>
          <p:nvPr>
            <p:extLst>
              <p:ext uri="{D42A27DB-BD31-4B8C-83A1-F6EECF244321}">
                <p14:modId xmlns:p14="http://schemas.microsoft.com/office/powerpoint/2010/main" val="815175414"/>
              </p:ext>
            </p:extLst>
          </p:nvPr>
        </p:nvGraphicFramePr>
        <p:xfrm>
          <a:off x="5402196" y="6994624"/>
          <a:ext cx="1275672" cy="1080120"/>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Box 12">
            <a:extLst>
              <a:ext uri="{FF2B5EF4-FFF2-40B4-BE49-F238E27FC236}">
                <a16:creationId xmlns:a16="http://schemas.microsoft.com/office/drawing/2014/main" id="{5DDC3111-8716-469B-A4B6-5692694935FC}"/>
              </a:ext>
            </a:extLst>
          </p:cNvPr>
          <p:cNvSpPr txBox="1"/>
          <p:nvPr/>
        </p:nvSpPr>
        <p:spPr>
          <a:xfrm>
            <a:off x="6017609" y="7426672"/>
            <a:ext cx="489236" cy="307777"/>
          </a:xfrm>
          <a:prstGeom prst="rect">
            <a:avLst/>
          </a:prstGeom>
          <a:noFill/>
        </p:spPr>
        <p:txBody>
          <a:bodyPr wrap="none" rtlCol="0">
            <a:spAutoFit/>
          </a:bodyPr>
          <a:lstStyle/>
          <a:p>
            <a:r>
              <a:rPr lang="en-GB" sz="1400" b="1" dirty="0">
                <a:solidFill>
                  <a:schemeClr val="bg1"/>
                </a:solidFill>
                <a:latin typeface="Arial" panose="020B0604020202020204" pitchFamily="34" charset="0"/>
                <a:cs typeface="Arial" panose="020B0604020202020204" pitchFamily="34" charset="0"/>
              </a:rPr>
              <a:t>99</a:t>
            </a:r>
            <a:r>
              <a:rPr lang="en-GB" sz="1400" b="1" baseline="30000" dirty="0">
                <a:solidFill>
                  <a:schemeClr val="bg1"/>
                </a:solidFill>
                <a:latin typeface="Arial" panose="020B0604020202020204" pitchFamily="34" charset="0"/>
                <a:cs typeface="Arial" panose="020B0604020202020204" pitchFamily="34" charset="0"/>
              </a:rPr>
              <a:t>%</a:t>
            </a:r>
          </a:p>
        </p:txBody>
      </p:sp>
      <p:pic>
        <p:nvPicPr>
          <p:cNvPr id="16" name="Graphic 15" descr="Envelope">
            <a:extLst>
              <a:ext uri="{FF2B5EF4-FFF2-40B4-BE49-F238E27FC236}">
                <a16:creationId xmlns:a16="http://schemas.microsoft.com/office/drawing/2014/main" id="{FDEEBBA0-DF84-4433-8469-36F9931A7AE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662181" y="5840879"/>
            <a:ext cx="755703" cy="755703"/>
          </a:xfrm>
          <a:prstGeom prst="rect">
            <a:avLst/>
          </a:prstGeom>
        </p:spPr>
      </p:pic>
      <p:sp>
        <p:nvSpPr>
          <p:cNvPr id="17" name="TextBox 16">
            <a:extLst>
              <a:ext uri="{FF2B5EF4-FFF2-40B4-BE49-F238E27FC236}">
                <a16:creationId xmlns:a16="http://schemas.microsoft.com/office/drawing/2014/main" id="{CFEB9887-CB7D-4683-89A1-C5043239AD2A}"/>
              </a:ext>
            </a:extLst>
          </p:cNvPr>
          <p:cNvSpPr txBox="1"/>
          <p:nvPr/>
        </p:nvSpPr>
        <p:spPr>
          <a:xfrm>
            <a:off x="5849714" y="5989864"/>
            <a:ext cx="445956" cy="276999"/>
          </a:xfrm>
          <a:prstGeom prst="rect">
            <a:avLst/>
          </a:prstGeom>
          <a:noFill/>
        </p:spPr>
        <p:txBody>
          <a:bodyPr wrap="none" rtlCol="0">
            <a:spAutoFit/>
          </a:bodyPr>
          <a:lstStyle/>
          <a:p>
            <a:r>
              <a:rPr lang="en-GB" sz="1200" b="1" dirty="0">
                <a:solidFill>
                  <a:schemeClr val="accent3"/>
                </a:solidFill>
                <a:latin typeface="Arial" panose="020B0604020202020204" pitchFamily="34" charset="0"/>
                <a:cs typeface="Arial" panose="020B0604020202020204" pitchFamily="34" charset="0"/>
              </a:rPr>
              <a:t>57</a:t>
            </a:r>
            <a:r>
              <a:rPr lang="en-GB" sz="1200" baseline="30000" dirty="0">
                <a:solidFill>
                  <a:schemeClr val="accent3"/>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4982D4CC-3BDE-4EB3-82C4-3D7BB76422BF}"/>
              </a:ext>
            </a:extLst>
          </p:cNvPr>
          <p:cNvSpPr txBox="1"/>
          <p:nvPr/>
        </p:nvSpPr>
        <p:spPr>
          <a:xfrm>
            <a:off x="5326608" y="6416943"/>
            <a:ext cx="1440160" cy="507831"/>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16-29 year olds prefer mail for Local Government messages</a:t>
            </a:r>
          </a:p>
        </p:txBody>
      </p:sp>
      <p:pic>
        <p:nvPicPr>
          <p:cNvPr id="25" name="Picture 24">
            <a:extLst>
              <a:ext uri="{FF2B5EF4-FFF2-40B4-BE49-F238E27FC236}">
                <a16:creationId xmlns:a16="http://schemas.microsoft.com/office/drawing/2014/main" id="{240A14F8-B012-4271-B4A0-187377AC4BA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86972" y="8763007"/>
            <a:ext cx="1099390" cy="868187"/>
          </a:xfrm>
          <a:prstGeom prst="rect">
            <a:avLst/>
          </a:prstGeom>
        </p:spPr>
      </p:pic>
      <p:sp>
        <p:nvSpPr>
          <p:cNvPr id="27" name="Rectangle 26">
            <a:extLst>
              <a:ext uri="{FF2B5EF4-FFF2-40B4-BE49-F238E27FC236}">
                <a16:creationId xmlns:a16="http://schemas.microsoft.com/office/drawing/2014/main" id="{B7A12E5D-8EAE-443A-99AA-466C59471306}"/>
              </a:ext>
            </a:extLst>
          </p:cNvPr>
          <p:cNvSpPr/>
          <p:nvPr/>
        </p:nvSpPr>
        <p:spPr>
          <a:xfrm>
            <a:off x="5531967" y="8245626"/>
            <a:ext cx="1209401" cy="595806"/>
          </a:xfrm>
          <a:prstGeom prst="rect">
            <a:avLst/>
          </a:prstGeom>
          <a:solidFill>
            <a:schemeClr val="bg2">
              <a:lumMod val="7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YOUR LOGO GOES HERE</a:t>
            </a:r>
          </a:p>
        </p:txBody>
      </p:sp>
      <p:pic>
        <p:nvPicPr>
          <p:cNvPr id="5" name="Graphic 4" descr="Cheers">
            <a:extLst>
              <a:ext uri="{FF2B5EF4-FFF2-40B4-BE49-F238E27FC236}">
                <a16:creationId xmlns:a16="http://schemas.microsoft.com/office/drawing/2014/main" id="{923C02B1-1735-4E13-8D20-0CD1C7551ED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458816" y="8319812"/>
            <a:ext cx="914400" cy="914400"/>
          </a:xfrm>
          <a:prstGeom prst="rect">
            <a:avLst/>
          </a:prstGeom>
        </p:spPr>
      </p:pic>
    </p:spTree>
    <p:extLst>
      <p:ext uri="{BB962C8B-B14F-4D97-AF65-F5344CB8AC3E}">
        <p14:creationId xmlns:p14="http://schemas.microsoft.com/office/powerpoint/2010/main" val="204253387"/>
      </p:ext>
    </p:extLst>
  </p:cSld>
  <p:clrMapOvr>
    <a:masterClrMapping/>
  </p:clrMapOvr>
</p:sld>
</file>

<file path=ppt/theme/theme1.xml><?xml version="1.0" encoding="utf-8"?>
<a:theme xmlns:a="http://schemas.openxmlformats.org/drawingml/2006/main" name="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2.xml><?xml version="1.0" encoding="utf-8"?>
<a:theme xmlns:a="http://schemas.openxmlformats.org/drawingml/2006/main" name="1_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d487af5d-d2d4-435b-9c36-ec2bca380c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6CF84F325BE34BAF2A6CF66454BD14" ma:contentTypeVersion="10" ma:contentTypeDescription="Create a new document." ma:contentTypeScope="" ma:versionID="b7183a7de39484f35477fdcc049e463b">
  <xsd:schema xmlns:xsd="http://www.w3.org/2001/XMLSchema" xmlns:xs="http://www.w3.org/2001/XMLSchema" xmlns:p="http://schemas.microsoft.com/office/2006/metadata/properties" xmlns:ns2="d487af5d-d2d4-435b-9c36-ec2bca380ce4" xmlns:ns3="69ebceb5-41f1-4f66-9216-76f7349ff001" targetNamespace="http://schemas.microsoft.com/office/2006/metadata/properties" ma:root="true" ma:fieldsID="70d74a6a747906767e1c074ca9e80c6b" ns2:_="" ns3:_="">
    <xsd:import namespace="d487af5d-d2d4-435b-9c36-ec2bca380ce4"/>
    <xsd:import namespace="69ebceb5-41f1-4f66-9216-76f7349ff00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DateTaken"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87af5d-d2d4-435b-9c36-ec2bca380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Description0" ma:index="17" nillable="true" ma:displayName="Description" ma:description="Full Discounted products can be found under Schemes and Incentive " ma:format="Dropdow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bceb5-41f1-4f66-9216-76f7349ff00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C1B1C3-B4BE-4943-A40F-F6C91C787BFD}">
  <ds:schemaRefs>
    <ds:schemaRef ds:uri="http://schemas.microsoft.com/sharepoint/v3/contenttype/forms"/>
  </ds:schemaRefs>
</ds:datastoreItem>
</file>

<file path=customXml/itemProps2.xml><?xml version="1.0" encoding="utf-8"?>
<ds:datastoreItem xmlns:ds="http://schemas.openxmlformats.org/officeDocument/2006/customXml" ds:itemID="{07E75991-B820-4368-A8EF-8254256A3483}">
  <ds:schemaRefs>
    <ds:schemaRef ds:uri="http://purl.org/dc/terms/"/>
    <ds:schemaRef ds:uri="69ebceb5-41f1-4f66-9216-76f7349ff001"/>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487af5d-d2d4-435b-9c36-ec2bca380ce4"/>
    <ds:schemaRef ds:uri="http://www.w3.org/XML/1998/namespace"/>
  </ds:schemaRefs>
</ds:datastoreItem>
</file>

<file path=customXml/itemProps3.xml><?xml version="1.0" encoding="utf-8"?>
<ds:datastoreItem xmlns:ds="http://schemas.openxmlformats.org/officeDocument/2006/customXml" ds:itemID="{7AD7B786-3EBF-4A8E-8743-2F4D13D3A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87af5d-d2d4-435b-9c36-ec2bca380ce4"/>
    <ds:schemaRef ds:uri="69ebceb5-41f1-4f66-9216-76f7349ff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8579</TotalTime>
  <Words>360</Words>
  <Application>Microsoft Office PowerPoint</Application>
  <PresentationFormat>A4 Paper (210x297 mm)</PresentationFormat>
  <Paragraphs>32</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Arial Black</vt:lpstr>
      <vt:lpstr>Calibri</vt:lpstr>
      <vt:lpstr>Impact</vt:lpstr>
      <vt:lpstr>Proxima Nova</vt:lpstr>
      <vt:lpstr>Wingdings</vt:lpstr>
      <vt:lpstr>MarketReachMaster</vt:lpstr>
      <vt:lpstr>1_MarketReachMaster</vt:lpstr>
      <vt:lpstr>PowerPoint Presentation</vt:lpstr>
    </vt:vector>
  </TitlesOfParts>
  <Company>RMG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McNamara</dc:creator>
  <cp:lastModifiedBy>Sophie Grender</cp:lastModifiedBy>
  <cp:revision>274</cp:revision>
  <cp:lastPrinted>2019-09-18T07:39:37Z</cp:lastPrinted>
  <dcterms:created xsi:type="dcterms:W3CDTF">2015-07-13T09:51:09Z</dcterms:created>
  <dcterms:modified xsi:type="dcterms:W3CDTF">2020-02-26T11:56:45Z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0x010100F96CF84F325BE34BAF2A6CF66454BD14</vt:lpwstr>
  </property>
  <property fmtid="{D5CDD505-2E9C-101B-9397-08002B2CF9AE}" pid="3" name="MSIP_Label_758ef3ce-5376-40b0-bf3f-35cf6e817934_Enabled">
    <vt:lpwstr>True</vt:lpwstr>
  </property>
  <property fmtid="{D5CDD505-2E9C-101B-9397-08002B2CF9AE}" pid="4" name="MSIP_Label_758ef3ce-5376-40b0-bf3f-35cf6e817934_SiteId">
    <vt:lpwstr>7a082108-90dd-41ac-be41-9b8feabee2da</vt:lpwstr>
  </property>
  <property fmtid="{D5CDD505-2E9C-101B-9397-08002B2CF9AE}" pid="5" name="MSIP_Label_758ef3ce-5376-40b0-bf3f-35cf6e817934_Owner">
    <vt:lpwstr>sophie.grender@royalmail.com</vt:lpwstr>
  </property>
  <property fmtid="{D5CDD505-2E9C-101B-9397-08002B2CF9AE}" pid="6" name="MSIP_Label_758ef3ce-5376-40b0-bf3f-35cf6e817934_SetDate">
    <vt:lpwstr>2019-09-25T15:19:19.2444325Z</vt:lpwstr>
  </property>
  <property fmtid="{D5CDD505-2E9C-101B-9397-08002B2CF9AE}" pid="7" name="MSIP_Label_758ef3ce-5376-40b0-bf3f-35cf6e817934_Name">
    <vt:lpwstr>Public</vt:lpwstr>
  </property>
  <property fmtid="{D5CDD505-2E9C-101B-9397-08002B2CF9AE}" pid="8" name="MSIP_Label_758ef3ce-5376-40b0-bf3f-35cf6e817934_Application">
    <vt:lpwstr>Microsoft Azure Information Protection</vt:lpwstr>
  </property>
  <property fmtid="{D5CDD505-2E9C-101B-9397-08002B2CF9AE}" pid="9" name="MSIP_Label_758ef3ce-5376-40b0-bf3f-35cf6e817934_Extended_MSFT_Method">
    <vt:lpwstr>Manual</vt:lpwstr>
  </property>
  <property fmtid="{D5CDD505-2E9C-101B-9397-08002B2CF9AE}" pid="10" name="Sensitivity">
    <vt:lpwstr>Public</vt:lpwstr>
  </property>
</Properties>
</file>