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4" r:id="rId2"/>
    <p:sldId id="305" r:id="rId3"/>
    <p:sldId id="293" r:id="rId4"/>
    <p:sldId id="294" r:id="rId5"/>
    <p:sldId id="295" r:id="rId6"/>
    <p:sldId id="296" r:id="rId7"/>
    <p:sldId id="298" r:id="rId8"/>
    <p:sldId id="299" r:id="rId9"/>
    <p:sldId id="306" r:id="rId10"/>
    <p:sldId id="30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3" orient="horz" pos="178">
          <p15:clr>
            <a:srgbClr val="A4A3A4"/>
          </p15:clr>
        </p15:guide>
        <p15:guide id="4" orient="horz" pos="911" userDrawn="1">
          <p15:clr>
            <a:srgbClr val="A4A3A4"/>
          </p15:clr>
        </p15:guide>
        <p15:guide id="5" orient="horz" pos="815" userDrawn="1">
          <p15:clr>
            <a:srgbClr val="A4A3A4"/>
          </p15:clr>
        </p15:guide>
        <p15:guide id="6" orient="horz" pos="4156" userDrawn="1">
          <p15:clr>
            <a:srgbClr val="A4A3A4"/>
          </p15:clr>
        </p15:guide>
        <p15:guide id="7" orient="horz" pos="3600" userDrawn="1">
          <p15:clr>
            <a:srgbClr val="A4A3A4"/>
          </p15:clr>
        </p15:guide>
        <p15:guide id="8" orient="horz" pos="3649">
          <p15:clr>
            <a:srgbClr val="A4A3A4"/>
          </p15:clr>
        </p15:guide>
        <p15:guide id="12" pos="32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C6C8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47" autoAdjust="0"/>
    <p:restoredTop sz="94645"/>
  </p:normalViewPr>
  <p:slideViewPr>
    <p:cSldViewPr snapToGrid="0" showGuides="1">
      <p:cViewPr varScale="1">
        <p:scale>
          <a:sx n="64" d="100"/>
          <a:sy n="64" d="100"/>
        </p:scale>
        <p:origin x="1818" y="60"/>
      </p:cViewPr>
      <p:guideLst>
        <p:guide orient="horz" pos="2183"/>
        <p:guide orient="horz" pos="178"/>
        <p:guide orient="horz" pos="911"/>
        <p:guide orient="horz" pos="815"/>
        <p:guide orient="horz" pos="4156"/>
        <p:guide orient="horz" pos="3600"/>
        <p:guide orient="horz" pos="3649"/>
        <p:guide pos="3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256" y="7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C30E0-A67B-45A2-A9C8-8D694DFE099F}" type="datetimeFigureOut">
              <a:rPr lang="en-GB" smtClean="0"/>
              <a:t>22/09/2020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BD18D-9E9A-4A11-AE7C-595964A9BB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4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C07F4E0-1604-49A8-8AFD-492A88FAAC25}" type="datetimeFigureOut">
              <a:rPr lang="en-GB" smtClean="0"/>
              <a:pPr/>
              <a:t>22/09/2020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E4C5386-DB2A-45A4-86A4-E806641C31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81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C5386-DB2A-45A4-86A4-E806641C31E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6017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C7A7C-EF87-4345-A252-C0FB2595B3DE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803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to set expectations re reporting as reporting relies on machining the items.  In 2021 it's highly unlikely that we'll machine any of the 1400 selections and we </a:t>
            </a:r>
            <a:r>
              <a:rPr lang="en-US" dirty="0" err="1"/>
              <a:t>dont</a:t>
            </a:r>
            <a:r>
              <a:rPr lang="en-US" dirty="0"/>
              <a:t> have full coverage of </a:t>
            </a:r>
            <a:r>
              <a:rPr lang="en-US" dirty="0" err="1"/>
              <a:t>Parcelsorters</a:t>
            </a:r>
            <a:r>
              <a:rPr lang="en-US" dirty="0"/>
              <a:t> for the 70.  Reporting will be covered in the phase 2 business case for delivery in October 21 but it will still require us to machine the items.</a:t>
            </a:r>
          </a:p>
          <a:p>
            <a:endParaRPr lang="en-US" dirty="0"/>
          </a:p>
          <a:p>
            <a:r>
              <a:rPr lang="en-US" dirty="0"/>
              <a:t>As our ability to machine parcels rises it will be in our interest to gain a track event for the closed Network this may make the 70 way sort product more attractive to us than the 1400 </a:t>
            </a:r>
            <a:r>
              <a:rPr lang="en-US" dirty="0" err="1"/>
              <a:t>waysort</a:t>
            </a:r>
            <a:r>
              <a:rPr lang="en-US" dirty="0"/>
              <a:t> which bypasses IMC scanning altogether.  70 </a:t>
            </a:r>
            <a:r>
              <a:rPr lang="en-US" dirty="0" err="1"/>
              <a:t>waysorts</a:t>
            </a:r>
            <a:r>
              <a:rPr lang="en-US" dirty="0"/>
              <a:t> also improve container and vehicle fill for customers.</a:t>
            </a:r>
          </a:p>
          <a:p>
            <a:endParaRPr lang="en-US" dirty="0"/>
          </a:p>
          <a:p>
            <a:r>
              <a:rPr lang="en-US" dirty="0"/>
              <a:t>From October 21 </a:t>
            </a:r>
            <a:r>
              <a:rPr lang="en-US" dirty="0" err="1"/>
              <a:t>Dsa</a:t>
            </a:r>
            <a:r>
              <a:rPr lang="en-US" dirty="0"/>
              <a:t> Parcels and GLL will be subject to </a:t>
            </a:r>
            <a:r>
              <a:rPr lang="en-US" dirty="0" err="1"/>
              <a:t>iRP</a:t>
            </a:r>
            <a:r>
              <a:rPr lang="en-US" dirty="0"/>
              <a:t> adjustments thus bringing another set of adjustments into a single place.  Assuming that we deploy Manual Letters and Large Letters in Oct 21 then all DSA barcoded volume will be subject to </a:t>
            </a:r>
            <a:r>
              <a:rPr lang="en-US" dirty="0" err="1"/>
              <a:t>irP</a:t>
            </a:r>
            <a:r>
              <a:rPr lang="en-US" dirty="0"/>
              <a:t> and by 2022 for parcels and 2024 for letters the only RP will be </a:t>
            </a:r>
            <a:r>
              <a:rPr lang="en-US" dirty="0" err="1"/>
              <a:t>iRP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C5386-DB2A-45A4-86A4-E806641C31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092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C5386-DB2A-45A4-86A4-E806641C31E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97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C5386-DB2A-45A4-86A4-E806641C31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70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417513" y="282574"/>
            <a:ext cx="8307387" cy="990000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17514" y="1444624"/>
            <a:ext cx="6567180" cy="19800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3768928" y="4863432"/>
            <a:ext cx="1573953" cy="1080727"/>
            <a:chOff x="3768928" y="4863432"/>
            <a:chExt cx="1573953" cy="1080727"/>
          </a:xfrm>
        </p:grpSpPr>
        <p:pic>
          <p:nvPicPr>
            <p:cNvPr id="24" name="Picture 12" descr="1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8928" y="4863432"/>
              <a:ext cx="1573953" cy="1080727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hidden">
            <a:xfrm>
              <a:off x="3819600" y="4910400"/>
              <a:ext cx="1478172" cy="990000"/>
            </a:xfrm>
            <a:prstGeom prst="rect">
              <a:avLst/>
            </a:prstGeom>
          </p:spPr>
        </p:pic>
      </p:grpSp>
      <p:sp>
        <p:nvSpPr>
          <p:cNvPr id="7" name="TextBox 6" descr="CONFIDENTIAL_TAG_0xFFEE"/>
          <p:cNvSpPr txBox="1"/>
          <p:nvPr userDrawn="1"/>
        </p:nvSpPr>
        <p:spPr>
          <a:xfrm>
            <a:off x="398463" y="6340442"/>
            <a:ext cx="3189841" cy="27699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algn="l"/>
            <a:r>
              <a:rPr lang="en-GB" sz="1200" b="0" i="0" u="none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CONFIDENTIAL</a:t>
            </a:r>
            <a:endParaRPr lang="en-GB" sz="1200" b="0" i="0" u="none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513" y="282575"/>
            <a:ext cx="8331200" cy="98436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444625"/>
            <a:ext cx="6567180" cy="152717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b="1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434975" y="5702300"/>
            <a:ext cx="8328025" cy="91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rPr>
              <a:t>Royal Mail, the cruciform and the colour red are registered trade marks of Royal Mail Group Ltd. All rights reserved.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3768928" y="4863432"/>
            <a:ext cx="1573953" cy="1080727"/>
            <a:chOff x="3768928" y="4863432"/>
            <a:chExt cx="1573953" cy="1080727"/>
          </a:xfrm>
        </p:grpSpPr>
        <p:pic>
          <p:nvPicPr>
            <p:cNvPr id="9" name="Picture 12" descr="1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8928" y="4863432"/>
              <a:ext cx="1573953" cy="1080727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hidden">
            <a:xfrm>
              <a:off x="3819600" y="4910400"/>
              <a:ext cx="1478172" cy="990000"/>
            </a:xfrm>
            <a:prstGeom prst="rect">
              <a:avLst/>
            </a:prstGeom>
          </p:spPr>
        </p:pic>
      </p:grp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 o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13" y="280800"/>
            <a:ext cx="8307388" cy="988652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13" y="1441585"/>
            <a:ext cx="8307387" cy="4260715"/>
          </a:xfrm>
        </p:spPr>
        <p:txBody>
          <a:bodyPr/>
          <a:lstStyle>
            <a:lvl1pPr marL="358775" indent="-358775">
              <a:buClr>
                <a:schemeClr val="tx1"/>
              </a:buClr>
              <a:buFont typeface="+mj-lt"/>
              <a:buAutoNum type="arabicPeriod"/>
              <a:defRPr b="1">
                <a:solidFill>
                  <a:schemeClr val="tx1"/>
                </a:solidFill>
                <a:latin typeface="+mn-lt"/>
              </a:defRPr>
            </a:lvl1pPr>
            <a:lvl2pPr marL="631825" indent="0"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59664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13" y="280800"/>
            <a:ext cx="8307388" cy="988652"/>
          </a:xfr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13" y="1441585"/>
            <a:ext cx="8307387" cy="426071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13" y="280800"/>
            <a:ext cx="8307388" cy="988652"/>
          </a:xfr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13" y="1441585"/>
            <a:ext cx="8307387" cy="4260715"/>
          </a:xfrm>
        </p:spPr>
        <p:txBody>
          <a:bodyPr>
            <a:normAutofit/>
          </a:bodyPr>
          <a:lstStyle>
            <a:lvl1pPr marL="179388" indent="-179388">
              <a:defRPr sz="1600">
                <a:latin typeface="+mn-lt"/>
              </a:defRPr>
            </a:lvl1pPr>
            <a:lvl2pPr marL="358775" indent="0">
              <a:defRPr sz="1400">
                <a:latin typeface="+mn-lt"/>
              </a:defRPr>
            </a:lvl2pPr>
            <a:lvl3pPr marL="717550" indent="-179388">
              <a:defRPr sz="1200">
                <a:latin typeface="+mn-lt"/>
              </a:defRPr>
            </a:lvl3pPr>
            <a:lvl4pPr marL="1074738" indent="-179388">
              <a:defRPr sz="1100">
                <a:latin typeface="+mn-lt"/>
              </a:defRPr>
            </a:lvl4pPr>
            <a:lvl5pPr marL="1346200" indent="-179388">
              <a:defRPr sz="1100"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865120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17513" y="282575"/>
            <a:ext cx="8307387" cy="98436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17514" y="1444625"/>
            <a:ext cx="6567180" cy="1375693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3768928" y="4863432"/>
            <a:ext cx="1573953" cy="1080727"/>
            <a:chOff x="3768928" y="4863432"/>
            <a:chExt cx="1573953" cy="1080727"/>
          </a:xfrm>
        </p:grpSpPr>
        <p:pic>
          <p:nvPicPr>
            <p:cNvPr id="13" name="Picture 12" descr="1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8928" y="4863432"/>
              <a:ext cx="1573953" cy="1080727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hidden">
            <a:xfrm>
              <a:off x="3819600" y="4910400"/>
              <a:ext cx="1478172" cy="990000"/>
            </a:xfrm>
            <a:prstGeom prst="rect">
              <a:avLst/>
            </a:prstGeom>
          </p:spPr>
        </p:pic>
      </p:grp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2000" y="6439375"/>
            <a:ext cx="3960000" cy="2258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513" y="6439375"/>
            <a:ext cx="935335" cy="2410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17513" y="1441585"/>
            <a:ext cx="4047609" cy="426071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657725" y="1441585"/>
            <a:ext cx="4067175" cy="426071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</p:cSld>
  <p:clrMapOvr>
    <a:masterClrMapping/>
  </p:clrMapOvr>
  <p:hf hdr="0"/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17513" y="1441585"/>
            <a:ext cx="4047609" cy="4260715"/>
          </a:xfrm>
        </p:spPr>
        <p:txBody>
          <a:bodyPr>
            <a:normAutofit/>
          </a:bodyPr>
          <a:lstStyle>
            <a:lvl1pPr marL="180975" indent="-180975">
              <a:defRPr sz="1600">
                <a:latin typeface="+mn-lt"/>
              </a:defRPr>
            </a:lvl1pPr>
            <a:lvl2pPr marL="358775" indent="0">
              <a:defRPr sz="1400">
                <a:latin typeface="+mn-lt"/>
              </a:defRPr>
            </a:lvl2pPr>
            <a:lvl3pPr marL="715963" indent="-176213">
              <a:defRPr sz="1200">
                <a:latin typeface="+mn-lt"/>
              </a:defRPr>
            </a:lvl3pPr>
            <a:lvl4pPr marL="984250" indent="-176213">
              <a:defRPr sz="1100">
                <a:latin typeface="+mn-lt"/>
              </a:defRPr>
            </a:lvl4pPr>
            <a:lvl5pPr marL="1255713" indent="-180975">
              <a:defRPr sz="1100"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657725" y="1441585"/>
            <a:ext cx="4067175" cy="4260715"/>
          </a:xfrm>
        </p:spPr>
        <p:txBody>
          <a:bodyPr>
            <a:normAutofit/>
          </a:bodyPr>
          <a:lstStyle>
            <a:lvl1pPr marL="180975" indent="-180975">
              <a:defRPr sz="1600">
                <a:latin typeface="+mn-lt"/>
              </a:defRPr>
            </a:lvl1pPr>
            <a:lvl2pPr marL="358775" indent="0">
              <a:defRPr sz="1400">
                <a:latin typeface="+mn-lt"/>
              </a:defRPr>
            </a:lvl2pPr>
            <a:lvl3pPr marL="715963" indent="-176213">
              <a:defRPr sz="1200">
                <a:latin typeface="+mn-lt"/>
              </a:defRPr>
            </a:lvl3pPr>
            <a:lvl4pPr marL="984250" indent="-176213">
              <a:defRPr sz="1100">
                <a:latin typeface="+mn-lt"/>
              </a:defRPr>
            </a:lvl4pPr>
            <a:lvl5pPr marL="1255713" indent="-180975">
              <a:defRPr sz="1100"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79931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13" y="1444625"/>
            <a:ext cx="4079875" cy="730250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7665" y="1444625"/>
            <a:ext cx="4069173" cy="730250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17513" y="2268187"/>
            <a:ext cx="4047609" cy="3434113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657725" y="2268187"/>
            <a:ext cx="4067175" cy="3434113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17513" y="280107"/>
            <a:ext cx="8307387" cy="10049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17513" y="1441585"/>
            <a:ext cx="8310476" cy="428611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GB" dirty="0"/>
              <a:t>Click to edit Master text styles 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592000" y="6440400"/>
            <a:ext cx="3960000" cy="2258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417513" y="6439375"/>
            <a:ext cx="935335" cy="2410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F8DEEF1C-85D8-4622-96D6-431C752B733C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7593081" y="5965040"/>
            <a:ext cx="1154953" cy="793028"/>
            <a:chOff x="3768928" y="4863432"/>
            <a:chExt cx="1573953" cy="1080727"/>
          </a:xfrm>
        </p:grpSpPr>
        <p:pic>
          <p:nvPicPr>
            <p:cNvPr id="13" name="Picture 12" descr="1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8928" y="4863432"/>
              <a:ext cx="1573953" cy="1080727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hidden">
            <a:xfrm>
              <a:off x="3819600" y="4910400"/>
              <a:ext cx="1478172" cy="990000"/>
            </a:xfrm>
            <a:prstGeom prst="rect">
              <a:avLst/>
            </a:prstGeom>
          </p:spPr>
        </p:pic>
      </p:grpSp>
      <p:sp>
        <p:nvSpPr>
          <p:cNvPr id="9" name="TextBox 8" descr="CONFIDENTIAL_TAG_0xFFEE"/>
          <p:cNvSpPr txBox="1"/>
          <p:nvPr userDrawn="1"/>
        </p:nvSpPr>
        <p:spPr>
          <a:xfrm>
            <a:off x="411163" y="6060553"/>
            <a:ext cx="3095199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GB" sz="110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CONFIDENTIAL</a:t>
            </a:r>
            <a:endParaRPr lang="en-GB" sz="1100" kern="12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MSIPCMContentMarking" descr="{&quot;HashCode&quot;:-685326706,&quot;Placement&quot;:&quot;Footer&quot;}">
            <a:extLst>
              <a:ext uri="{FF2B5EF4-FFF2-40B4-BE49-F238E27FC236}">
                <a16:creationId xmlns:a16="http://schemas.microsoft.com/office/drawing/2014/main" id="{3852B4D4-C172-4509-8C33-4F85839ADA8F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  <a:endParaRPr lang="en-GB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8" r:id="rId4"/>
    <p:sldLayoutId id="2147483651" r:id="rId5"/>
    <p:sldLayoutId id="2147483652" r:id="rId6"/>
    <p:sldLayoutId id="2147483659" r:id="rId7"/>
    <p:sldLayoutId id="2147483653" r:id="rId8"/>
    <p:sldLayoutId id="2147483654" r:id="rId9"/>
    <p:sldLayoutId id="2147483655" r:id="rId10"/>
    <p:sldLayoutId id="2147483656" r:id="rId11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7813" indent="-277813" algn="l" defTabSz="914400" rtl="0" eaLnBrk="1" latinLnBrk="0" hangingPunct="1">
        <a:spcBef>
          <a:spcPct val="20000"/>
        </a:spcBef>
        <a:buClr>
          <a:schemeClr val="tx2"/>
        </a:buClr>
        <a:buFont typeface="Verdana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47675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2pPr>
      <a:lvl3pPr marL="996950" indent="-185738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58900" indent="-18097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/>
          </a:solidFill>
          <a:latin typeface="Calibri" panose="020F0502020204030204" pitchFamily="34" charset="0"/>
          <a:ea typeface="+mn-ea"/>
          <a:cs typeface="+mn-cs"/>
        </a:defRPr>
      </a:lvl4pPr>
      <a:lvl5pPr marL="1725613" indent="-185738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608" userDrawn="1">
          <p15:clr>
            <a:srgbClr val="F26B43"/>
          </p15:clr>
        </p15:guide>
        <p15:guide id="2" orient="horz" pos="910" userDrawn="1">
          <p15:clr>
            <a:srgbClr val="F26B43"/>
          </p15:clr>
        </p15:guide>
        <p15:guide id="3" orient="horz" pos="816" userDrawn="1">
          <p15:clr>
            <a:srgbClr val="F26B43"/>
          </p15:clr>
        </p15:guide>
        <p15:guide id="4" orient="horz" pos="177" userDrawn="1">
          <p15:clr>
            <a:srgbClr val="F26B43"/>
          </p15:clr>
        </p15:guide>
        <p15:guide id="5" pos="2880" userDrawn="1">
          <p15:clr>
            <a:srgbClr val="F26B43"/>
          </p15:clr>
        </p15:guide>
        <p15:guide id="6" pos="2934" userDrawn="1">
          <p15:clr>
            <a:srgbClr val="F26B43"/>
          </p15:clr>
        </p15:guide>
        <p15:guide id="7" pos="2826" userDrawn="1">
          <p15:clr>
            <a:srgbClr val="F26B43"/>
          </p15:clr>
        </p15:guide>
        <p15:guide id="8" pos="260" userDrawn="1">
          <p15:clr>
            <a:srgbClr val="F26B43"/>
          </p15:clr>
        </p15:guide>
        <p15:guide id="9" pos="55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&lt;TITLE&gt;{77.95276,654.1249,22.24992,32.87504}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of new DSA parcels and general large letter manual </a:t>
            </a:r>
            <a:r>
              <a:rPr lang="en-US" dirty="0" err="1"/>
              <a:t>Mailmark</a:t>
            </a:r>
            <a:r>
              <a:rPr lang="en-US" dirty="0"/>
              <a:t> product variants</a:t>
            </a:r>
            <a:endParaRPr lang="en-GB" dirty="0"/>
          </a:p>
        </p:txBody>
      </p:sp>
      <p:sp>
        <p:nvSpPr>
          <p:cNvPr id="3" name="Subtitle 2" descr="&lt;ROLE&gt;{155.9055,517.1008,113.7499,32.87512}"/>
          <p:cNvSpPr>
            <a:spLocks noGrp="1"/>
          </p:cNvSpPr>
          <p:nvPr>
            <p:ph type="subTitle" idx="1"/>
          </p:nvPr>
        </p:nvSpPr>
        <p:spPr>
          <a:xfrm>
            <a:off x="417514" y="1745567"/>
            <a:ext cx="6567180" cy="1980000"/>
          </a:xfrm>
        </p:spPr>
        <p:txBody>
          <a:bodyPr anchor="t"/>
          <a:lstStyle/>
          <a:p>
            <a:r>
              <a:rPr lang="en-GB" b="1" dirty="0"/>
              <a:t>Royal Mail’s proposal to introduce new manual </a:t>
            </a:r>
            <a:r>
              <a:rPr lang="en-GB" b="1" dirty="0" err="1"/>
              <a:t>Mailmark</a:t>
            </a:r>
            <a:r>
              <a:rPr lang="en-GB" b="1" dirty="0"/>
              <a:t> enabled products</a:t>
            </a:r>
          </a:p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September 2020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Title 3::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5" name="Subtitle 4" descr="Subtitle 4::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21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 descr="Rectangle 2::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AA8565-96FA-46CC-A632-FD36CC00C272}"/>
              </a:ext>
            </a:extLst>
          </p:cNvPr>
          <p:cNvSpPr/>
          <p:nvPr/>
        </p:nvSpPr>
        <p:spPr>
          <a:xfrm>
            <a:off x="419158" y="1279136"/>
            <a:ext cx="6337988" cy="58438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What’s changing and why?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3FC1EF-2FC7-4D68-8DC2-27F4F25EEBAD}"/>
              </a:ext>
            </a:extLst>
          </p:cNvPr>
          <p:cNvSpPr/>
          <p:nvPr/>
        </p:nvSpPr>
        <p:spPr>
          <a:xfrm>
            <a:off x="419158" y="1938508"/>
            <a:ext cx="6337988" cy="5843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What are the benefits of the changes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20B4F6-0487-423D-A2B0-F33898DE2DB5}"/>
              </a:ext>
            </a:extLst>
          </p:cNvPr>
          <p:cNvSpPr/>
          <p:nvPr/>
        </p:nvSpPr>
        <p:spPr>
          <a:xfrm>
            <a:off x="419158" y="2597880"/>
            <a:ext cx="6337988" cy="58438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The new product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8FBA64-ED5B-4FE5-8DC8-6429D50CB411}"/>
              </a:ext>
            </a:extLst>
          </p:cNvPr>
          <p:cNvSpPr/>
          <p:nvPr/>
        </p:nvSpPr>
        <p:spPr>
          <a:xfrm>
            <a:off x="419158" y="3257252"/>
            <a:ext cx="6337988" cy="584385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The product migration plan – DSA parcels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962813-81DE-45E6-A50E-3EC907AD2B80}"/>
              </a:ext>
            </a:extLst>
          </p:cNvPr>
          <p:cNvSpPr/>
          <p:nvPr/>
        </p:nvSpPr>
        <p:spPr>
          <a:xfrm>
            <a:off x="419158" y="3916624"/>
            <a:ext cx="6337988" cy="584385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The product migration plan – DSA general Large Letters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4CC4A2-C16D-485A-B086-92EDADFD9796}"/>
              </a:ext>
            </a:extLst>
          </p:cNvPr>
          <p:cNvSpPr/>
          <p:nvPr/>
        </p:nvSpPr>
        <p:spPr>
          <a:xfrm>
            <a:off x="419158" y="4575994"/>
            <a:ext cx="6337988" cy="584385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Key dates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707C1-6899-4E65-AA28-119C92123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changing and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FEBFC-3EEA-4739-89D7-2BDE57F8B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dirty="0"/>
              <a:t>Royal Mail is preparing for the introduction of new Parcel-sorting automation by increasing the number of </a:t>
            </a:r>
            <a:r>
              <a:rPr lang="en-US" dirty="0" err="1"/>
              <a:t>Mailmark</a:t>
            </a:r>
            <a:r>
              <a:rPr lang="en-US" dirty="0"/>
              <a:t> barcoded product options</a:t>
            </a: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dirty="0"/>
              <a:t>New Manual </a:t>
            </a:r>
            <a:r>
              <a:rPr lang="en-US" dirty="0" err="1"/>
              <a:t>Mailmark</a:t>
            </a:r>
            <a:r>
              <a:rPr lang="en-US" dirty="0"/>
              <a:t> variants of the DSA Parcel and General Large Letters products will be introduced from 5th April 2021</a:t>
            </a: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dirty="0"/>
              <a:t>The products that will be affected are:</a:t>
            </a:r>
          </a:p>
          <a:p>
            <a:pPr marL="914400" lvl="6" indent="-4572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Downstream Access Parcels for 70 &amp; 1400 way sort</a:t>
            </a:r>
          </a:p>
          <a:p>
            <a:pPr marL="914400" lvl="6" indent="-4572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Large Letters (GLL) - fulfilment large letters 70 &amp; 1400 way sort</a:t>
            </a:r>
          </a:p>
          <a:p>
            <a:pPr marL="914400" lvl="6" indent="-4572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Mailmark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GLL &lt;10mm is currently available</a:t>
            </a: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dirty="0"/>
              <a:t>These new </a:t>
            </a:r>
            <a:r>
              <a:rPr lang="en-US" dirty="0" err="1"/>
              <a:t>Mailmark</a:t>
            </a:r>
            <a:r>
              <a:rPr lang="en-US" dirty="0"/>
              <a:t> services will be cheaper than the non-</a:t>
            </a:r>
            <a:r>
              <a:rPr lang="en-US" dirty="0" err="1"/>
              <a:t>Mailmark</a:t>
            </a:r>
            <a:r>
              <a:rPr lang="en-US" dirty="0"/>
              <a:t> 70 &amp; 1400 equivalents</a:t>
            </a: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dirty="0"/>
              <a:t>The new products will be:</a:t>
            </a:r>
          </a:p>
          <a:p>
            <a:pPr marL="914400" lvl="6" indent="-4572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DSA Parcels 70 and 1400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waysort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6" indent="-4572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GLL 70 and 1400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waysort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dirty="0"/>
              <a:t>The proposed wholesale solution uses the </a:t>
            </a:r>
            <a:r>
              <a:rPr lang="en-US" dirty="0" err="1"/>
              <a:t>Mailmark</a:t>
            </a:r>
            <a:r>
              <a:rPr lang="en-US" dirty="0"/>
              <a:t> system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2D936-71F0-42B1-B845-62279F910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75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AE8EC-E795-4EA1-A402-BD98CEF38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benefit to customers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76770-084D-4449-BEDB-DA834DC1A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en-GB" dirty="0"/>
              <a:t>The introduction of these new Manual </a:t>
            </a:r>
            <a:r>
              <a:rPr lang="en-GB" dirty="0" err="1"/>
              <a:t>Mailmark</a:t>
            </a:r>
            <a:r>
              <a:rPr lang="en-GB" dirty="0"/>
              <a:t> services offer customers more choice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en-GB" dirty="0"/>
              <a:t>It will offer the best value service compared with equivalent non-barcoded services – a better price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en-GB" dirty="0" err="1"/>
              <a:t>Mailmark</a:t>
            </a:r>
            <a:r>
              <a:rPr lang="en-GB" dirty="0"/>
              <a:t> is already widely used by letters customers enabling customers to use a familiar system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en-GB" dirty="0"/>
              <a:t>It takes advantage of Royal Mail’s new Parcel Automation, which will be fully live by 202</a:t>
            </a:r>
            <a:r>
              <a:rPr lang="en-GB" strike="sngStrike" dirty="0"/>
              <a:t>4</a:t>
            </a:r>
            <a:endParaRPr lang="en-GB" dirty="0"/>
          </a:p>
          <a:p>
            <a:pPr marL="531813" lvl="1" indent="-26511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</a:pPr>
            <a:r>
              <a:rPr lang="en-GB" dirty="0"/>
              <a:t>As the new Parcel-sorting technology is deployed and machinability rates improve these new products will support </a:t>
            </a:r>
            <a:r>
              <a:rPr lang="en-GB" dirty="0" err="1"/>
              <a:t>Mailmark</a:t>
            </a:r>
            <a:r>
              <a:rPr lang="en-GB" dirty="0"/>
              <a:t> reporting </a:t>
            </a:r>
            <a:endParaRPr lang="en-GB" dirty="0">
              <a:highlight>
                <a:srgbClr val="FFFF00"/>
              </a:highlight>
            </a:endParaRPr>
          </a:p>
          <a:p>
            <a:pPr marL="531813" lvl="1" indent="-26511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</a:pPr>
            <a:r>
              <a:rPr lang="en-GB" dirty="0"/>
              <a:t>Over time 70 way-sort options may achieve the best discounts </a:t>
            </a:r>
            <a:endParaRPr lang="en-GB" dirty="0">
              <a:highlight>
                <a:srgbClr val="FFFF00"/>
              </a:highlight>
            </a:endParaRP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en-GB" dirty="0"/>
              <a:t>From October 21 adjustments can be managed more easily using the in-Process Revenue Protection system (</a:t>
            </a:r>
            <a:r>
              <a:rPr lang="en-GB" dirty="0" err="1"/>
              <a:t>iRP</a:t>
            </a:r>
            <a:r>
              <a:rPr lang="en-GB" dirty="0"/>
              <a:t>) </a:t>
            </a:r>
            <a:endParaRPr lang="en-GB" dirty="0">
              <a:highlight>
                <a:srgbClr val="FFFF00"/>
              </a:highlight>
            </a:endParaRP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en-GB" dirty="0"/>
              <a:t>And finally it will creates the ability for some Wholesale customers to move to </a:t>
            </a:r>
            <a:r>
              <a:rPr lang="en-GB" dirty="0" err="1"/>
              <a:t>eManifest</a:t>
            </a:r>
            <a:r>
              <a:rPr lang="en-GB" dirty="0"/>
              <a:t> billing which is based on item level declaration and acceptance</a:t>
            </a:r>
            <a:endParaRPr lang="en-GB" dirty="0">
              <a:highlight>
                <a:srgbClr val="FFFF00"/>
              </a:highlight>
            </a:endParaRP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7AD519-1DED-47FB-81B8-3D6277CF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17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816EC-76BE-4014-B48D-4706B2B61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product changes and specifications</a:t>
            </a:r>
            <a:br>
              <a:rPr lang="en-GB" dirty="0"/>
            </a:br>
            <a:r>
              <a:rPr lang="en-GB" sz="3200" dirty="0"/>
              <a:t>DSA Parcels and general large letters</a:t>
            </a:r>
            <a:br>
              <a:rPr lang="en-GB" dirty="0"/>
            </a:b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2D8AB-C8E5-4C33-ABAA-1F8DBC58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F4B3F5-69FE-475C-B644-22C52CEC6956}"/>
              </a:ext>
            </a:extLst>
          </p:cNvPr>
          <p:cNvSpPr/>
          <p:nvPr/>
        </p:nvSpPr>
        <p:spPr>
          <a:xfrm>
            <a:off x="219783" y="1358809"/>
            <a:ext cx="4352218" cy="475409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+mj-lt"/>
              </a:rPr>
              <a:t>WHAT ARE THE PROPOSED CHANGES?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EF3628-8113-4873-B3F0-EC8B40ACB22A}"/>
              </a:ext>
            </a:extLst>
          </p:cNvPr>
          <p:cNvSpPr/>
          <p:nvPr/>
        </p:nvSpPr>
        <p:spPr>
          <a:xfrm>
            <a:off x="219783" y="1899762"/>
            <a:ext cx="4352218" cy="3063119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800"/>
              </a:lnSpc>
            </a:pPr>
            <a:r>
              <a:rPr lang="en-GB" sz="1400" dirty="0">
                <a:solidFill>
                  <a:schemeClr val="tx1"/>
                </a:solidFill>
              </a:rPr>
              <a:t>The new products will be:</a:t>
            </a:r>
          </a:p>
          <a:p>
            <a:pPr>
              <a:lnSpc>
                <a:spcPts val="1800"/>
              </a:lnSpc>
            </a:pPr>
            <a:endParaRPr lang="en-GB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ts val="1800"/>
              </a:lnSpc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Manual Mailmark DSA Parcel – 70 and 1400 waysort</a:t>
            </a:r>
          </a:p>
          <a:p>
            <a:pPr marL="285750" indent="-285750">
              <a:lnSpc>
                <a:spcPts val="1800"/>
              </a:lnSpc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Manual Mailmark General Large Letter – 70 and 1400 waysort (0-25mm)</a:t>
            </a:r>
          </a:p>
          <a:p>
            <a:pPr marL="285750" indent="-285750">
              <a:lnSpc>
                <a:spcPts val="1800"/>
              </a:lnSpc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Existing Mailmark 70 GLL covers (0-10mm)</a:t>
            </a:r>
          </a:p>
          <a:p>
            <a:pPr>
              <a:lnSpc>
                <a:spcPts val="1800"/>
              </a:lnSpc>
            </a:pPr>
            <a:endParaRPr lang="en-GB" sz="14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en-GB" sz="1400" dirty="0">
                <a:solidFill>
                  <a:schemeClr val="tx1"/>
                </a:solidFill>
              </a:rPr>
              <a:t>Royal Mail proposes that these are introduced on Monday 5</a:t>
            </a:r>
            <a:r>
              <a:rPr lang="en-GB" sz="1400" baseline="30000" dirty="0">
                <a:solidFill>
                  <a:schemeClr val="tx1"/>
                </a:solidFill>
              </a:rPr>
              <a:t>th</a:t>
            </a:r>
            <a:r>
              <a:rPr lang="en-GB" sz="1400" dirty="0">
                <a:solidFill>
                  <a:schemeClr val="tx1"/>
                </a:solidFill>
              </a:rPr>
              <a:t> April 2021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F35953-05C3-41F0-83EF-767AA5A95AAF}"/>
              </a:ext>
            </a:extLst>
          </p:cNvPr>
          <p:cNvSpPr/>
          <p:nvPr/>
        </p:nvSpPr>
        <p:spPr>
          <a:xfrm>
            <a:off x="4666398" y="1358809"/>
            <a:ext cx="4352218" cy="47540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+mj-lt"/>
              </a:rPr>
              <a:t>WHAT WILL BE THE PROUCT SPECIFICATIONS?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BEB2A9-AE64-4D85-A509-369E04DED06F}"/>
              </a:ext>
            </a:extLst>
          </p:cNvPr>
          <p:cNvSpPr/>
          <p:nvPr/>
        </p:nvSpPr>
        <p:spPr>
          <a:xfrm>
            <a:off x="4666398" y="1899762"/>
            <a:ext cx="4352218" cy="306311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800"/>
              </a:lnSpc>
            </a:pPr>
            <a:r>
              <a:rPr lang="en-GB" sz="1400" dirty="0">
                <a:solidFill>
                  <a:schemeClr val="tx1"/>
                </a:solidFill>
              </a:rPr>
              <a:t>These new products will use the current 70 and 1400 waysort product specifications, but will include new requirements:</a:t>
            </a:r>
          </a:p>
          <a:p>
            <a:pPr marL="285750" indent="-285750">
              <a:lnSpc>
                <a:spcPts val="1600"/>
              </a:lnSpc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Address labelling to assist automation</a:t>
            </a:r>
          </a:p>
          <a:p>
            <a:pPr marL="285750" indent="-285750">
              <a:lnSpc>
                <a:spcPts val="1600"/>
              </a:lnSpc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Mailmark barcode inclusion</a:t>
            </a:r>
          </a:p>
          <a:p>
            <a:pPr marL="541338" lvl="1" indent="-276225">
              <a:lnSpc>
                <a:spcPts val="1600"/>
              </a:lnSpc>
              <a:buClr>
                <a:schemeClr val="tx2"/>
              </a:buClr>
              <a:buSzPct val="130000"/>
              <a:buFont typeface="Arial" panose="020B0604020202020204" pitchFamily="34" charset="0"/>
              <a:buChar char="-"/>
            </a:pPr>
            <a:r>
              <a:rPr lang="en-GB" sz="1400" dirty="0">
                <a:solidFill>
                  <a:schemeClr val="tx1"/>
                </a:solidFill>
              </a:rPr>
              <a:t>2D formats – type 9, 29 and 7 will be available</a:t>
            </a:r>
          </a:p>
          <a:p>
            <a:pPr marL="541338" lvl="1" indent="-276225">
              <a:lnSpc>
                <a:spcPts val="1600"/>
              </a:lnSpc>
              <a:buClr>
                <a:schemeClr val="tx2"/>
              </a:buClr>
              <a:buSzPct val="130000"/>
              <a:buFont typeface="Arial" panose="020B0604020202020204" pitchFamily="34" charset="0"/>
              <a:buChar char="-"/>
            </a:pPr>
            <a:r>
              <a:rPr lang="en-GB" sz="1400" dirty="0">
                <a:solidFill>
                  <a:schemeClr val="tx1"/>
                </a:solidFill>
              </a:rPr>
              <a:t>4-state formats Long (L) and Consolidation (C)*</a:t>
            </a:r>
          </a:p>
          <a:p>
            <a:pPr marL="342900" indent="-342900">
              <a:lnSpc>
                <a:spcPts val="1600"/>
              </a:lnSpc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Mailmark eManifest</a:t>
            </a:r>
          </a:p>
          <a:p>
            <a:pPr marL="541338" lvl="1" indent="-180975">
              <a:lnSpc>
                <a:spcPts val="1600"/>
              </a:lnSpc>
              <a:buClr>
                <a:schemeClr val="tx2"/>
              </a:buClr>
              <a:buSzPct val="130000"/>
              <a:buFont typeface="Arial" panose="020B0604020202020204" pitchFamily="34" charset="0"/>
              <a:buChar char="-"/>
            </a:pPr>
            <a:r>
              <a:rPr lang="en-GB" sz="1400" dirty="0">
                <a:solidFill>
                  <a:schemeClr val="tx1"/>
                </a:solidFill>
              </a:rPr>
              <a:t>Parcel and GLL batches will be added to existing supply chain eManifests</a:t>
            </a:r>
          </a:p>
          <a:p>
            <a:pPr marL="342900" indent="-342900">
              <a:lnSpc>
                <a:spcPts val="1600"/>
              </a:lnSpc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Mailmark Reporting and iRP will be introduced for 70 waysort services from October 2021</a:t>
            </a:r>
          </a:p>
          <a:p>
            <a:pPr marL="358775" lvl="1" indent="-358775">
              <a:lnSpc>
                <a:spcPts val="1600"/>
              </a:lnSpc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/>
                </a:solidFill>
              </a:rPr>
              <a:t>Current Revenue Protection processes will remain until October 21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2F9384-C387-4DAA-A673-F6E8CAA99A3E}"/>
              </a:ext>
            </a:extLst>
          </p:cNvPr>
          <p:cNvSpPr/>
          <p:nvPr/>
        </p:nvSpPr>
        <p:spPr>
          <a:xfrm>
            <a:off x="214613" y="5034287"/>
            <a:ext cx="8804003" cy="47540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+mj-lt"/>
              </a:rPr>
              <a:t>AT LAUNCH THESE PRODUCTS WILL BE CHARGED AT A CHEAPER PRICE THAN THE EQUIVALENT NON-MAILMARK PRODUCTS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9F754F-00C8-43CF-B04F-A5F87657DBD5}"/>
              </a:ext>
            </a:extLst>
          </p:cNvPr>
          <p:cNvSpPr txBox="1"/>
          <p:nvPr/>
        </p:nvSpPr>
        <p:spPr>
          <a:xfrm>
            <a:off x="164320" y="5561515"/>
            <a:ext cx="1753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* Limited availability</a:t>
            </a:r>
          </a:p>
        </p:txBody>
      </p:sp>
    </p:spTree>
    <p:extLst>
      <p:ext uri="{BB962C8B-B14F-4D97-AF65-F5344CB8AC3E}">
        <p14:creationId xmlns:p14="http://schemas.microsoft.com/office/powerpoint/2010/main" val="120263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8D083-B431-4938-9FB4-31747FF1E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Parcel and general large letter customers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3AEDD-20B5-452D-8BE5-F301120CA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8E0E7-430E-47D1-B9FE-3D6431DAA5ED}"/>
              </a:ext>
            </a:extLst>
          </p:cNvPr>
          <p:cNvSpPr/>
          <p:nvPr/>
        </p:nvSpPr>
        <p:spPr>
          <a:xfrm>
            <a:off x="353665" y="1994802"/>
            <a:ext cx="4096028" cy="522950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+mj-lt"/>
              </a:rPr>
              <a:t>ACCESS PARCEL CONTRACT PRODUCTS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F92277-686E-40EA-BE28-FFD726ADEDCE}"/>
              </a:ext>
            </a:extLst>
          </p:cNvPr>
          <p:cNvSpPr/>
          <p:nvPr/>
        </p:nvSpPr>
        <p:spPr>
          <a:xfrm>
            <a:off x="353665" y="2605826"/>
            <a:ext cx="4096028" cy="207390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800"/>
              </a:lnSpc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GB" dirty="0">
                <a:solidFill>
                  <a:schemeClr val="tx1"/>
                </a:solidFill>
              </a:rPr>
              <a:t>70 Parcel</a:t>
            </a:r>
          </a:p>
          <a:p>
            <a:pPr algn="ctr">
              <a:lnSpc>
                <a:spcPts val="1800"/>
              </a:lnSpc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GB" dirty="0">
                <a:solidFill>
                  <a:schemeClr val="tx1"/>
                </a:solidFill>
              </a:rPr>
              <a:t>1400 Parcel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40BF4D-D13C-40DE-90FF-E727C5278278}"/>
              </a:ext>
            </a:extLst>
          </p:cNvPr>
          <p:cNvSpPr/>
          <p:nvPr/>
        </p:nvSpPr>
        <p:spPr>
          <a:xfrm>
            <a:off x="4615084" y="2002818"/>
            <a:ext cx="4096028" cy="5229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+mj-lt"/>
              </a:rPr>
              <a:t>ACCESS LETTER CONTRACT PRODUCTS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C700AA-DC6F-4B47-9B2D-251833E7A269}"/>
              </a:ext>
            </a:extLst>
          </p:cNvPr>
          <p:cNvSpPr/>
          <p:nvPr/>
        </p:nvSpPr>
        <p:spPr>
          <a:xfrm>
            <a:off x="4615084" y="2613842"/>
            <a:ext cx="4096028" cy="207390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800"/>
              </a:lnSpc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GB" dirty="0">
                <a:solidFill>
                  <a:schemeClr val="tx1"/>
                </a:solidFill>
              </a:rPr>
              <a:t>70 General Large Letter</a:t>
            </a:r>
          </a:p>
          <a:p>
            <a:pPr algn="ctr">
              <a:lnSpc>
                <a:spcPts val="1800"/>
              </a:lnSpc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GB" dirty="0">
                <a:solidFill>
                  <a:schemeClr val="tx1"/>
                </a:solidFill>
              </a:rPr>
              <a:t>70 General Large Letter OCR</a:t>
            </a:r>
          </a:p>
          <a:p>
            <a:pPr algn="ctr">
              <a:lnSpc>
                <a:spcPts val="1800"/>
              </a:lnSpc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GB" dirty="0">
                <a:solidFill>
                  <a:schemeClr val="tx1"/>
                </a:solidFill>
              </a:rPr>
              <a:t>70 General Large Letter Mailmark </a:t>
            </a:r>
          </a:p>
          <a:p>
            <a:pPr algn="ctr">
              <a:lnSpc>
                <a:spcPts val="1800"/>
              </a:lnSpc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GB" dirty="0">
                <a:solidFill>
                  <a:schemeClr val="tx1"/>
                </a:solidFill>
              </a:rPr>
              <a:t>1400 General Large Letter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49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9FCEE-6F7A-4084-AF9C-E931022A2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migration plan – DSA parcels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51B564-C03A-47F4-8E9B-23CD16F14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B8FA76-A009-4D76-98C2-1847BEB12FF9}"/>
              </a:ext>
            </a:extLst>
          </p:cNvPr>
          <p:cNvSpPr/>
          <p:nvPr/>
        </p:nvSpPr>
        <p:spPr>
          <a:xfrm>
            <a:off x="1021598" y="2516642"/>
            <a:ext cx="2146702" cy="684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70 Manual Parcels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1778C8-6B0D-4630-AFA5-A3D84B0BCDEE}"/>
              </a:ext>
            </a:extLst>
          </p:cNvPr>
          <p:cNvSpPr/>
          <p:nvPr/>
        </p:nvSpPr>
        <p:spPr>
          <a:xfrm>
            <a:off x="3221939" y="2516641"/>
            <a:ext cx="1101597" cy="684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Manual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42AEAD-A4E8-4A27-B4F2-14D0AF4DA65A}"/>
              </a:ext>
            </a:extLst>
          </p:cNvPr>
          <p:cNvSpPr/>
          <p:nvPr/>
        </p:nvSpPr>
        <p:spPr>
          <a:xfrm>
            <a:off x="1021598" y="3305653"/>
            <a:ext cx="2146702" cy="684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1400 Manual Parcels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0DE6B5-61D6-4E62-8FC6-375ABB8945E8}"/>
              </a:ext>
            </a:extLst>
          </p:cNvPr>
          <p:cNvSpPr/>
          <p:nvPr/>
        </p:nvSpPr>
        <p:spPr>
          <a:xfrm>
            <a:off x="4796160" y="2513350"/>
            <a:ext cx="3803014" cy="342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70 Manual Parcels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46792C-DF29-4080-9FB9-6D40D35F51D5}"/>
              </a:ext>
            </a:extLst>
          </p:cNvPr>
          <p:cNvSpPr/>
          <p:nvPr/>
        </p:nvSpPr>
        <p:spPr>
          <a:xfrm>
            <a:off x="4796160" y="2862518"/>
            <a:ext cx="3803014" cy="342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New 70 Manual Mailmark Parcels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73B206-2A16-4B77-8081-BB7F2ED82656}"/>
              </a:ext>
            </a:extLst>
          </p:cNvPr>
          <p:cNvSpPr/>
          <p:nvPr/>
        </p:nvSpPr>
        <p:spPr>
          <a:xfrm>
            <a:off x="4796160" y="3305653"/>
            <a:ext cx="3803014" cy="34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1400 Manual Parcels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7DA329-1B61-4FAA-A36E-C799EA700237}"/>
              </a:ext>
            </a:extLst>
          </p:cNvPr>
          <p:cNvSpPr/>
          <p:nvPr/>
        </p:nvSpPr>
        <p:spPr>
          <a:xfrm>
            <a:off x="4796160" y="3647653"/>
            <a:ext cx="3803014" cy="34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New 1400 Manual Mailmark Parcels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5C7A959-791E-4F7F-91D9-4DA9F77ACCE9}"/>
              </a:ext>
            </a:extLst>
          </p:cNvPr>
          <p:cNvCxnSpPr/>
          <p:nvPr/>
        </p:nvCxnSpPr>
        <p:spPr>
          <a:xfrm>
            <a:off x="763790" y="2481601"/>
            <a:ext cx="0" cy="1517989"/>
          </a:xfrm>
          <a:prstGeom prst="straightConnector1">
            <a:avLst/>
          </a:prstGeom>
          <a:ln w="5715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8A9A6F4-3715-48B8-810E-EBDE44E7D7C2}"/>
              </a:ext>
            </a:extLst>
          </p:cNvPr>
          <p:cNvSpPr txBox="1"/>
          <p:nvPr/>
        </p:nvSpPr>
        <p:spPr>
          <a:xfrm rot="16200000">
            <a:off x="254642" y="3118922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PRICE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2EDA73-ECF9-489D-ABC7-19AF852D7C67}"/>
              </a:ext>
            </a:extLst>
          </p:cNvPr>
          <p:cNvSpPr txBox="1"/>
          <p:nvPr/>
        </p:nvSpPr>
        <p:spPr>
          <a:xfrm>
            <a:off x="497716" y="2222346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BAA42D-1A34-477E-B2EB-D401D6B97C9B}"/>
              </a:ext>
            </a:extLst>
          </p:cNvPr>
          <p:cNvSpPr txBox="1"/>
          <p:nvPr/>
        </p:nvSpPr>
        <p:spPr>
          <a:xfrm>
            <a:off x="511221" y="3900320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Low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1FC0DB-8180-4D57-A0C5-EE173FD0BAD2}"/>
              </a:ext>
            </a:extLst>
          </p:cNvPr>
          <p:cNvSpPr/>
          <p:nvPr/>
        </p:nvSpPr>
        <p:spPr>
          <a:xfrm>
            <a:off x="3223867" y="3305652"/>
            <a:ext cx="1101597" cy="684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Manual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635AEFF-E2BD-442C-A453-0CDD7F82BCC7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4323536" y="2684350"/>
            <a:ext cx="472624" cy="17429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CA607E-A00B-4C02-A747-DE1DA04837CB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4323536" y="2858641"/>
            <a:ext cx="472624" cy="17487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AD68EA-AC8A-4A5F-93C8-6BAE51F9A56E}"/>
              </a:ext>
            </a:extLst>
          </p:cNvPr>
          <p:cNvCxnSpPr>
            <a:cxnSpLocks/>
            <a:stCxn id="17" idx="3"/>
            <a:endCxn id="12" idx="1"/>
          </p:cNvCxnSpPr>
          <p:nvPr/>
        </p:nvCxnSpPr>
        <p:spPr>
          <a:xfrm>
            <a:off x="4325464" y="3647652"/>
            <a:ext cx="470696" cy="17100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E38A896-7B28-402B-991D-0C355EEBB3EF}"/>
              </a:ext>
            </a:extLst>
          </p:cNvPr>
          <p:cNvCxnSpPr>
            <a:cxnSpLocks/>
            <a:stCxn id="17" idx="3"/>
            <a:endCxn id="11" idx="1"/>
          </p:cNvCxnSpPr>
          <p:nvPr/>
        </p:nvCxnSpPr>
        <p:spPr>
          <a:xfrm flipV="1">
            <a:off x="4325464" y="3476653"/>
            <a:ext cx="470696" cy="170999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4ECB1BA-69EA-40CE-AD05-D6A73F96F2E9}"/>
              </a:ext>
            </a:extLst>
          </p:cNvPr>
          <p:cNvSpPr txBox="1"/>
          <p:nvPr/>
        </p:nvSpPr>
        <p:spPr>
          <a:xfrm>
            <a:off x="1666616" y="1967696"/>
            <a:ext cx="2411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CURRENT OPTIONS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97299DD-1C23-4992-A198-2FE45EB279AD}"/>
              </a:ext>
            </a:extLst>
          </p:cNvPr>
          <p:cNvSpPr txBox="1"/>
          <p:nvPr/>
        </p:nvSpPr>
        <p:spPr>
          <a:xfrm>
            <a:off x="5511345" y="1967696"/>
            <a:ext cx="2522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APRIL 2021 OPTIONS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3EA122E-1315-47F5-8808-8E418C866A57}"/>
              </a:ext>
            </a:extLst>
          </p:cNvPr>
          <p:cNvSpPr/>
          <p:nvPr/>
        </p:nvSpPr>
        <p:spPr>
          <a:xfrm>
            <a:off x="4796160" y="4331652"/>
            <a:ext cx="3883982" cy="1118871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Depending on your production processes there might be an opportunity to move to a different sortation level?</a:t>
            </a:r>
          </a:p>
        </p:txBody>
      </p:sp>
    </p:spTree>
    <p:extLst>
      <p:ext uri="{BB962C8B-B14F-4D97-AF65-F5344CB8AC3E}">
        <p14:creationId xmlns:p14="http://schemas.microsoft.com/office/powerpoint/2010/main" val="1646195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F6872-5494-4BA3-BF19-23B356ED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migration plan – general large letters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114AFE-10E2-438A-BD5C-ABC3088F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275598-BBA4-4D9E-B2C7-E428C912DC0B}"/>
              </a:ext>
            </a:extLst>
          </p:cNvPr>
          <p:cNvSpPr/>
          <p:nvPr/>
        </p:nvSpPr>
        <p:spPr>
          <a:xfrm>
            <a:off x="586741" y="1926338"/>
            <a:ext cx="1951547" cy="684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70 Manual GLL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E6F4FF-D90F-4A64-984C-DC132A3AF513}"/>
              </a:ext>
            </a:extLst>
          </p:cNvPr>
          <p:cNvSpPr/>
          <p:nvPr/>
        </p:nvSpPr>
        <p:spPr>
          <a:xfrm>
            <a:off x="586739" y="3562228"/>
            <a:ext cx="1951534" cy="684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70 OCR GLL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E65C94-E5D1-4093-A632-9D25269712FD}"/>
              </a:ext>
            </a:extLst>
          </p:cNvPr>
          <p:cNvSpPr/>
          <p:nvPr/>
        </p:nvSpPr>
        <p:spPr>
          <a:xfrm>
            <a:off x="2586223" y="1926338"/>
            <a:ext cx="1101597" cy="342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&gt; 10mm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D2E0A5-DF34-4402-A170-A0D95DD2FA84}"/>
              </a:ext>
            </a:extLst>
          </p:cNvPr>
          <p:cNvSpPr/>
          <p:nvPr/>
        </p:nvSpPr>
        <p:spPr>
          <a:xfrm>
            <a:off x="2586223" y="2268338"/>
            <a:ext cx="1101597" cy="342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&lt; 10mm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9281E6-7BE2-4BF7-A688-9FD24DF46686}"/>
              </a:ext>
            </a:extLst>
          </p:cNvPr>
          <p:cNvSpPr/>
          <p:nvPr/>
        </p:nvSpPr>
        <p:spPr>
          <a:xfrm>
            <a:off x="586741" y="2715349"/>
            <a:ext cx="1951547" cy="684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1400 Manual GLL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60C439-8D54-4AD7-951F-CB040F7C653C}"/>
              </a:ext>
            </a:extLst>
          </p:cNvPr>
          <p:cNvSpPr/>
          <p:nvPr/>
        </p:nvSpPr>
        <p:spPr>
          <a:xfrm>
            <a:off x="4165348" y="1923046"/>
            <a:ext cx="4601647" cy="342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70 Manual GLL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12CFA0-36D7-47FA-9C29-EEFCBE4AAAB4}"/>
              </a:ext>
            </a:extLst>
          </p:cNvPr>
          <p:cNvSpPr/>
          <p:nvPr/>
        </p:nvSpPr>
        <p:spPr>
          <a:xfrm>
            <a:off x="4165348" y="2272214"/>
            <a:ext cx="4601647" cy="342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New 70 Manual Mailmark GLL (0-25mm)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0DE436-691A-491E-8667-18DA23EC50CC}"/>
              </a:ext>
            </a:extLst>
          </p:cNvPr>
          <p:cNvSpPr/>
          <p:nvPr/>
        </p:nvSpPr>
        <p:spPr>
          <a:xfrm>
            <a:off x="4165348" y="2715349"/>
            <a:ext cx="4601647" cy="34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1400 Manual GLL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9E8273-883E-4C1C-BA81-E1E728F9A982}"/>
              </a:ext>
            </a:extLst>
          </p:cNvPr>
          <p:cNvSpPr/>
          <p:nvPr/>
        </p:nvSpPr>
        <p:spPr>
          <a:xfrm>
            <a:off x="4165348" y="3057349"/>
            <a:ext cx="4601647" cy="34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New 1400 Manual Mailmark GLL (0-25mm)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BE9121-36A2-4B7B-8302-8D3567D9CF33}"/>
              </a:ext>
            </a:extLst>
          </p:cNvPr>
          <p:cNvSpPr/>
          <p:nvPr/>
        </p:nvSpPr>
        <p:spPr>
          <a:xfrm>
            <a:off x="4165348" y="3562228"/>
            <a:ext cx="4601647" cy="342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70 OCR GLL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BCAB43B-8BBC-4089-BAA0-E63EF2D00539}"/>
              </a:ext>
            </a:extLst>
          </p:cNvPr>
          <p:cNvSpPr/>
          <p:nvPr/>
        </p:nvSpPr>
        <p:spPr>
          <a:xfrm>
            <a:off x="4165348" y="3904228"/>
            <a:ext cx="4601647" cy="342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70 Mailmark GLL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3BDC00E-2B73-41F2-9814-F8AA5D306458}"/>
              </a:ext>
            </a:extLst>
          </p:cNvPr>
          <p:cNvCxnSpPr>
            <a:cxnSpLocks/>
          </p:cNvCxnSpPr>
          <p:nvPr/>
        </p:nvCxnSpPr>
        <p:spPr>
          <a:xfrm>
            <a:off x="404974" y="1923046"/>
            <a:ext cx="0" cy="2323182"/>
          </a:xfrm>
          <a:prstGeom prst="straightConnector1">
            <a:avLst/>
          </a:prstGeom>
          <a:ln w="5715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2420015-B653-4482-AD3C-236E74B6D4DB}"/>
              </a:ext>
            </a:extLst>
          </p:cNvPr>
          <p:cNvSpPr txBox="1"/>
          <p:nvPr/>
        </p:nvSpPr>
        <p:spPr>
          <a:xfrm rot="16200000">
            <a:off x="-127326" y="299785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PRICE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C45BF4-D1BF-4EE3-926E-5735DA1545F1}"/>
              </a:ext>
            </a:extLst>
          </p:cNvPr>
          <p:cNvSpPr txBox="1"/>
          <p:nvPr/>
        </p:nvSpPr>
        <p:spPr>
          <a:xfrm>
            <a:off x="162048" y="1643617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High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650F81-FC42-4545-BFD0-EFFD1B87AA05}"/>
              </a:ext>
            </a:extLst>
          </p:cNvPr>
          <p:cNvSpPr txBox="1"/>
          <p:nvPr/>
        </p:nvSpPr>
        <p:spPr>
          <a:xfrm>
            <a:off x="152403" y="4249847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Low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DB58C7-8A5D-4DFC-9E3F-1743B3CE6EA7}"/>
              </a:ext>
            </a:extLst>
          </p:cNvPr>
          <p:cNvSpPr/>
          <p:nvPr/>
        </p:nvSpPr>
        <p:spPr>
          <a:xfrm>
            <a:off x="2588151" y="2715349"/>
            <a:ext cx="1101597" cy="34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&gt; 10mm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393FC6-EE70-48E3-B467-670A5EA638D7}"/>
              </a:ext>
            </a:extLst>
          </p:cNvPr>
          <p:cNvSpPr/>
          <p:nvPr/>
        </p:nvSpPr>
        <p:spPr>
          <a:xfrm>
            <a:off x="2588151" y="3057349"/>
            <a:ext cx="1101597" cy="34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&lt; 10mm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3EC4E6-59CB-481F-8D3E-0AC142BE29EC}"/>
              </a:ext>
            </a:extLst>
          </p:cNvPr>
          <p:cNvSpPr/>
          <p:nvPr/>
        </p:nvSpPr>
        <p:spPr>
          <a:xfrm>
            <a:off x="2590080" y="3562227"/>
            <a:ext cx="1101597" cy="687293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Mech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C766506-49C0-4511-B475-AA57EE4C0913}"/>
              </a:ext>
            </a:extLst>
          </p:cNvPr>
          <p:cNvCxnSpPr>
            <a:stCxn id="8" idx="3"/>
            <a:endCxn id="11" idx="1"/>
          </p:cNvCxnSpPr>
          <p:nvPr/>
        </p:nvCxnSpPr>
        <p:spPr>
          <a:xfrm flipV="1">
            <a:off x="3687820" y="2094046"/>
            <a:ext cx="477528" cy="3292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0179CB3-12DF-44EE-99D4-297C60198A73}"/>
              </a:ext>
            </a:extLst>
          </p:cNvPr>
          <p:cNvCxnSpPr>
            <a:cxnSpLocks/>
            <a:stCxn id="8" idx="3"/>
            <a:endCxn id="12" idx="1"/>
          </p:cNvCxnSpPr>
          <p:nvPr/>
        </p:nvCxnSpPr>
        <p:spPr>
          <a:xfrm>
            <a:off x="3687820" y="2097338"/>
            <a:ext cx="477528" cy="345876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63D0318-A761-40EC-BEE7-08899D7D9EB1}"/>
              </a:ext>
            </a:extLst>
          </p:cNvPr>
          <p:cNvCxnSpPr>
            <a:cxnSpLocks/>
            <a:stCxn id="21" idx="3"/>
            <a:endCxn id="13" idx="1"/>
          </p:cNvCxnSpPr>
          <p:nvPr/>
        </p:nvCxnSpPr>
        <p:spPr>
          <a:xfrm>
            <a:off x="3689748" y="2886349"/>
            <a:ext cx="475600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82116C9-E8D6-4480-8B1E-DFAE9FD775BB}"/>
              </a:ext>
            </a:extLst>
          </p:cNvPr>
          <p:cNvCxnSpPr>
            <a:cxnSpLocks/>
            <a:stCxn id="22" idx="3"/>
            <a:endCxn id="14" idx="1"/>
          </p:cNvCxnSpPr>
          <p:nvPr/>
        </p:nvCxnSpPr>
        <p:spPr>
          <a:xfrm>
            <a:off x="3689748" y="3228349"/>
            <a:ext cx="475600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0C5317-5725-4E2A-9442-357E0DBFE11B}"/>
              </a:ext>
            </a:extLst>
          </p:cNvPr>
          <p:cNvCxnSpPr>
            <a:cxnSpLocks/>
            <a:stCxn id="22" idx="3"/>
            <a:endCxn id="13" idx="1"/>
          </p:cNvCxnSpPr>
          <p:nvPr/>
        </p:nvCxnSpPr>
        <p:spPr>
          <a:xfrm flipV="1">
            <a:off x="3689748" y="2886349"/>
            <a:ext cx="475600" cy="3420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BC921C2-562B-4D57-8EE1-DD195A91A6A9}"/>
              </a:ext>
            </a:extLst>
          </p:cNvPr>
          <p:cNvCxnSpPr>
            <a:cxnSpLocks/>
            <a:stCxn id="21" idx="3"/>
            <a:endCxn id="14" idx="1"/>
          </p:cNvCxnSpPr>
          <p:nvPr/>
        </p:nvCxnSpPr>
        <p:spPr>
          <a:xfrm>
            <a:off x="3689748" y="2886349"/>
            <a:ext cx="475600" cy="3420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B322BD9-2DC8-42BE-8A9C-6AD9B02A1F1F}"/>
              </a:ext>
            </a:extLst>
          </p:cNvPr>
          <p:cNvCxnSpPr>
            <a:cxnSpLocks/>
            <a:stCxn id="23" idx="3"/>
            <a:endCxn id="15" idx="1"/>
          </p:cNvCxnSpPr>
          <p:nvPr/>
        </p:nvCxnSpPr>
        <p:spPr>
          <a:xfrm flipV="1">
            <a:off x="3691677" y="3733228"/>
            <a:ext cx="473671" cy="172646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7F5889C-4223-471F-AF09-97906F3E4A9D}"/>
              </a:ext>
            </a:extLst>
          </p:cNvPr>
          <p:cNvCxnSpPr>
            <a:cxnSpLocks/>
            <a:stCxn id="23" idx="3"/>
            <a:endCxn id="16" idx="1"/>
          </p:cNvCxnSpPr>
          <p:nvPr/>
        </p:nvCxnSpPr>
        <p:spPr>
          <a:xfrm>
            <a:off x="3691677" y="3905874"/>
            <a:ext cx="473671" cy="169354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DD6150F-F578-4571-A668-280D9667B74B}"/>
              </a:ext>
            </a:extLst>
          </p:cNvPr>
          <p:cNvSpPr txBox="1"/>
          <p:nvPr/>
        </p:nvSpPr>
        <p:spPr>
          <a:xfrm>
            <a:off x="1211455" y="1516289"/>
            <a:ext cx="2411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CURRENT OPTIONS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790C81-5E82-4876-AACA-5626DC380BE8}"/>
              </a:ext>
            </a:extLst>
          </p:cNvPr>
          <p:cNvSpPr txBox="1"/>
          <p:nvPr/>
        </p:nvSpPr>
        <p:spPr>
          <a:xfrm>
            <a:off x="5123655" y="1516289"/>
            <a:ext cx="2522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APRIL 2021 OPTIONS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A430699-E47E-4190-A58E-42800FAFDE05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>
            <a:off x="3687820" y="2439338"/>
            <a:ext cx="477528" cy="3876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3C6090E-B0EB-4A90-982A-9486D0AB0244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 flipV="1">
            <a:off x="3687820" y="2094046"/>
            <a:ext cx="477528" cy="345292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A29DD3E-C668-47DC-9184-9C347EE0B57E}"/>
              </a:ext>
            </a:extLst>
          </p:cNvPr>
          <p:cNvSpPr/>
          <p:nvPr/>
        </p:nvSpPr>
        <p:spPr>
          <a:xfrm>
            <a:off x="4188501" y="4393974"/>
            <a:ext cx="4601647" cy="1118871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Depending on your production processes there might be an opportunity to move to a different sortation level?</a:t>
            </a:r>
          </a:p>
        </p:txBody>
      </p:sp>
    </p:spTree>
    <p:extLst>
      <p:ext uri="{BB962C8B-B14F-4D97-AF65-F5344CB8AC3E}">
        <p14:creationId xmlns:p14="http://schemas.microsoft.com/office/powerpoint/2010/main" val="325005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46B79-D8D0-4ABB-9DDD-C32D4C39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dates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5C90E-75AE-490F-A7AB-D9689FD6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6" name="Graphic 5" descr="Flip calendar">
            <a:extLst>
              <a:ext uri="{FF2B5EF4-FFF2-40B4-BE49-F238E27FC236}">
                <a16:creationId xmlns:a16="http://schemas.microsoft.com/office/drawing/2014/main" id="{9A240B49-A3F0-44C7-B71E-12FA79D02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782" y="1507973"/>
            <a:ext cx="2869780" cy="28697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2F7D18-8280-4C25-A6F4-B0FAFC9B02B1}"/>
              </a:ext>
            </a:extLst>
          </p:cNvPr>
          <p:cNvSpPr txBox="1"/>
          <p:nvPr/>
        </p:nvSpPr>
        <p:spPr>
          <a:xfrm>
            <a:off x="1169050" y="3078868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23 Sept 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E9470-9252-438F-B550-C8EB01D87791}"/>
              </a:ext>
            </a:extLst>
          </p:cNvPr>
          <p:cNvSpPr txBox="1"/>
          <p:nvPr/>
        </p:nvSpPr>
        <p:spPr>
          <a:xfrm>
            <a:off x="717636" y="3961064"/>
            <a:ext cx="22917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Customer notification, publication of user guide update and contract schedule</a:t>
            </a:r>
          </a:p>
        </p:txBody>
      </p:sp>
      <p:pic>
        <p:nvPicPr>
          <p:cNvPr id="9" name="Graphic 8" descr="Flip calendar">
            <a:extLst>
              <a:ext uri="{FF2B5EF4-FFF2-40B4-BE49-F238E27FC236}">
                <a16:creationId xmlns:a16="http://schemas.microsoft.com/office/drawing/2014/main" id="{E093587E-AEA9-406D-A6A4-4A45DD129D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39359" y="1509901"/>
            <a:ext cx="2869780" cy="28697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7CC1D87-4272-4B6B-A1BA-128755581BD2}"/>
              </a:ext>
            </a:extLst>
          </p:cNvPr>
          <p:cNvSpPr txBox="1"/>
          <p:nvPr/>
        </p:nvSpPr>
        <p:spPr>
          <a:xfrm>
            <a:off x="3833156" y="2872451"/>
            <a:ext cx="1687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Feb 2021 to March 2021 (tbc)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FEC489-B67A-459C-9C59-E833567FE869}"/>
              </a:ext>
            </a:extLst>
          </p:cNvPr>
          <p:cNvSpPr txBox="1"/>
          <p:nvPr/>
        </p:nvSpPr>
        <p:spPr>
          <a:xfrm>
            <a:off x="3532217" y="3961064"/>
            <a:ext cx="2291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Customer Acceptance Testing</a:t>
            </a:r>
          </a:p>
        </p:txBody>
      </p:sp>
      <p:pic>
        <p:nvPicPr>
          <p:cNvPr id="12" name="Graphic 11" descr="Flip calendar">
            <a:extLst>
              <a:ext uri="{FF2B5EF4-FFF2-40B4-BE49-F238E27FC236}">
                <a16:creationId xmlns:a16="http://schemas.microsoft.com/office/drawing/2014/main" id="{97AE7CB0-D129-4CD5-A967-5D11C45096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46533" y="1500255"/>
            <a:ext cx="2869780" cy="28697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F3AFBA8-9E55-40E2-A185-948619DD6ECB}"/>
              </a:ext>
            </a:extLst>
          </p:cNvPr>
          <p:cNvSpPr txBox="1"/>
          <p:nvPr/>
        </p:nvSpPr>
        <p:spPr>
          <a:xfrm>
            <a:off x="6740330" y="2862805"/>
            <a:ext cx="1687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3"/>
                </a:solidFill>
              </a:rPr>
              <a:t>Feb 2021 to March 2021 (tbc)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4CBA79-6DE5-486B-A627-F59297D4C6B3}"/>
              </a:ext>
            </a:extLst>
          </p:cNvPr>
          <p:cNvSpPr txBox="1"/>
          <p:nvPr/>
        </p:nvSpPr>
        <p:spPr>
          <a:xfrm>
            <a:off x="6439391" y="3961064"/>
            <a:ext cx="22917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Mailmark</a:t>
            </a:r>
            <a:r>
              <a:rPr lang="en-GB" sz="1600" dirty="0"/>
              <a:t> DSA Parcels/ General Large Letters available to purchase and mail</a:t>
            </a:r>
          </a:p>
        </p:txBody>
      </p:sp>
    </p:spTree>
    <p:extLst>
      <p:ext uri="{BB962C8B-B14F-4D97-AF65-F5344CB8AC3E}">
        <p14:creationId xmlns:p14="http://schemas.microsoft.com/office/powerpoint/2010/main" val="388458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rgbClr val="404040"/>
      </a:dk1>
      <a:lt1>
        <a:srgbClr val="FFFFFF"/>
      </a:lt1>
      <a:dk2>
        <a:srgbClr val="DA202A"/>
      </a:dk2>
      <a:lt2>
        <a:srgbClr val="000000"/>
      </a:lt2>
      <a:accent1>
        <a:srgbClr val="53535A"/>
      </a:accent1>
      <a:accent2>
        <a:srgbClr val="0892CB"/>
      </a:accent2>
      <a:accent3>
        <a:srgbClr val="62A531"/>
      </a:accent3>
      <a:accent4>
        <a:srgbClr val="088578"/>
      </a:accent4>
      <a:accent5>
        <a:srgbClr val="FDDA24"/>
      </a:accent5>
      <a:accent6>
        <a:srgbClr val="AADAEA"/>
      </a:accent6>
      <a:hlink>
        <a:srgbClr val="0892CB"/>
      </a:hlink>
      <a:folHlink>
        <a:srgbClr val="088578"/>
      </a:folHlink>
    </a:clrScheme>
    <a:fontScheme name="Royal Mail Font Them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t" anchorCtr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Royal Mail Colour Theme 2016">
      <a:dk1>
        <a:srgbClr val="000000"/>
      </a:dk1>
      <a:lt1>
        <a:srgbClr val="FFFFFF"/>
      </a:lt1>
      <a:dk2>
        <a:srgbClr val="DA202A"/>
      </a:dk2>
      <a:lt2>
        <a:srgbClr val="404040"/>
      </a:lt2>
      <a:accent1>
        <a:srgbClr val="53535A"/>
      </a:accent1>
      <a:accent2>
        <a:srgbClr val="0892CB"/>
      </a:accent2>
      <a:accent3>
        <a:srgbClr val="62A531"/>
      </a:accent3>
      <a:accent4>
        <a:srgbClr val="088578"/>
      </a:accent4>
      <a:accent5>
        <a:srgbClr val="FDDA24"/>
      </a:accent5>
      <a:accent6>
        <a:srgbClr val="AADAEA"/>
      </a:accent6>
      <a:hlink>
        <a:srgbClr val="0892CB"/>
      </a:hlink>
      <a:folHlink>
        <a:srgbClr val="08857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oyal Mail Colour Theme 2016">
      <a:dk1>
        <a:srgbClr val="000000"/>
      </a:dk1>
      <a:lt1>
        <a:srgbClr val="FFFFFF"/>
      </a:lt1>
      <a:dk2>
        <a:srgbClr val="DA202A"/>
      </a:dk2>
      <a:lt2>
        <a:srgbClr val="404040"/>
      </a:lt2>
      <a:accent1>
        <a:srgbClr val="53535A"/>
      </a:accent1>
      <a:accent2>
        <a:srgbClr val="0892CB"/>
      </a:accent2>
      <a:accent3>
        <a:srgbClr val="62A531"/>
      </a:accent3>
      <a:accent4>
        <a:srgbClr val="088578"/>
      </a:accent4>
      <a:accent5>
        <a:srgbClr val="FDDA24"/>
      </a:accent5>
      <a:accent6>
        <a:srgbClr val="AADAEA"/>
      </a:accent6>
      <a:hlink>
        <a:srgbClr val="0892CB"/>
      </a:hlink>
      <a:folHlink>
        <a:srgbClr val="08857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907</Words>
  <Application>Microsoft Office PowerPoint</Application>
  <PresentationFormat>On-screen Show (4:3)</PresentationFormat>
  <Paragraphs>131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Wingdings</vt:lpstr>
      <vt:lpstr>Office Theme</vt:lpstr>
      <vt:lpstr>Introduction of new DSA parcels and general large letter manual Mailmark product variants</vt:lpstr>
      <vt:lpstr>Contents</vt:lpstr>
      <vt:lpstr>What’s changing and why?</vt:lpstr>
      <vt:lpstr>The benefit to customers</vt:lpstr>
      <vt:lpstr>New product changes and specifications DSA Parcels and general large letters </vt:lpstr>
      <vt:lpstr>Parcel and general large letter customers</vt:lpstr>
      <vt:lpstr>Product migration plan – DSA parcels</vt:lpstr>
      <vt:lpstr>Product migration plan – general large letters</vt:lpstr>
      <vt:lpstr>Key dates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www.wizkit.com</dc:creator>
  <cp:lastModifiedBy>Roger Hardy</cp:lastModifiedBy>
  <cp:revision>139</cp:revision>
  <dcterms:created xsi:type="dcterms:W3CDTF">2011-10-20T13:01:56Z</dcterms:created>
  <dcterms:modified xsi:type="dcterms:W3CDTF">2020-09-22T10:48:40Z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WizKit Template Sub">
    <vt:lpwstr>RM</vt:lpwstr>
  </property>
  <property fmtid="{D5CDD505-2E9C-101B-9397-08002B2CF9AE}" pid="5" name="RMG_Classification">
    <vt:lpwstr>CONFIDENTIAL</vt:lpwstr>
  </property>
  <property fmtid="{D5CDD505-2E9C-101B-9397-08002B2CF9AE}" pid="6" name="MSIP_Label_980f36f3-41a5-4f45-a6a2-e224f336accd_Enabled">
    <vt:lpwstr>True</vt:lpwstr>
  </property>
  <property fmtid="{D5CDD505-2E9C-101B-9397-08002B2CF9AE}" pid="7" name="MSIP_Label_980f36f3-41a5-4f45-a6a2-e224f336accd_SiteId">
    <vt:lpwstr>7a082108-90dd-41ac-be41-9b8feabee2da</vt:lpwstr>
  </property>
  <property fmtid="{D5CDD505-2E9C-101B-9397-08002B2CF9AE}" pid="8" name="MSIP_Label_980f36f3-41a5-4f45-a6a2-e224f336accd_Owner">
    <vt:lpwstr>sophie.grender@royalmail.com</vt:lpwstr>
  </property>
  <property fmtid="{D5CDD505-2E9C-101B-9397-08002B2CF9AE}" pid="9" name="MSIP_Label_980f36f3-41a5-4f45-a6a2-e224f336accd_SetDate">
    <vt:lpwstr>2020-09-18T12:04:44.0785645Z</vt:lpwstr>
  </property>
  <property fmtid="{D5CDD505-2E9C-101B-9397-08002B2CF9AE}" pid="10" name="MSIP_Label_980f36f3-41a5-4f45-a6a2-e224f336accd_Name">
    <vt:lpwstr>Internal</vt:lpwstr>
  </property>
  <property fmtid="{D5CDD505-2E9C-101B-9397-08002B2CF9AE}" pid="11" name="MSIP_Label_980f36f3-41a5-4f45-a6a2-e224f336accd_Application">
    <vt:lpwstr>Microsoft Azure Information Protection</vt:lpwstr>
  </property>
  <property fmtid="{D5CDD505-2E9C-101B-9397-08002B2CF9AE}" pid="12" name="MSIP_Label_980f36f3-41a5-4f45-a6a2-e224f336accd_Extended_MSFT_Method">
    <vt:lpwstr>Automatic</vt:lpwstr>
  </property>
  <property fmtid="{D5CDD505-2E9C-101B-9397-08002B2CF9AE}" pid="13" name="Sensitivity">
    <vt:lpwstr>Internal</vt:lpwstr>
  </property>
</Properties>
</file>