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5"/>
  </p:notesMasterIdLst>
  <p:sldIdLst>
    <p:sldId id="259" r:id="rId5"/>
    <p:sldId id="256" r:id="rId6"/>
    <p:sldId id="270" r:id="rId7"/>
    <p:sldId id="271" r:id="rId8"/>
    <p:sldId id="272" r:id="rId9"/>
    <p:sldId id="273" r:id="rId10"/>
    <p:sldId id="274" r:id="rId11"/>
    <p:sldId id="276" r:id="rId12"/>
    <p:sldId id="277"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O'Hare" initials="SO" lastIdx="1" clrIdx="0">
    <p:extLst>
      <p:ext uri="{19B8F6BF-5375-455C-9EA6-DF929625EA0E}">
        <p15:presenceInfo xmlns:p15="http://schemas.microsoft.com/office/powerpoint/2012/main" userId="S-1-5-21-3684057560-553081627-3205033306-590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A20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0" d="100"/>
          <a:sy n="110" d="100"/>
        </p:scale>
        <p:origin x="168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E6BD89-6D22-499F-846C-BC2D670AEFE6}" type="datetimeFigureOut">
              <a:rPr lang="en-GB" smtClean="0"/>
              <a:t>25/11/2020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49D4AC-FC4A-4B5F-A1A9-7B7F9B9C7472}" type="slidenum">
              <a:rPr lang="en-GB" smtClean="0"/>
              <a:t>‹#›</a:t>
            </a:fld>
            <a:endParaRPr lang="en-GB"/>
          </a:p>
        </p:txBody>
      </p:sp>
    </p:spTree>
    <p:extLst>
      <p:ext uri="{BB962C8B-B14F-4D97-AF65-F5344CB8AC3E}">
        <p14:creationId xmlns:p14="http://schemas.microsoft.com/office/powerpoint/2010/main" val="4058178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en-US"/>
              <a:t>Full terms and conditions apply.</a:t>
            </a:r>
            <a:endParaRPr lang="en-GB"/>
          </a:p>
        </p:txBody>
      </p:sp>
      <p:sp>
        <p:nvSpPr>
          <p:cNvPr id="6" name="Slide Number Placeholder 5"/>
          <p:cNvSpPr>
            <a:spLocks noGrp="1"/>
          </p:cNvSpPr>
          <p:nvPr>
            <p:ph type="sldNum" sz="quarter" idx="12"/>
          </p:nvPr>
        </p:nvSpPr>
        <p:spPr>
          <a:xfrm>
            <a:off x="685800" y="6356351"/>
            <a:ext cx="2057400" cy="365125"/>
          </a:xfrm>
        </p:spPr>
        <p:txBody>
          <a:bodyPr/>
          <a:lstStyle>
            <a:lvl1pPr algn="l">
              <a:defRPr/>
            </a:lvl1pPr>
          </a:lstStyle>
          <a:p>
            <a:fld id="{C3572BD6-2A55-4C98-9699-9CAA655BAFE6}" type="slidenum">
              <a:rPr lang="en-GB" smtClean="0"/>
              <a:pPr/>
              <a:t>‹#›</a:t>
            </a:fld>
            <a:endParaRPr lang="en-GB" dirty="0"/>
          </a:p>
        </p:txBody>
      </p:sp>
    </p:spTree>
    <p:extLst>
      <p:ext uri="{BB962C8B-B14F-4D97-AF65-F5344CB8AC3E}">
        <p14:creationId xmlns:p14="http://schemas.microsoft.com/office/powerpoint/2010/main" val="2002965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a:extLst>
              <a:ext uri="{FF2B5EF4-FFF2-40B4-BE49-F238E27FC236}">
                <a16:creationId xmlns:a16="http://schemas.microsoft.com/office/drawing/2014/main" id="{2D9495A6-6D5C-433D-B32E-2E886C22F5A8}"/>
              </a:ext>
            </a:extLst>
          </p:cNvPr>
          <p:cNvSpPr>
            <a:spLocks noGrp="1"/>
          </p:cNvSpPr>
          <p:nvPr>
            <p:ph type="sldNum" sz="quarter" idx="12"/>
          </p:nvPr>
        </p:nvSpPr>
        <p:spPr>
          <a:xfrm>
            <a:off x="685800" y="6356351"/>
            <a:ext cx="2057400" cy="365125"/>
          </a:xfrm>
        </p:spPr>
        <p:txBody>
          <a:bodyPr/>
          <a:lstStyle>
            <a:lvl1pPr algn="l">
              <a:defRPr/>
            </a:lvl1pPr>
          </a:lstStyle>
          <a:p>
            <a:fld id="{C3572BD6-2A55-4C98-9699-9CAA655BAFE6}" type="slidenum">
              <a:rPr lang="en-GB" smtClean="0"/>
              <a:pPr/>
              <a:t>‹#›</a:t>
            </a:fld>
            <a:endParaRPr lang="en-GB" dirty="0"/>
          </a:p>
        </p:txBody>
      </p:sp>
    </p:spTree>
    <p:extLst>
      <p:ext uri="{BB962C8B-B14F-4D97-AF65-F5344CB8AC3E}">
        <p14:creationId xmlns:p14="http://schemas.microsoft.com/office/powerpoint/2010/main" val="229956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a:extLst>
              <a:ext uri="{FF2B5EF4-FFF2-40B4-BE49-F238E27FC236}">
                <a16:creationId xmlns:a16="http://schemas.microsoft.com/office/drawing/2014/main" id="{37AD08F7-9204-41F8-AEC0-4A3C0CFF7A3A}"/>
              </a:ext>
            </a:extLst>
          </p:cNvPr>
          <p:cNvSpPr>
            <a:spLocks noGrp="1"/>
          </p:cNvSpPr>
          <p:nvPr>
            <p:ph type="sldNum" sz="quarter" idx="12"/>
          </p:nvPr>
        </p:nvSpPr>
        <p:spPr>
          <a:xfrm>
            <a:off x="685800" y="6356351"/>
            <a:ext cx="2057400" cy="365125"/>
          </a:xfrm>
        </p:spPr>
        <p:txBody>
          <a:bodyPr/>
          <a:lstStyle>
            <a:lvl1pPr algn="l">
              <a:defRPr/>
            </a:lvl1pPr>
          </a:lstStyle>
          <a:p>
            <a:fld id="{C3572BD6-2A55-4C98-9699-9CAA655BAFE6}" type="slidenum">
              <a:rPr lang="en-GB" smtClean="0"/>
              <a:pPr/>
              <a:t>‹#›</a:t>
            </a:fld>
            <a:endParaRPr lang="en-GB" dirty="0"/>
          </a:p>
        </p:txBody>
      </p:sp>
    </p:spTree>
    <p:extLst>
      <p:ext uri="{BB962C8B-B14F-4D97-AF65-F5344CB8AC3E}">
        <p14:creationId xmlns:p14="http://schemas.microsoft.com/office/powerpoint/2010/main" val="3348648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t>Full terms and conditions apply.</a:t>
            </a:r>
            <a:endParaRPr lang="en-GB"/>
          </a:p>
        </p:txBody>
      </p:sp>
      <p:sp>
        <p:nvSpPr>
          <p:cNvPr id="7" name="Slide Number Placeholder 5">
            <a:extLst>
              <a:ext uri="{FF2B5EF4-FFF2-40B4-BE49-F238E27FC236}">
                <a16:creationId xmlns:a16="http://schemas.microsoft.com/office/drawing/2014/main" id="{E7DEBA1A-BC99-486F-BC90-6BBFDF30E582}"/>
              </a:ext>
            </a:extLst>
          </p:cNvPr>
          <p:cNvSpPr>
            <a:spLocks noGrp="1"/>
          </p:cNvSpPr>
          <p:nvPr>
            <p:ph type="sldNum" sz="quarter" idx="12"/>
          </p:nvPr>
        </p:nvSpPr>
        <p:spPr>
          <a:xfrm>
            <a:off x="685800" y="6356351"/>
            <a:ext cx="2057400" cy="365125"/>
          </a:xfrm>
        </p:spPr>
        <p:txBody>
          <a:bodyPr/>
          <a:lstStyle>
            <a:lvl1pPr algn="l">
              <a:defRPr/>
            </a:lvl1pPr>
          </a:lstStyle>
          <a:p>
            <a:fld id="{C3572BD6-2A55-4C98-9699-9CAA655BAFE6}" type="slidenum">
              <a:rPr lang="en-GB" smtClean="0"/>
              <a:pPr/>
              <a:t>‹#›</a:t>
            </a:fld>
            <a:endParaRPr lang="en-GB" dirty="0"/>
          </a:p>
        </p:txBody>
      </p:sp>
    </p:spTree>
    <p:extLst>
      <p:ext uri="{BB962C8B-B14F-4D97-AF65-F5344CB8AC3E}">
        <p14:creationId xmlns:p14="http://schemas.microsoft.com/office/powerpoint/2010/main" val="135461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a:t>Full terms and conditions apply.</a:t>
            </a:r>
            <a:endParaRPr lang="en-GB"/>
          </a:p>
        </p:txBody>
      </p:sp>
      <p:sp>
        <p:nvSpPr>
          <p:cNvPr id="7" name="Slide Number Placeholder 5">
            <a:extLst>
              <a:ext uri="{FF2B5EF4-FFF2-40B4-BE49-F238E27FC236}">
                <a16:creationId xmlns:a16="http://schemas.microsoft.com/office/drawing/2014/main" id="{407B37A9-E373-4E23-902D-DB50F6C47133}"/>
              </a:ext>
            </a:extLst>
          </p:cNvPr>
          <p:cNvSpPr>
            <a:spLocks noGrp="1"/>
          </p:cNvSpPr>
          <p:nvPr>
            <p:ph type="sldNum" sz="quarter" idx="12"/>
          </p:nvPr>
        </p:nvSpPr>
        <p:spPr>
          <a:xfrm>
            <a:off x="685800" y="6356351"/>
            <a:ext cx="2057400" cy="365125"/>
          </a:xfrm>
        </p:spPr>
        <p:txBody>
          <a:bodyPr/>
          <a:lstStyle>
            <a:lvl1pPr algn="l">
              <a:defRPr/>
            </a:lvl1pPr>
          </a:lstStyle>
          <a:p>
            <a:fld id="{C3572BD6-2A55-4C98-9699-9CAA655BAFE6}" type="slidenum">
              <a:rPr lang="en-GB" smtClean="0"/>
              <a:pPr/>
              <a:t>‹#›</a:t>
            </a:fld>
            <a:endParaRPr lang="en-GB" dirty="0"/>
          </a:p>
        </p:txBody>
      </p:sp>
    </p:spTree>
    <p:extLst>
      <p:ext uri="{BB962C8B-B14F-4D97-AF65-F5344CB8AC3E}">
        <p14:creationId xmlns:p14="http://schemas.microsoft.com/office/powerpoint/2010/main" val="1387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a:t>Full terms and conditions apply.</a:t>
            </a:r>
            <a:endParaRPr lang="en-GB"/>
          </a:p>
        </p:txBody>
      </p:sp>
      <p:sp>
        <p:nvSpPr>
          <p:cNvPr id="8" name="Slide Number Placeholder 5">
            <a:extLst>
              <a:ext uri="{FF2B5EF4-FFF2-40B4-BE49-F238E27FC236}">
                <a16:creationId xmlns:a16="http://schemas.microsoft.com/office/drawing/2014/main" id="{015A541E-B3A5-482F-AA76-7C9C15AAC0BC}"/>
              </a:ext>
            </a:extLst>
          </p:cNvPr>
          <p:cNvSpPr txBox="1">
            <a:spLocks/>
          </p:cNvSpPr>
          <p:nvPr userDrawn="1"/>
        </p:nvSpPr>
        <p:spPr>
          <a:xfrm>
            <a:off x="685800" y="6356351"/>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3572BD6-2A55-4C98-9699-9CAA655BAFE6}" type="slidenum">
              <a:rPr lang="en-GB" smtClean="0"/>
              <a:pPr/>
              <a:t>‹#›</a:t>
            </a:fld>
            <a:endParaRPr lang="en-GB" dirty="0"/>
          </a:p>
        </p:txBody>
      </p:sp>
    </p:spTree>
    <p:extLst>
      <p:ext uri="{BB962C8B-B14F-4D97-AF65-F5344CB8AC3E}">
        <p14:creationId xmlns:p14="http://schemas.microsoft.com/office/powerpoint/2010/main" val="3817096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a:t>Full terms and conditions apply.</a:t>
            </a:r>
            <a:endParaRPr lang="en-GB"/>
          </a:p>
        </p:txBody>
      </p:sp>
      <p:sp>
        <p:nvSpPr>
          <p:cNvPr id="10" name="Slide Number Placeholder 5">
            <a:extLst>
              <a:ext uri="{FF2B5EF4-FFF2-40B4-BE49-F238E27FC236}">
                <a16:creationId xmlns:a16="http://schemas.microsoft.com/office/drawing/2014/main" id="{22B4F3A6-623C-4BEF-BBF0-FB8B0A263D2E}"/>
              </a:ext>
            </a:extLst>
          </p:cNvPr>
          <p:cNvSpPr>
            <a:spLocks noGrp="1"/>
          </p:cNvSpPr>
          <p:nvPr>
            <p:ph type="sldNum" sz="quarter" idx="12"/>
          </p:nvPr>
        </p:nvSpPr>
        <p:spPr>
          <a:xfrm>
            <a:off x="685800" y="6356351"/>
            <a:ext cx="2057400" cy="365125"/>
          </a:xfrm>
        </p:spPr>
        <p:txBody>
          <a:bodyPr/>
          <a:lstStyle>
            <a:lvl1pPr algn="l">
              <a:defRPr/>
            </a:lvl1pPr>
          </a:lstStyle>
          <a:p>
            <a:fld id="{C3572BD6-2A55-4C98-9699-9CAA655BAFE6}" type="slidenum">
              <a:rPr lang="en-GB" smtClean="0"/>
              <a:pPr/>
              <a:t>‹#›</a:t>
            </a:fld>
            <a:endParaRPr lang="en-GB" dirty="0"/>
          </a:p>
        </p:txBody>
      </p:sp>
    </p:spTree>
    <p:extLst>
      <p:ext uri="{BB962C8B-B14F-4D97-AF65-F5344CB8AC3E}">
        <p14:creationId xmlns:p14="http://schemas.microsoft.com/office/powerpoint/2010/main" val="3363195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Slide Number Placeholder 5">
            <a:extLst>
              <a:ext uri="{FF2B5EF4-FFF2-40B4-BE49-F238E27FC236}">
                <a16:creationId xmlns:a16="http://schemas.microsoft.com/office/drawing/2014/main" id="{76572F4D-B54B-4B49-A926-5FCA790A60F7}"/>
              </a:ext>
            </a:extLst>
          </p:cNvPr>
          <p:cNvSpPr>
            <a:spLocks noGrp="1"/>
          </p:cNvSpPr>
          <p:nvPr>
            <p:ph type="sldNum" sz="quarter" idx="12"/>
          </p:nvPr>
        </p:nvSpPr>
        <p:spPr>
          <a:xfrm>
            <a:off x="685800" y="6356351"/>
            <a:ext cx="2057400" cy="365125"/>
          </a:xfrm>
        </p:spPr>
        <p:txBody>
          <a:bodyPr/>
          <a:lstStyle>
            <a:lvl1pPr algn="l">
              <a:defRPr/>
            </a:lvl1pPr>
          </a:lstStyle>
          <a:p>
            <a:fld id="{C3572BD6-2A55-4C98-9699-9CAA655BAFE6}" type="slidenum">
              <a:rPr lang="en-GB" smtClean="0"/>
              <a:pPr/>
              <a:t>‹#›</a:t>
            </a:fld>
            <a:endParaRPr lang="en-GB" dirty="0"/>
          </a:p>
        </p:txBody>
      </p:sp>
    </p:spTree>
    <p:extLst>
      <p:ext uri="{BB962C8B-B14F-4D97-AF65-F5344CB8AC3E}">
        <p14:creationId xmlns:p14="http://schemas.microsoft.com/office/powerpoint/2010/main" val="160748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C7CC12F0-E6F7-42C3-9D02-691EDE3C816E}"/>
              </a:ext>
            </a:extLst>
          </p:cNvPr>
          <p:cNvSpPr>
            <a:spLocks noGrp="1"/>
          </p:cNvSpPr>
          <p:nvPr>
            <p:ph type="sldNum" sz="quarter" idx="12"/>
          </p:nvPr>
        </p:nvSpPr>
        <p:spPr>
          <a:xfrm>
            <a:off x="685800" y="6356351"/>
            <a:ext cx="2057400" cy="365125"/>
          </a:xfrm>
        </p:spPr>
        <p:txBody>
          <a:bodyPr/>
          <a:lstStyle>
            <a:lvl1pPr algn="l">
              <a:defRPr/>
            </a:lvl1pPr>
          </a:lstStyle>
          <a:p>
            <a:fld id="{C3572BD6-2A55-4C98-9699-9CAA655BAFE6}" type="slidenum">
              <a:rPr lang="en-GB" smtClean="0"/>
              <a:pPr/>
              <a:t>‹#›</a:t>
            </a:fld>
            <a:endParaRPr lang="en-GB" dirty="0"/>
          </a:p>
        </p:txBody>
      </p:sp>
    </p:spTree>
    <p:extLst>
      <p:ext uri="{BB962C8B-B14F-4D97-AF65-F5344CB8AC3E}">
        <p14:creationId xmlns:p14="http://schemas.microsoft.com/office/powerpoint/2010/main" val="77792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Slide Number Placeholder 5">
            <a:extLst>
              <a:ext uri="{FF2B5EF4-FFF2-40B4-BE49-F238E27FC236}">
                <a16:creationId xmlns:a16="http://schemas.microsoft.com/office/drawing/2014/main" id="{1D8F75E5-6AF8-4B32-B1EE-63CE4103F97C}"/>
              </a:ext>
            </a:extLst>
          </p:cNvPr>
          <p:cNvSpPr>
            <a:spLocks noGrp="1"/>
          </p:cNvSpPr>
          <p:nvPr>
            <p:ph type="sldNum" sz="quarter" idx="12"/>
          </p:nvPr>
        </p:nvSpPr>
        <p:spPr>
          <a:xfrm>
            <a:off x="685800" y="6356351"/>
            <a:ext cx="2057400" cy="365125"/>
          </a:xfrm>
        </p:spPr>
        <p:txBody>
          <a:bodyPr/>
          <a:lstStyle>
            <a:lvl1pPr algn="l">
              <a:defRPr/>
            </a:lvl1pPr>
          </a:lstStyle>
          <a:p>
            <a:fld id="{C3572BD6-2A55-4C98-9699-9CAA655BAFE6}" type="slidenum">
              <a:rPr lang="en-GB" smtClean="0"/>
              <a:pPr/>
              <a:t>‹#›</a:t>
            </a:fld>
            <a:endParaRPr lang="en-GB" dirty="0"/>
          </a:p>
        </p:txBody>
      </p:sp>
    </p:spTree>
    <p:extLst>
      <p:ext uri="{BB962C8B-B14F-4D97-AF65-F5344CB8AC3E}">
        <p14:creationId xmlns:p14="http://schemas.microsoft.com/office/powerpoint/2010/main" val="2531754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Slide Number Placeholder 5">
            <a:extLst>
              <a:ext uri="{FF2B5EF4-FFF2-40B4-BE49-F238E27FC236}">
                <a16:creationId xmlns:a16="http://schemas.microsoft.com/office/drawing/2014/main" id="{4CAA31CB-829D-41D8-8730-C74E17A94000}"/>
              </a:ext>
            </a:extLst>
          </p:cNvPr>
          <p:cNvSpPr>
            <a:spLocks noGrp="1"/>
          </p:cNvSpPr>
          <p:nvPr>
            <p:ph type="sldNum" sz="quarter" idx="12"/>
          </p:nvPr>
        </p:nvSpPr>
        <p:spPr>
          <a:xfrm>
            <a:off x="685800" y="6356351"/>
            <a:ext cx="2057400" cy="365125"/>
          </a:xfrm>
        </p:spPr>
        <p:txBody>
          <a:bodyPr/>
          <a:lstStyle>
            <a:lvl1pPr algn="l">
              <a:defRPr/>
            </a:lvl1pPr>
          </a:lstStyle>
          <a:p>
            <a:fld id="{C3572BD6-2A55-4C98-9699-9CAA655BAFE6}" type="slidenum">
              <a:rPr lang="en-GB" smtClean="0"/>
              <a:pPr/>
              <a:t>‹#›</a:t>
            </a:fld>
            <a:endParaRPr lang="en-GB" dirty="0"/>
          </a:p>
        </p:txBody>
      </p:sp>
    </p:spTree>
    <p:extLst>
      <p:ext uri="{BB962C8B-B14F-4D97-AF65-F5344CB8AC3E}">
        <p14:creationId xmlns:p14="http://schemas.microsoft.com/office/powerpoint/2010/main" val="776533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Full terms and conditions apply.</a:t>
            </a: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572BD6-2A55-4C98-9699-9CAA655BAFE6}" type="slidenum">
              <a:rPr lang="en-GB" smtClean="0"/>
              <a:t>‹#›</a:t>
            </a:fld>
            <a:endParaRPr lang="en-GB"/>
          </a:p>
        </p:txBody>
      </p:sp>
      <p:sp>
        <p:nvSpPr>
          <p:cNvPr id="7" name="MSIPCMContentMarking" descr="{&quot;HashCode&quot;:-685326706,&quot;Placement&quot;:&quot;Footer&quot;}">
            <a:extLst>
              <a:ext uri="{FF2B5EF4-FFF2-40B4-BE49-F238E27FC236}">
                <a16:creationId xmlns:a16="http://schemas.microsoft.com/office/drawing/2014/main" id="{01D98CBD-8937-4056-9F98-65B82D175454}"/>
              </a:ext>
            </a:extLst>
          </p:cNvPr>
          <p:cNvSpPr txBox="1"/>
          <p:nvPr userDrawn="1"/>
        </p:nvSpPr>
        <p:spPr>
          <a:xfrm>
            <a:off x="0" y="6595656"/>
            <a:ext cx="1631108" cy="262344"/>
          </a:xfrm>
          <a:prstGeom prst="rect">
            <a:avLst/>
          </a:prstGeom>
          <a:noFill/>
        </p:spPr>
        <p:txBody>
          <a:bodyPr vert="horz" wrap="square" lIns="0" tIns="0" rIns="0" bIns="0" rtlCol="0" anchor="ctr" anchorCtr="1">
            <a:spAutoFit/>
          </a:bodyPr>
          <a:lstStyle/>
          <a:p>
            <a:pPr algn="l">
              <a:spcBef>
                <a:spcPts val="0"/>
              </a:spcBef>
              <a:spcAft>
                <a:spcPts val="0"/>
              </a:spcAft>
            </a:pPr>
            <a:r>
              <a:rPr lang="en-GB" sz="1000">
                <a:solidFill>
                  <a:srgbClr val="000000"/>
                </a:solidFill>
                <a:latin typeface="Calibri" panose="020F0502020204030204" pitchFamily="34" charset="0"/>
              </a:rPr>
              <a:t>Classified: RMG – Internal</a:t>
            </a:r>
          </a:p>
        </p:txBody>
      </p:sp>
    </p:spTree>
    <p:extLst>
      <p:ext uri="{BB962C8B-B14F-4D97-AF65-F5344CB8AC3E}">
        <p14:creationId xmlns:p14="http://schemas.microsoft.com/office/powerpoint/2010/main" val="891656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royalmailwholesale.com/advertising-mail-growth"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royalmailwholesale.com/first-time-user"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royalmailwholesale.com/advertising-mail-growth"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royalmailwholesale.com/testing-and-innovation"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royalmailwholesale.com/testing-and-innovation-2511" TargetMode="Externa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royalmailwholesale.com/new-title-launches" TargetMode="Externa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royalmailwholesale.com/publishing-volume-commitment"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7E570-1D31-4AA1-8881-3C8348D9EA2C}"/>
              </a:ext>
            </a:extLst>
          </p:cNvPr>
          <p:cNvSpPr>
            <a:spLocks noGrp="1"/>
          </p:cNvSpPr>
          <p:nvPr>
            <p:ph type="ctrTitle"/>
          </p:nvPr>
        </p:nvSpPr>
        <p:spPr>
          <a:xfrm>
            <a:off x="635000" y="0"/>
            <a:ext cx="7772400" cy="2387600"/>
          </a:xfrm>
        </p:spPr>
        <p:txBody>
          <a:bodyPr anchor="ctr">
            <a:normAutofit/>
          </a:bodyPr>
          <a:lstStyle/>
          <a:p>
            <a:r>
              <a:rPr lang="en-GB" sz="4800" dirty="0">
                <a:solidFill>
                  <a:srgbClr val="DA202A"/>
                </a:solidFill>
              </a:rPr>
              <a:t>Advertising Mail Incentives</a:t>
            </a:r>
          </a:p>
        </p:txBody>
      </p:sp>
      <p:pic>
        <p:nvPicPr>
          <p:cNvPr id="4" name="Picture 2" descr="Image result for royal mail logo">
            <a:extLst>
              <a:ext uri="{FF2B5EF4-FFF2-40B4-BE49-F238E27FC236}">
                <a16:creationId xmlns:a16="http://schemas.microsoft.com/office/drawing/2014/main" id="{26114A46-A6E1-48D0-879E-D290A1503D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4949" y="5956300"/>
            <a:ext cx="866553" cy="6238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6CAF8A9B-ACDB-484E-B4A8-A38223B97E00}"/>
              </a:ext>
            </a:extLst>
          </p:cNvPr>
          <p:cNvPicPr>
            <a:picLocks noChangeAspect="1"/>
          </p:cNvPicPr>
          <p:nvPr/>
        </p:nvPicPr>
        <p:blipFill>
          <a:blip r:embed="rId3"/>
          <a:stretch>
            <a:fillRect/>
          </a:stretch>
        </p:blipFill>
        <p:spPr>
          <a:xfrm>
            <a:off x="722025" y="1940205"/>
            <a:ext cx="7620000" cy="3848986"/>
          </a:xfrm>
          <a:prstGeom prst="rect">
            <a:avLst/>
          </a:prstGeom>
        </p:spPr>
      </p:pic>
    </p:spTree>
    <p:extLst>
      <p:ext uri="{BB962C8B-B14F-4D97-AF65-F5344CB8AC3E}">
        <p14:creationId xmlns:p14="http://schemas.microsoft.com/office/powerpoint/2010/main" val="2973216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royal mail logo">
            <a:extLst>
              <a:ext uri="{FF2B5EF4-FFF2-40B4-BE49-F238E27FC236}">
                <a16:creationId xmlns:a16="http://schemas.microsoft.com/office/drawing/2014/main" id="{00D557B2-DB47-414B-8EF8-FEF3F21C6A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4949" y="5956300"/>
            <a:ext cx="866553" cy="623888"/>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a:extLst>
              <a:ext uri="{FF2B5EF4-FFF2-40B4-BE49-F238E27FC236}">
                <a16:creationId xmlns:a16="http://schemas.microsoft.com/office/drawing/2014/main" id="{D0B26741-741F-4066-9503-AEA244DFA812}"/>
              </a:ext>
            </a:extLst>
          </p:cNvPr>
          <p:cNvSpPr txBox="1">
            <a:spLocks/>
          </p:cNvSpPr>
          <p:nvPr/>
        </p:nvSpPr>
        <p:spPr>
          <a:xfrm>
            <a:off x="749300" y="2336800"/>
            <a:ext cx="77724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dirty="0">
                <a:solidFill>
                  <a:srgbClr val="DA202A"/>
                </a:solidFill>
              </a:rPr>
              <a:t>For more information please visit royalmailwholesale.com</a:t>
            </a:r>
          </a:p>
        </p:txBody>
      </p:sp>
      <p:pic>
        <p:nvPicPr>
          <p:cNvPr id="2" name="Picture 1">
            <a:extLst>
              <a:ext uri="{FF2B5EF4-FFF2-40B4-BE49-F238E27FC236}">
                <a16:creationId xmlns:a16="http://schemas.microsoft.com/office/drawing/2014/main" id="{5300680C-0505-4DD6-84AC-5C2875FE918E}"/>
              </a:ext>
            </a:extLst>
          </p:cNvPr>
          <p:cNvPicPr>
            <a:picLocks noChangeAspect="1"/>
          </p:cNvPicPr>
          <p:nvPr/>
        </p:nvPicPr>
        <p:blipFill>
          <a:blip r:embed="rId3"/>
          <a:stretch>
            <a:fillRect/>
          </a:stretch>
        </p:blipFill>
        <p:spPr>
          <a:xfrm>
            <a:off x="3340100" y="2205037"/>
            <a:ext cx="2590800" cy="923925"/>
          </a:xfrm>
          <a:prstGeom prst="rect">
            <a:avLst/>
          </a:prstGeom>
        </p:spPr>
      </p:pic>
      <p:sp>
        <p:nvSpPr>
          <p:cNvPr id="5" name="Footer Placeholder 4">
            <a:extLst>
              <a:ext uri="{FF2B5EF4-FFF2-40B4-BE49-F238E27FC236}">
                <a16:creationId xmlns:a16="http://schemas.microsoft.com/office/drawing/2014/main" id="{1DC637CB-DF17-4501-A72E-65DD089D5712}"/>
              </a:ext>
            </a:extLst>
          </p:cNvPr>
          <p:cNvSpPr>
            <a:spLocks noGrp="1"/>
          </p:cNvSpPr>
          <p:nvPr>
            <p:ph type="ftr" sz="quarter" idx="11"/>
          </p:nvPr>
        </p:nvSpPr>
        <p:spPr/>
        <p:txBody>
          <a:bodyPr/>
          <a:lstStyle/>
          <a:p>
            <a:r>
              <a:rPr lang="en-US" dirty="0"/>
              <a:t>Full terms and conditions apply.</a:t>
            </a:r>
            <a:endParaRPr lang="en-GB" dirty="0"/>
          </a:p>
        </p:txBody>
      </p:sp>
    </p:spTree>
    <p:extLst>
      <p:ext uri="{BB962C8B-B14F-4D97-AF65-F5344CB8AC3E}">
        <p14:creationId xmlns:p14="http://schemas.microsoft.com/office/powerpoint/2010/main" val="3978685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79063F3-FACE-4A95-AECB-A4D85E3D17E3}"/>
              </a:ext>
            </a:extLst>
          </p:cNvPr>
          <p:cNvSpPr/>
          <p:nvPr/>
        </p:nvSpPr>
        <p:spPr>
          <a:xfrm rot="21399920">
            <a:off x="755803" y="734802"/>
            <a:ext cx="4580012" cy="823600"/>
          </a:xfrm>
          <a:prstGeom prst="rect">
            <a:avLst/>
          </a:prstGeom>
          <a:solidFill>
            <a:srgbClr val="DA20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p>
        </p:txBody>
      </p:sp>
      <p:sp>
        <p:nvSpPr>
          <p:cNvPr id="6" name="TextBox 5">
            <a:extLst>
              <a:ext uri="{FF2B5EF4-FFF2-40B4-BE49-F238E27FC236}">
                <a16:creationId xmlns:a16="http://schemas.microsoft.com/office/drawing/2014/main" id="{4A639441-1757-4F75-92E2-E855D64B71C8}"/>
              </a:ext>
            </a:extLst>
          </p:cNvPr>
          <p:cNvSpPr txBox="1"/>
          <p:nvPr/>
        </p:nvSpPr>
        <p:spPr>
          <a:xfrm rot="21406728">
            <a:off x="837624" y="881668"/>
            <a:ext cx="4629150" cy="523220"/>
          </a:xfrm>
          <a:prstGeom prst="rect">
            <a:avLst/>
          </a:prstGeom>
          <a:noFill/>
        </p:spPr>
        <p:txBody>
          <a:bodyPr wrap="square" rtlCol="0">
            <a:spAutoFit/>
          </a:bodyPr>
          <a:lstStyle/>
          <a:p>
            <a:r>
              <a:rPr lang="en-GB" sz="2800" dirty="0">
                <a:solidFill>
                  <a:schemeClr val="bg1"/>
                </a:solidFill>
              </a:rPr>
              <a:t>Advertising Growth Incentive</a:t>
            </a:r>
          </a:p>
        </p:txBody>
      </p:sp>
      <p:pic>
        <p:nvPicPr>
          <p:cNvPr id="1026" name="Picture 2" descr="Image result for royal mail logo">
            <a:extLst>
              <a:ext uri="{FF2B5EF4-FFF2-40B4-BE49-F238E27FC236}">
                <a16:creationId xmlns:a16="http://schemas.microsoft.com/office/drawing/2014/main" id="{3E52904E-2DA5-4DED-BEFE-3B89A7E96C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4949" y="5956300"/>
            <a:ext cx="866553" cy="62388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3277442-9C2D-4971-B61A-5872D3D12C19}"/>
              </a:ext>
            </a:extLst>
          </p:cNvPr>
          <p:cNvSpPr txBox="1"/>
          <p:nvPr/>
        </p:nvSpPr>
        <p:spPr>
          <a:xfrm>
            <a:off x="1863090" y="1829618"/>
            <a:ext cx="5920740" cy="369332"/>
          </a:xfrm>
          <a:prstGeom prst="rect">
            <a:avLst/>
          </a:prstGeom>
          <a:noFill/>
        </p:spPr>
        <p:txBody>
          <a:bodyPr wrap="square" rtlCol="0">
            <a:spAutoFit/>
          </a:bodyPr>
          <a:lstStyle/>
          <a:p>
            <a:r>
              <a:rPr lang="en-GB" dirty="0">
                <a:solidFill>
                  <a:srgbClr val="DA202A"/>
                </a:solidFill>
              </a:rPr>
              <a:t>Use mail to grow your business and be rewarded for it</a:t>
            </a:r>
          </a:p>
        </p:txBody>
      </p:sp>
      <p:sp>
        <p:nvSpPr>
          <p:cNvPr id="3" name="TextBox 2">
            <a:extLst>
              <a:ext uri="{FF2B5EF4-FFF2-40B4-BE49-F238E27FC236}">
                <a16:creationId xmlns:a16="http://schemas.microsoft.com/office/drawing/2014/main" id="{1542D9C2-867D-475C-B7AA-CB7897965CDB}"/>
              </a:ext>
            </a:extLst>
          </p:cNvPr>
          <p:cNvSpPr txBox="1"/>
          <p:nvPr/>
        </p:nvSpPr>
        <p:spPr>
          <a:xfrm>
            <a:off x="2000250" y="2232425"/>
            <a:ext cx="5063490" cy="738664"/>
          </a:xfrm>
          <a:prstGeom prst="rect">
            <a:avLst/>
          </a:prstGeom>
          <a:noFill/>
        </p:spPr>
        <p:txBody>
          <a:bodyPr wrap="square" rtlCol="0">
            <a:spAutoFit/>
          </a:bodyPr>
          <a:lstStyle/>
          <a:p>
            <a:pPr algn="ctr"/>
            <a:r>
              <a:rPr lang="en-GB" sz="1400" dirty="0"/>
              <a:t>Earn postage credits up to 20% per item by posting more advertising mail volumes than the previous year, over a 12 month period</a:t>
            </a:r>
          </a:p>
        </p:txBody>
      </p:sp>
      <p:sp>
        <p:nvSpPr>
          <p:cNvPr id="23" name="Rectangle 22">
            <a:extLst>
              <a:ext uri="{FF2B5EF4-FFF2-40B4-BE49-F238E27FC236}">
                <a16:creationId xmlns:a16="http://schemas.microsoft.com/office/drawing/2014/main" id="{AED80A98-BA72-4911-9085-1149ACDF76C9}"/>
              </a:ext>
            </a:extLst>
          </p:cNvPr>
          <p:cNvSpPr/>
          <p:nvPr/>
        </p:nvSpPr>
        <p:spPr>
          <a:xfrm>
            <a:off x="1172478" y="3276229"/>
            <a:ext cx="1979721" cy="356003"/>
          </a:xfrm>
          <a:prstGeom prst="rect">
            <a:avLst/>
          </a:prstGeom>
          <a:solidFill>
            <a:srgbClr val="DA20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The requirements</a:t>
            </a:r>
          </a:p>
        </p:txBody>
      </p:sp>
      <p:pic>
        <p:nvPicPr>
          <p:cNvPr id="28" name="Picture 27">
            <a:extLst>
              <a:ext uri="{FF2B5EF4-FFF2-40B4-BE49-F238E27FC236}">
                <a16:creationId xmlns:a16="http://schemas.microsoft.com/office/drawing/2014/main" id="{55D393A5-47E2-4A83-88E8-2D22B6AA1E80}"/>
              </a:ext>
            </a:extLst>
          </p:cNvPr>
          <p:cNvPicPr>
            <a:picLocks noChangeAspect="1"/>
          </p:cNvPicPr>
          <p:nvPr/>
        </p:nvPicPr>
        <p:blipFill>
          <a:blip r:embed="rId3"/>
          <a:stretch>
            <a:fillRect/>
          </a:stretch>
        </p:blipFill>
        <p:spPr>
          <a:xfrm>
            <a:off x="593217" y="3953145"/>
            <a:ext cx="466725" cy="438150"/>
          </a:xfrm>
          <a:prstGeom prst="rect">
            <a:avLst/>
          </a:prstGeom>
        </p:spPr>
      </p:pic>
      <p:pic>
        <p:nvPicPr>
          <p:cNvPr id="29" name="Picture 28">
            <a:extLst>
              <a:ext uri="{FF2B5EF4-FFF2-40B4-BE49-F238E27FC236}">
                <a16:creationId xmlns:a16="http://schemas.microsoft.com/office/drawing/2014/main" id="{338596D7-F7C4-4873-B539-91CFBF5E9CEB}"/>
              </a:ext>
            </a:extLst>
          </p:cNvPr>
          <p:cNvPicPr>
            <a:picLocks noChangeAspect="1"/>
          </p:cNvPicPr>
          <p:nvPr/>
        </p:nvPicPr>
        <p:blipFill>
          <a:blip r:embed="rId3"/>
          <a:stretch>
            <a:fillRect/>
          </a:stretch>
        </p:blipFill>
        <p:spPr>
          <a:xfrm>
            <a:off x="581760" y="5009968"/>
            <a:ext cx="466725" cy="438150"/>
          </a:xfrm>
          <a:prstGeom prst="rect">
            <a:avLst/>
          </a:prstGeom>
        </p:spPr>
      </p:pic>
      <p:sp>
        <p:nvSpPr>
          <p:cNvPr id="31" name="TextBox 30">
            <a:extLst>
              <a:ext uri="{FF2B5EF4-FFF2-40B4-BE49-F238E27FC236}">
                <a16:creationId xmlns:a16="http://schemas.microsoft.com/office/drawing/2014/main" id="{8B543A99-6EA7-4B84-B1D0-60D82C970CF0}"/>
              </a:ext>
            </a:extLst>
          </p:cNvPr>
          <p:cNvSpPr txBox="1"/>
          <p:nvPr/>
        </p:nvSpPr>
        <p:spPr>
          <a:xfrm>
            <a:off x="1056294" y="3905495"/>
            <a:ext cx="3012785" cy="2246769"/>
          </a:xfrm>
          <a:prstGeom prst="rect">
            <a:avLst/>
          </a:prstGeom>
          <a:noFill/>
        </p:spPr>
        <p:txBody>
          <a:bodyPr wrap="square" rtlCol="0">
            <a:spAutoFit/>
          </a:bodyPr>
          <a:lstStyle/>
          <a:p>
            <a:r>
              <a:rPr lang="en-US" sz="1400" dirty="0">
                <a:solidFill>
                  <a:sysClr val="windowText" lastClr="000000"/>
                </a:solidFill>
              </a:rPr>
              <a:t>Your incremental volume are items posted above your ‘baseline volume’, which Royal Mail calculates from your last 12 months historic volume. </a:t>
            </a:r>
          </a:p>
          <a:p>
            <a:endParaRPr lang="en-GB" sz="1400" dirty="0"/>
          </a:p>
          <a:p>
            <a:r>
              <a:rPr lang="en-GB" sz="1400" dirty="0"/>
              <a:t>Incremental volume must be a minimum of 150,000 letter items or 75,000 large letter items sent over a 12 month period</a:t>
            </a:r>
          </a:p>
          <a:p>
            <a:endParaRPr lang="en-GB" sz="1400" dirty="0"/>
          </a:p>
        </p:txBody>
      </p:sp>
      <p:sp>
        <p:nvSpPr>
          <p:cNvPr id="35" name="TextBox 34">
            <a:extLst>
              <a:ext uri="{FF2B5EF4-FFF2-40B4-BE49-F238E27FC236}">
                <a16:creationId xmlns:a16="http://schemas.microsoft.com/office/drawing/2014/main" id="{32A93AB5-CF76-43B1-9801-21719AD7EAF8}"/>
              </a:ext>
            </a:extLst>
          </p:cNvPr>
          <p:cNvSpPr txBox="1"/>
          <p:nvPr/>
        </p:nvSpPr>
        <p:spPr>
          <a:xfrm>
            <a:off x="5023515" y="4399160"/>
            <a:ext cx="3394710" cy="1384995"/>
          </a:xfrm>
          <a:prstGeom prst="rect">
            <a:avLst/>
          </a:prstGeom>
          <a:noFill/>
        </p:spPr>
        <p:txBody>
          <a:bodyPr wrap="square" rtlCol="0">
            <a:spAutoFit/>
          </a:bodyPr>
          <a:lstStyle/>
          <a:p>
            <a:pPr algn="ctr"/>
            <a:r>
              <a:rPr lang="en-GB" sz="1400" dirty="0">
                <a:solidFill>
                  <a:srgbClr val="000000"/>
                </a:solidFill>
                <a:ea typeface="Calibri" panose="020F0502020204030204" pitchFamily="34" charset="0"/>
              </a:rPr>
              <a:t>A family run business trading online used the incentive to try out a new mailing with the objective of increasing sales from their 230,000 online customers</a:t>
            </a:r>
            <a:r>
              <a:rPr lang="en-GB" sz="1400" dirty="0">
                <a:ea typeface="Times New Roman" panose="02020603050405020304" pitchFamily="18" charset="0"/>
              </a:rPr>
              <a:t> </a:t>
            </a:r>
            <a:r>
              <a:rPr lang="en-US" sz="1400" dirty="0">
                <a:ea typeface="Times New Roman" panose="02020603050405020304" pitchFamily="18" charset="0"/>
              </a:rPr>
              <a:t>to measure the sales impact of increasing direct mail frequency and varying advertising formats.</a:t>
            </a:r>
            <a:endParaRPr lang="en-GB" sz="1400" dirty="0"/>
          </a:p>
        </p:txBody>
      </p:sp>
      <p:pic>
        <p:nvPicPr>
          <p:cNvPr id="36" name="Picture 35">
            <a:extLst>
              <a:ext uri="{FF2B5EF4-FFF2-40B4-BE49-F238E27FC236}">
                <a16:creationId xmlns:a16="http://schemas.microsoft.com/office/drawing/2014/main" id="{BD1247F7-7282-4D6A-8687-149AB0462029}"/>
              </a:ext>
            </a:extLst>
          </p:cNvPr>
          <p:cNvPicPr>
            <a:picLocks noChangeAspect="1"/>
          </p:cNvPicPr>
          <p:nvPr/>
        </p:nvPicPr>
        <p:blipFill>
          <a:blip r:embed="rId4"/>
          <a:stretch>
            <a:fillRect/>
          </a:stretch>
        </p:blipFill>
        <p:spPr>
          <a:xfrm>
            <a:off x="6038556" y="2908970"/>
            <a:ext cx="1204848" cy="1556262"/>
          </a:xfrm>
          <a:prstGeom prst="rect">
            <a:avLst/>
          </a:prstGeom>
        </p:spPr>
      </p:pic>
      <p:sp>
        <p:nvSpPr>
          <p:cNvPr id="37" name="Rectangle 36">
            <a:hlinkClick r:id="rId5"/>
            <a:extLst>
              <a:ext uri="{FF2B5EF4-FFF2-40B4-BE49-F238E27FC236}">
                <a16:creationId xmlns:a16="http://schemas.microsoft.com/office/drawing/2014/main" id="{9A96EA39-02E5-483D-86C8-F50E41EC796C}"/>
              </a:ext>
            </a:extLst>
          </p:cNvPr>
          <p:cNvSpPr/>
          <p:nvPr/>
        </p:nvSpPr>
        <p:spPr>
          <a:xfrm>
            <a:off x="3689889" y="6206408"/>
            <a:ext cx="1856509" cy="332505"/>
          </a:xfrm>
          <a:prstGeom prst="rect">
            <a:avLst/>
          </a:prstGeom>
          <a:solidFill>
            <a:srgbClr val="DA202A"/>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Apply here</a:t>
            </a:r>
          </a:p>
        </p:txBody>
      </p:sp>
      <p:sp>
        <p:nvSpPr>
          <p:cNvPr id="15" name="Footer Placeholder 4">
            <a:extLst>
              <a:ext uri="{FF2B5EF4-FFF2-40B4-BE49-F238E27FC236}">
                <a16:creationId xmlns:a16="http://schemas.microsoft.com/office/drawing/2014/main" id="{74C64AD1-FCA7-4FC1-80E9-B000AA7264B1}"/>
              </a:ext>
            </a:extLst>
          </p:cNvPr>
          <p:cNvSpPr>
            <a:spLocks noGrp="1"/>
          </p:cNvSpPr>
          <p:nvPr>
            <p:ph type="ftr" sz="quarter" idx="11"/>
          </p:nvPr>
        </p:nvSpPr>
        <p:spPr>
          <a:xfrm>
            <a:off x="593217" y="6470967"/>
            <a:ext cx="3086100" cy="365125"/>
          </a:xfrm>
        </p:spPr>
        <p:txBody>
          <a:bodyPr/>
          <a:lstStyle/>
          <a:p>
            <a:r>
              <a:rPr lang="en-US" dirty="0"/>
              <a:t>Full terms and conditions apply.</a:t>
            </a:r>
            <a:endParaRPr lang="en-GB" dirty="0"/>
          </a:p>
        </p:txBody>
      </p:sp>
    </p:spTree>
    <p:extLst>
      <p:ext uri="{BB962C8B-B14F-4D97-AF65-F5344CB8AC3E}">
        <p14:creationId xmlns:p14="http://schemas.microsoft.com/office/powerpoint/2010/main" val="4102458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79063F3-FACE-4A95-AECB-A4D85E3D17E3}"/>
              </a:ext>
            </a:extLst>
          </p:cNvPr>
          <p:cNvSpPr/>
          <p:nvPr/>
        </p:nvSpPr>
        <p:spPr>
          <a:xfrm rot="21399920">
            <a:off x="845919" y="698746"/>
            <a:ext cx="5450864" cy="823600"/>
          </a:xfrm>
          <a:prstGeom prst="rect">
            <a:avLst/>
          </a:prstGeom>
          <a:solidFill>
            <a:srgbClr val="DA20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p>
        </p:txBody>
      </p:sp>
      <p:sp>
        <p:nvSpPr>
          <p:cNvPr id="6" name="TextBox 5">
            <a:extLst>
              <a:ext uri="{FF2B5EF4-FFF2-40B4-BE49-F238E27FC236}">
                <a16:creationId xmlns:a16="http://schemas.microsoft.com/office/drawing/2014/main" id="{4A639441-1757-4F75-92E2-E855D64B71C8}"/>
              </a:ext>
            </a:extLst>
          </p:cNvPr>
          <p:cNvSpPr txBox="1"/>
          <p:nvPr/>
        </p:nvSpPr>
        <p:spPr>
          <a:xfrm rot="21406728">
            <a:off x="836703" y="848937"/>
            <a:ext cx="5794154" cy="523220"/>
          </a:xfrm>
          <a:prstGeom prst="rect">
            <a:avLst/>
          </a:prstGeom>
          <a:noFill/>
        </p:spPr>
        <p:txBody>
          <a:bodyPr wrap="square" rtlCol="0">
            <a:spAutoFit/>
          </a:bodyPr>
          <a:lstStyle/>
          <a:p>
            <a:r>
              <a:rPr lang="en-GB" sz="2800" dirty="0">
                <a:solidFill>
                  <a:schemeClr val="bg1"/>
                </a:solidFill>
              </a:rPr>
              <a:t>Advertising First Time User Incentive</a:t>
            </a:r>
          </a:p>
        </p:txBody>
      </p:sp>
      <p:pic>
        <p:nvPicPr>
          <p:cNvPr id="1026" name="Picture 2" descr="Image result for royal mail logo">
            <a:extLst>
              <a:ext uri="{FF2B5EF4-FFF2-40B4-BE49-F238E27FC236}">
                <a16:creationId xmlns:a16="http://schemas.microsoft.com/office/drawing/2014/main" id="{3E52904E-2DA5-4DED-BEFE-3B89A7E96C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4949" y="5956300"/>
            <a:ext cx="866553" cy="62388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AA34554-435E-4444-AC6A-F5FF2738104B}"/>
              </a:ext>
            </a:extLst>
          </p:cNvPr>
          <p:cNvSpPr txBox="1"/>
          <p:nvPr/>
        </p:nvSpPr>
        <p:spPr>
          <a:xfrm>
            <a:off x="1863090" y="1829618"/>
            <a:ext cx="5920740" cy="369332"/>
          </a:xfrm>
          <a:prstGeom prst="rect">
            <a:avLst/>
          </a:prstGeom>
          <a:noFill/>
        </p:spPr>
        <p:txBody>
          <a:bodyPr wrap="square" rtlCol="0">
            <a:spAutoFit/>
          </a:bodyPr>
          <a:lstStyle/>
          <a:p>
            <a:r>
              <a:rPr lang="en-GB" dirty="0">
                <a:solidFill>
                  <a:srgbClr val="DA202A"/>
                </a:solidFill>
              </a:rPr>
              <a:t>Discover the benefits of advertising mail for your business</a:t>
            </a:r>
          </a:p>
        </p:txBody>
      </p:sp>
      <p:sp>
        <p:nvSpPr>
          <p:cNvPr id="8" name="TextBox 7">
            <a:extLst>
              <a:ext uri="{FF2B5EF4-FFF2-40B4-BE49-F238E27FC236}">
                <a16:creationId xmlns:a16="http://schemas.microsoft.com/office/drawing/2014/main" id="{91CBC7E7-C259-4030-9CC8-31B481262048}"/>
              </a:ext>
            </a:extLst>
          </p:cNvPr>
          <p:cNvSpPr txBox="1"/>
          <p:nvPr/>
        </p:nvSpPr>
        <p:spPr>
          <a:xfrm>
            <a:off x="1954530" y="2232425"/>
            <a:ext cx="5303520" cy="523220"/>
          </a:xfrm>
          <a:prstGeom prst="rect">
            <a:avLst/>
          </a:prstGeom>
          <a:noFill/>
        </p:spPr>
        <p:txBody>
          <a:bodyPr wrap="square" rtlCol="0">
            <a:spAutoFit/>
          </a:bodyPr>
          <a:lstStyle/>
          <a:p>
            <a:pPr algn="ctr"/>
            <a:r>
              <a:rPr lang="en-GB" sz="1400" dirty="0"/>
              <a:t>Earn postage credits of 20% per item on your first 1m items over a 12 month period whilst testing advertising mail for the first time.</a:t>
            </a:r>
          </a:p>
        </p:txBody>
      </p:sp>
      <p:sp>
        <p:nvSpPr>
          <p:cNvPr id="9" name="Rectangle 8">
            <a:extLst>
              <a:ext uri="{FF2B5EF4-FFF2-40B4-BE49-F238E27FC236}">
                <a16:creationId xmlns:a16="http://schemas.microsoft.com/office/drawing/2014/main" id="{15C86395-4841-4BCD-9622-7A8E6F5B1695}"/>
              </a:ext>
            </a:extLst>
          </p:cNvPr>
          <p:cNvSpPr/>
          <p:nvPr/>
        </p:nvSpPr>
        <p:spPr>
          <a:xfrm>
            <a:off x="1172478" y="3276229"/>
            <a:ext cx="1979721" cy="356003"/>
          </a:xfrm>
          <a:prstGeom prst="rect">
            <a:avLst/>
          </a:prstGeom>
          <a:solidFill>
            <a:srgbClr val="DA20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The requirements</a:t>
            </a:r>
          </a:p>
        </p:txBody>
      </p:sp>
      <p:pic>
        <p:nvPicPr>
          <p:cNvPr id="10" name="Picture 9">
            <a:extLst>
              <a:ext uri="{FF2B5EF4-FFF2-40B4-BE49-F238E27FC236}">
                <a16:creationId xmlns:a16="http://schemas.microsoft.com/office/drawing/2014/main" id="{8D2A29A5-87AD-4AB5-BFBD-A37FD6DD08B2}"/>
              </a:ext>
            </a:extLst>
          </p:cNvPr>
          <p:cNvPicPr>
            <a:picLocks noChangeAspect="1"/>
          </p:cNvPicPr>
          <p:nvPr/>
        </p:nvPicPr>
        <p:blipFill>
          <a:blip r:embed="rId3"/>
          <a:stretch>
            <a:fillRect/>
          </a:stretch>
        </p:blipFill>
        <p:spPr>
          <a:xfrm>
            <a:off x="593217" y="3953145"/>
            <a:ext cx="466725" cy="438150"/>
          </a:xfrm>
          <a:prstGeom prst="rect">
            <a:avLst/>
          </a:prstGeom>
        </p:spPr>
      </p:pic>
      <p:pic>
        <p:nvPicPr>
          <p:cNvPr id="11" name="Picture 10">
            <a:extLst>
              <a:ext uri="{FF2B5EF4-FFF2-40B4-BE49-F238E27FC236}">
                <a16:creationId xmlns:a16="http://schemas.microsoft.com/office/drawing/2014/main" id="{83AAC105-0AF1-4BB4-85F8-5810B7E5E486}"/>
              </a:ext>
            </a:extLst>
          </p:cNvPr>
          <p:cNvPicPr>
            <a:picLocks noChangeAspect="1"/>
          </p:cNvPicPr>
          <p:nvPr/>
        </p:nvPicPr>
        <p:blipFill>
          <a:blip r:embed="rId3"/>
          <a:stretch>
            <a:fillRect/>
          </a:stretch>
        </p:blipFill>
        <p:spPr>
          <a:xfrm>
            <a:off x="581760" y="5009968"/>
            <a:ext cx="466725" cy="438150"/>
          </a:xfrm>
          <a:prstGeom prst="rect">
            <a:avLst/>
          </a:prstGeom>
        </p:spPr>
      </p:pic>
      <p:sp>
        <p:nvSpPr>
          <p:cNvPr id="12" name="TextBox 11">
            <a:extLst>
              <a:ext uri="{FF2B5EF4-FFF2-40B4-BE49-F238E27FC236}">
                <a16:creationId xmlns:a16="http://schemas.microsoft.com/office/drawing/2014/main" id="{8260C58C-5F24-4D37-87F4-F318BEF96020}"/>
              </a:ext>
            </a:extLst>
          </p:cNvPr>
          <p:cNvSpPr txBox="1"/>
          <p:nvPr/>
        </p:nvSpPr>
        <p:spPr>
          <a:xfrm>
            <a:off x="1056294" y="3905495"/>
            <a:ext cx="3012785" cy="1815882"/>
          </a:xfrm>
          <a:prstGeom prst="rect">
            <a:avLst/>
          </a:prstGeom>
          <a:noFill/>
        </p:spPr>
        <p:txBody>
          <a:bodyPr wrap="square" rtlCol="0">
            <a:spAutoFit/>
          </a:bodyPr>
          <a:lstStyle/>
          <a:p>
            <a:r>
              <a:rPr lang="en-GB" sz="1400" dirty="0"/>
              <a:t>You will have never used advertising mail before, or have not used mail in the past two years</a:t>
            </a:r>
          </a:p>
          <a:p>
            <a:endParaRPr lang="en-GB" sz="1400" dirty="0"/>
          </a:p>
          <a:p>
            <a:endParaRPr lang="en-GB" sz="1400" dirty="0"/>
          </a:p>
          <a:p>
            <a:r>
              <a:rPr lang="en-GB" sz="1400" dirty="0"/>
              <a:t>You can send mailing campaigns during a 12 month period, with a minimum of 10,000 items per campaign</a:t>
            </a:r>
          </a:p>
        </p:txBody>
      </p:sp>
      <p:sp>
        <p:nvSpPr>
          <p:cNvPr id="16" name="TextBox 15">
            <a:extLst>
              <a:ext uri="{FF2B5EF4-FFF2-40B4-BE49-F238E27FC236}">
                <a16:creationId xmlns:a16="http://schemas.microsoft.com/office/drawing/2014/main" id="{0F35CBFC-4606-4C17-8670-6AFA7D17D3F2}"/>
              </a:ext>
            </a:extLst>
          </p:cNvPr>
          <p:cNvSpPr txBox="1"/>
          <p:nvPr/>
        </p:nvSpPr>
        <p:spPr>
          <a:xfrm>
            <a:off x="5120070" y="4571305"/>
            <a:ext cx="3394710" cy="1384995"/>
          </a:xfrm>
          <a:prstGeom prst="rect">
            <a:avLst/>
          </a:prstGeom>
          <a:noFill/>
        </p:spPr>
        <p:txBody>
          <a:bodyPr wrap="square" rtlCol="0">
            <a:spAutoFit/>
          </a:bodyPr>
          <a:lstStyle/>
          <a:p>
            <a:pPr algn="ctr"/>
            <a:r>
              <a:rPr lang="en-US" sz="1400" dirty="0"/>
              <a:t>A clothing based ecommerce company selling branded, high value fashion through their website tested direct mail for the first time to acquire new customers. They have now tested different approaches and are forecasting growth of 86%.</a:t>
            </a:r>
            <a:endParaRPr lang="en-GB" sz="1400" dirty="0"/>
          </a:p>
        </p:txBody>
      </p:sp>
      <p:pic>
        <p:nvPicPr>
          <p:cNvPr id="17" name="Picture 16">
            <a:extLst>
              <a:ext uri="{FF2B5EF4-FFF2-40B4-BE49-F238E27FC236}">
                <a16:creationId xmlns:a16="http://schemas.microsoft.com/office/drawing/2014/main" id="{AF0AF191-FFF4-48D6-B655-6B028FCF08BB}"/>
              </a:ext>
            </a:extLst>
          </p:cNvPr>
          <p:cNvPicPr>
            <a:picLocks noChangeAspect="1"/>
          </p:cNvPicPr>
          <p:nvPr/>
        </p:nvPicPr>
        <p:blipFill>
          <a:blip r:embed="rId4"/>
          <a:stretch>
            <a:fillRect/>
          </a:stretch>
        </p:blipFill>
        <p:spPr>
          <a:xfrm>
            <a:off x="6153835" y="3204182"/>
            <a:ext cx="1104215" cy="1367123"/>
          </a:xfrm>
          <a:prstGeom prst="rect">
            <a:avLst/>
          </a:prstGeom>
        </p:spPr>
      </p:pic>
      <p:sp>
        <p:nvSpPr>
          <p:cNvPr id="18" name="Rectangle 17">
            <a:hlinkClick r:id="rId5"/>
            <a:extLst>
              <a:ext uri="{FF2B5EF4-FFF2-40B4-BE49-F238E27FC236}">
                <a16:creationId xmlns:a16="http://schemas.microsoft.com/office/drawing/2014/main" id="{A327A43A-E80E-4692-8F51-B1E944D3CD06}"/>
              </a:ext>
            </a:extLst>
          </p:cNvPr>
          <p:cNvSpPr/>
          <p:nvPr/>
        </p:nvSpPr>
        <p:spPr>
          <a:xfrm>
            <a:off x="3507565" y="6356351"/>
            <a:ext cx="1856509" cy="332505"/>
          </a:xfrm>
          <a:prstGeom prst="rect">
            <a:avLst/>
          </a:prstGeom>
          <a:solidFill>
            <a:srgbClr val="DA202A"/>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Apply here</a:t>
            </a:r>
          </a:p>
        </p:txBody>
      </p:sp>
      <p:sp>
        <p:nvSpPr>
          <p:cNvPr id="15" name="Footer Placeholder 4">
            <a:extLst>
              <a:ext uri="{FF2B5EF4-FFF2-40B4-BE49-F238E27FC236}">
                <a16:creationId xmlns:a16="http://schemas.microsoft.com/office/drawing/2014/main" id="{654CCBE1-7F9A-4179-9FCB-CDB64975CA0D}"/>
              </a:ext>
            </a:extLst>
          </p:cNvPr>
          <p:cNvSpPr>
            <a:spLocks noGrp="1"/>
          </p:cNvSpPr>
          <p:nvPr>
            <p:ph type="ftr" sz="quarter" idx="11"/>
          </p:nvPr>
        </p:nvSpPr>
        <p:spPr>
          <a:xfrm>
            <a:off x="421465" y="6481695"/>
            <a:ext cx="3086100" cy="365125"/>
          </a:xfrm>
        </p:spPr>
        <p:txBody>
          <a:bodyPr/>
          <a:lstStyle/>
          <a:p>
            <a:r>
              <a:rPr lang="en-US" dirty="0"/>
              <a:t>Full terms and conditions apply.</a:t>
            </a:r>
            <a:endParaRPr lang="en-GB" dirty="0"/>
          </a:p>
        </p:txBody>
      </p:sp>
    </p:spTree>
    <p:extLst>
      <p:ext uri="{BB962C8B-B14F-4D97-AF65-F5344CB8AC3E}">
        <p14:creationId xmlns:p14="http://schemas.microsoft.com/office/powerpoint/2010/main" val="1418877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79063F3-FACE-4A95-AECB-A4D85E3D17E3}"/>
              </a:ext>
            </a:extLst>
          </p:cNvPr>
          <p:cNvSpPr/>
          <p:nvPr/>
        </p:nvSpPr>
        <p:spPr>
          <a:xfrm rot="21399920">
            <a:off x="351680" y="709918"/>
            <a:ext cx="6578415" cy="823600"/>
          </a:xfrm>
          <a:prstGeom prst="rect">
            <a:avLst/>
          </a:prstGeom>
          <a:solidFill>
            <a:srgbClr val="DA20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p>
        </p:txBody>
      </p:sp>
      <p:sp>
        <p:nvSpPr>
          <p:cNvPr id="6" name="TextBox 5">
            <a:extLst>
              <a:ext uri="{FF2B5EF4-FFF2-40B4-BE49-F238E27FC236}">
                <a16:creationId xmlns:a16="http://schemas.microsoft.com/office/drawing/2014/main" id="{4A639441-1757-4F75-92E2-E855D64B71C8}"/>
              </a:ext>
            </a:extLst>
          </p:cNvPr>
          <p:cNvSpPr txBox="1"/>
          <p:nvPr/>
        </p:nvSpPr>
        <p:spPr>
          <a:xfrm rot="21406728">
            <a:off x="414001" y="836871"/>
            <a:ext cx="7056235" cy="523220"/>
          </a:xfrm>
          <a:prstGeom prst="rect">
            <a:avLst/>
          </a:prstGeom>
          <a:noFill/>
        </p:spPr>
        <p:txBody>
          <a:bodyPr wrap="square" rtlCol="0">
            <a:spAutoFit/>
          </a:bodyPr>
          <a:lstStyle/>
          <a:p>
            <a:r>
              <a:rPr lang="en-GB" sz="2800" dirty="0">
                <a:solidFill>
                  <a:schemeClr val="bg1"/>
                </a:solidFill>
              </a:rPr>
              <a:t>Advertising Volume Commitment Incentives</a:t>
            </a:r>
          </a:p>
        </p:txBody>
      </p:sp>
      <p:pic>
        <p:nvPicPr>
          <p:cNvPr id="1026" name="Picture 2" descr="Image result for royal mail logo">
            <a:extLst>
              <a:ext uri="{FF2B5EF4-FFF2-40B4-BE49-F238E27FC236}">
                <a16:creationId xmlns:a16="http://schemas.microsoft.com/office/drawing/2014/main" id="{3E52904E-2DA5-4DED-BEFE-3B89A7E96C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4949" y="5956300"/>
            <a:ext cx="866553" cy="62388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C7F23EF8-9CEE-4380-A507-C75F4874046E}"/>
              </a:ext>
            </a:extLst>
          </p:cNvPr>
          <p:cNvSpPr txBox="1"/>
          <p:nvPr/>
        </p:nvSpPr>
        <p:spPr>
          <a:xfrm>
            <a:off x="1863090" y="1829618"/>
            <a:ext cx="5920740" cy="369332"/>
          </a:xfrm>
          <a:prstGeom prst="rect">
            <a:avLst/>
          </a:prstGeom>
          <a:noFill/>
        </p:spPr>
        <p:txBody>
          <a:bodyPr wrap="square" rtlCol="0">
            <a:spAutoFit/>
          </a:bodyPr>
          <a:lstStyle/>
          <a:p>
            <a:r>
              <a:rPr lang="en-GB" dirty="0">
                <a:solidFill>
                  <a:srgbClr val="DA202A"/>
                </a:solidFill>
              </a:rPr>
              <a:t>Continue to grow your business with Advertising Mail</a:t>
            </a:r>
          </a:p>
        </p:txBody>
      </p:sp>
      <p:sp>
        <p:nvSpPr>
          <p:cNvPr id="8" name="TextBox 7">
            <a:extLst>
              <a:ext uri="{FF2B5EF4-FFF2-40B4-BE49-F238E27FC236}">
                <a16:creationId xmlns:a16="http://schemas.microsoft.com/office/drawing/2014/main" id="{CED278E1-51C8-446D-96E9-CF2B9BC56C0C}"/>
              </a:ext>
            </a:extLst>
          </p:cNvPr>
          <p:cNvSpPr txBox="1"/>
          <p:nvPr/>
        </p:nvSpPr>
        <p:spPr>
          <a:xfrm>
            <a:off x="1606818" y="2182016"/>
            <a:ext cx="5744092" cy="738664"/>
          </a:xfrm>
          <a:prstGeom prst="rect">
            <a:avLst/>
          </a:prstGeom>
          <a:noFill/>
        </p:spPr>
        <p:txBody>
          <a:bodyPr wrap="square" rtlCol="0">
            <a:spAutoFit/>
          </a:bodyPr>
          <a:lstStyle/>
          <a:p>
            <a:pPr algn="ctr"/>
            <a:r>
              <a:rPr lang="en-US" sz="1400" dirty="0">
                <a:solidFill>
                  <a:sysClr val="windowText" lastClr="000000"/>
                </a:solidFill>
              </a:rPr>
              <a:t>You can earn postage credits of up to 20% per item by matching or exceeding the same volume of advertising mail items as posted during your Growth Incentive period</a:t>
            </a:r>
            <a:endParaRPr lang="en-GB" sz="1400" dirty="0">
              <a:solidFill>
                <a:sysClr val="windowText" lastClr="000000"/>
              </a:solidFill>
            </a:endParaRPr>
          </a:p>
        </p:txBody>
      </p:sp>
      <p:sp>
        <p:nvSpPr>
          <p:cNvPr id="13" name="TextBox 12">
            <a:extLst>
              <a:ext uri="{FF2B5EF4-FFF2-40B4-BE49-F238E27FC236}">
                <a16:creationId xmlns:a16="http://schemas.microsoft.com/office/drawing/2014/main" id="{D231C0E6-77B3-4C65-A7F6-6BBD73CB2AE5}"/>
              </a:ext>
            </a:extLst>
          </p:cNvPr>
          <p:cNvSpPr txBox="1"/>
          <p:nvPr/>
        </p:nvSpPr>
        <p:spPr>
          <a:xfrm>
            <a:off x="5023515" y="4399160"/>
            <a:ext cx="3394710" cy="1600438"/>
          </a:xfrm>
          <a:prstGeom prst="rect">
            <a:avLst/>
          </a:prstGeom>
          <a:noFill/>
        </p:spPr>
        <p:txBody>
          <a:bodyPr wrap="square" rtlCol="0">
            <a:spAutoFit/>
          </a:bodyPr>
          <a:lstStyle/>
          <a:p>
            <a:pPr lvl="0" algn="ctr">
              <a:spcAft>
                <a:spcPts val="300"/>
              </a:spcAft>
              <a:buClr>
                <a:srgbClr val="FF0000"/>
              </a:buClr>
            </a:pPr>
            <a:r>
              <a:rPr lang="en-US" sz="1400" dirty="0">
                <a:solidFill>
                  <a:srgbClr val="000000"/>
                </a:solidFill>
                <a:cs typeface="Calibri" panose="020F0502020204030204" pitchFamily="34" charset="0"/>
              </a:rPr>
              <a:t>A women’s fashion e-</a:t>
            </a:r>
            <a:r>
              <a:rPr lang="en-US" sz="1400" dirty="0" err="1">
                <a:solidFill>
                  <a:srgbClr val="000000"/>
                </a:solidFill>
                <a:cs typeface="Calibri" panose="020F0502020204030204" pitchFamily="34" charset="0"/>
              </a:rPr>
              <a:t>tailer</a:t>
            </a:r>
            <a:r>
              <a:rPr lang="en-US" sz="1400" dirty="0">
                <a:solidFill>
                  <a:srgbClr val="000000"/>
                </a:solidFill>
                <a:cs typeface="Calibri" panose="020F0502020204030204" pitchFamily="34" charset="0"/>
              </a:rPr>
              <a:t> used mail to acquire new prospects. They tested a concertina leaflet to showcase more products and used the growth incentive to grow volumes by 3.1m items. The customer is now using the volume commitment incentive to grow again this year.</a:t>
            </a:r>
            <a:endParaRPr lang="en-GB" sz="1400" dirty="0"/>
          </a:p>
        </p:txBody>
      </p:sp>
      <p:pic>
        <p:nvPicPr>
          <p:cNvPr id="14" name="Picture 13">
            <a:extLst>
              <a:ext uri="{FF2B5EF4-FFF2-40B4-BE49-F238E27FC236}">
                <a16:creationId xmlns:a16="http://schemas.microsoft.com/office/drawing/2014/main" id="{67487037-4413-4551-AFAE-C6985C619A16}"/>
              </a:ext>
            </a:extLst>
          </p:cNvPr>
          <p:cNvPicPr>
            <a:picLocks noChangeAspect="1"/>
          </p:cNvPicPr>
          <p:nvPr/>
        </p:nvPicPr>
        <p:blipFill>
          <a:blip r:embed="rId3"/>
          <a:stretch>
            <a:fillRect/>
          </a:stretch>
        </p:blipFill>
        <p:spPr>
          <a:xfrm>
            <a:off x="6022254" y="2951372"/>
            <a:ext cx="1328656" cy="1439923"/>
          </a:xfrm>
          <a:prstGeom prst="rect">
            <a:avLst/>
          </a:prstGeom>
        </p:spPr>
      </p:pic>
      <p:sp>
        <p:nvSpPr>
          <p:cNvPr id="16" name="Rectangle 15">
            <a:hlinkClick r:id="rId4"/>
            <a:extLst>
              <a:ext uri="{FF2B5EF4-FFF2-40B4-BE49-F238E27FC236}">
                <a16:creationId xmlns:a16="http://schemas.microsoft.com/office/drawing/2014/main" id="{A9409F6F-38D6-47CA-A8C5-BD98E779AECA}"/>
              </a:ext>
            </a:extLst>
          </p:cNvPr>
          <p:cNvSpPr/>
          <p:nvPr/>
        </p:nvSpPr>
        <p:spPr>
          <a:xfrm>
            <a:off x="3640887" y="6356351"/>
            <a:ext cx="1856509" cy="332505"/>
          </a:xfrm>
          <a:prstGeom prst="rect">
            <a:avLst/>
          </a:prstGeom>
          <a:solidFill>
            <a:srgbClr val="DA202A"/>
          </a:solidFill>
          <a:ln>
            <a:solidFill>
              <a:srgbClr val="DA20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Apply here</a:t>
            </a:r>
          </a:p>
        </p:txBody>
      </p:sp>
      <p:grpSp>
        <p:nvGrpSpPr>
          <p:cNvPr id="17" name="Group 16">
            <a:extLst>
              <a:ext uri="{FF2B5EF4-FFF2-40B4-BE49-F238E27FC236}">
                <a16:creationId xmlns:a16="http://schemas.microsoft.com/office/drawing/2014/main" id="{4D69980F-6846-4652-8B16-12BED5C94573}"/>
              </a:ext>
            </a:extLst>
          </p:cNvPr>
          <p:cNvGrpSpPr/>
          <p:nvPr/>
        </p:nvGrpSpPr>
        <p:grpSpPr>
          <a:xfrm>
            <a:off x="1583056" y="3426118"/>
            <a:ext cx="1714500" cy="352077"/>
            <a:chOff x="3987800" y="2119073"/>
            <a:chExt cx="1714500" cy="444500"/>
          </a:xfrm>
          <a:solidFill>
            <a:srgbClr val="DA202A"/>
          </a:solidFill>
        </p:grpSpPr>
        <p:sp>
          <p:nvSpPr>
            <p:cNvPr id="18" name="Rectangle 17">
              <a:extLst>
                <a:ext uri="{FF2B5EF4-FFF2-40B4-BE49-F238E27FC236}">
                  <a16:creationId xmlns:a16="http://schemas.microsoft.com/office/drawing/2014/main" id="{B13E1C83-C480-4CB4-AF14-AA93FAFFB536}"/>
                </a:ext>
              </a:extLst>
            </p:cNvPr>
            <p:cNvSpPr/>
            <p:nvPr/>
          </p:nvSpPr>
          <p:spPr>
            <a:xfrm>
              <a:off x="3987800" y="2119073"/>
              <a:ext cx="1714500" cy="444500"/>
            </a:xfrm>
            <a:prstGeom prst="rect">
              <a:avLst/>
            </a:prstGeom>
            <a:grpFill/>
            <a:ln>
              <a:no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9" name="TextBox 18">
              <a:extLst>
                <a:ext uri="{FF2B5EF4-FFF2-40B4-BE49-F238E27FC236}">
                  <a16:creationId xmlns:a16="http://schemas.microsoft.com/office/drawing/2014/main" id="{6CE2776F-C70F-4ACF-848F-A7BA8A967C06}"/>
                </a:ext>
              </a:extLst>
            </p:cNvPr>
            <p:cNvSpPr txBox="1"/>
            <p:nvPr/>
          </p:nvSpPr>
          <p:spPr>
            <a:xfrm>
              <a:off x="3987800" y="2157173"/>
              <a:ext cx="1714500" cy="388571"/>
            </a:xfrm>
            <a:prstGeom prst="rect">
              <a:avLst/>
            </a:prstGeom>
            <a:grpFill/>
          </p:spPr>
          <p:txBody>
            <a:bodyPr wrap="square" rtlCol="0">
              <a:spAutoFit/>
            </a:bodyPr>
            <a:lstStyle/>
            <a:p>
              <a:pPr algn="ctr"/>
              <a:r>
                <a:rPr lang="en-GB" sz="1400" dirty="0">
                  <a:solidFill>
                    <a:schemeClr val="bg1"/>
                  </a:solidFill>
                </a:rPr>
                <a:t>Growth Incentive</a:t>
              </a:r>
            </a:p>
          </p:txBody>
        </p:sp>
      </p:grpSp>
      <p:grpSp>
        <p:nvGrpSpPr>
          <p:cNvPr id="20" name="Group 19">
            <a:extLst>
              <a:ext uri="{FF2B5EF4-FFF2-40B4-BE49-F238E27FC236}">
                <a16:creationId xmlns:a16="http://schemas.microsoft.com/office/drawing/2014/main" id="{E8AB4A78-1C3F-4E50-A61D-1809069124A9}"/>
              </a:ext>
            </a:extLst>
          </p:cNvPr>
          <p:cNvGrpSpPr/>
          <p:nvPr/>
        </p:nvGrpSpPr>
        <p:grpSpPr>
          <a:xfrm>
            <a:off x="1355851" y="4319355"/>
            <a:ext cx="2261960" cy="307779"/>
            <a:chOff x="3815601" y="2283957"/>
            <a:chExt cx="1714501" cy="630653"/>
          </a:xfrm>
          <a:solidFill>
            <a:srgbClr val="DA202A"/>
          </a:solidFill>
        </p:grpSpPr>
        <p:sp>
          <p:nvSpPr>
            <p:cNvPr id="21" name="Rectangle 20">
              <a:extLst>
                <a:ext uri="{FF2B5EF4-FFF2-40B4-BE49-F238E27FC236}">
                  <a16:creationId xmlns:a16="http://schemas.microsoft.com/office/drawing/2014/main" id="{720A1720-5C37-4B53-BEBA-8718652B6A58}"/>
                </a:ext>
              </a:extLst>
            </p:cNvPr>
            <p:cNvSpPr/>
            <p:nvPr/>
          </p:nvSpPr>
          <p:spPr>
            <a:xfrm>
              <a:off x="3815601" y="2431365"/>
              <a:ext cx="1714501" cy="411536"/>
            </a:xfrm>
            <a:prstGeom prst="rect">
              <a:avLst/>
            </a:prstGeom>
            <a:grpFill/>
            <a:ln>
              <a:no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2" name="TextBox 21">
              <a:extLst>
                <a:ext uri="{FF2B5EF4-FFF2-40B4-BE49-F238E27FC236}">
                  <a16:creationId xmlns:a16="http://schemas.microsoft.com/office/drawing/2014/main" id="{35C9DDA0-7589-4645-B262-75C7C23DAF5B}"/>
                </a:ext>
              </a:extLst>
            </p:cNvPr>
            <p:cNvSpPr txBox="1"/>
            <p:nvPr/>
          </p:nvSpPr>
          <p:spPr>
            <a:xfrm>
              <a:off x="3815602" y="2283957"/>
              <a:ext cx="1714500" cy="630653"/>
            </a:xfrm>
            <a:prstGeom prst="rect">
              <a:avLst/>
            </a:prstGeom>
            <a:grpFill/>
          </p:spPr>
          <p:txBody>
            <a:bodyPr wrap="square" rtlCol="0">
              <a:spAutoFit/>
            </a:bodyPr>
            <a:lstStyle/>
            <a:p>
              <a:pPr algn="ctr"/>
              <a:r>
                <a:rPr lang="en-GB" sz="1400" dirty="0">
                  <a:solidFill>
                    <a:schemeClr val="bg1"/>
                  </a:solidFill>
                </a:rPr>
                <a:t>Volume Commitment </a:t>
              </a:r>
            </a:p>
          </p:txBody>
        </p:sp>
      </p:grpSp>
      <p:sp>
        <p:nvSpPr>
          <p:cNvPr id="26" name="TextBox 25">
            <a:extLst>
              <a:ext uri="{FF2B5EF4-FFF2-40B4-BE49-F238E27FC236}">
                <a16:creationId xmlns:a16="http://schemas.microsoft.com/office/drawing/2014/main" id="{99F13931-DDDB-4EF0-BBA8-5596C98BC3B3}"/>
              </a:ext>
            </a:extLst>
          </p:cNvPr>
          <p:cNvSpPr txBox="1"/>
          <p:nvPr/>
        </p:nvSpPr>
        <p:spPr>
          <a:xfrm>
            <a:off x="755986" y="3764073"/>
            <a:ext cx="3368641" cy="523220"/>
          </a:xfrm>
          <a:prstGeom prst="rect">
            <a:avLst/>
          </a:prstGeom>
          <a:noFill/>
        </p:spPr>
        <p:txBody>
          <a:bodyPr wrap="square" rtlCol="0">
            <a:spAutoFit/>
          </a:bodyPr>
          <a:lstStyle/>
          <a:p>
            <a:pPr algn="ctr"/>
            <a:r>
              <a:rPr lang="en-US" sz="1400" dirty="0">
                <a:solidFill>
                  <a:sysClr val="windowText" lastClr="000000"/>
                </a:solidFill>
              </a:rPr>
              <a:t>Receive rewards over a 12-month period for incremental advertising volume</a:t>
            </a:r>
            <a:endParaRPr lang="en-GB" sz="1400" dirty="0">
              <a:solidFill>
                <a:sysClr val="windowText" lastClr="000000"/>
              </a:solidFill>
            </a:endParaRPr>
          </a:p>
        </p:txBody>
      </p:sp>
      <p:sp>
        <p:nvSpPr>
          <p:cNvPr id="27" name="TextBox 26">
            <a:extLst>
              <a:ext uri="{FF2B5EF4-FFF2-40B4-BE49-F238E27FC236}">
                <a16:creationId xmlns:a16="http://schemas.microsoft.com/office/drawing/2014/main" id="{9A25657B-C0E8-4AC7-9FE1-27B718820612}"/>
              </a:ext>
            </a:extLst>
          </p:cNvPr>
          <p:cNvSpPr txBox="1"/>
          <p:nvPr/>
        </p:nvSpPr>
        <p:spPr>
          <a:xfrm>
            <a:off x="234067" y="4681827"/>
            <a:ext cx="4470455" cy="738664"/>
          </a:xfrm>
          <a:prstGeom prst="rect">
            <a:avLst/>
          </a:prstGeom>
          <a:noFill/>
        </p:spPr>
        <p:txBody>
          <a:bodyPr wrap="square" rtlCol="0">
            <a:spAutoFit/>
          </a:bodyPr>
          <a:lstStyle/>
          <a:p>
            <a:pPr algn="ctr"/>
            <a:r>
              <a:rPr lang="en-US" sz="1400" dirty="0">
                <a:solidFill>
                  <a:sysClr val="windowText" lastClr="000000"/>
                </a:solidFill>
              </a:rPr>
              <a:t>Earn 7.5% postage credits when matching the volume sent during  the Growth Incentive and up to 20% if you grow again</a:t>
            </a:r>
            <a:endParaRPr lang="en-GB" sz="1400" dirty="0">
              <a:solidFill>
                <a:sysClr val="windowText" lastClr="000000"/>
              </a:solidFill>
            </a:endParaRPr>
          </a:p>
        </p:txBody>
      </p:sp>
      <p:sp>
        <p:nvSpPr>
          <p:cNvPr id="23" name="Footer Placeholder 4">
            <a:extLst>
              <a:ext uri="{FF2B5EF4-FFF2-40B4-BE49-F238E27FC236}">
                <a16:creationId xmlns:a16="http://schemas.microsoft.com/office/drawing/2014/main" id="{EFF12B46-691B-4744-80D0-3097E78E26B4}"/>
              </a:ext>
            </a:extLst>
          </p:cNvPr>
          <p:cNvSpPr>
            <a:spLocks noGrp="1"/>
          </p:cNvSpPr>
          <p:nvPr>
            <p:ph type="ftr" sz="quarter" idx="11"/>
          </p:nvPr>
        </p:nvSpPr>
        <p:spPr>
          <a:xfrm>
            <a:off x="484533" y="6452903"/>
            <a:ext cx="3086100" cy="365125"/>
          </a:xfrm>
        </p:spPr>
        <p:txBody>
          <a:bodyPr/>
          <a:lstStyle/>
          <a:p>
            <a:r>
              <a:rPr lang="en-US" dirty="0"/>
              <a:t>Full terms and conditions apply.</a:t>
            </a:r>
            <a:endParaRPr lang="en-GB" dirty="0"/>
          </a:p>
        </p:txBody>
      </p:sp>
    </p:spTree>
    <p:extLst>
      <p:ext uri="{BB962C8B-B14F-4D97-AF65-F5344CB8AC3E}">
        <p14:creationId xmlns:p14="http://schemas.microsoft.com/office/powerpoint/2010/main" val="3177809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79063F3-FACE-4A95-AECB-A4D85E3D17E3}"/>
              </a:ext>
            </a:extLst>
          </p:cNvPr>
          <p:cNvSpPr/>
          <p:nvPr/>
        </p:nvSpPr>
        <p:spPr>
          <a:xfrm rot="21399920">
            <a:off x="787494" y="652303"/>
            <a:ext cx="6956103" cy="823600"/>
          </a:xfrm>
          <a:prstGeom prst="rect">
            <a:avLst/>
          </a:prstGeom>
          <a:solidFill>
            <a:srgbClr val="DA20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p>
        </p:txBody>
      </p:sp>
      <p:sp>
        <p:nvSpPr>
          <p:cNvPr id="6" name="TextBox 5">
            <a:extLst>
              <a:ext uri="{FF2B5EF4-FFF2-40B4-BE49-F238E27FC236}">
                <a16:creationId xmlns:a16="http://schemas.microsoft.com/office/drawing/2014/main" id="{4A639441-1757-4F75-92E2-E855D64B71C8}"/>
              </a:ext>
            </a:extLst>
          </p:cNvPr>
          <p:cNvSpPr txBox="1"/>
          <p:nvPr/>
        </p:nvSpPr>
        <p:spPr>
          <a:xfrm rot="21406728">
            <a:off x="835705" y="813478"/>
            <a:ext cx="7056235" cy="523220"/>
          </a:xfrm>
          <a:prstGeom prst="rect">
            <a:avLst/>
          </a:prstGeom>
          <a:noFill/>
        </p:spPr>
        <p:txBody>
          <a:bodyPr wrap="square" rtlCol="0">
            <a:spAutoFit/>
          </a:bodyPr>
          <a:lstStyle/>
          <a:p>
            <a:r>
              <a:rPr lang="en-GB" sz="2800" dirty="0">
                <a:solidFill>
                  <a:schemeClr val="bg1"/>
                </a:solidFill>
              </a:rPr>
              <a:t>Advertising Mail Test and Innovation Incentive</a:t>
            </a:r>
          </a:p>
        </p:txBody>
      </p:sp>
      <p:pic>
        <p:nvPicPr>
          <p:cNvPr id="1026" name="Picture 2" descr="Image result for royal mail logo">
            <a:extLst>
              <a:ext uri="{FF2B5EF4-FFF2-40B4-BE49-F238E27FC236}">
                <a16:creationId xmlns:a16="http://schemas.microsoft.com/office/drawing/2014/main" id="{3E52904E-2DA5-4DED-BEFE-3B89A7E96C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4949" y="5956300"/>
            <a:ext cx="866553" cy="62388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D5E1E05-D23E-4BB1-8AF8-440D3136034E}"/>
              </a:ext>
            </a:extLst>
          </p:cNvPr>
          <p:cNvSpPr txBox="1"/>
          <p:nvPr/>
        </p:nvSpPr>
        <p:spPr>
          <a:xfrm>
            <a:off x="2064209" y="1904441"/>
            <a:ext cx="5920740" cy="369332"/>
          </a:xfrm>
          <a:prstGeom prst="rect">
            <a:avLst/>
          </a:prstGeom>
          <a:noFill/>
        </p:spPr>
        <p:txBody>
          <a:bodyPr wrap="square" rtlCol="0">
            <a:spAutoFit/>
          </a:bodyPr>
          <a:lstStyle/>
          <a:p>
            <a:r>
              <a:rPr lang="en-GB" dirty="0">
                <a:solidFill>
                  <a:srgbClr val="DA202A"/>
                </a:solidFill>
              </a:rPr>
              <a:t>Test a new mail campaign and be rewarded for it</a:t>
            </a:r>
          </a:p>
        </p:txBody>
      </p:sp>
      <p:sp>
        <p:nvSpPr>
          <p:cNvPr id="8" name="TextBox 7">
            <a:extLst>
              <a:ext uri="{FF2B5EF4-FFF2-40B4-BE49-F238E27FC236}">
                <a16:creationId xmlns:a16="http://schemas.microsoft.com/office/drawing/2014/main" id="{15ADAEFF-E634-46DC-819E-C73C2D9DE865}"/>
              </a:ext>
            </a:extLst>
          </p:cNvPr>
          <p:cNvSpPr txBox="1"/>
          <p:nvPr/>
        </p:nvSpPr>
        <p:spPr>
          <a:xfrm>
            <a:off x="1172479" y="2182016"/>
            <a:ext cx="6812470" cy="738664"/>
          </a:xfrm>
          <a:prstGeom prst="rect">
            <a:avLst/>
          </a:prstGeom>
          <a:noFill/>
        </p:spPr>
        <p:txBody>
          <a:bodyPr wrap="square" rtlCol="0">
            <a:spAutoFit/>
          </a:bodyPr>
          <a:lstStyle/>
          <a:p>
            <a:pPr algn="ctr"/>
            <a:r>
              <a:rPr lang="en-US" sz="1400" dirty="0"/>
              <a:t>Whether you decide to test new mailings or innovations to make your existing campaigns work harder you can boost your bottom line and earn postage credits of up to 15%</a:t>
            </a:r>
          </a:p>
          <a:p>
            <a:pPr algn="ctr"/>
            <a:endParaRPr lang="en-GB" sz="1400" dirty="0">
              <a:solidFill>
                <a:sysClr val="windowText" lastClr="000000"/>
              </a:solidFill>
            </a:endParaRPr>
          </a:p>
        </p:txBody>
      </p:sp>
      <p:sp>
        <p:nvSpPr>
          <p:cNvPr id="9" name="Rectangle 8">
            <a:extLst>
              <a:ext uri="{FF2B5EF4-FFF2-40B4-BE49-F238E27FC236}">
                <a16:creationId xmlns:a16="http://schemas.microsoft.com/office/drawing/2014/main" id="{23A63CD1-E920-44C5-A57B-42583B887A4F}"/>
              </a:ext>
            </a:extLst>
          </p:cNvPr>
          <p:cNvSpPr/>
          <p:nvPr/>
        </p:nvSpPr>
        <p:spPr>
          <a:xfrm>
            <a:off x="1172478" y="3276229"/>
            <a:ext cx="1979721" cy="356003"/>
          </a:xfrm>
          <a:prstGeom prst="rect">
            <a:avLst/>
          </a:prstGeom>
          <a:solidFill>
            <a:srgbClr val="DA20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The requirements</a:t>
            </a:r>
          </a:p>
        </p:txBody>
      </p:sp>
      <p:pic>
        <p:nvPicPr>
          <p:cNvPr id="10" name="Picture 9">
            <a:extLst>
              <a:ext uri="{FF2B5EF4-FFF2-40B4-BE49-F238E27FC236}">
                <a16:creationId xmlns:a16="http://schemas.microsoft.com/office/drawing/2014/main" id="{B54646F1-CA17-47F3-8382-BCE8153279C7}"/>
              </a:ext>
            </a:extLst>
          </p:cNvPr>
          <p:cNvPicPr>
            <a:picLocks noChangeAspect="1"/>
          </p:cNvPicPr>
          <p:nvPr/>
        </p:nvPicPr>
        <p:blipFill>
          <a:blip r:embed="rId3"/>
          <a:stretch>
            <a:fillRect/>
          </a:stretch>
        </p:blipFill>
        <p:spPr>
          <a:xfrm>
            <a:off x="593217" y="3953145"/>
            <a:ext cx="466725" cy="438150"/>
          </a:xfrm>
          <a:prstGeom prst="rect">
            <a:avLst/>
          </a:prstGeom>
        </p:spPr>
      </p:pic>
      <p:pic>
        <p:nvPicPr>
          <p:cNvPr id="11" name="Picture 10">
            <a:extLst>
              <a:ext uri="{FF2B5EF4-FFF2-40B4-BE49-F238E27FC236}">
                <a16:creationId xmlns:a16="http://schemas.microsoft.com/office/drawing/2014/main" id="{018E6108-C2DF-45FE-9069-81C86E0E1AA5}"/>
              </a:ext>
            </a:extLst>
          </p:cNvPr>
          <p:cNvPicPr>
            <a:picLocks noChangeAspect="1"/>
          </p:cNvPicPr>
          <p:nvPr/>
        </p:nvPicPr>
        <p:blipFill>
          <a:blip r:embed="rId3"/>
          <a:stretch>
            <a:fillRect/>
          </a:stretch>
        </p:blipFill>
        <p:spPr>
          <a:xfrm>
            <a:off x="589569" y="4664558"/>
            <a:ext cx="466725" cy="438150"/>
          </a:xfrm>
          <a:prstGeom prst="rect">
            <a:avLst/>
          </a:prstGeom>
        </p:spPr>
      </p:pic>
      <p:sp>
        <p:nvSpPr>
          <p:cNvPr id="12" name="TextBox 11">
            <a:extLst>
              <a:ext uri="{FF2B5EF4-FFF2-40B4-BE49-F238E27FC236}">
                <a16:creationId xmlns:a16="http://schemas.microsoft.com/office/drawing/2014/main" id="{750F2500-4513-486F-9110-3100FA14923F}"/>
              </a:ext>
            </a:extLst>
          </p:cNvPr>
          <p:cNvSpPr txBox="1"/>
          <p:nvPr/>
        </p:nvSpPr>
        <p:spPr>
          <a:xfrm>
            <a:off x="1056294" y="3905495"/>
            <a:ext cx="3184236" cy="2031325"/>
          </a:xfrm>
          <a:prstGeom prst="rect">
            <a:avLst/>
          </a:prstGeom>
          <a:noFill/>
        </p:spPr>
        <p:txBody>
          <a:bodyPr wrap="square" rtlCol="0">
            <a:spAutoFit/>
          </a:bodyPr>
          <a:lstStyle/>
          <a:p>
            <a:r>
              <a:rPr lang="en-GB" sz="1400" dirty="0">
                <a:solidFill>
                  <a:sysClr val="windowText" lastClr="000000"/>
                </a:solidFill>
              </a:rPr>
              <a:t>This can be a one-off test on a mailing campaign or a series of tests over a period of up to 6 months</a:t>
            </a:r>
          </a:p>
          <a:p>
            <a:endParaRPr lang="en-GB" sz="1400" dirty="0">
              <a:solidFill>
                <a:sysClr val="windowText" lastClr="000000"/>
              </a:solidFill>
            </a:endParaRPr>
          </a:p>
          <a:p>
            <a:r>
              <a:rPr lang="en-GB" sz="1400" dirty="0">
                <a:solidFill>
                  <a:sysClr val="windowText" lastClr="000000"/>
                </a:solidFill>
              </a:rPr>
              <a:t>We ask that you have a process to measure the performance of the test</a:t>
            </a:r>
          </a:p>
          <a:p>
            <a:pPr marL="285750" indent="-285750">
              <a:buFont typeface="Arial" panose="020B0604020202020204" pitchFamily="34" charset="0"/>
              <a:buChar char="•"/>
            </a:pPr>
            <a:endParaRPr lang="en-GB" sz="1400" dirty="0">
              <a:solidFill>
                <a:sysClr val="windowText" lastClr="000000"/>
              </a:solidFill>
            </a:endParaRPr>
          </a:p>
          <a:p>
            <a:r>
              <a:rPr lang="en-GB" sz="1400" dirty="0">
                <a:solidFill>
                  <a:sysClr val="windowText" lastClr="000000"/>
                </a:solidFill>
              </a:rPr>
              <a:t>You will need to post a minimum of 10,000 items </a:t>
            </a:r>
          </a:p>
        </p:txBody>
      </p:sp>
      <p:sp>
        <p:nvSpPr>
          <p:cNvPr id="13" name="TextBox 12">
            <a:extLst>
              <a:ext uri="{FF2B5EF4-FFF2-40B4-BE49-F238E27FC236}">
                <a16:creationId xmlns:a16="http://schemas.microsoft.com/office/drawing/2014/main" id="{B8F60CC7-16A1-4500-8E8A-5CED283A8280}"/>
              </a:ext>
            </a:extLst>
          </p:cNvPr>
          <p:cNvSpPr txBox="1"/>
          <p:nvPr/>
        </p:nvSpPr>
        <p:spPr>
          <a:xfrm>
            <a:off x="5023515" y="4399160"/>
            <a:ext cx="3394710" cy="1169551"/>
          </a:xfrm>
          <a:prstGeom prst="rect">
            <a:avLst/>
          </a:prstGeom>
          <a:noFill/>
        </p:spPr>
        <p:txBody>
          <a:bodyPr wrap="square" rtlCol="0">
            <a:spAutoFit/>
          </a:bodyPr>
          <a:lstStyle/>
          <a:p>
            <a:pPr lvl="0" algn="ctr">
              <a:spcAft>
                <a:spcPts val="300"/>
              </a:spcAft>
              <a:buClr>
                <a:srgbClr val="FF0000"/>
              </a:buClr>
            </a:pPr>
            <a:r>
              <a:rPr lang="en-US" sz="1400" dirty="0">
                <a:solidFill>
                  <a:srgbClr val="000000"/>
                </a:solidFill>
                <a:cs typeface="Calibri" panose="020F0502020204030204" pitchFamily="34" charset="0"/>
              </a:rPr>
              <a:t>A large company used the incentive to mail 80,000 customers a collaborative offer in conjunction with a company from a different sector who offers complimentary products and services.</a:t>
            </a:r>
            <a:endParaRPr lang="en-GB" sz="1400" dirty="0"/>
          </a:p>
        </p:txBody>
      </p:sp>
      <p:pic>
        <p:nvPicPr>
          <p:cNvPr id="15" name="Picture 14">
            <a:extLst>
              <a:ext uri="{FF2B5EF4-FFF2-40B4-BE49-F238E27FC236}">
                <a16:creationId xmlns:a16="http://schemas.microsoft.com/office/drawing/2014/main" id="{B23E8603-054E-4281-935F-F447583AF289}"/>
              </a:ext>
            </a:extLst>
          </p:cNvPr>
          <p:cNvPicPr>
            <a:picLocks noChangeAspect="1"/>
          </p:cNvPicPr>
          <p:nvPr/>
        </p:nvPicPr>
        <p:blipFill>
          <a:blip r:embed="rId3"/>
          <a:stretch>
            <a:fillRect/>
          </a:stretch>
        </p:blipFill>
        <p:spPr>
          <a:xfrm>
            <a:off x="589568" y="5445362"/>
            <a:ext cx="466725" cy="438150"/>
          </a:xfrm>
          <a:prstGeom prst="rect">
            <a:avLst/>
          </a:prstGeom>
        </p:spPr>
      </p:pic>
      <p:pic>
        <p:nvPicPr>
          <p:cNvPr id="16" name="Picture 15">
            <a:extLst>
              <a:ext uri="{FF2B5EF4-FFF2-40B4-BE49-F238E27FC236}">
                <a16:creationId xmlns:a16="http://schemas.microsoft.com/office/drawing/2014/main" id="{C0C82562-2A72-40EF-9B73-2B109DFC6EE1}"/>
              </a:ext>
            </a:extLst>
          </p:cNvPr>
          <p:cNvPicPr>
            <a:picLocks noChangeAspect="1"/>
          </p:cNvPicPr>
          <p:nvPr/>
        </p:nvPicPr>
        <p:blipFill>
          <a:blip r:embed="rId4"/>
          <a:stretch>
            <a:fillRect/>
          </a:stretch>
        </p:blipFill>
        <p:spPr>
          <a:xfrm>
            <a:off x="6000749" y="3003634"/>
            <a:ext cx="1257293" cy="1406597"/>
          </a:xfrm>
          <a:prstGeom prst="rect">
            <a:avLst/>
          </a:prstGeom>
        </p:spPr>
      </p:pic>
      <p:sp>
        <p:nvSpPr>
          <p:cNvPr id="17" name="Rectangle 16">
            <a:hlinkClick r:id="rId5"/>
            <a:extLst>
              <a:ext uri="{FF2B5EF4-FFF2-40B4-BE49-F238E27FC236}">
                <a16:creationId xmlns:a16="http://schemas.microsoft.com/office/drawing/2014/main" id="{6D3ED830-1E67-47A0-AC29-77735C252986}"/>
              </a:ext>
            </a:extLst>
          </p:cNvPr>
          <p:cNvSpPr/>
          <p:nvPr/>
        </p:nvSpPr>
        <p:spPr>
          <a:xfrm>
            <a:off x="3763241" y="6210083"/>
            <a:ext cx="1856509" cy="332505"/>
          </a:xfrm>
          <a:prstGeom prst="rect">
            <a:avLst/>
          </a:prstGeom>
          <a:solidFill>
            <a:srgbClr val="DA202A"/>
          </a:solidFill>
          <a:ln>
            <a:solidFill>
              <a:srgbClr val="DA20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Apply here</a:t>
            </a:r>
          </a:p>
        </p:txBody>
      </p:sp>
      <p:sp>
        <p:nvSpPr>
          <p:cNvPr id="18" name="Footer Placeholder 4">
            <a:extLst>
              <a:ext uri="{FF2B5EF4-FFF2-40B4-BE49-F238E27FC236}">
                <a16:creationId xmlns:a16="http://schemas.microsoft.com/office/drawing/2014/main" id="{670EA235-B7AE-4C46-8954-C8ECDEE98631}"/>
              </a:ext>
            </a:extLst>
          </p:cNvPr>
          <p:cNvSpPr>
            <a:spLocks noGrp="1"/>
          </p:cNvSpPr>
          <p:nvPr>
            <p:ph type="ftr" sz="quarter" idx="11"/>
          </p:nvPr>
        </p:nvSpPr>
        <p:spPr>
          <a:xfrm>
            <a:off x="619288" y="6484359"/>
            <a:ext cx="3086100" cy="365125"/>
          </a:xfrm>
        </p:spPr>
        <p:txBody>
          <a:bodyPr/>
          <a:lstStyle/>
          <a:p>
            <a:r>
              <a:rPr lang="en-US" dirty="0"/>
              <a:t>Full terms and conditions apply.</a:t>
            </a:r>
            <a:endParaRPr lang="en-GB" dirty="0"/>
          </a:p>
        </p:txBody>
      </p:sp>
    </p:spTree>
    <p:extLst>
      <p:ext uri="{BB962C8B-B14F-4D97-AF65-F5344CB8AC3E}">
        <p14:creationId xmlns:p14="http://schemas.microsoft.com/office/powerpoint/2010/main" val="1673757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7E570-1D31-4AA1-8881-3C8348D9EA2C}"/>
              </a:ext>
            </a:extLst>
          </p:cNvPr>
          <p:cNvSpPr>
            <a:spLocks noGrp="1"/>
          </p:cNvSpPr>
          <p:nvPr>
            <p:ph type="ctrTitle"/>
          </p:nvPr>
        </p:nvSpPr>
        <p:spPr>
          <a:xfrm>
            <a:off x="635000" y="0"/>
            <a:ext cx="7772400" cy="2387600"/>
          </a:xfrm>
        </p:spPr>
        <p:txBody>
          <a:bodyPr anchor="ctr">
            <a:normAutofit/>
          </a:bodyPr>
          <a:lstStyle/>
          <a:p>
            <a:r>
              <a:rPr lang="en-GB" sz="4800" dirty="0">
                <a:solidFill>
                  <a:schemeClr val="accent1"/>
                </a:solidFill>
              </a:rPr>
              <a:t>Business Mail Incentives</a:t>
            </a:r>
          </a:p>
        </p:txBody>
      </p:sp>
      <p:pic>
        <p:nvPicPr>
          <p:cNvPr id="4" name="Picture 2" descr="Image result for royal mail logo">
            <a:extLst>
              <a:ext uri="{FF2B5EF4-FFF2-40B4-BE49-F238E27FC236}">
                <a16:creationId xmlns:a16="http://schemas.microsoft.com/office/drawing/2014/main" id="{26114A46-A6E1-48D0-879E-D290A1503D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4949" y="5956300"/>
            <a:ext cx="866553" cy="6238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B246C49F-0CE7-4459-842E-BDA61CDBBEEF}"/>
              </a:ext>
            </a:extLst>
          </p:cNvPr>
          <p:cNvPicPr>
            <a:picLocks noChangeAspect="1"/>
          </p:cNvPicPr>
          <p:nvPr/>
        </p:nvPicPr>
        <p:blipFill>
          <a:blip r:embed="rId3"/>
          <a:stretch>
            <a:fillRect/>
          </a:stretch>
        </p:blipFill>
        <p:spPr>
          <a:xfrm>
            <a:off x="2273300" y="1530033"/>
            <a:ext cx="4495800" cy="4581525"/>
          </a:xfrm>
          <a:prstGeom prst="rect">
            <a:avLst/>
          </a:prstGeom>
        </p:spPr>
      </p:pic>
    </p:spTree>
    <p:extLst>
      <p:ext uri="{BB962C8B-B14F-4D97-AF65-F5344CB8AC3E}">
        <p14:creationId xmlns:p14="http://schemas.microsoft.com/office/powerpoint/2010/main" val="895773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79063F3-FACE-4A95-AECB-A4D85E3D17E3}"/>
              </a:ext>
            </a:extLst>
          </p:cNvPr>
          <p:cNvSpPr/>
          <p:nvPr/>
        </p:nvSpPr>
        <p:spPr>
          <a:xfrm rot="21399920">
            <a:off x="754128" y="677267"/>
            <a:ext cx="6558253" cy="8236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p>
        </p:txBody>
      </p:sp>
      <p:sp>
        <p:nvSpPr>
          <p:cNvPr id="6" name="TextBox 5">
            <a:extLst>
              <a:ext uri="{FF2B5EF4-FFF2-40B4-BE49-F238E27FC236}">
                <a16:creationId xmlns:a16="http://schemas.microsoft.com/office/drawing/2014/main" id="{4A639441-1757-4F75-92E2-E855D64B71C8}"/>
              </a:ext>
            </a:extLst>
          </p:cNvPr>
          <p:cNvSpPr txBox="1"/>
          <p:nvPr/>
        </p:nvSpPr>
        <p:spPr>
          <a:xfrm rot="21406728">
            <a:off x="836060" y="826055"/>
            <a:ext cx="6608600" cy="523220"/>
          </a:xfrm>
          <a:prstGeom prst="rect">
            <a:avLst/>
          </a:prstGeom>
          <a:noFill/>
        </p:spPr>
        <p:txBody>
          <a:bodyPr wrap="square" rtlCol="0">
            <a:spAutoFit/>
          </a:bodyPr>
          <a:lstStyle/>
          <a:p>
            <a:r>
              <a:rPr lang="en-GB" sz="2800" dirty="0">
                <a:solidFill>
                  <a:schemeClr val="bg1"/>
                </a:solidFill>
              </a:rPr>
              <a:t>Business Mail Test and Innovation Incentive</a:t>
            </a:r>
          </a:p>
        </p:txBody>
      </p:sp>
      <p:pic>
        <p:nvPicPr>
          <p:cNvPr id="1026" name="Picture 2" descr="Image result for royal mail logo">
            <a:extLst>
              <a:ext uri="{FF2B5EF4-FFF2-40B4-BE49-F238E27FC236}">
                <a16:creationId xmlns:a16="http://schemas.microsoft.com/office/drawing/2014/main" id="{3E52904E-2DA5-4DED-BEFE-3B89A7E96C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4949" y="5956300"/>
            <a:ext cx="866553" cy="62388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41BFD0BB-1DC8-46DD-BC34-F3DF548C0F38}"/>
              </a:ext>
            </a:extLst>
          </p:cNvPr>
          <p:cNvSpPr txBox="1"/>
          <p:nvPr/>
        </p:nvSpPr>
        <p:spPr>
          <a:xfrm>
            <a:off x="1405890" y="1904441"/>
            <a:ext cx="6579059" cy="369332"/>
          </a:xfrm>
          <a:prstGeom prst="rect">
            <a:avLst/>
          </a:prstGeom>
          <a:noFill/>
        </p:spPr>
        <p:txBody>
          <a:bodyPr wrap="square" rtlCol="0">
            <a:spAutoFit/>
          </a:bodyPr>
          <a:lstStyle/>
          <a:p>
            <a:r>
              <a:rPr lang="en-GB" dirty="0">
                <a:solidFill>
                  <a:schemeClr val="accent1"/>
                </a:solidFill>
              </a:rPr>
              <a:t>Increase your communication effectiveness by trying something new</a:t>
            </a:r>
          </a:p>
        </p:txBody>
      </p:sp>
      <p:sp>
        <p:nvSpPr>
          <p:cNvPr id="8" name="TextBox 7">
            <a:extLst>
              <a:ext uri="{FF2B5EF4-FFF2-40B4-BE49-F238E27FC236}">
                <a16:creationId xmlns:a16="http://schemas.microsoft.com/office/drawing/2014/main" id="{3EF531BE-097B-43C2-AD77-E187B703D39C}"/>
              </a:ext>
            </a:extLst>
          </p:cNvPr>
          <p:cNvSpPr txBox="1"/>
          <p:nvPr/>
        </p:nvSpPr>
        <p:spPr>
          <a:xfrm>
            <a:off x="2537459" y="2228008"/>
            <a:ext cx="4315919" cy="523220"/>
          </a:xfrm>
          <a:prstGeom prst="rect">
            <a:avLst/>
          </a:prstGeom>
          <a:noFill/>
        </p:spPr>
        <p:txBody>
          <a:bodyPr wrap="square" rtlCol="0">
            <a:spAutoFit/>
          </a:bodyPr>
          <a:lstStyle/>
          <a:p>
            <a:pPr algn="ctr"/>
            <a:r>
              <a:rPr lang="en-US" sz="1400" dirty="0"/>
              <a:t>Test a new mail communication and earn up to 30% per item in postage credits</a:t>
            </a:r>
            <a:endParaRPr lang="en-GB" sz="1400" dirty="0">
              <a:solidFill>
                <a:sysClr val="windowText" lastClr="000000"/>
              </a:solidFill>
            </a:endParaRPr>
          </a:p>
        </p:txBody>
      </p:sp>
      <p:sp>
        <p:nvSpPr>
          <p:cNvPr id="9" name="Rectangle 8">
            <a:extLst>
              <a:ext uri="{FF2B5EF4-FFF2-40B4-BE49-F238E27FC236}">
                <a16:creationId xmlns:a16="http://schemas.microsoft.com/office/drawing/2014/main" id="{C0A10D49-E9FF-492D-BCE8-B20337ACF099}"/>
              </a:ext>
            </a:extLst>
          </p:cNvPr>
          <p:cNvSpPr/>
          <p:nvPr/>
        </p:nvSpPr>
        <p:spPr>
          <a:xfrm>
            <a:off x="1172478" y="3276229"/>
            <a:ext cx="1979721" cy="356003"/>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The requirements</a:t>
            </a:r>
          </a:p>
        </p:txBody>
      </p:sp>
      <p:pic>
        <p:nvPicPr>
          <p:cNvPr id="10" name="Picture 9">
            <a:extLst>
              <a:ext uri="{FF2B5EF4-FFF2-40B4-BE49-F238E27FC236}">
                <a16:creationId xmlns:a16="http://schemas.microsoft.com/office/drawing/2014/main" id="{C6F179BD-BF49-4D42-B181-03E80E46A6AB}"/>
              </a:ext>
            </a:extLst>
          </p:cNvPr>
          <p:cNvPicPr>
            <a:picLocks noChangeAspect="1"/>
          </p:cNvPicPr>
          <p:nvPr/>
        </p:nvPicPr>
        <p:blipFill>
          <a:blip r:embed="rId3"/>
          <a:stretch>
            <a:fillRect/>
          </a:stretch>
        </p:blipFill>
        <p:spPr>
          <a:xfrm>
            <a:off x="593217" y="3953145"/>
            <a:ext cx="466725" cy="438150"/>
          </a:xfrm>
          <a:prstGeom prst="rect">
            <a:avLst/>
          </a:prstGeom>
        </p:spPr>
      </p:pic>
      <p:pic>
        <p:nvPicPr>
          <p:cNvPr id="11" name="Picture 10">
            <a:extLst>
              <a:ext uri="{FF2B5EF4-FFF2-40B4-BE49-F238E27FC236}">
                <a16:creationId xmlns:a16="http://schemas.microsoft.com/office/drawing/2014/main" id="{A557C63C-0B67-42ED-B82B-9255AE7D23EE}"/>
              </a:ext>
            </a:extLst>
          </p:cNvPr>
          <p:cNvPicPr>
            <a:picLocks noChangeAspect="1"/>
          </p:cNvPicPr>
          <p:nvPr/>
        </p:nvPicPr>
        <p:blipFill>
          <a:blip r:embed="rId3"/>
          <a:stretch>
            <a:fillRect/>
          </a:stretch>
        </p:blipFill>
        <p:spPr>
          <a:xfrm>
            <a:off x="589569" y="5001396"/>
            <a:ext cx="466725" cy="438150"/>
          </a:xfrm>
          <a:prstGeom prst="rect">
            <a:avLst/>
          </a:prstGeom>
        </p:spPr>
      </p:pic>
      <p:sp>
        <p:nvSpPr>
          <p:cNvPr id="12" name="TextBox 11">
            <a:extLst>
              <a:ext uri="{FF2B5EF4-FFF2-40B4-BE49-F238E27FC236}">
                <a16:creationId xmlns:a16="http://schemas.microsoft.com/office/drawing/2014/main" id="{75B07986-CF89-48A3-AB79-1BEA1D57C9F2}"/>
              </a:ext>
            </a:extLst>
          </p:cNvPr>
          <p:cNvSpPr txBox="1"/>
          <p:nvPr/>
        </p:nvSpPr>
        <p:spPr>
          <a:xfrm>
            <a:off x="1056294" y="3905495"/>
            <a:ext cx="3538566" cy="2246769"/>
          </a:xfrm>
          <a:prstGeom prst="rect">
            <a:avLst/>
          </a:prstGeom>
          <a:noFill/>
        </p:spPr>
        <p:txBody>
          <a:bodyPr wrap="square" rtlCol="0">
            <a:spAutoFit/>
          </a:bodyPr>
          <a:lstStyle/>
          <a:p>
            <a:r>
              <a:rPr lang="en-GB" sz="1400" dirty="0">
                <a:solidFill>
                  <a:sysClr val="windowText" lastClr="000000"/>
                </a:solidFill>
              </a:rPr>
              <a:t>Your test can be a one-off test of a mailing or a series of tests over a 6 month period (plus we will support some tests that are rolled out for a further 6 months) </a:t>
            </a:r>
          </a:p>
          <a:p>
            <a:endParaRPr lang="en-GB" sz="1400" dirty="0">
              <a:solidFill>
                <a:sysClr val="windowText" lastClr="000000"/>
              </a:solidFill>
            </a:endParaRPr>
          </a:p>
          <a:p>
            <a:r>
              <a:rPr lang="en-GB" sz="1400" dirty="0">
                <a:solidFill>
                  <a:sysClr val="windowText" lastClr="000000"/>
                </a:solidFill>
              </a:rPr>
              <a:t>Have a process in place to measure the performance of the test</a:t>
            </a:r>
          </a:p>
          <a:p>
            <a:endParaRPr lang="en-GB" sz="1400" dirty="0">
              <a:solidFill>
                <a:sysClr val="windowText" lastClr="000000"/>
              </a:solidFill>
            </a:endParaRPr>
          </a:p>
          <a:p>
            <a:r>
              <a:rPr lang="en-GB" sz="1400" dirty="0">
                <a:solidFill>
                  <a:sysClr val="windowText" lastClr="000000"/>
                </a:solidFill>
              </a:rPr>
              <a:t>Post a minimum of 10,000 </a:t>
            </a:r>
            <a:r>
              <a:rPr lang="en-GB" sz="1400" dirty="0" err="1">
                <a:solidFill>
                  <a:sysClr val="windowText" lastClr="000000"/>
                </a:solidFill>
              </a:rPr>
              <a:t>mailmark</a:t>
            </a:r>
            <a:r>
              <a:rPr lang="en-GB" sz="1400" dirty="0">
                <a:solidFill>
                  <a:sysClr val="windowText" lastClr="000000"/>
                </a:solidFill>
              </a:rPr>
              <a:t> items</a:t>
            </a:r>
          </a:p>
          <a:p>
            <a:endParaRPr lang="en-GB" sz="1400" dirty="0">
              <a:solidFill>
                <a:sysClr val="windowText" lastClr="000000"/>
              </a:solidFill>
            </a:endParaRPr>
          </a:p>
        </p:txBody>
      </p:sp>
      <p:pic>
        <p:nvPicPr>
          <p:cNvPr id="14" name="Picture 13">
            <a:extLst>
              <a:ext uri="{FF2B5EF4-FFF2-40B4-BE49-F238E27FC236}">
                <a16:creationId xmlns:a16="http://schemas.microsoft.com/office/drawing/2014/main" id="{77E74D5B-FEAF-41B1-A332-EC5EAFAB4D00}"/>
              </a:ext>
            </a:extLst>
          </p:cNvPr>
          <p:cNvPicPr>
            <a:picLocks noChangeAspect="1"/>
          </p:cNvPicPr>
          <p:nvPr/>
        </p:nvPicPr>
        <p:blipFill>
          <a:blip r:embed="rId3"/>
          <a:stretch>
            <a:fillRect/>
          </a:stretch>
        </p:blipFill>
        <p:spPr>
          <a:xfrm>
            <a:off x="589569" y="5586897"/>
            <a:ext cx="466725" cy="438150"/>
          </a:xfrm>
          <a:prstGeom prst="rect">
            <a:avLst/>
          </a:prstGeom>
        </p:spPr>
      </p:pic>
      <p:pic>
        <p:nvPicPr>
          <p:cNvPr id="15" name="Picture 14">
            <a:extLst>
              <a:ext uri="{FF2B5EF4-FFF2-40B4-BE49-F238E27FC236}">
                <a16:creationId xmlns:a16="http://schemas.microsoft.com/office/drawing/2014/main" id="{508684E6-BF6D-4505-9F32-E8FC3DD649FE}"/>
              </a:ext>
            </a:extLst>
          </p:cNvPr>
          <p:cNvPicPr>
            <a:picLocks noChangeAspect="1"/>
          </p:cNvPicPr>
          <p:nvPr/>
        </p:nvPicPr>
        <p:blipFill>
          <a:blip r:embed="rId4"/>
          <a:stretch>
            <a:fillRect/>
          </a:stretch>
        </p:blipFill>
        <p:spPr>
          <a:xfrm>
            <a:off x="6131992" y="2981259"/>
            <a:ext cx="1442771" cy="1563594"/>
          </a:xfrm>
          <a:prstGeom prst="rect">
            <a:avLst/>
          </a:prstGeom>
        </p:spPr>
      </p:pic>
      <p:sp>
        <p:nvSpPr>
          <p:cNvPr id="16" name="Rectangle 15">
            <a:extLst>
              <a:ext uri="{FF2B5EF4-FFF2-40B4-BE49-F238E27FC236}">
                <a16:creationId xmlns:a16="http://schemas.microsoft.com/office/drawing/2014/main" id="{98F07DCD-396A-4EC0-BFD7-74901A2A4F7E}"/>
              </a:ext>
            </a:extLst>
          </p:cNvPr>
          <p:cNvSpPr/>
          <p:nvPr/>
        </p:nvSpPr>
        <p:spPr>
          <a:xfrm>
            <a:off x="5515771" y="4522636"/>
            <a:ext cx="2675211" cy="1169551"/>
          </a:xfrm>
          <a:prstGeom prst="rect">
            <a:avLst/>
          </a:prstGeom>
        </p:spPr>
        <p:txBody>
          <a:bodyPr wrap="square">
            <a:spAutoFit/>
          </a:bodyPr>
          <a:lstStyle/>
          <a:p>
            <a:pPr lvl="0" algn="ctr">
              <a:spcAft>
                <a:spcPts val="300"/>
              </a:spcAft>
              <a:buClr>
                <a:srgbClr val="FF0000"/>
              </a:buClr>
            </a:pPr>
            <a:r>
              <a:rPr lang="en-US" sz="1400" dirty="0">
                <a:solidFill>
                  <a:srgbClr val="000000"/>
                </a:solidFill>
                <a:cs typeface="Calibri" panose="020F0502020204030204" pitchFamily="34" charset="0"/>
              </a:rPr>
              <a:t>A company tested changes to the format of their bill to reduce customer queries. They changed bill imagery, tone of voice and positioning of messaging.</a:t>
            </a:r>
            <a:endParaRPr lang="en-GB" sz="1400" dirty="0">
              <a:effectLst/>
            </a:endParaRPr>
          </a:p>
        </p:txBody>
      </p:sp>
      <p:sp>
        <p:nvSpPr>
          <p:cNvPr id="17" name="Rectangle 16">
            <a:hlinkClick r:id="rId5"/>
            <a:extLst>
              <a:ext uri="{FF2B5EF4-FFF2-40B4-BE49-F238E27FC236}">
                <a16:creationId xmlns:a16="http://schemas.microsoft.com/office/drawing/2014/main" id="{1891130E-D56F-4FF8-B72B-AF81AE195EAF}"/>
              </a:ext>
            </a:extLst>
          </p:cNvPr>
          <p:cNvSpPr/>
          <p:nvPr/>
        </p:nvSpPr>
        <p:spPr>
          <a:xfrm>
            <a:off x="3767163" y="6321902"/>
            <a:ext cx="1856509" cy="33250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Apply here</a:t>
            </a:r>
          </a:p>
        </p:txBody>
      </p:sp>
      <p:sp>
        <p:nvSpPr>
          <p:cNvPr id="18" name="Footer Placeholder 4">
            <a:extLst>
              <a:ext uri="{FF2B5EF4-FFF2-40B4-BE49-F238E27FC236}">
                <a16:creationId xmlns:a16="http://schemas.microsoft.com/office/drawing/2014/main" id="{897C46BC-4861-4145-8B35-2F8EC2B1CC7C}"/>
              </a:ext>
            </a:extLst>
          </p:cNvPr>
          <p:cNvSpPr>
            <a:spLocks noGrp="1"/>
          </p:cNvSpPr>
          <p:nvPr>
            <p:ph type="ftr" sz="quarter" idx="11"/>
          </p:nvPr>
        </p:nvSpPr>
        <p:spPr>
          <a:xfrm>
            <a:off x="619288" y="6476452"/>
            <a:ext cx="3086100" cy="365125"/>
          </a:xfrm>
        </p:spPr>
        <p:txBody>
          <a:bodyPr/>
          <a:lstStyle/>
          <a:p>
            <a:r>
              <a:rPr lang="en-US" dirty="0"/>
              <a:t>Full terms and conditions apply.</a:t>
            </a:r>
            <a:endParaRPr lang="en-GB" dirty="0"/>
          </a:p>
        </p:txBody>
      </p:sp>
    </p:spTree>
    <p:extLst>
      <p:ext uri="{BB962C8B-B14F-4D97-AF65-F5344CB8AC3E}">
        <p14:creationId xmlns:p14="http://schemas.microsoft.com/office/powerpoint/2010/main" val="680002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79063F3-FACE-4A95-AECB-A4D85E3D17E3}"/>
              </a:ext>
            </a:extLst>
          </p:cNvPr>
          <p:cNvSpPr/>
          <p:nvPr/>
        </p:nvSpPr>
        <p:spPr>
          <a:xfrm rot="21399920">
            <a:off x="773812" y="696189"/>
            <a:ext cx="5339997" cy="823600"/>
          </a:xfrm>
          <a:prstGeom prst="rect">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p>
        </p:txBody>
      </p:sp>
      <p:sp>
        <p:nvSpPr>
          <p:cNvPr id="6" name="TextBox 5">
            <a:extLst>
              <a:ext uri="{FF2B5EF4-FFF2-40B4-BE49-F238E27FC236}">
                <a16:creationId xmlns:a16="http://schemas.microsoft.com/office/drawing/2014/main" id="{4A639441-1757-4F75-92E2-E855D64B71C8}"/>
              </a:ext>
            </a:extLst>
          </p:cNvPr>
          <p:cNvSpPr txBox="1"/>
          <p:nvPr/>
        </p:nvSpPr>
        <p:spPr>
          <a:xfrm rot="21406728">
            <a:off x="836060" y="826055"/>
            <a:ext cx="6608600" cy="523220"/>
          </a:xfrm>
          <a:prstGeom prst="rect">
            <a:avLst/>
          </a:prstGeom>
          <a:noFill/>
        </p:spPr>
        <p:txBody>
          <a:bodyPr wrap="square" rtlCol="0">
            <a:spAutoFit/>
          </a:bodyPr>
          <a:lstStyle/>
          <a:p>
            <a:r>
              <a:rPr lang="en-GB" sz="2800" dirty="0">
                <a:solidFill>
                  <a:schemeClr val="bg1"/>
                </a:solidFill>
              </a:rPr>
              <a:t>Publishing Mail New Title Launches</a:t>
            </a:r>
          </a:p>
        </p:txBody>
      </p:sp>
      <p:pic>
        <p:nvPicPr>
          <p:cNvPr id="1026" name="Picture 2" descr="Image result for royal mail logo">
            <a:extLst>
              <a:ext uri="{FF2B5EF4-FFF2-40B4-BE49-F238E27FC236}">
                <a16:creationId xmlns:a16="http://schemas.microsoft.com/office/drawing/2014/main" id="{3E52904E-2DA5-4DED-BEFE-3B89A7E96C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4949" y="5956300"/>
            <a:ext cx="866553" cy="62388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48EB4DA8-E736-42DA-AB98-9B8A877AEE68}"/>
              </a:ext>
            </a:extLst>
          </p:cNvPr>
          <p:cNvSpPr txBox="1"/>
          <p:nvPr/>
        </p:nvSpPr>
        <p:spPr>
          <a:xfrm>
            <a:off x="1325880" y="1904441"/>
            <a:ext cx="6659069" cy="369332"/>
          </a:xfrm>
          <a:prstGeom prst="rect">
            <a:avLst/>
          </a:prstGeom>
          <a:noFill/>
        </p:spPr>
        <p:txBody>
          <a:bodyPr wrap="square" rtlCol="0">
            <a:spAutoFit/>
          </a:bodyPr>
          <a:lstStyle/>
          <a:p>
            <a:r>
              <a:rPr lang="en-GB" dirty="0">
                <a:solidFill>
                  <a:schemeClr val="accent5"/>
                </a:solidFill>
              </a:rPr>
              <a:t>Launch a brand new title or target a new audience and get rewarded</a:t>
            </a:r>
          </a:p>
        </p:txBody>
      </p:sp>
      <p:sp>
        <p:nvSpPr>
          <p:cNvPr id="8" name="TextBox 7">
            <a:extLst>
              <a:ext uri="{FF2B5EF4-FFF2-40B4-BE49-F238E27FC236}">
                <a16:creationId xmlns:a16="http://schemas.microsoft.com/office/drawing/2014/main" id="{D14ADBC0-875E-4951-83D5-F90BCFC80677}"/>
              </a:ext>
            </a:extLst>
          </p:cNvPr>
          <p:cNvSpPr txBox="1"/>
          <p:nvPr/>
        </p:nvSpPr>
        <p:spPr>
          <a:xfrm>
            <a:off x="1172479" y="2182016"/>
            <a:ext cx="6812470" cy="523220"/>
          </a:xfrm>
          <a:prstGeom prst="rect">
            <a:avLst/>
          </a:prstGeom>
          <a:noFill/>
        </p:spPr>
        <p:txBody>
          <a:bodyPr wrap="square" rtlCol="0">
            <a:spAutoFit/>
          </a:bodyPr>
          <a:lstStyle/>
          <a:p>
            <a:pPr algn="ctr"/>
            <a:r>
              <a:rPr lang="en-US" sz="1400" dirty="0">
                <a:solidFill>
                  <a:sysClr val="windowText" lastClr="000000"/>
                </a:solidFill>
              </a:rPr>
              <a:t>Earn postage credits of up to 30% per item for up to 24 months when launching a new title or expanding an existing title to a new audience</a:t>
            </a:r>
            <a:endParaRPr lang="en-GB" sz="1400" dirty="0">
              <a:solidFill>
                <a:sysClr val="windowText" lastClr="000000"/>
              </a:solidFill>
            </a:endParaRPr>
          </a:p>
        </p:txBody>
      </p:sp>
      <p:sp>
        <p:nvSpPr>
          <p:cNvPr id="9" name="Rectangle 8">
            <a:extLst>
              <a:ext uri="{FF2B5EF4-FFF2-40B4-BE49-F238E27FC236}">
                <a16:creationId xmlns:a16="http://schemas.microsoft.com/office/drawing/2014/main" id="{5C1CE361-C621-4033-B41F-0D2E8749607F}"/>
              </a:ext>
            </a:extLst>
          </p:cNvPr>
          <p:cNvSpPr/>
          <p:nvPr/>
        </p:nvSpPr>
        <p:spPr>
          <a:xfrm>
            <a:off x="1172478" y="3276229"/>
            <a:ext cx="1979721" cy="356003"/>
          </a:xfrm>
          <a:prstGeom prst="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The requirements</a:t>
            </a:r>
          </a:p>
        </p:txBody>
      </p:sp>
      <p:pic>
        <p:nvPicPr>
          <p:cNvPr id="10" name="Picture 9">
            <a:extLst>
              <a:ext uri="{FF2B5EF4-FFF2-40B4-BE49-F238E27FC236}">
                <a16:creationId xmlns:a16="http://schemas.microsoft.com/office/drawing/2014/main" id="{DD5AA0B9-02EB-48E3-822C-393FBDD4E980}"/>
              </a:ext>
            </a:extLst>
          </p:cNvPr>
          <p:cNvPicPr>
            <a:picLocks noChangeAspect="1"/>
          </p:cNvPicPr>
          <p:nvPr/>
        </p:nvPicPr>
        <p:blipFill>
          <a:blip r:embed="rId3"/>
          <a:stretch>
            <a:fillRect/>
          </a:stretch>
        </p:blipFill>
        <p:spPr>
          <a:xfrm>
            <a:off x="593217" y="3953145"/>
            <a:ext cx="466725" cy="438150"/>
          </a:xfrm>
          <a:prstGeom prst="rect">
            <a:avLst/>
          </a:prstGeom>
        </p:spPr>
      </p:pic>
      <p:pic>
        <p:nvPicPr>
          <p:cNvPr id="11" name="Picture 10">
            <a:extLst>
              <a:ext uri="{FF2B5EF4-FFF2-40B4-BE49-F238E27FC236}">
                <a16:creationId xmlns:a16="http://schemas.microsoft.com/office/drawing/2014/main" id="{E6BC790F-2D6E-474D-A85C-1A9AD139D46B}"/>
              </a:ext>
            </a:extLst>
          </p:cNvPr>
          <p:cNvPicPr>
            <a:picLocks noChangeAspect="1"/>
          </p:cNvPicPr>
          <p:nvPr/>
        </p:nvPicPr>
        <p:blipFill>
          <a:blip r:embed="rId3"/>
          <a:stretch>
            <a:fillRect/>
          </a:stretch>
        </p:blipFill>
        <p:spPr>
          <a:xfrm>
            <a:off x="593216" y="5067783"/>
            <a:ext cx="466725" cy="438150"/>
          </a:xfrm>
          <a:prstGeom prst="rect">
            <a:avLst/>
          </a:prstGeom>
        </p:spPr>
      </p:pic>
      <p:sp>
        <p:nvSpPr>
          <p:cNvPr id="12" name="TextBox 11">
            <a:extLst>
              <a:ext uri="{FF2B5EF4-FFF2-40B4-BE49-F238E27FC236}">
                <a16:creationId xmlns:a16="http://schemas.microsoft.com/office/drawing/2014/main" id="{B2FCE096-049F-4B41-BD14-FD1E1DA05614}"/>
              </a:ext>
            </a:extLst>
          </p:cNvPr>
          <p:cNvSpPr txBox="1"/>
          <p:nvPr/>
        </p:nvSpPr>
        <p:spPr>
          <a:xfrm>
            <a:off x="1056294" y="3905495"/>
            <a:ext cx="3184236" cy="1600438"/>
          </a:xfrm>
          <a:prstGeom prst="rect">
            <a:avLst/>
          </a:prstGeom>
          <a:noFill/>
        </p:spPr>
        <p:txBody>
          <a:bodyPr wrap="square" rtlCol="0">
            <a:spAutoFit/>
          </a:bodyPr>
          <a:lstStyle/>
          <a:p>
            <a:r>
              <a:rPr lang="en-GB" sz="1400" dirty="0">
                <a:solidFill>
                  <a:sysClr val="windowText" lastClr="000000"/>
                </a:solidFill>
              </a:rPr>
              <a:t>Send a minimum of 10,000 large letter format items per year for a new title launch</a:t>
            </a:r>
          </a:p>
          <a:p>
            <a:endParaRPr lang="en-GB" sz="1400" dirty="0">
              <a:solidFill>
                <a:sysClr val="windowText" lastClr="000000"/>
              </a:solidFill>
            </a:endParaRPr>
          </a:p>
          <a:p>
            <a:endParaRPr lang="en-GB" sz="1400" dirty="0">
              <a:solidFill>
                <a:sysClr val="windowText" lastClr="000000"/>
              </a:solidFill>
            </a:endParaRPr>
          </a:p>
          <a:p>
            <a:r>
              <a:rPr lang="en-GB" sz="1400" dirty="0">
                <a:solidFill>
                  <a:sysClr val="windowText" lastClr="000000"/>
                </a:solidFill>
              </a:rPr>
              <a:t>There must be intent to roll out the title beyond the lifetime of the incentive</a:t>
            </a:r>
          </a:p>
        </p:txBody>
      </p:sp>
      <p:pic>
        <p:nvPicPr>
          <p:cNvPr id="15" name="Picture 14">
            <a:extLst>
              <a:ext uri="{FF2B5EF4-FFF2-40B4-BE49-F238E27FC236}">
                <a16:creationId xmlns:a16="http://schemas.microsoft.com/office/drawing/2014/main" id="{5827BF34-44A0-4CE9-93E2-B162A58F9451}"/>
              </a:ext>
            </a:extLst>
          </p:cNvPr>
          <p:cNvPicPr>
            <a:picLocks noChangeAspect="1"/>
          </p:cNvPicPr>
          <p:nvPr/>
        </p:nvPicPr>
        <p:blipFill>
          <a:blip r:embed="rId4"/>
          <a:stretch>
            <a:fillRect/>
          </a:stretch>
        </p:blipFill>
        <p:spPr>
          <a:xfrm>
            <a:off x="6276852" y="3272151"/>
            <a:ext cx="1088676" cy="1406207"/>
          </a:xfrm>
          <a:prstGeom prst="rect">
            <a:avLst/>
          </a:prstGeom>
        </p:spPr>
      </p:pic>
      <p:sp>
        <p:nvSpPr>
          <p:cNvPr id="16" name="Rectangle 15">
            <a:extLst>
              <a:ext uri="{FF2B5EF4-FFF2-40B4-BE49-F238E27FC236}">
                <a16:creationId xmlns:a16="http://schemas.microsoft.com/office/drawing/2014/main" id="{07138707-AE9C-46D1-877B-78439F3A5FFE}"/>
              </a:ext>
            </a:extLst>
          </p:cNvPr>
          <p:cNvSpPr/>
          <p:nvPr/>
        </p:nvSpPr>
        <p:spPr>
          <a:xfrm>
            <a:off x="5386644" y="4632285"/>
            <a:ext cx="2869092" cy="1169551"/>
          </a:xfrm>
          <a:prstGeom prst="rect">
            <a:avLst/>
          </a:prstGeom>
        </p:spPr>
        <p:txBody>
          <a:bodyPr wrap="square">
            <a:spAutoFit/>
          </a:bodyPr>
          <a:lstStyle/>
          <a:p>
            <a:pPr algn="ctr"/>
            <a:r>
              <a:rPr lang="en-US" sz="1400" dirty="0">
                <a:solidFill>
                  <a:srgbClr val="000000"/>
                </a:solidFill>
                <a:latin typeface="Calibri" panose="020F0502020204030204" pitchFamily="34" charset="0"/>
                <a:ea typeface="Calibri" panose="020F0502020204030204" pitchFamily="34" charset="0"/>
              </a:rPr>
              <a:t>A publisher testing the sending of an existing publication to a new target audience that had not requested it, to achieve growth and improve the reputation of the publication.</a:t>
            </a:r>
            <a:endParaRPr lang="en-GB" sz="1400" dirty="0"/>
          </a:p>
        </p:txBody>
      </p:sp>
      <p:sp>
        <p:nvSpPr>
          <p:cNvPr id="18" name="Rectangle 17">
            <a:hlinkClick r:id="rId5"/>
            <a:extLst>
              <a:ext uri="{FF2B5EF4-FFF2-40B4-BE49-F238E27FC236}">
                <a16:creationId xmlns:a16="http://schemas.microsoft.com/office/drawing/2014/main" id="{B2DF830B-92D2-4935-AF59-EA99DCCFB654}"/>
              </a:ext>
            </a:extLst>
          </p:cNvPr>
          <p:cNvSpPr/>
          <p:nvPr/>
        </p:nvSpPr>
        <p:spPr>
          <a:xfrm>
            <a:off x="3650459" y="6023846"/>
            <a:ext cx="1856509" cy="332505"/>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Apply here</a:t>
            </a:r>
          </a:p>
        </p:txBody>
      </p:sp>
      <p:sp>
        <p:nvSpPr>
          <p:cNvPr id="17" name="Footer Placeholder 4">
            <a:extLst>
              <a:ext uri="{FF2B5EF4-FFF2-40B4-BE49-F238E27FC236}">
                <a16:creationId xmlns:a16="http://schemas.microsoft.com/office/drawing/2014/main" id="{F39F2115-3F47-4365-8C30-3E77D53FE5A3}"/>
              </a:ext>
            </a:extLst>
          </p:cNvPr>
          <p:cNvSpPr>
            <a:spLocks noGrp="1"/>
          </p:cNvSpPr>
          <p:nvPr>
            <p:ph type="ftr" sz="quarter" idx="11"/>
          </p:nvPr>
        </p:nvSpPr>
        <p:spPr>
          <a:xfrm>
            <a:off x="564359" y="6447223"/>
            <a:ext cx="3086100" cy="365125"/>
          </a:xfrm>
        </p:spPr>
        <p:txBody>
          <a:bodyPr/>
          <a:lstStyle/>
          <a:p>
            <a:r>
              <a:rPr lang="en-US" dirty="0"/>
              <a:t>Full terms and conditions apply.</a:t>
            </a:r>
            <a:endParaRPr lang="en-GB" dirty="0"/>
          </a:p>
        </p:txBody>
      </p:sp>
    </p:spTree>
    <p:extLst>
      <p:ext uri="{BB962C8B-B14F-4D97-AF65-F5344CB8AC3E}">
        <p14:creationId xmlns:p14="http://schemas.microsoft.com/office/powerpoint/2010/main" val="449943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79063F3-FACE-4A95-AECB-A4D85E3D17E3}"/>
              </a:ext>
            </a:extLst>
          </p:cNvPr>
          <p:cNvSpPr/>
          <p:nvPr/>
        </p:nvSpPr>
        <p:spPr>
          <a:xfrm rot="21399920">
            <a:off x="772352" y="646022"/>
            <a:ext cx="7064892" cy="823600"/>
          </a:xfrm>
          <a:prstGeom prst="rect">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p>
        </p:txBody>
      </p:sp>
      <p:sp>
        <p:nvSpPr>
          <p:cNvPr id="6" name="TextBox 5">
            <a:extLst>
              <a:ext uri="{FF2B5EF4-FFF2-40B4-BE49-F238E27FC236}">
                <a16:creationId xmlns:a16="http://schemas.microsoft.com/office/drawing/2014/main" id="{4A639441-1757-4F75-92E2-E855D64B71C8}"/>
              </a:ext>
            </a:extLst>
          </p:cNvPr>
          <p:cNvSpPr txBox="1"/>
          <p:nvPr/>
        </p:nvSpPr>
        <p:spPr>
          <a:xfrm rot="21406728">
            <a:off x="849995" y="812089"/>
            <a:ext cx="7559502" cy="523220"/>
          </a:xfrm>
          <a:prstGeom prst="rect">
            <a:avLst/>
          </a:prstGeom>
          <a:noFill/>
        </p:spPr>
        <p:txBody>
          <a:bodyPr wrap="square" rtlCol="0">
            <a:spAutoFit/>
          </a:bodyPr>
          <a:lstStyle/>
          <a:p>
            <a:r>
              <a:rPr lang="en-GB" sz="2800" dirty="0">
                <a:solidFill>
                  <a:schemeClr val="bg1"/>
                </a:solidFill>
              </a:rPr>
              <a:t>Publishing Mail Volume Commitment Incentive</a:t>
            </a:r>
          </a:p>
        </p:txBody>
      </p:sp>
      <p:pic>
        <p:nvPicPr>
          <p:cNvPr id="1026" name="Picture 2" descr="Image result for royal mail logo">
            <a:extLst>
              <a:ext uri="{FF2B5EF4-FFF2-40B4-BE49-F238E27FC236}">
                <a16:creationId xmlns:a16="http://schemas.microsoft.com/office/drawing/2014/main" id="{3E52904E-2DA5-4DED-BEFE-3B89A7E96C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4949" y="5956300"/>
            <a:ext cx="866553" cy="62388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BFF97AA4-D53E-48A9-BFAD-162A1989F51C}"/>
              </a:ext>
            </a:extLst>
          </p:cNvPr>
          <p:cNvSpPr txBox="1"/>
          <p:nvPr/>
        </p:nvSpPr>
        <p:spPr>
          <a:xfrm>
            <a:off x="1934477" y="1791350"/>
            <a:ext cx="5920740" cy="369332"/>
          </a:xfrm>
          <a:prstGeom prst="rect">
            <a:avLst/>
          </a:prstGeom>
          <a:noFill/>
        </p:spPr>
        <p:txBody>
          <a:bodyPr wrap="square" rtlCol="0">
            <a:spAutoFit/>
          </a:bodyPr>
          <a:lstStyle/>
          <a:p>
            <a:r>
              <a:rPr lang="en-GB" dirty="0">
                <a:solidFill>
                  <a:schemeClr val="accent5"/>
                </a:solidFill>
              </a:rPr>
              <a:t>Post the same number of items or more and be rewarded</a:t>
            </a:r>
          </a:p>
        </p:txBody>
      </p:sp>
      <p:sp>
        <p:nvSpPr>
          <p:cNvPr id="8" name="TextBox 7">
            <a:extLst>
              <a:ext uri="{FF2B5EF4-FFF2-40B4-BE49-F238E27FC236}">
                <a16:creationId xmlns:a16="http://schemas.microsoft.com/office/drawing/2014/main" id="{B6E264CF-619F-4FF0-B8FF-87BEABC51568}"/>
              </a:ext>
            </a:extLst>
          </p:cNvPr>
          <p:cNvSpPr txBox="1"/>
          <p:nvPr/>
        </p:nvSpPr>
        <p:spPr>
          <a:xfrm>
            <a:off x="2217419" y="2182016"/>
            <a:ext cx="4869181" cy="523220"/>
          </a:xfrm>
          <a:prstGeom prst="rect">
            <a:avLst/>
          </a:prstGeom>
          <a:noFill/>
        </p:spPr>
        <p:txBody>
          <a:bodyPr wrap="square" rtlCol="0">
            <a:spAutoFit/>
          </a:bodyPr>
          <a:lstStyle/>
          <a:p>
            <a:pPr algn="ctr"/>
            <a:r>
              <a:rPr lang="en-US" sz="1400" dirty="0"/>
              <a:t>Send the same volume or more than the previous year and earn up to 2% per item postage credits</a:t>
            </a:r>
            <a:endParaRPr lang="en-GB" sz="1400" dirty="0">
              <a:solidFill>
                <a:sysClr val="windowText" lastClr="000000"/>
              </a:solidFill>
            </a:endParaRPr>
          </a:p>
        </p:txBody>
      </p:sp>
      <p:sp>
        <p:nvSpPr>
          <p:cNvPr id="9" name="Rectangle 8">
            <a:extLst>
              <a:ext uri="{FF2B5EF4-FFF2-40B4-BE49-F238E27FC236}">
                <a16:creationId xmlns:a16="http://schemas.microsoft.com/office/drawing/2014/main" id="{01C55487-051E-43E8-B12D-5934EFC3A9B0}"/>
              </a:ext>
            </a:extLst>
          </p:cNvPr>
          <p:cNvSpPr/>
          <p:nvPr/>
        </p:nvSpPr>
        <p:spPr>
          <a:xfrm>
            <a:off x="1172478" y="3276229"/>
            <a:ext cx="1979721" cy="356003"/>
          </a:xfrm>
          <a:prstGeom prst="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The requirements</a:t>
            </a:r>
          </a:p>
        </p:txBody>
      </p:sp>
      <p:pic>
        <p:nvPicPr>
          <p:cNvPr id="10" name="Picture 9">
            <a:extLst>
              <a:ext uri="{FF2B5EF4-FFF2-40B4-BE49-F238E27FC236}">
                <a16:creationId xmlns:a16="http://schemas.microsoft.com/office/drawing/2014/main" id="{1BD3249E-4FEA-422B-9161-A04224E37920}"/>
              </a:ext>
            </a:extLst>
          </p:cNvPr>
          <p:cNvPicPr>
            <a:picLocks noChangeAspect="1"/>
          </p:cNvPicPr>
          <p:nvPr/>
        </p:nvPicPr>
        <p:blipFill>
          <a:blip r:embed="rId3"/>
          <a:stretch>
            <a:fillRect/>
          </a:stretch>
        </p:blipFill>
        <p:spPr>
          <a:xfrm>
            <a:off x="593217" y="3953145"/>
            <a:ext cx="466725" cy="438150"/>
          </a:xfrm>
          <a:prstGeom prst="rect">
            <a:avLst/>
          </a:prstGeom>
        </p:spPr>
      </p:pic>
      <p:pic>
        <p:nvPicPr>
          <p:cNvPr id="11" name="Picture 10">
            <a:extLst>
              <a:ext uri="{FF2B5EF4-FFF2-40B4-BE49-F238E27FC236}">
                <a16:creationId xmlns:a16="http://schemas.microsoft.com/office/drawing/2014/main" id="{2DC45854-3E83-4FE6-808A-62C92CABFCEE}"/>
              </a:ext>
            </a:extLst>
          </p:cNvPr>
          <p:cNvPicPr>
            <a:picLocks noChangeAspect="1"/>
          </p:cNvPicPr>
          <p:nvPr/>
        </p:nvPicPr>
        <p:blipFill>
          <a:blip r:embed="rId3"/>
          <a:stretch>
            <a:fillRect/>
          </a:stretch>
        </p:blipFill>
        <p:spPr>
          <a:xfrm>
            <a:off x="589569" y="4664558"/>
            <a:ext cx="466725" cy="438150"/>
          </a:xfrm>
          <a:prstGeom prst="rect">
            <a:avLst/>
          </a:prstGeom>
        </p:spPr>
      </p:pic>
      <p:sp>
        <p:nvSpPr>
          <p:cNvPr id="12" name="TextBox 11">
            <a:extLst>
              <a:ext uri="{FF2B5EF4-FFF2-40B4-BE49-F238E27FC236}">
                <a16:creationId xmlns:a16="http://schemas.microsoft.com/office/drawing/2014/main" id="{9D1840E7-95EC-47FF-99A1-FFEF2BEB8634}"/>
              </a:ext>
            </a:extLst>
          </p:cNvPr>
          <p:cNvSpPr txBox="1"/>
          <p:nvPr/>
        </p:nvSpPr>
        <p:spPr>
          <a:xfrm>
            <a:off x="1056294" y="3905495"/>
            <a:ext cx="3527136" cy="2462213"/>
          </a:xfrm>
          <a:prstGeom prst="rect">
            <a:avLst/>
          </a:prstGeom>
          <a:noFill/>
        </p:spPr>
        <p:txBody>
          <a:bodyPr wrap="square" rtlCol="0">
            <a:spAutoFit/>
          </a:bodyPr>
          <a:lstStyle/>
          <a:p>
            <a:r>
              <a:rPr lang="en-US" sz="1400" dirty="0">
                <a:solidFill>
                  <a:sysClr val="windowText" lastClr="000000"/>
                </a:solidFill>
              </a:rPr>
              <a:t>Send a minimum of 250k large letter format publications per year</a:t>
            </a:r>
          </a:p>
          <a:p>
            <a:endParaRPr lang="en-US" sz="1400" dirty="0">
              <a:solidFill>
                <a:sysClr val="windowText" lastClr="000000"/>
              </a:solidFill>
            </a:endParaRPr>
          </a:p>
          <a:p>
            <a:r>
              <a:rPr lang="en-US" sz="1400" dirty="0">
                <a:solidFill>
                  <a:sysClr val="windowText" lastClr="000000"/>
                </a:solidFill>
              </a:rPr>
              <a:t>For items sent using Subscription Mail services</a:t>
            </a:r>
          </a:p>
          <a:p>
            <a:endParaRPr lang="en-US" sz="1400" dirty="0">
              <a:solidFill>
                <a:sysClr val="windowText" lastClr="000000"/>
              </a:solidFill>
            </a:endParaRPr>
          </a:p>
          <a:p>
            <a:r>
              <a:rPr lang="en-US" sz="1400" dirty="0">
                <a:solidFill>
                  <a:sysClr val="windowText" lastClr="000000"/>
                </a:solidFill>
              </a:rPr>
              <a:t>A publication is classed as a newsletter, journal or magazine that has at least one-sixth editorial content and where the front cover shows the title and date of issue, month, season or issue number</a:t>
            </a:r>
            <a:endParaRPr lang="en-GB" sz="1400" dirty="0">
              <a:solidFill>
                <a:sysClr val="windowText" lastClr="000000"/>
              </a:solidFill>
            </a:endParaRPr>
          </a:p>
        </p:txBody>
      </p:sp>
      <p:sp>
        <p:nvSpPr>
          <p:cNvPr id="13" name="TextBox 12">
            <a:extLst>
              <a:ext uri="{FF2B5EF4-FFF2-40B4-BE49-F238E27FC236}">
                <a16:creationId xmlns:a16="http://schemas.microsoft.com/office/drawing/2014/main" id="{ABD0C9BE-7921-4EBD-BA6B-B54CE5D0C145}"/>
              </a:ext>
            </a:extLst>
          </p:cNvPr>
          <p:cNvSpPr txBox="1"/>
          <p:nvPr/>
        </p:nvSpPr>
        <p:spPr>
          <a:xfrm>
            <a:off x="5046507" y="4534982"/>
            <a:ext cx="3394710" cy="1384995"/>
          </a:xfrm>
          <a:prstGeom prst="rect">
            <a:avLst/>
          </a:prstGeom>
          <a:noFill/>
        </p:spPr>
        <p:txBody>
          <a:bodyPr wrap="square" rtlCol="0">
            <a:spAutoFit/>
          </a:bodyPr>
          <a:lstStyle/>
          <a:p>
            <a:pPr algn="ctr"/>
            <a:r>
              <a:rPr lang="en-US" sz="1400" dirty="0">
                <a:solidFill>
                  <a:sysClr val="windowText" lastClr="000000"/>
                </a:solidFill>
              </a:rPr>
              <a:t>Last year a publisher with four different titles sent a total of 1.0 m  publications in total. In the next year with the help of the incentive the publisher continued to send 1.0 m items and earned a 2% postage credit for every eligible publishing item they sent.</a:t>
            </a:r>
          </a:p>
        </p:txBody>
      </p:sp>
      <p:pic>
        <p:nvPicPr>
          <p:cNvPr id="14" name="Picture 13">
            <a:extLst>
              <a:ext uri="{FF2B5EF4-FFF2-40B4-BE49-F238E27FC236}">
                <a16:creationId xmlns:a16="http://schemas.microsoft.com/office/drawing/2014/main" id="{AA8B4791-B7A9-4EAA-8121-D22D67BE086B}"/>
              </a:ext>
            </a:extLst>
          </p:cNvPr>
          <p:cNvPicPr>
            <a:picLocks noChangeAspect="1"/>
          </p:cNvPicPr>
          <p:nvPr/>
        </p:nvPicPr>
        <p:blipFill>
          <a:blip r:embed="rId3"/>
          <a:stretch>
            <a:fillRect/>
          </a:stretch>
        </p:blipFill>
        <p:spPr>
          <a:xfrm>
            <a:off x="589568" y="5445362"/>
            <a:ext cx="466725" cy="438150"/>
          </a:xfrm>
          <a:prstGeom prst="rect">
            <a:avLst/>
          </a:prstGeom>
        </p:spPr>
      </p:pic>
      <p:pic>
        <p:nvPicPr>
          <p:cNvPr id="15" name="Picture 14">
            <a:extLst>
              <a:ext uri="{FF2B5EF4-FFF2-40B4-BE49-F238E27FC236}">
                <a16:creationId xmlns:a16="http://schemas.microsoft.com/office/drawing/2014/main" id="{D6DAF381-29F2-4226-81D0-5FA6A456E09A}"/>
              </a:ext>
            </a:extLst>
          </p:cNvPr>
          <p:cNvPicPr>
            <a:picLocks noChangeAspect="1"/>
          </p:cNvPicPr>
          <p:nvPr/>
        </p:nvPicPr>
        <p:blipFill>
          <a:blip r:embed="rId4"/>
          <a:stretch>
            <a:fillRect/>
          </a:stretch>
        </p:blipFill>
        <p:spPr>
          <a:xfrm>
            <a:off x="6153835" y="3204182"/>
            <a:ext cx="1104215" cy="1367123"/>
          </a:xfrm>
          <a:prstGeom prst="rect">
            <a:avLst/>
          </a:prstGeom>
        </p:spPr>
      </p:pic>
      <p:sp>
        <p:nvSpPr>
          <p:cNvPr id="16" name="Rectangle 15">
            <a:hlinkClick r:id="rId5"/>
            <a:extLst>
              <a:ext uri="{FF2B5EF4-FFF2-40B4-BE49-F238E27FC236}">
                <a16:creationId xmlns:a16="http://schemas.microsoft.com/office/drawing/2014/main" id="{47AEA99B-21D9-47FF-8D22-01823263E655}"/>
              </a:ext>
            </a:extLst>
          </p:cNvPr>
          <p:cNvSpPr/>
          <p:nvPr/>
        </p:nvSpPr>
        <p:spPr>
          <a:xfrm>
            <a:off x="3886714" y="6308466"/>
            <a:ext cx="1856509" cy="332505"/>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Apply here</a:t>
            </a:r>
          </a:p>
        </p:txBody>
      </p:sp>
      <p:sp>
        <p:nvSpPr>
          <p:cNvPr id="17" name="Footer Placeholder 4">
            <a:extLst>
              <a:ext uri="{FF2B5EF4-FFF2-40B4-BE49-F238E27FC236}">
                <a16:creationId xmlns:a16="http://schemas.microsoft.com/office/drawing/2014/main" id="{C9BE6AD3-82C2-4324-8CC5-EDFBF79B719E}"/>
              </a:ext>
            </a:extLst>
          </p:cNvPr>
          <p:cNvSpPr>
            <a:spLocks noGrp="1"/>
          </p:cNvSpPr>
          <p:nvPr>
            <p:ph type="ftr" sz="quarter" idx="11"/>
          </p:nvPr>
        </p:nvSpPr>
        <p:spPr>
          <a:xfrm>
            <a:off x="790500" y="6492875"/>
            <a:ext cx="3086100" cy="365125"/>
          </a:xfrm>
        </p:spPr>
        <p:txBody>
          <a:bodyPr/>
          <a:lstStyle/>
          <a:p>
            <a:r>
              <a:rPr lang="en-US" dirty="0"/>
              <a:t>Full terms and conditions apply.</a:t>
            </a:r>
            <a:endParaRPr lang="en-GB" dirty="0"/>
          </a:p>
        </p:txBody>
      </p:sp>
    </p:spTree>
    <p:extLst>
      <p:ext uri="{BB962C8B-B14F-4D97-AF65-F5344CB8AC3E}">
        <p14:creationId xmlns:p14="http://schemas.microsoft.com/office/powerpoint/2010/main" val="2801667951"/>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C00000"/>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D93AB7216CB9848B20B70A05E3B86B3" ma:contentTypeVersion="13" ma:contentTypeDescription="Create a new document." ma:contentTypeScope="" ma:versionID="bfacb37c80b7d70387ae54e4f950ef6e">
  <xsd:schema xmlns:xsd="http://www.w3.org/2001/XMLSchema" xmlns:xs="http://www.w3.org/2001/XMLSchema" xmlns:p="http://schemas.microsoft.com/office/2006/metadata/properties" xmlns:ns3="e8ce8bde-6b62-4d0b-8cf7-b1c13e854e30" xmlns:ns4="a1c15241-43bb-47ac-b3b5-0654ec2bbdbc" targetNamespace="http://schemas.microsoft.com/office/2006/metadata/properties" ma:root="true" ma:fieldsID="5c702557b791b22c709ee3cb5df14213" ns3:_="" ns4:_="">
    <xsd:import namespace="e8ce8bde-6b62-4d0b-8cf7-b1c13e854e30"/>
    <xsd:import namespace="a1c15241-43bb-47ac-b3b5-0654ec2bbdb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ce8bde-6b62-4d0b-8cf7-b1c13e854e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c15241-43bb-47ac-b3b5-0654ec2bbdb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08F0F5-A882-4307-9E31-D72EE34913D1}">
  <ds:schemaRefs>
    <ds:schemaRef ds:uri="http://schemas.microsoft.com/sharepoint/v3/contenttype/forms"/>
  </ds:schemaRefs>
</ds:datastoreItem>
</file>

<file path=customXml/itemProps2.xml><?xml version="1.0" encoding="utf-8"?>
<ds:datastoreItem xmlns:ds="http://schemas.openxmlformats.org/officeDocument/2006/customXml" ds:itemID="{527E9575-7BCC-4783-BF26-E9D4AA5C7334}">
  <ds:schemaRefs>
    <ds:schemaRef ds:uri="http://schemas.openxmlformats.org/package/2006/metadata/core-properties"/>
    <ds:schemaRef ds:uri="e8ce8bde-6b62-4d0b-8cf7-b1c13e854e30"/>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a1c15241-43bb-47ac-b3b5-0654ec2bbdbc"/>
    <ds:schemaRef ds:uri="http://www.w3.org/XML/1998/namespace"/>
    <ds:schemaRef ds:uri="http://purl.org/dc/dcmitype/"/>
  </ds:schemaRefs>
</ds:datastoreItem>
</file>

<file path=customXml/itemProps3.xml><?xml version="1.0" encoding="utf-8"?>
<ds:datastoreItem xmlns:ds="http://schemas.openxmlformats.org/officeDocument/2006/customXml" ds:itemID="{ED248A93-5551-4069-A09F-D77EAFFB95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ce8bde-6b62-4d0b-8cf7-b1c13e854e30"/>
    <ds:schemaRef ds:uri="a1c15241-43bb-47ac-b3b5-0654ec2bbd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848</TotalTime>
  <Words>945</Words>
  <Application>Microsoft Office PowerPoint</Application>
  <PresentationFormat>On-screen Show (4:3)</PresentationFormat>
  <Paragraphs>82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Advertising Mail Incentives</vt:lpstr>
      <vt:lpstr>PowerPoint Presentation</vt:lpstr>
      <vt:lpstr>PowerPoint Presentation</vt:lpstr>
      <vt:lpstr>PowerPoint Presentation</vt:lpstr>
      <vt:lpstr>PowerPoint Presentation</vt:lpstr>
      <vt:lpstr>Business Mail Incentives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Tuck</dc:creator>
  <cp:lastModifiedBy>Stephen O'Hare</cp:lastModifiedBy>
  <cp:revision>83</cp:revision>
  <dcterms:created xsi:type="dcterms:W3CDTF">2018-12-05T11:43:20Z</dcterms:created>
  <dcterms:modified xsi:type="dcterms:W3CDTF">2020-11-25T13:45:38Z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80f36f3-41a5-4f45-a6a2-e224f336accd_Enabled">
    <vt:lpwstr>True</vt:lpwstr>
  </property>
  <property fmtid="{D5CDD505-2E9C-101B-9397-08002B2CF9AE}" pid="3" name="MSIP_Label_980f36f3-41a5-4f45-a6a2-e224f336accd_SiteId">
    <vt:lpwstr>7a082108-90dd-41ac-be41-9b8feabee2da</vt:lpwstr>
  </property>
  <property fmtid="{D5CDD505-2E9C-101B-9397-08002B2CF9AE}" pid="4" name="MSIP_Label_980f36f3-41a5-4f45-a6a2-e224f336accd_Owner">
    <vt:lpwstr>stephen.ohare@royalmail.com</vt:lpwstr>
  </property>
  <property fmtid="{D5CDD505-2E9C-101B-9397-08002B2CF9AE}" pid="5" name="MSIP_Label_980f36f3-41a5-4f45-a6a2-e224f336accd_SetDate">
    <vt:lpwstr>2019-11-25T17:47:44.0609938Z</vt:lpwstr>
  </property>
  <property fmtid="{D5CDD505-2E9C-101B-9397-08002B2CF9AE}" pid="6" name="MSIP_Label_980f36f3-41a5-4f45-a6a2-e224f336accd_Name">
    <vt:lpwstr>Internal</vt:lpwstr>
  </property>
  <property fmtid="{D5CDD505-2E9C-101B-9397-08002B2CF9AE}" pid="7" name="MSIP_Label_980f36f3-41a5-4f45-a6a2-e224f336accd_Application">
    <vt:lpwstr>Microsoft Azure Information Protection</vt:lpwstr>
  </property>
  <property fmtid="{D5CDD505-2E9C-101B-9397-08002B2CF9AE}" pid="8" name="MSIP_Label_980f36f3-41a5-4f45-a6a2-e224f336accd_Extended_MSFT_Method">
    <vt:lpwstr>Automatic</vt:lpwstr>
  </property>
  <property fmtid="{D5CDD505-2E9C-101B-9397-08002B2CF9AE}" pid="9" name="Sensitivity">
    <vt:lpwstr>Internal</vt:lpwstr>
  </property>
  <property fmtid="{D5CDD505-2E9C-101B-9397-08002B2CF9AE}" pid="10" name="ContentTypeId">
    <vt:lpwstr>0x010100DD93AB7216CB9848B20B70A05E3B86B3</vt:lpwstr>
  </property>
</Properties>
</file>