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44D47"/>
    <a:srgbClr val="666666"/>
    <a:srgbClr val="E32119"/>
    <a:srgbClr val="000000"/>
    <a:srgbClr val="FDC304"/>
    <a:srgbClr val="82CBD4"/>
    <a:srgbClr val="95C121"/>
    <a:srgbClr val="EF7E05"/>
    <a:srgbClr val="1BACE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97AE4-897C-4650-BBFA-71A484AA1C57}" v="4" dt="2025-04-16T14:56:25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810" y="102"/>
      </p:cViewPr>
      <p:guideLst>
        <p:guide orient="horz" pos="2160"/>
        <p:guide pos="25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8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3747B2C2-D7DB-F96A-CA19-BCB21C005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"/>
          <a:stretch/>
        </p:blipFill>
        <p:spPr>
          <a:xfrm>
            <a:off x="0" y="0"/>
            <a:ext cx="12209138" cy="6857999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673D9D7-75A6-4AE4-226E-79C397A28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6CB0B91-34B3-9F5A-BAC8-A94E7886C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CBE09BC7-40D7-5252-6C1C-F503A117A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5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red dart hitting the center of a dartboard&#10;&#10;Description automatically generated">
            <a:extLst>
              <a:ext uri="{FF2B5EF4-FFF2-40B4-BE49-F238E27FC236}">
                <a16:creationId xmlns:a16="http://schemas.microsoft.com/office/drawing/2014/main" id="{06ECAB87-E9E8-9269-808A-AE4DA532E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989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F44D47-D220-6FFA-2D73-0A6D2C428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C88151-035A-659B-D320-5D73A11CB7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BCA269-E9DF-2374-02B1-C006B6314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0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P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group of kids pulling a rope&#10;&#10;Description automatically generated">
            <a:extLst>
              <a:ext uri="{FF2B5EF4-FFF2-40B4-BE49-F238E27FC236}">
                <a16:creationId xmlns:a16="http://schemas.microsoft.com/office/drawing/2014/main" id="{56250658-E613-41DD-E1F3-EBA5C6916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2146C0-C60E-7AAF-EBD4-64C0DB26B8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D150C-BED2-6991-33E2-B68B31852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CC9F6F-C062-025D-B837-A281429D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74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100677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single title, upper case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10039124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DCCE5-13D3-CE70-0806-5B9AFDFE4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1BA0255-B68A-F247-A437-8EA951266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75563C-D454-5866-91F5-422E7E96B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567530D-C0DE-CB06-FBF9-CAD198CA90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33A244C7-8D54-ABB4-6BD3-94A6070E2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9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1009627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double title,</a:t>
            </a:r>
            <a:br>
              <a:rPr lang="en-US" dirty="0"/>
            </a:br>
            <a:r>
              <a:rPr lang="en-US" dirty="0"/>
              <a:t>upper case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5" y="1468614"/>
            <a:ext cx="10067699" cy="27591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697FE-9F90-4E61-A5A4-654ACBE73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A0B263F-3014-55F6-0546-D7E9A23B80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57C870-9501-4331-FCE1-7C5D289D15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CE69A10F-CEFA-57E0-B395-AB5769B8D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EC3C1A-4249-C6CD-BEE3-3632FD25D9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lose-up of a windmill&#10;&#10;Description automatically generated">
            <a:extLst>
              <a:ext uri="{FF2B5EF4-FFF2-40B4-BE49-F238E27FC236}">
                <a16:creationId xmlns:a16="http://schemas.microsoft.com/office/drawing/2014/main" id="{615FB81F-FAC9-B398-6A98-C241E9E2D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7972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F66D9-CD2E-B4EF-3856-45381210F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1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erson reading a paper&#10;&#10;Description automatically generated">
            <a:extLst>
              <a:ext uri="{FF2B5EF4-FFF2-40B4-BE49-F238E27FC236}">
                <a16:creationId xmlns:a16="http://schemas.microsoft.com/office/drawing/2014/main" id="{3747269B-3FFA-D268-DCDB-A7CC7BCCA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2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8FB92-66BA-B898-5637-878EF6BC9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1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h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hild sitting in a chair with his feet on the radiator&#10;&#10;Description automatically generated">
            <a:extLst>
              <a:ext uri="{FF2B5EF4-FFF2-40B4-BE49-F238E27FC236}">
                <a16:creationId xmlns:a16="http://schemas.microsoft.com/office/drawing/2014/main" id="{CEAC376B-CCB0-2363-6C56-83FCF3F8C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DE8BC-FDB4-6154-C871-0783F60E2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6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Sun shining through the leaves of a plant&#10;&#10;Description automatically generated">
            <a:extLst>
              <a:ext uri="{FF2B5EF4-FFF2-40B4-BE49-F238E27FC236}">
                <a16:creationId xmlns:a16="http://schemas.microsoft.com/office/drawing/2014/main" id="{F18017F1-DFA3-5309-EB08-6A9E10AE3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161" cy="6862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4177"/>
            <a:ext cx="12203553" cy="686217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0E154-6A25-2A4A-3E15-9C6348423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0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opening a letter&#10;&#10;Description automatically generated">
            <a:extLst>
              <a:ext uri="{FF2B5EF4-FFF2-40B4-BE49-F238E27FC236}">
                <a16:creationId xmlns:a16="http://schemas.microsoft.com/office/drawing/2014/main" id="{FD803DEC-AE53-3DD8-25E4-14BC033CC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04FCE-67E0-37DA-59FC-590BE9BFF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0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erson holding a trophy&#10;&#10;Description automatically generated">
            <a:extLst>
              <a:ext uri="{FF2B5EF4-FFF2-40B4-BE49-F238E27FC236}">
                <a16:creationId xmlns:a16="http://schemas.microsoft.com/office/drawing/2014/main" id="{98EA204B-B88F-774C-B8FC-1737FCFE6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3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8B2B9B5B-81FB-F17D-3E14-363616471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8666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BB20C6A-C347-EBF1-B98B-A8DF1551C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FF5E309-D550-02BD-695F-41FC14113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37474BBE-261E-CE92-2409-6CC0FC03F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363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erson jumping in the air&#10;&#10;Description automatically generated">
            <a:extLst>
              <a:ext uri="{FF2B5EF4-FFF2-40B4-BE49-F238E27FC236}">
                <a16:creationId xmlns:a16="http://schemas.microsoft.com/office/drawing/2014/main" id="{C7A8A9E9-53E7-CAF4-4CAC-31F63B2E9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018" y="0"/>
            <a:ext cx="12196017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0"/>
            <a:ext cx="12196017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group of women hugging in a doorway&#10;&#10;Description automatically generated">
            <a:extLst>
              <a:ext uri="{FF2B5EF4-FFF2-40B4-BE49-F238E27FC236}">
                <a16:creationId xmlns:a16="http://schemas.microsoft.com/office/drawing/2014/main" id="{44F0A615-6D8F-D83D-B4CF-11D559B3F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E7AB0-5A82-805E-31C3-ACFDAB4A4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B18E9-00FF-1497-33D7-6BAFFE7A1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EBDDC6-21E8-07E3-5F83-CCE0FC6C6FE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03CEC-3C11-D151-C389-E5C20874E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0725AC2-C666-6A35-B249-2BA790DE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91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Skate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erson sitting on a skateboard with her arms outstretched&#10;&#10;Description automatically generated">
            <a:extLst>
              <a:ext uri="{FF2B5EF4-FFF2-40B4-BE49-F238E27FC236}">
                <a16:creationId xmlns:a16="http://schemas.microsoft.com/office/drawing/2014/main" id="{D39316BD-BF8E-85A5-A660-201262248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207678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98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close-up of a graph&#10;&#10;Description automatically generated">
            <a:extLst>
              <a:ext uri="{FF2B5EF4-FFF2-40B4-BE49-F238E27FC236}">
                <a16:creationId xmlns:a16="http://schemas.microsoft.com/office/drawing/2014/main" id="{B2C8C370-F749-841F-1670-8CF0F3341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8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5940"/>
            <a:ext cx="12207678" cy="6863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1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group of people laughing while looking at a phone&#10;&#10;Description automatically generated">
            <a:extLst>
              <a:ext uri="{FF2B5EF4-FFF2-40B4-BE49-F238E27FC236}">
                <a16:creationId xmlns:a16="http://schemas.microsoft.com/office/drawing/2014/main" id="{5C084F28-5243-2540-6012-D6687E66A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1520"/>
            <a:ext cx="12192000" cy="6869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200682" cy="6869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12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Ke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close-up of a keyboard&#10;&#10;Description automatically generated">
            <a:extLst>
              <a:ext uri="{FF2B5EF4-FFF2-40B4-BE49-F238E27FC236}">
                <a16:creationId xmlns:a16="http://schemas.microsoft.com/office/drawing/2014/main" id="{B16AC698-A3D4-7B74-453B-78192D0B6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1" y="0"/>
            <a:ext cx="12207677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3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31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E58F1E-BE42-005F-61DA-303AF0C93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9567541-6B89-459A-8389-EA678A028EED}"/>
              </a:ext>
            </a:extLst>
          </p:cNvPr>
          <p:cNvSpPr/>
          <p:nvPr userDrawn="1"/>
        </p:nvSpPr>
        <p:spPr>
          <a:xfrm>
            <a:off x="106326" y="6609810"/>
            <a:ext cx="1493186" cy="1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8EA749-2134-FC2B-483D-5BE450CD3A22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53A91-1C2E-7549-551D-F64DA266ECFB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1F77CA-8475-8A83-5294-69CCAF54FD54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C1E353-1A4A-567E-772B-1C8F3775DB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D84219-E493-B6AB-9472-604A6059B963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37C3FA-4087-AD74-949D-725DD73C51FD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F4872E-9A1A-0972-CF8B-3C85AD9E64C0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4DEB20A-F436-3145-CDBC-7DAD4055765D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C9E597-0002-1174-B578-B963D49FD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28D924D-92B0-ED7F-50C5-E896DD6A8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23DE9BE-169D-B8FD-00E2-97B306563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0F0FB253-7CB9-CC74-6108-34DD2E038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2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E11396B2-978D-E846-6727-E0680EDA7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793"/>
            <a:ext cx="12201228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"/>
          <a:stretch/>
        </p:blipFill>
        <p:spPr>
          <a:xfrm>
            <a:off x="0" y="-3792"/>
            <a:ext cx="12215242" cy="6865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D5759CB-E0F3-21AE-5869-DD3E0AC30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6AA415C-1070-2553-E822-9B87D3351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91108AA1-0A1F-B944-AA04-34C1C2806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334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Jo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2B3D5CD-537F-93EF-2D7A-F5FE184E2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8683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Self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ouple of people taking a selfie&#10;&#10;Description automatically generated">
            <a:extLst>
              <a:ext uri="{FF2B5EF4-FFF2-40B4-BE49-F238E27FC236}">
                <a16:creationId xmlns:a16="http://schemas.microsoft.com/office/drawing/2014/main" id="{5F687EFD-9136-A143-2913-E317FDABB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732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re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hild reaching out to touch a tree&#10;&#10;Description automatically generated">
            <a:extLst>
              <a:ext uri="{FF2B5EF4-FFF2-40B4-BE49-F238E27FC236}">
                <a16:creationId xmlns:a16="http://schemas.microsoft.com/office/drawing/2014/main" id="{74744EF0-BCC8-B882-9BA2-17FB6F1BA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yp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erson typing on a computer&#10;&#10;Description automatically generated">
            <a:extLst>
              <a:ext uri="{FF2B5EF4-FFF2-40B4-BE49-F238E27FC236}">
                <a16:creationId xmlns:a16="http://schemas.microsoft.com/office/drawing/2014/main" id="{7F0C4A4A-49DC-834D-AC3F-A56C4F6DF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7" y="0"/>
            <a:ext cx="12200766" cy="687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1"/>
            <a:ext cx="12200766" cy="6873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1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6F284D-C198-8A4A-6135-E882F78B6B8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3C3B88-18EA-77F2-68A1-373076526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3BB1AE-05EB-FFE4-B958-9E536EE9E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385E8B7-6F34-8B37-FBC0-FA5FA2BBE9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</p:spTree>
    <p:extLst>
      <p:ext uri="{BB962C8B-B14F-4D97-AF65-F5344CB8AC3E}">
        <p14:creationId xmlns:p14="http://schemas.microsoft.com/office/powerpoint/2010/main" val="18235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n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8680EE-E3CF-C6C2-CB48-58D3A2AED3E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2C136E-16D2-0EF9-3E60-896BD8308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F2FF778-7697-6DD7-DD59-A5CDAA0E1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AFABC617-4291-C37A-B122-59D4A2198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2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3C18F-C2F7-F6FB-2CA1-32B696DEE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34D61CE-B03E-894A-D61E-D31C888307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9CB51C3-B144-48BC-390F-EC5617C2D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B011B905-DED4-9890-3913-569F0D294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FF65AB8-AD4B-F6C6-3699-181B7020A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105655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8CB4004A-0774-9F68-17C4-398589D6E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8BEAD9-9CB8-754F-DD5A-9E4036001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Leav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 descr="A close-up of a tree&#10;&#10;Description automatically generated">
            <a:extLst>
              <a:ext uri="{FF2B5EF4-FFF2-40B4-BE49-F238E27FC236}">
                <a16:creationId xmlns:a16="http://schemas.microsoft.com/office/drawing/2014/main" id="{EDD2A056-5B1B-049B-DA50-3D7FB69ED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5B804615-3677-3B68-B831-34621A05F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8F97505-45A9-0A8C-5236-18B49815FD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351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holding a stack of papers&#10;&#10;Description automatically generated">
            <a:extLst>
              <a:ext uri="{FF2B5EF4-FFF2-40B4-BE49-F238E27FC236}">
                <a16:creationId xmlns:a16="http://schemas.microsoft.com/office/drawing/2014/main" id="{55FCA34E-D4EB-0ACE-A525-765EC644E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2616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2E8753F-B9AA-B56B-5C17-46F5CEBE9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39CC3-B85A-CD5D-2940-0D9115B177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8564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row of colorful houses&#10;&#10;Description automatically generated">
            <a:extLst>
              <a:ext uri="{FF2B5EF4-FFF2-40B4-BE49-F238E27FC236}">
                <a16:creationId xmlns:a16="http://schemas.microsoft.com/office/drawing/2014/main" id="{8EC0BCA7-E2C9-A700-89E2-A057F988D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74"/>
            <a:ext cx="12192000" cy="685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/>
          <a:stretch/>
        </p:blipFill>
        <p:spPr>
          <a:xfrm>
            <a:off x="0" y="0"/>
            <a:ext cx="1221177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FD3053F-5558-BD67-AA8E-D2AF137FD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2E6DDC2-744E-08E6-97D5-2B83035F8E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B97EBEBA-92EF-4B0E-BEFA-41E77572C7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063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10CF9-87BA-BE1D-2919-600FB43B6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4" y="1"/>
            <a:ext cx="6096003" cy="6859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arg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E09E114B-6E22-6D01-0E76-FBAAB2B72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302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73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9785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49785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F763D85A-53EF-21E0-AE8D-8387C9A867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1169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B4BE02F9-0984-31D3-FB53-BAE64616F9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85477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40">
            <a:extLst>
              <a:ext uri="{FF2B5EF4-FFF2-40B4-BE49-F238E27FC236}">
                <a16:creationId xmlns:a16="http://schemas.microsoft.com/office/drawing/2014/main" id="{7205860A-8A37-A13F-D556-FEF702702A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5477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08E500C8-CDAC-8D97-2991-BE727CA62A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21169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7D0FF3-0A47-41C5-12E1-5A525BD272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4E14BF-8B23-28F5-583B-ECDEF0294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2CCA124-1025-BAA2-C889-03963E028A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7636FC22-BE0F-8D27-97BB-85FC1C76C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266B453-DF27-16A7-09CE-C1004E22EC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35">
            <a:extLst>
              <a:ext uri="{FF2B5EF4-FFF2-40B4-BE49-F238E27FC236}">
                <a16:creationId xmlns:a16="http://schemas.microsoft.com/office/drawing/2014/main" id="{E3A1F728-6770-25C5-FFE3-6210F8503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3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17A79DCA-9E7C-15E0-0180-D999B7F86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63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03FF1C4-9C5B-35BA-15F7-F494998BFE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087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189ED043-4BA4-C358-3565-37D485B1DA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087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4E3D54FB-EB18-FB2D-F9F6-5D64A2A4FB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11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40">
            <a:extLst>
              <a:ext uri="{FF2B5EF4-FFF2-40B4-BE49-F238E27FC236}">
                <a16:creationId xmlns:a16="http://schemas.microsoft.com/office/drawing/2014/main" id="{6836EF55-6585-788F-B51D-48201A4CDF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911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2968FC7C-6951-F5D0-B657-188AACFBB2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8024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01D857A3-4772-5303-7576-9C5BB1E17C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8024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7CF7048-8534-8655-8968-7260CFD020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9368AE-7CC1-7071-A02A-9D2A09DA4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F565088-9722-7082-D34D-6CCC9618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3" name="Picture 12" descr="Marketreach Logo">
            <a:extLst>
              <a:ext uri="{FF2B5EF4-FFF2-40B4-BE49-F238E27FC236}">
                <a16:creationId xmlns:a16="http://schemas.microsoft.com/office/drawing/2014/main" id="{61FCDB74-1F0F-E14C-1182-7EC092E12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592A58E-3435-1CD1-C0DF-3188DB1370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25AE843-60FB-62F0-9970-1DD05B32C229}"/>
              </a:ext>
            </a:extLst>
          </p:cNvPr>
          <p:cNvSpPr/>
          <p:nvPr userDrawn="1"/>
        </p:nvSpPr>
        <p:spPr>
          <a:xfrm>
            <a:off x="7384123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FCBF6E-B065-D460-5D1A-A063B633337B}"/>
              </a:ext>
            </a:extLst>
          </p:cNvPr>
          <p:cNvSpPr/>
          <p:nvPr userDrawn="1"/>
        </p:nvSpPr>
        <p:spPr>
          <a:xfrm>
            <a:off x="5082502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AF5689-365A-DB95-7C49-CB936A2FB276}"/>
              </a:ext>
            </a:extLst>
          </p:cNvPr>
          <p:cNvSpPr/>
          <p:nvPr userDrawn="1"/>
        </p:nvSpPr>
        <p:spPr>
          <a:xfrm>
            <a:off x="2780881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E4C20D9F-9E8A-CE52-DAA1-C21A86946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687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10C923C8-4C98-99B6-2BD5-1AA1D9213C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3275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929AC-1069-9091-0A28-CEA3495032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7319F27D-77A3-E732-0F54-9F323C9942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308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2D70C74C-30AC-ACA6-FF27-115C3B74C6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4896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9" name="Text Placeholder 35">
            <a:extLst>
              <a:ext uri="{FF2B5EF4-FFF2-40B4-BE49-F238E27FC236}">
                <a16:creationId xmlns:a16="http://schemas.microsoft.com/office/drawing/2014/main" id="{9A3B4B7F-D035-24D0-CC35-7A92E69CCC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6929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170D1F95-8CB0-AF85-DBCB-572162A2FF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76517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3" name="Text Placeholder 35">
            <a:extLst>
              <a:ext uri="{FF2B5EF4-FFF2-40B4-BE49-F238E27FC236}">
                <a16:creationId xmlns:a16="http://schemas.microsoft.com/office/drawing/2014/main" id="{3D550665-44CF-0CD7-8B93-8E205489E5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8550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5B024C84-674A-9337-18A2-A2CCB47285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138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95561E-FBD4-B309-8EAA-E1AFFAB8BF13}"/>
              </a:ext>
            </a:extLst>
          </p:cNvPr>
          <p:cNvSpPr/>
          <p:nvPr userDrawn="1"/>
        </p:nvSpPr>
        <p:spPr>
          <a:xfrm>
            <a:off x="9685744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CD0E33C-E08A-51C3-6217-FDD13D9211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80171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8" name="Text Placeholder 40">
            <a:extLst>
              <a:ext uri="{FF2B5EF4-FFF2-40B4-BE49-F238E27FC236}">
                <a16:creationId xmlns:a16="http://schemas.microsoft.com/office/drawing/2014/main" id="{AAE66CD9-AEA5-0BBB-ADA5-D572D4CFE43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779759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AA43C-B712-5DE7-9F4D-A102BC4F7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B6229A1-DBE2-8415-655E-D443242C84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7" name="Picture 6" descr="Marketreach Logo">
            <a:extLst>
              <a:ext uri="{FF2B5EF4-FFF2-40B4-BE49-F238E27FC236}">
                <a16:creationId xmlns:a16="http://schemas.microsoft.com/office/drawing/2014/main" id="{60BBA52C-81E9-F167-6EA3-74D1FE646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546586-C17A-39B1-7B24-A86C402031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451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9537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219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32366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BE3D4E0-F635-C149-A17F-2304E79EE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04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12E7AB89-E050-AB45-70A4-7350079DEB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405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DE9D3C7-DA6C-CB2B-A31E-1162875CF3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326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DD1A8DD-C95D-C873-10E6-8BACB1DE24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008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9D287025-6C27-2A5A-886B-67F944FE6C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0257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EFF10739-506D-A6CF-7243-3072D44945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1194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FEAD0CE5-4212-D3C7-4EEA-8076F3576F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9704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79896CF6-C3E9-4965-A941-FA50028A42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42405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A034F26E-AE99-3D13-FCC7-95C1C08333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2326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92FE2AE8-747D-A937-B37D-9F2A24A200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1194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4" name="Text Placeholder 40">
            <a:extLst>
              <a:ext uri="{FF2B5EF4-FFF2-40B4-BE49-F238E27FC236}">
                <a16:creationId xmlns:a16="http://schemas.microsoft.com/office/drawing/2014/main" id="{51D497F9-F447-E929-216D-16AE3C7055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7008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6F1E1C5D-AC2B-BD6F-3F65-9F2C5CA37B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60257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5DA396A-9BDF-D439-1B7B-16BF8C13F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8A76E-948C-6C1E-2189-551666265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9AC8F34-9119-3E31-091A-6D155A8DE8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7" name="Picture 16" descr="Marketreach Logo">
            <a:extLst>
              <a:ext uri="{FF2B5EF4-FFF2-40B4-BE49-F238E27FC236}">
                <a16:creationId xmlns:a16="http://schemas.microsoft.com/office/drawing/2014/main" id="{B353D1E5-8306-54FD-D5C5-B8FD00435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5A623B2-7182-664F-1BC6-23498A4516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53BFF7-466C-9386-C699-CC461BB8DA7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4629B-C2EB-6F28-33C7-67A1C9A53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5253A54-D5B4-0C48-72BA-FA4D70929B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6" name="Picture 5" descr="Marketreach Logo">
            <a:extLst>
              <a:ext uri="{FF2B5EF4-FFF2-40B4-BE49-F238E27FC236}">
                <a16:creationId xmlns:a16="http://schemas.microsoft.com/office/drawing/2014/main" id="{862F90D6-F28B-BE2B-0B3F-EBD3CAB49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85C5F5-F936-A1F4-2FF5-4CF3BBB7C5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059D6-441D-2DF1-1CD3-1E98463FC9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5006B-188C-E170-3CF7-64B5609B44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ECFECB7-01E5-F3A6-E473-6A4FF18BE7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78FD8D7C-A9C9-E743-3BD3-11BE8BD0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831567-6A8B-343E-C4E4-A6958308FA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FE4D3D-A80C-0258-0753-C6B657623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15714-1369-0F44-AFAB-E36A12B4E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E586F96-B037-E747-9D35-E14B2BA6BC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0BB0918F-C70C-88F9-2D8A-304F442F2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3918C7-3020-EFB5-D1A7-AFAAA992A2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FB72DF0-8C1C-6D12-97CE-D1C44B62B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"/>
          <a:stretch/>
        </p:blipFill>
        <p:spPr>
          <a:xfrm>
            <a:off x="0" y="1"/>
            <a:ext cx="12204905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FBEC9BF-CAAE-523C-D5A1-74747D99D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D45DC04-C55B-F160-9DD9-83196D6C1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43185B68-EE35-EA87-659D-2F4B3AC69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142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051FE-B4A8-FE2E-4445-D20EBE6A1B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F8266-C10C-12A4-F700-B908003D5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086DD35-104F-D150-9FCC-4CCA92764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3C3B98D2-3CEA-20DA-6BD6-6CE76BE28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B379E67-0DBB-409F-F029-067B73879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sitting at a table&#10;&#10;Description automatically generated">
            <a:extLst>
              <a:ext uri="{FF2B5EF4-FFF2-40B4-BE49-F238E27FC236}">
                <a16:creationId xmlns:a16="http://schemas.microsoft.com/office/drawing/2014/main" id="{52133B59-F0C9-630F-F6F2-032A4E96C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70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7B5A3DFB-7BC2-427B-DC10-B41827941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0232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31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85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4C7CA651-0BFF-1A25-3470-A7C4EF975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1"/>
            <a:ext cx="12201228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2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row of colorful houses&#10;&#10;Description automatically generated">
            <a:extLst>
              <a:ext uri="{FF2B5EF4-FFF2-40B4-BE49-F238E27FC236}">
                <a16:creationId xmlns:a16="http://schemas.microsoft.com/office/drawing/2014/main" id="{ECAB741E-1AA0-248F-7BDE-2EEAEE0A35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72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2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C6732C3-A85A-F055-253F-1689333EA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57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DB419527-F9A8-FE7B-1DC6-06DE6174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3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C1CF239E-047D-0A5B-2F78-C444F6BC0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3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8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1BA498EF-EBA8-1E15-FE29-BFDEB44F9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9112533" cy="2719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D3934-1028-727A-7755-61AA75BDCCD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74A66A5-D4C7-23C6-249F-ADEB01160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211593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896FC-F708-B183-B0BE-143B65573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2C12ED2E-728A-3074-EA4F-1FAF01D7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0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6920D2D2-FAB5-C0B8-F289-837744713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1"/>
            <a:ext cx="12193142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2DD7CE5-128B-B518-260A-50696ADDE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BE2290-B74C-734A-8F78-BF2465726D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515B60C-6B11-30CB-CD25-B8F654B8D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16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E5657EB-1E1E-B9F8-DBD8-573BA0DC0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16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84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EA5B83EF-A0A6-0C35-7B7D-C835B5FE2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3B47A39-15AA-D99A-E34C-6912C929E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9108000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B8CEF0BD-B261-0D68-C825-949D99821F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96" y="4286471"/>
            <a:ext cx="9108000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56868-4061-1519-6397-F3385E1626B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031D8BB-28A5-A497-85EC-760AC34C4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2" y="2315120"/>
            <a:ext cx="91800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32532-35CB-6571-9B56-4EC598B03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774" r:id="rId2"/>
    <p:sldLayoutId id="2147483834" r:id="rId3"/>
    <p:sldLayoutId id="2147483835" r:id="rId4"/>
    <p:sldLayoutId id="2147483836" r:id="rId5"/>
    <p:sldLayoutId id="2147483837" r:id="rId6"/>
    <p:sldLayoutId id="2147483839" r:id="rId7"/>
    <p:sldLayoutId id="2147483858" r:id="rId8"/>
    <p:sldLayoutId id="2147483771" r:id="rId9"/>
    <p:sldLayoutId id="2147483824" r:id="rId10"/>
    <p:sldLayoutId id="2147483840" r:id="rId11"/>
    <p:sldLayoutId id="2147483809" r:id="rId12"/>
    <p:sldLayoutId id="2147483742" r:id="rId13"/>
    <p:sldLayoutId id="2147483798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65" r:id="rId20"/>
    <p:sldLayoutId id="2147483866" r:id="rId21"/>
    <p:sldLayoutId id="2147483821" r:id="rId22"/>
    <p:sldLayoutId id="2147483770" r:id="rId23"/>
    <p:sldLayoutId id="2147483860" r:id="rId24"/>
    <p:sldLayoutId id="2147483861" r:id="rId25"/>
    <p:sldLayoutId id="2147483862" r:id="rId26"/>
    <p:sldLayoutId id="2147483823" r:id="rId27"/>
    <p:sldLayoutId id="2147483863" r:id="rId28"/>
    <p:sldLayoutId id="2147483820" r:id="rId29"/>
    <p:sldLayoutId id="2147483842" r:id="rId30"/>
    <p:sldLayoutId id="2147483867" r:id="rId31"/>
    <p:sldLayoutId id="2147483843" r:id="rId32"/>
    <p:sldLayoutId id="2147483844" r:id="rId33"/>
    <p:sldLayoutId id="2147483817" r:id="rId34"/>
    <p:sldLayoutId id="2147483769" r:id="rId35"/>
    <p:sldLayoutId id="2147483724" r:id="rId36"/>
    <p:sldLayoutId id="2147483725" r:id="rId37"/>
    <p:sldLayoutId id="2147483825" r:id="rId38"/>
    <p:sldLayoutId id="2147483850" r:id="rId39"/>
    <p:sldLayoutId id="2147483726" r:id="rId40"/>
    <p:sldLayoutId id="2147483826" r:id="rId41"/>
    <p:sldLayoutId id="2147483851" r:id="rId42"/>
    <p:sldLayoutId id="2147483744" r:id="rId43"/>
    <p:sldLayoutId id="2147483745" r:id="rId44"/>
    <p:sldLayoutId id="2147483746" r:id="rId45"/>
    <p:sldLayoutId id="2147483768" r:id="rId46"/>
    <p:sldLayoutId id="2147483711" r:id="rId47"/>
    <p:sldLayoutId id="2147483712" r:id="rId48"/>
    <p:sldLayoutId id="2147483713" r:id="rId49"/>
    <p:sldLayoutId id="2147483714" r:id="rId50"/>
    <p:sldLayoutId id="2147483785" r:id="rId51"/>
    <p:sldLayoutId id="2147483852" r:id="rId52"/>
    <p:sldLayoutId id="2147483853" r:id="rId53"/>
    <p:sldLayoutId id="2147483854" r:id="rId54"/>
    <p:sldLayoutId id="2147483855" r:id="rId55"/>
    <p:sldLayoutId id="2147483856" r:id="rId56"/>
    <p:sldLayoutId id="2147483857" r:id="rId57"/>
    <p:sldLayoutId id="2147483864" r:id="rId58"/>
    <p:sldLayoutId id="2147483773" r:id="rId5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yalmailwholesale.com/mint-project/uploads/913068061.pptx" TargetMode="External"/><Relationship Id="rId2" Type="http://schemas.openxmlformats.org/officeDocument/2006/relationships/hyperlink" Target="https://www.royalmailwholesale.com/mint-project/uploads/647616962.pptx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royalmailwholesale.com/mint-project/uploads/135329343.pptx" TargetMode="External"/><Relationship Id="rId5" Type="http://schemas.openxmlformats.org/officeDocument/2006/relationships/hyperlink" Target="https://www.royalmailwholesale.com/mint-project/uploads/650924945.pptx" TargetMode="External"/><Relationship Id="rId4" Type="http://schemas.openxmlformats.org/officeDocument/2006/relationships/hyperlink" Target="https://www.royalmailwholesale.com/mint-project/uploads/239227009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21E8C-926B-750B-45CA-BC26B960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Royal Mail Incentive Calendar 2025/26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A22F0-3BC2-E7E9-53EF-E9AF7CE066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C5FE30-D7CA-EF7A-BA08-80827B741F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B9FECC6E-9A25-8C1C-367D-550514173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898399"/>
              </p:ext>
            </p:extLst>
          </p:nvPr>
        </p:nvGraphicFramePr>
        <p:xfrm>
          <a:off x="429191" y="1743221"/>
          <a:ext cx="10908000" cy="3907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18789221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25696148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91202244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84194701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54393159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05767752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63443486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11021354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46637636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18232969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77030258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07400354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107777865"/>
                    </a:ext>
                  </a:extLst>
                </a:gridCol>
              </a:tblGrid>
              <a:tr h="309771">
                <a:tc gridSpan="13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FFFF"/>
                          </a:solidFill>
                          <a:latin typeface="+mn-lt"/>
                          <a:cs typeface="Calibri" panose="020F0502020204030204" pitchFamily="34" charset="0"/>
                        </a:rPr>
                        <a:t>Tactical Incentives for 2025 &amp; 2026</a:t>
                      </a:r>
                    </a:p>
                  </a:txBody>
                  <a:tcPr marL="83255" marR="83255" marT="41627" marB="41627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mpd="sng">
                      <a:noFill/>
                    </a:lnL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rgbClr val="595959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768121"/>
                  </a:ext>
                </a:extLst>
              </a:tr>
              <a:tr h="30977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FFFF"/>
                          </a:solidFill>
                          <a:latin typeface="+mn-lt"/>
                          <a:cs typeface="Calibri" panose="020F0502020204030204" pitchFamily="34" charset="0"/>
                        </a:rPr>
                        <a:t>Incentive</a:t>
                      </a:r>
                      <a:endParaRPr lang="en-GB" sz="1300" dirty="0">
                        <a:solidFill>
                          <a:srgbClr val="FFFFFF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Apr 25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May 25</a:t>
                      </a:r>
                    </a:p>
                  </a:txBody>
                  <a:tcPr marL="83255" marR="83255" marT="41627" marB="41627" anchor="ctr">
                    <a:lnL w="12700" cmpd="sng">
                      <a:noFill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Jun 25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Jul 25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Aug 25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Sep 25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Oct 25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Nov 25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Dec 25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Jan 26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Feb 26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Mar 26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833098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Acquisition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31/03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13/03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84137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en-GB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14/04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28/03</a:t>
                      </a:r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534973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Summer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05/05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18/07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10117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en-GB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19/05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01/08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104286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Travel</a:t>
                      </a:r>
                    </a:p>
                    <a:p>
                      <a:pPr algn="ctr"/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Essentials</a:t>
                      </a:r>
                      <a:endParaRPr lang="en-GB" sz="14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19/05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15/08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27543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02/06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29/08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546409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Back to School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15/06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15/08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79253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30/06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29/08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695677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Holiday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15/06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16/01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88791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30/06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30/01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411038"/>
                  </a:ext>
                </a:extLst>
              </a:tr>
            </a:tbl>
          </a:graphicData>
        </a:graphic>
      </p:graphicFrame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60AFDAD-9127-91CE-D322-08E8892B0141}"/>
              </a:ext>
            </a:extLst>
          </p:cNvPr>
          <p:cNvSpPr/>
          <p:nvPr/>
        </p:nvSpPr>
        <p:spPr>
          <a:xfrm>
            <a:off x="1579099" y="2834309"/>
            <a:ext cx="187732" cy="18773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hlinkClick r:id="rId3"/>
            <a:extLst>
              <a:ext uri="{FF2B5EF4-FFF2-40B4-BE49-F238E27FC236}">
                <a16:creationId xmlns:a16="http://schemas.microsoft.com/office/drawing/2014/main" id="{E6E151BB-45A2-407C-6537-23A00A1DDDBC}"/>
              </a:ext>
            </a:extLst>
          </p:cNvPr>
          <p:cNvSpPr/>
          <p:nvPr/>
        </p:nvSpPr>
        <p:spPr>
          <a:xfrm>
            <a:off x="1579099" y="3477296"/>
            <a:ext cx="187732" cy="18773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hlinkClick r:id="rId4"/>
            <a:extLst>
              <a:ext uri="{FF2B5EF4-FFF2-40B4-BE49-F238E27FC236}">
                <a16:creationId xmlns:a16="http://schemas.microsoft.com/office/drawing/2014/main" id="{135F2356-3536-5D3B-D1A8-944C4FFA6FD2}"/>
              </a:ext>
            </a:extLst>
          </p:cNvPr>
          <p:cNvSpPr/>
          <p:nvPr/>
        </p:nvSpPr>
        <p:spPr>
          <a:xfrm>
            <a:off x="1579099" y="4120283"/>
            <a:ext cx="187732" cy="18773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hlinkClick r:id="rId5"/>
            <a:extLst>
              <a:ext uri="{FF2B5EF4-FFF2-40B4-BE49-F238E27FC236}">
                <a16:creationId xmlns:a16="http://schemas.microsoft.com/office/drawing/2014/main" id="{A9EAE201-BDCF-18C1-1505-FD187C65110B}"/>
              </a:ext>
            </a:extLst>
          </p:cNvPr>
          <p:cNvSpPr/>
          <p:nvPr/>
        </p:nvSpPr>
        <p:spPr>
          <a:xfrm>
            <a:off x="1579099" y="4763270"/>
            <a:ext cx="187732" cy="18773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hlinkClick r:id="rId6"/>
            <a:extLst>
              <a:ext uri="{FF2B5EF4-FFF2-40B4-BE49-F238E27FC236}">
                <a16:creationId xmlns:a16="http://schemas.microsoft.com/office/drawing/2014/main" id="{629874D4-1246-DBE4-7C3B-F3969344F0A7}"/>
              </a:ext>
            </a:extLst>
          </p:cNvPr>
          <p:cNvSpPr/>
          <p:nvPr/>
        </p:nvSpPr>
        <p:spPr>
          <a:xfrm>
            <a:off x="1579099" y="5406257"/>
            <a:ext cx="187732" cy="18773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Table 18">
            <a:extLst>
              <a:ext uri="{FF2B5EF4-FFF2-40B4-BE49-F238E27FC236}">
                <a16:creationId xmlns:a16="http://schemas.microsoft.com/office/drawing/2014/main" id="{B48B007E-BBEF-E34F-7543-013DEBE1E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540293"/>
              </p:ext>
            </p:extLst>
          </p:nvPr>
        </p:nvGraphicFramePr>
        <p:xfrm>
          <a:off x="421302" y="5788881"/>
          <a:ext cx="4968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3062657569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23906324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177903874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en-GB" sz="1100" b="0" dirty="0"/>
                        <a:t>Application Period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b="0" dirty="0"/>
                        <a:t>Posting Period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Link to Incentive Detail 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065453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CBE73121-E92E-DA8B-3A14-E5B595D28E65}"/>
              </a:ext>
            </a:extLst>
          </p:cNvPr>
          <p:cNvSpPr/>
          <p:nvPr/>
        </p:nvSpPr>
        <p:spPr>
          <a:xfrm>
            <a:off x="3762873" y="5827217"/>
            <a:ext cx="187732" cy="18773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34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Marketreach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E7975"/>
      </a:accent2>
      <a:accent3>
        <a:srgbClr val="F9D3D1"/>
      </a:accent3>
      <a:accent4>
        <a:srgbClr val="000000"/>
      </a:accent4>
      <a:accent5>
        <a:srgbClr val="666666"/>
      </a:accent5>
      <a:accent6>
        <a:srgbClr val="C1C1C1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D8A59B4AA4848ADA4BE9476DACB43" ma:contentTypeVersion="14" ma:contentTypeDescription="Create a new document." ma:contentTypeScope="" ma:versionID="70c108b2fcbff4ff9bbeb89ecf086dda">
  <xsd:schema xmlns:xsd="http://www.w3.org/2001/XMLSchema" xmlns:xs="http://www.w3.org/2001/XMLSchema" xmlns:p="http://schemas.microsoft.com/office/2006/metadata/properties" xmlns:ns3="707d9dac-b3e0-4010-a31f-c9f487ae09b7" targetNamespace="http://schemas.microsoft.com/office/2006/metadata/properties" ma:root="true" ma:fieldsID="196871291bfcfa2beb5b3dd12e95e968" ns3:_="">
    <xsd:import namespace="707d9dac-b3e0-4010-a31f-c9f487ae0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d9dac-b3e0-4010-a31f-c9f487ae0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7d9dac-b3e0-4010-a31f-c9f487ae09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1B26B6-C6C1-4C29-AF4B-6725E0327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7d9dac-b3e0-4010-a31f-c9f487ae0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937AC5-93BF-49A6-B607-CC4F4B0ECEB8}">
  <ds:schemaRefs>
    <ds:schemaRef ds:uri="http://schemas.microsoft.com/office/2006/documentManagement/types"/>
    <ds:schemaRef ds:uri="http://schemas.microsoft.com/office/infopath/2007/PartnerControls"/>
    <ds:schemaRef ds:uri="707d9dac-b3e0-4010-a31f-c9f487ae09b7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B9B7A39-CCC6-4ED8-B3FC-BD560E9CD4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</Words>
  <Application>Microsoft Office PowerPoint</Application>
  <PresentationFormat>Widescreen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Impact</vt:lpstr>
      <vt:lpstr>Wingdings</vt:lpstr>
      <vt:lpstr>Office Theme</vt:lpstr>
      <vt:lpstr>Royal Mail Incentive Calendar 2025/26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2018-10-03T11:19:32Z</dcterms:created>
  <dcterms:modified xsi:type="dcterms:W3CDTF">2025-04-16T14:56:35Z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etDate">
    <vt:lpwstr>2021-08-02T15:26:48Z</vt:lpwstr>
  </property>
  <property fmtid="{D5CDD505-2E9C-101B-9397-08002B2CF9AE}" pid="4" name="MSIP_Label_980f36f3-41a5-4f45-a6a2-e224f336accd_Method">
    <vt:lpwstr>Standard</vt:lpwstr>
  </property>
  <property fmtid="{D5CDD505-2E9C-101B-9397-08002B2CF9AE}" pid="5" name="MSIP_Label_980f36f3-41a5-4f45-a6a2-e224f336accd_Name">
    <vt:lpwstr>980f36f3-41a5-4f45-a6a2-e224f336accd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ActionId">
    <vt:lpwstr/>
  </property>
  <property fmtid="{D5CDD505-2E9C-101B-9397-08002B2CF9AE}" pid="8" name="MSIP_Label_980f36f3-41a5-4f45-a6a2-e224f336accd_ContentBits">
    <vt:lpwstr>2</vt:lpwstr>
  </property>
  <property fmtid="{D5CDD505-2E9C-101B-9397-08002B2CF9AE}" pid="9" name="ContentTypeId">
    <vt:lpwstr>0x010100FC8D8A59B4AA4848ADA4BE9476DACB43</vt:lpwstr>
  </property>
</Properties>
</file>