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3"/>
  </p:notesMasterIdLst>
  <p:handoutMasterIdLst>
    <p:handoutMasterId r:id="rId24"/>
  </p:handoutMasterIdLst>
  <p:sldIdLst>
    <p:sldId id="256" r:id="rId2"/>
    <p:sldId id="517" r:id="rId3"/>
    <p:sldId id="3408" r:id="rId4"/>
    <p:sldId id="482" r:id="rId5"/>
    <p:sldId id="3409" r:id="rId6"/>
    <p:sldId id="3410" r:id="rId7"/>
    <p:sldId id="503" r:id="rId8"/>
    <p:sldId id="520" r:id="rId9"/>
    <p:sldId id="365" r:id="rId10"/>
    <p:sldId id="3400" r:id="rId11"/>
    <p:sldId id="467" r:id="rId12"/>
    <p:sldId id="3414" r:id="rId13"/>
    <p:sldId id="278" r:id="rId14"/>
    <p:sldId id="3394" r:id="rId15"/>
    <p:sldId id="498" r:id="rId16"/>
    <p:sldId id="280" r:id="rId17"/>
    <p:sldId id="363" r:id="rId18"/>
    <p:sldId id="3411" r:id="rId19"/>
    <p:sldId id="3406" r:id="rId20"/>
    <p:sldId id="3407" r:id="rId21"/>
    <p:sldId id="521"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72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10" autoAdjust="0"/>
  </p:normalViewPr>
  <p:slideViewPr>
    <p:cSldViewPr snapToGrid="0">
      <p:cViewPr varScale="1">
        <p:scale>
          <a:sx n="55" d="100"/>
          <a:sy n="55" d="100"/>
        </p:scale>
        <p:origin x="1028" y="48"/>
      </p:cViewPr>
      <p:guideLst>
        <p:guide orient="horz" pos="3271"/>
        <p:guide pos="7242"/>
      </p:guideLst>
    </p:cSldViewPr>
  </p:slideViewPr>
  <p:notesTextViewPr>
    <p:cViewPr>
      <p:scale>
        <a:sx n="1" d="1"/>
        <a:sy n="1" d="1"/>
      </p:scale>
      <p:origin x="0" y="0"/>
    </p:cViewPr>
  </p:notesTextViewPr>
  <p:sorterViewPr>
    <p:cViewPr>
      <p:scale>
        <a:sx n="66" d="100"/>
        <a:sy n="66" d="100"/>
      </p:scale>
      <p:origin x="0" y="-416"/>
    </p:cViewPr>
  </p:sorterViewPr>
  <p:notesViewPr>
    <p:cSldViewPr snapToGrid="0" showGuides="1">
      <p:cViewPr>
        <p:scale>
          <a:sx n="130" d="100"/>
          <a:sy n="130" d="100"/>
        </p:scale>
        <p:origin x="-108" y="-17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If you bought for the first time, how likely are you to buy again in the next 12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Sheet1!$B$2:$B$14</c:f>
              <c:numCache>
                <c:formatCode>0%</c:formatCode>
                <c:ptCount val="13"/>
                <c:pt idx="0">
                  <c:v>0.4</c:v>
                </c:pt>
                <c:pt idx="1">
                  <c:v>0.61</c:v>
                </c:pt>
                <c:pt idx="2">
                  <c:v>0.7</c:v>
                </c:pt>
                <c:pt idx="3">
                  <c:v>0.52</c:v>
                </c:pt>
                <c:pt idx="4">
                  <c:v>0.68</c:v>
                </c:pt>
                <c:pt idx="5">
                  <c:v>0.69</c:v>
                </c:pt>
                <c:pt idx="6">
                  <c:v>0.55000000000000004</c:v>
                </c:pt>
                <c:pt idx="7">
                  <c:v>0.83</c:v>
                </c:pt>
                <c:pt idx="8">
                  <c:v>0.81</c:v>
                </c:pt>
                <c:pt idx="9">
                  <c:v>0.62</c:v>
                </c:pt>
                <c:pt idx="10">
                  <c:v>0.5</c:v>
                </c:pt>
                <c:pt idx="11">
                  <c:v>0.54</c:v>
                </c:pt>
                <c:pt idx="12">
                  <c:v>0.57999999999999996</c:v>
                </c:pt>
              </c:numCache>
            </c:numRef>
          </c:val>
          <c:extLst>
            <c:ext xmlns:c16="http://schemas.microsoft.com/office/drawing/2014/chart" uri="{C3380CC4-5D6E-409C-BE32-E72D297353CC}">
              <c16:uniqueId val="{00000000-7886-4C49-983D-0C20084649BA}"/>
            </c:ext>
          </c:extLst>
        </c:ser>
        <c:ser>
          <c:idx val="1"/>
          <c:order val="1"/>
          <c:tx>
            <c:strRef>
              <c:f>Sheet1!$C$1</c:f>
              <c:strCache>
                <c:ptCount val="1"/>
                <c:pt idx="0">
                  <c:v>Bought for first time due to Covid-19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Sheet1!$C$2:$C$14</c:f>
              <c:numCache>
                <c:formatCode>0%</c:formatCode>
                <c:ptCount val="13"/>
                <c:pt idx="0">
                  <c:v>0.05</c:v>
                </c:pt>
                <c:pt idx="1">
                  <c:v>0.09</c:v>
                </c:pt>
                <c:pt idx="2">
                  <c:v>0.11</c:v>
                </c:pt>
                <c:pt idx="3">
                  <c:v>0.12</c:v>
                </c:pt>
                <c:pt idx="4">
                  <c:v>0.14000000000000001</c:v>
                </c:pt>
                <c:pt idx="5">
                  <c:v>0.19</c:v>
                </c:pt>
                <c:pt idx="6">
                  <c:v>0.23</c:v>
                </c:pt>
                <c:pt idx="7">
                  <c:v>0.26</c:v>
                </c:pt>
                <c:pt idx="8">
                  <c:v>0.33</c:v>
                </c:pt>
                <c:pt idx="9">
                  <c:v>0.37</c:v>
                </c:pt>
                <c:pt idx="10">
                  <c:v>0.41</c:v>
                </c:pt>
                <c:pt idx="11">
                  <c:v>0.46</c:v>
                </c:pt>
                <c:pt idx="12">
                  <c:v>0.49</c:v>
                </c:pt>
              </c:numCache>
            </c:numRef>
          </c:val>
          <c:extLst>
            <c:ext xmlns:c16="http://schemas.microsoft.com/office/drawing/2014/chart" uri="{C3380CC4-5D6E-409C-BE32-E72D297353CC}">
              <c16:uniqueId val="{00000001-7886-4C49-983D-0C20084649BA}"/>
            </c:ext>
          </c:extLst>
        </c:ser>
        <c:dLbls>
          <c:showLegendKey val="0"/>
          <c:showVal val="0"/>
          <c:showCatName val="0"/>
          <c:showSerName val="0"/>
          <c:showPercent val="0"/>
          <c:showBubbleSize val="0"/>
        </c:dLbls>
        <c:gapWidth val="44"/>
        <c:axId val="892205808"/>
        <c:axId val="892201872"/>
      </c:barChart>
      <c:catAx>
        <c:axId val="89220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1872"/>
        <c:crosses val="autoZero"/>
        <c:auto val="1"/>
        <c:lblAlgn val="ctr"/>
        <c:lblOffset val="100"/>
        <c:noMultiLvlLbl val="0"/>
      </c:catAx>
      <c:valAx>
        <c:axId val="892201872"/>
        <c:scaling>
          <c:orientation val="minMax"/>
          <c:max val="0.85000000000000009"/>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 order/online retailer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25-34</c:v>
                </c:pt>
                <c:pt idx="1">
                  <c:v>35-44</c:v>
                </c:pt>
                <c:pt idx="2">
                  <c:v>45-54</c:v>
                </c:pt>
                <c:pt idx="3">
                  <c:v>55-64</c:v>
                </c:pt>
                <c:pt idx="4">
                  <c:v>65+</c:v>
                </c:pt>
              </c:strCache>
            </c:strRef>
          </c:cat>
          <c:val>
            <c:numRef>
              <c:f>Sheet1!$B$2:$B$6</c:f>
              <c:numCache>
                <c:formatCode>General</c:formatCode>
                <c:ptCount val="5"/>
                <c:pt idx="0">
                  <c:v>3.29</c:v>
                </c:pt>
                <c:pt idx="1">
                  <c:v>3.65</c:v>
                </c:pt>
                <c:pt idx="2">
                  <c:v>3.77</c:v>
                </c:pt>
                <c:pt idx="3">
                  <c:v>4.2</c:v>
                </c:pt>
                <c:pt idx="4">
                  <c:v>4.12</c:v>
                </c:pt>
              </c:numCache>
            </c:numRef>
          </c:val>
          <c:extLst>
            <c:ext xmlns:c16="http://schemas.microsoft.com/office/drawing/2014/chart" uri="{C3380CC4-5D6E-409C-BE32-E72D297353CC}">
              <c16:uniqueId val="{00000000-E4AF-4F42-A59C-1710C07E1A3A}"/>
            </c:ext>
          </c:extLst>
        </c:ser>
        <c:dLbls>
          <c:showLegendKey val="0"/>
          <c:showVal val="0"/>
          <c:showCatName val="0"/>
          <c:showSerName val="0"/>
          <c:showPercent val="0"/>
          <c:showBubbleSize val="0"/>
        </c:dLbls>
        <c:gapWidth val="131"/>
        <c:overlap val="-27"/>
        <c:axId val="1275611552"/>
        <c:axId val="1275613520"/>
      </c:barChart>
      <c:catAx>
        <c:axId val="1275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3520"/>
        <c:crosses val="autoZero"/>
        <c:auto val="1"/>
        <c:lblAlgn val="ctr"/>
        <c:lblOffset val="100"/>
        <c:noMultiLvlLbl val="0"/>
      </c:catAx>
      <c:valAx>
        <c:axId val="127561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5639975714909E-2"/>
          <c:y val="2.1135938439400974E-2"/>
          <c:w val="0.94577912512183659"/>
          <c:h val="0.79748086500508486"/>
        </c:manualLayout>
      </c:layout>
      <c:barChart>
        <c:barDir val="col"/>
        <c:grouping val="clustered"/>
        <c:varyColors val="0"/>
        <c:ser>
          <c:idx val="0"/>
          <c:order val="0"/>
          <c:tx>
            <c:strRef>
              <c:f>Sheet1!$B$1</c:f>
              <c:strCache>
                <c:ptCount val="1"/>
                <c:pt idx="0">
                  <c:v>Reach</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Average</c:v>
                </c:pt>
                <c:pt idx="1">
                  <c:v>Information about products/services</c:v>
                </c:pt>
                <c:pt idx="2">
                  <c:v>Special offers or discounts</c:v>
                </c:pt>
                <c:pt idx="3">
                  <c:v>Vouchers / coupons</c:v>
                </c:pt>
                <c:pt idx="4">
                  <c:v>News / update / magazine articles </c:v>
                </c:pt>
                <c:pt idx="5">
                  <c:v>Financial statement / bill / update</c:v>
                </c:pt>
                <c:pt idx="6">
                  <c:v>Information about entertainment/events</c:v>
                </c:pt>
                <c:pt idx="7">
                  <c:v>Sender's contact details</c:v>
                </c:pt>
                <c:pt idx="8">
                  <c:v>Administrative information</c:v>
                </c:pt>
              </c:strCache>
            </c:strRef>
          </c:cat>
          <c:val>
            <c:numRef>
              <c:f>Sheet1!$B$2:$B$10</c:f>
              <c:numCache>
                <c:formatCode>General</c:formatCode>
                <c:ptCount val="9"/>
                <c:pt idx="0">
                  <c:v>1.1299999999999999</c:v>
                </c:pt>
                <c:pt idx="1">
                  <c:v>1.1100000000000001</c:v>
                </c:pt>
                <c:pt idx="2">
                  <c:v>1.1299999999999999</c:v>
                </c:pt>
                <c:pt idx="3">
                  <c:v>1.1000000000000001</c:v>
                </c:pt>
                <c:pt idx="4">
                  <c:v>1.21</c:v>
                </c:pt>
                <c:pt idx="5">
                  <c:v>1.18</c:v>
                </c:pt>
                <c:pt idx="6">
                  <c:v>1.1399999999999999</c:v>
                </c:pt>
                <c:pt idx="7">
                  <c:v>1.1100000000000001</c:v>
                </c:pt>
                <c:pt idx="8">
                  <c:v>1.2</c:v>
                </c:pt>
              </c:numCache>
            </c:numRef>
          </c:val>
          <c:extLst>
            <c:ext xmlns:c16="http://schemas.microsoft.com/office/drawing/2014/chart" uri="{C3380CC4-5D6E-409C-BE32-E72D297353CC}">
              <c16:uniqueId val="{00000000-4B66-46F5-8874-A8D9DEF38A7F}"/>
            </c:ext>
          </c:extLst>
        </c:ser>
        <c:ser>
          <c:idx val="1"/>
          <c:order val="1"/>
          <c:tx>
            <c:strRef>
              <c:f>Sheet1!$C$1</c:f>
              <c:strCache>
                <c:ptCount val="1"/>
                <c:pt idx="0">
                  <c:v>Frequency</c:v>
                </c:pt>
              </c:strCache>
            </c:strRef>
          </c:tx>
          <c:spPr>
            <a:solidFill>
              <a:schemeClr val="accent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Average</c:v>
                </c:pt>
                <c:pt idx="1">
                  <c:v>Information about products/services</c:v>
                </c:pt>
                <c:pt idx="2">
                  <c:v>Special offers or discounts</c:v>
                </c:pt>
                <c:pt idx="3">
                  <c:v>Vouchers / coupons</c:v>
                </c:pt>
                <c:pt idx="4">
                  <c:v>News / update / magazine articles </c:v>
                </c:pt>
                <c:pt idx="5">
                  <c:v>Financial statement / bill / update</c:v>
                </c:pt>
                <c:pt idx="6">
                  <c:v>Information about entertainment/events</c:v>
                </c:pt>
                <c:pt idx="7">
                  <c:v>Sender's contact details</c:v>
                </c:pt>
                <c:pt idx="8">
                  <c:v>Administrative information</c:v>
                </c:pt>
              </c:strCache>
            </c:strRef>
          </c:cat>
          <c:val>
            <c:numRef>
              <c:f>Sheet1!$C$2:$C$10</c:f>
              <c:numCache>
                <c:formatCode>General</c:formatCode>
                <c:ptCount val="9"/>
                <c:pt idx="0">
                  <c:v>3.9</c:v>
                </c:pt>
                <c:pt idx="1">
                  <c:v>3.9</c:v>
                </c:pt>
                <c:pt idx="2">
                  <c:v>4.0999999999999996</c:v>
                </c:pt>
                <c:pt idx="3">
                  <c:v>4.7</c:v>
                </c:pt>
                <c:pt idx="4">
                  <c:v>4.7</c:v>
                </c:pt>
                <c:pt idx="5">
                  <c:v>4.7</c:v>
                </c:pt>
                <c:pt idx="6">
                  <c:v>4.0999999999999996</c:v>
                </c:pt>
                <c:pt idx="7">
                  <c:v>4.4000000000000004</c:v>
                </c:pt>
                <c:pt idx="8">
                  <c:v>4.8</c:v>
                </c:pt>
              </c:numCache>
            </c:numRef>
          </c:val>
          <c:extLst>
            <c:ext xmlns:c16="http://schemas.microsoft.com/office/drawing/2014/chart" uri="{C3380CC4-5D6E-409C-BE32-E72D297353CC}">
              <c16:uniqueId val="{00000001-4B66-46F5-8874-A8D9DEF38A7F}"/>
            </c:ext>
          </c:extLst>
        </c:ser>
        <c:dLbls>
          <c:showLegendKey val="0"/>
          <c:showVal val="0"/>
          <c:showCatName val="0"/>
          <c:showSerName val="0"/>
          <c:showPercent val="0"/>
          <c:showBubbleSize val="0"/>
        </c:dLbls>
        <c:gapWidth val="182"/>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Information about products/services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Sheet1!$B$2:$B$7</c:f>
              <c:numCache>
                <c:formatCode>General</c:formatCode>
                <c:ptCount val="6"/>
                <c:pt idx="0">
                  <c:v>7</c:v>
                </c:pt>
                <c:pt idx="1">
                  <c:v>9</c:v>
                </c:pt>
                <c:pt idx="2">
                  <c:v>7</c:v>
                </c:pt>
                <c:pt idx="3">
                  <c:v>134</c:v>
                </c:pt>
                <c:pt idx="4">
                  <c:v>90</c:v>
                </c:pt>
                <c:pt idx="5">
                  <c:v>11</c:v>
                </c:pt>
              </c:numCache>
            </c:numRef>
          </c:val>
          <c:extLst>
            <c:ext xmlns:c16="http://schemas.microsoft.com/office/drawing/2014/chart" uri="{C3380CC4-5D6E-409C-BE32-E72D297353CC}">
              <c16:uniqueId val="{00000000-AA13-45AD-82F9-C24D0619CC47}"/>
            </c:ext>
          </c:extLst>
        </c:ser>
        <c:ser>
          <c:idx val="1"/>
          <c:order val="1"/>
          <c:tx>
            <c:strRef>
              <c:f>Sheet1!$C$1</c:f>
              <c:strCache>
                <c:ptCount val="1"/>
                <c:pt idx="0">
                  <c:v>Special offers or discounts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Sheet1!$C$2:$C$7</c:f>
              <c:numCache>
                <c:formatCode>General</c:formatCode>
                <c:ptCount val="6"/>
                <c:pt idx="0">
                  <c:v>23</c:v>
                </c:pt>
                <c:pt idx="1">
                  <c:v>25</c:v>
                </c:pt>
                <c:pt idx="2">
                  <c:v>15</c:v>
                </c:pt>
                <c:pt idx="3">
                  <c:v>163</c:v>
                </c:pt>
                <c:pt idx="4">
                  <c:v>114</c:v>
                </c:pt>
                <c:pt idx="5">
                  <c:v>13</c:v>
                </c:pt>
              </c:numCache>
            </c:numRef>
          </c:val>
          <c:extLst>
            <c:ext xmlns:c16="http://schemas.microsoft.com/office/drawing/2014/chart" uri="{C3380CC4-5D6E-409C-BE32-E72D297353CC}">
              <c16:uniqueId val="{00000001-AA13-45AD-82F9-C24D0619CC47}"/>
            </c:ext>
          </c:extLst>
        </c:ser>
        <c:ser>
          <c:idx val="2"/>
          <c:order val="2"/>
          <c:tx>
            <c:strRef>
              <c:f>Sheet1!$D$1</c:f>
              <c:strCache>
                <c:ptCount val="1"/>
                <c:pt idx="0">
                  <c:v>Vouchers / coupons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Sheet1!$D$2:$D$7</c:f>
              <c:numCache>
                <c:formatCode>General</c:formatCode>
                <c:ptCount val="6"/>
                <c:pt idx="0">
                  <c:v>50</c:v>
                </c:pt>
                <c:pt idx="1">
                  <c:v>202</c:v>
                </c:pt>
                <c:pt idx="2">
                  <c:v>332</c:v>
                </c:pt>
                <c:pt idx="3">
                  <c:v>322</c:v>
                </c:pt>
                <c:pt idx="4">
                  <c:v>120</c:v>
                </c:pt>
                <c:pt idx="5">
                  <c:v>8</c:v>
                </c:pt>
              </c:numCache>
            </c:numRef>
          </c:val>
          <c:extLst>
            <c:ext xmlns:c16="http://schemas.microsoft.com/office/drawing/2014/chart" uri="{C3380CC4-5D6E-409C-BE32-E72D297353CC}">
              <c16:uniqueId val="{00000002-AA13-45AD-82F9-C24D0619CC47}"/>
            </c:ext>
          </c:extLst>
        </c:ser>
        <c:ser>
          <c:idx val="3"/>
          <c:order val="3"/>
          <c:tx>
            <c:strRef>
              <c:f>Sheet1!$E$1</c:f>
              <c:strCache>
                <c:ptCount val="1"/>
                <c:pt idx="0">
                  <c:v>News / update / magazine articles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Sheet1!$E$2:$E$7</c:f>
              <c:numCache>
                <c:formatCode>General</c:formatCode>
                <c:ptCount val="6"/>
                <c:pt idx="0">
                  <c:v>11</c:v>
                </c:pt>
                <c:pt idx="1">
                  <c:v>2</c:v>
                </c:pt>
                <c:pt idx="2">
                  <c:v>7</c:v>
                </c:pt>
                <c:pt idx="3">
                  <c:v>172</c:v>
                </c:pt>
                <c:pt idx="4">
                  <c:v>116</c:v>
                </c:pt>
                <c:pt idx="5">
                  <c:v>11</c:v>
                </c:pt>
              </c:numCache>
            </c:numRef>
          </c:val>
          <c:extLst>
            <c:ext xmlns:c16="http://schemas.microsoft.com/office/drawing/2014/chart" uri="{C3380CC4-5D6E-409C-BE32-E72D297353CC}">
              <c16:uniqueId val="{00000003-AA13-45AD-82F9-C24D0619CC47}"/>
            </c:ext>
          </c:extLst>
        </c:ser>
        <c:ser>
          <c:idx val="4"/>
          <c:order val="4"/>
          <c:tx>
            <c:strRef>
              <c:f>Sheet1!$F$1</c:f>
              <c:strCache>
                <c:ptCount val="1"/>
                <c:pt idx="0">
                  <c:v>Financial statement / bill / update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Sheet1!$F$2:$F$7</c:f>
              <c:numCache>
                <c:formatCode>General</c:formatCode>
                <c:ptCount val="6"/>
                <c:pt idx="0">
                  <c:v>245</c:v>
                </c:pt>
                <c:pt idx="1">
                  <c:v>0</c:v>
                </c:pt>
                <c:pt idx="2">
                  <c:v>13</c:v>
                </c:pt>
                <c:pt idx="3">
                  <c:v>188</c:v>
                </c:pt>
                <c:pt idx="4">
                  <c:v>144</c:v>
                </c:pt>
                <c:pt idx="5">
                  <c:v>117</c:v>
                </c:pt>
              </c:numCache>
            </c:numRef>
          </c:val>
          <c:extLst>
            <c:ext xmlns:c16="http://schemas.microsoft.com/office/drawing/2014/chart" uri="{C3380CC4-5D6E-409C-BE32-E72D297353CC}">
              <c16:uniqueId val="{00000004-AA13-45AD-82F9-C24D0619CC47}"/>
            </c:ext>
          </c:extLst>
        </c:ser>
        <c:ser>
          <c:idx val="5"/>
          <c:order val="5"/>
          <c:tx>
            <c:strRef>
              <c:f>Sheet1!$G$1</c:f>
              <c:strCache>
                <c:ptCount val="1"/>
                <c:pt idx="0">
                  <c:v>Information about entertainment/activities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Sheet1!$G$2:$G$7</c:f>
              <c:numCache>
                <c:formatCode>General</c:formatCode>
                <c:ptCount val="6"/>
                <c:pt idx="0">
                  <c:v>28</c:v>
                </c:pt>
                <c:pt idx="1">
                  <c:v>13</c:v>
                </c:pt>
                <c:pt idx="2">
                  <c:v>12</c:v>
                </c:pt>
                <c:pt idx="3">
                  <c:v>179</c:v>
                </c:pt>
                <c:pt idx="4">
                  <c:v>161</c:v>
                </c:pt>
                <c:pt idx="5">
                  <c:v>377</c:v>
                </c:pt>
              </c:numCache>
            </c:numRef>
          </c:val>
          <c:extLst>
            <c:ext xmlns:c16="http://schemas.microsoft.com/office/drawing/2014/chart" uri="{C3380CC4-5D6E-409C-BE32-E72D297353CC}">
              <c16:uniqueId val="{00000000-1A85-4EEB-A617-2B00E9F0996C}"/>
            </c:ext>
          </c:extLst>
        </c:ser>
        <c:ser>
          <c:idx val="6"/>
          <c:order val="6"/>
          <c:tx>
            <c:strRef>
              <c:f>Sheet1!$H$1</c:f>
              <c:strCache>
                <c:ptCount val="1"/>
                <c:pt idx="0">
                  <c:v>Sender's contact details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Sheet1!$H$2:$H$7</c:f>
              <c:numCache>
                <c:formatCode>General</c:formatCode>
                <c:ptCount val="6"/>
                <c:pt idx="0">
                  <c:v>31</c:v>
                </c:pt>
                <c:pt idx="1">
                  <c:v>11</c:v>
                </c:pt>
                <c:pt idx="2">
                  <c:v>25</c:v>
                </c:pt>
                <c:pt idx="3">
                  <c:v>161</c:v>
                </c:pt>
                <c:pt idx="4">
                  <c:v>93</c:v>
                </c:pt>
                <c:pt idx="5">
                  <c:v>26</c:v>
                </c:pt>
              </c:numCache>
            </c:numRef>
          </c:val>
          <c:extLst>
            <c:ext xmlns:c16="http://schemas.microsoft.com/office/drawing/2014/chart" uri="{C3380CC4-5D6E-409C-BE32-E72D297353CC}">
              <c16:uniqueId val="{00000001-1A85-4EEB-A617-2B00E9F0996C}"/>
            </c:ext>
          </c:extLst>
        </c:ser>
        <c:ser>
          <c:idx val="7"/>
          <c:order val="7"/>
          <c:tx>
            <c:strRef>
              <c:f>Sheet1!$I$1</c:f>
              <c:strCache>
                <c:ptCount val="1"/>
                <c:pt idx="0">
                  <c:v>Administrative information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Sheet1!$I$2:$I$7</c:f>
              <c:numCache>
                <c:formatCode>General</c:formatCode>
                <c:ptCount val="6"/>
                <c:pt idx="0">
                  <c:v>76</c:v>
                </c:pt>
                <c:pt idx="1">
                  <c:v>37</c:v>
                </c:pt>
                <c:pt idx="2">
                  <c:v>13</c:v>
                </c:pt>
                <c:pt idx="3">
                  <c:v>377</c:v>
                </c:pt>
                <c:pt idx="4">
                  <c:v>219</c:v>
                </c:pt>
                <c:pt idx="5">
                  <c:v>43</c:v>
                </c:pt>
              </c:numCache>
            </c:numRef>
          </c:val>
          <c:extLst>
            <c:ext xmlns:c16="http://schemas.microsoft.com/office/drawing/2014/chart" uri="{C3380CC4-5D6E-409C-BE32-E72D297353CC}">
              <c16:uniqueId val="{00000000-BB66-4472-B93C-394CCFC27076}"/>
            </c:ext>
          </c:extLst>
        </c:ser>
        <c:dLbls>
          <c:showLegendKey val="0"/>
          <c:showVal val="0"/>
          <c:showCatName val="0"/>
          <c:showSerName val="0"/>
          <c:showPercent val="0"/>
          <c:showBubbleSize val="0"/>
        </c:dLbls>
        <c:gapWidth val="100"/>
        <c:axId val="593047536"/>
        <c:axId val="593047864"/>
      </c:barChart>
      <c:catAx>
        <c:axId val="59304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047864"/>
        <c:crosses val="autoZero"/>
        <c:auto val="1"/>
        <c:lblAlgn val="ctr"/>
        <c:lblOffset val="100"/>
        <c:noMultiLvlLbl val="0"/>
      </c:catAx>
      <c:valAx>
        <c:axId val="59304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04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926-4A1D-A2EC-E501C69CBF8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926-4A1D-A2EC-E501C69CBF86}"/>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26-4A1D-A2EC-E501C69CBF86}"/>
                </c:ext>
              </c:extLst>
            </c:dLbl>
            <c:dLbl>
              <c:idx val="1"/>
              <c:delete val="1"/>
              <c:extLst>
                <c:ext xmlns:c15="http://schemas.microsoft.com/office/drawing/2012/chart" uri="{CE6537A1-D6FC-4f65-9D91-7224C49458BB}"/>
                <c:ext xmlns:c16="http://schemas.microsoft.com/office/drawing/2014/chart" uri="{C3380CC4-5D6E-409C-BE32-E72D297353CC}">
                  <c16:uniqueId val="{00000003-3926-4A1D-A2EC-E501C69CBF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0.62</c:v>
                </c:pt>
                <c:pt idx="1">
                  <c:v>0.38</c:v>
                </c:pt>
              </c:numCache>
            </c:numRef>
          </c:val>
          <c:extLst>
            <c:ext xmlns:c16="http://schemas.microsoft.com/office/drawing/2014/chart" uri="{C3380CC4-5D6E-409C-BE32-E72D297353CC}">
              <c16:uniqueId val="{00000004-3926-4A1D-A2EC-E501C69CBF8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C33-4E13-8BE4-1B45BC4D5F8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C33-4E13-8BE4-1B45BC4D5F8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33-4E13-8BE4-1B45BC4D5F84}"/>
                </c:ext>
              </c:extLst>
            </c:dLbl>
            <c:dLbl>
              <c:idx val="1"/>
              <c:delete val="1"/>
              <c:extLst>
                <c:ext xmlns:c15="http://schemas.microsoft.com/office/drawing/2012/chart" uri="{CE6537A1-D6FC-4f65-9D91-7224C49458BB}"/>
                <c:ext xmlns:c16="http://schemas.microsoft.com/office/drawing/2014/chart" uri="{C3380CC4-5D6E-409C-BE32-E72D297353CC}">
                  <c16:uniqueId val="{00000003-2C33-4E13-8BE4-1B45BC4D5F8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0.69</c:v>
                </c:pt>
                <c:pt idx="1">
                  <c:v>0.31</c:v>
                </c:pt>
              </c:numCache>
            </c:numRef>
          </c:val>
          <c:extLst>
            <c:ext xmlns:c16="http://schemas.microsoft.com/office/drawing/2014/chart" uri="{C3380CC4-5D6E-409C-BE32-E72D297353CC}">
              <c16:uniqueId val="{00000004-2C33-4E13-8BE4-1B45BC4D5F84}"/>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EA-42C1-998B-FE63EE4548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A-42C1-998B-FE63EE4548C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4EA-42C1-998B-FE63EE4548C7}"/>
                </c:ext>
              </c:extLst>
            </c:dLbl>
            <c:dLbl>
              <c:idx val="1"/>
              <c:delete val="1"/>
              <c:extLst>
                <c:ext xmlns:c15="http://schemas.microsoft.com/office/drawing/2012/chart" uri="{CE6537A1-D6FC-4f65-9D91-7224C49458BB}"/>
                <c:ext xmlns:c16="http://schemas.microsoft.com/office/drawing/2014/chart" uri="{C3380CC4-5D6E-409C-BE32-E72D297353CC}">
                  <c16:uniqueId val="{00000003-74EA-42C1-998B-FE63EE4548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74EA-42C1-998B-FE63EE4548C7}"/>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Administrative information</c:v>
                </c:pt>
                <c:pt idx="1">
                  <c:v>Sender's contact details</c:v>
                </c:pt>
                <c:pt idx="2">
                  <c:v>Invitation/information about a specific event</c:v>
                </c:pt>
                <c:pt idx="3">
                  <c:v>Information about entertainment or activities</c:v>
                </c:pt>
                <c:pt idx="4">
                  <c:v>News/update/magazine articles</c:v>
                </c:pt>
                <c:pt idx="5">
                  <c:v>Vouchers/coupons</c:v>
                </c:pt>
                <c:pt idx="6">
                  <c:v>Special offers or discounts</c:v>
                </c:pt>
                <c:pt idx="7">
                  <c:v>Information about products/services</c:v>
                </c:pt>
              </c:strCache>
            </c:strRef>
          </c:cat>
          <c:val>
            <c:numRef>
              <c:f>Sheet1!$B$2:$B$9</c:f>
              <c:numCache>
                <c:formatCode>0%</c:formatCode>
                <c:ptCount val="8"/>
                <c:pt idx="0">
                  <c:v>0.04</c:v>
                </c:pt>
                <c:pt idx="1">
                  <c:v>0.14000000000000001</c:v>
                </c:pt>
                <c:pt idx="2">
                  <c:v>0.08</c:v>
                </c:pt>
                <c:pt idx="3">
                  <c:v>0.24</c:v>
                </c:pt>
                <c:pt idx="4">
                  <c:v>0.11</c:v>
                </c:pt>
                <c:pt idx="5">
                  <c:v>0.04</c:v>
                </c:pt>
                <c:pt idx="6">
                  <c:v>0.19</c:v>
                </c:pt>
                <c:pt idx="7">
                  <c:v>0.55000000000000004</c:v>
                </c:pt>
              </c:numCache>
            </c:numRef>
          </c:val>
          <c:extLst>
            <c:ext xmlns:c16="http://schemas.microsoft.com/office/drawing/2014/chart" uri="{C3380CC4-5D6E-409C-BE32-E72D297353CC}">
              <c16:uniqueId val="{00000000-7F9F-4FDB-8BAB-09B5B5EA698E}"/>
            </c:ext>
          </c:extLst>
        </c:ser>
        <c:dLbls>
          <c:showLegendKey val="0"/>
          <c:showVal val="0"/>
          <c:showCatName val="0"/>
          <c:showSerName val="0"/>
          <c:showPercent val="0"/>
          <c:showBubbleSize val="0"/>
        </c:dLbls>
        <c:gapWidth val="55"/>
        <c:axId val="972823080"/>
        <c:axId val="972823736"/>
      </c:barChart>
      <c:catAx>
        <c:axId val="972823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2823736"/>
        <c:crosses val="autoZero"/>
        <c:auto val="1"/>
        <c:lblAlgn val="ctr"/>
        <c:lblOffset val="100"/>
        <c:noMultiLvlLbl val="0"/>
      </c:catAx>
      <c:valAx>
        <c:axId val="972823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82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F-4431-A722-BCFB04C2BFFF}"/>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F-4431-A722-BCFB04C2BFFF}"/>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F-4431-A722-BCFB04C2BFFF}"/>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F-4431-A722-BCFB04C2BFFF}"/>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F-47E9-A33A-7F42B9640596}"/>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0F-4431-A722-BCFB04C2BFFF}"/>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C-4483-9208-FDB03807A2F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F-47E9-A33A-7F42B9640596}"/>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0F-4431-A722-BCFB04C2BFFF}"/>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0F-4431-A722-BCFB04C2BF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Opened it</c:v>
                </c:pt>
                <c:pt idx="1">
                  <c:v>Put aside to look at later</c:v>
                </c:pt>
                <c:pt idx="2">
                  <c:v>Put in the usual place</c:v>
                </c:pt>
                <c:pt idx="3">
                  <c:v>Put it on display (e.g. on a fridge, notice board)</c:v>
                </c:pt>
                <c:pt idx="4">
                  <c:v>Threw it away/recycled</c:v>
                </c:pt>
                <c:pt idx="5">
                  <c:v>Filed it for reference or records</c:v>
                </c:pt>
                <c:pt idx="6">
                  <c:v>Took it out of the house (e.g. to work)</c:v>
                </c:pt>
                <c:pt idx="7">
                  <c:v>Used/did something with the information</c:v>
                </c:pt>
                <c:pt idx="8">
                  <c:v>Passed it on/left out for the person it's for</c:v>
                </c:pt>
                <c:pt idx="9">
                  <c:v>Read/looked/glanced at it</c:v>
                </c:pt>
              </c:strCache>
            </c:strRef>
          </c:cat>
          <c:val>
            <c:numRef>
              <c:f>Sheet1!$B$2:$B$11</c:f>
              <c:numCache>
                <c:formatCode>0%</c:formatCode>
                <c:ptCount val="10"/>
                <c:pt idx="0">
                  <c:v>0.62</c:v>
                </c:pt>
                <c:pt idx="1">
                  <c:v>0.28999999999999998</c:v>
                </c:pt>
                <c:pt idx="2">
                  <c:v>0.09</c:v>
                </c:pt>
                <c:pt idx="3">
                  <c:v>0.02</c:v>
                </c:pt>
                <c:pt idx="4">
                  <c:v>0.64</c:v>
                </c:pt>
                <c:pt idx="5">
                  <c:v>0.08</c:v>
                </c:pt>
                <c:pt idx="6">
                  <c:v>0.03</c:v>
                </c:pt>
                <c:pt idx="7">
                  <c:v>0.05</c:v>
                </c:pt>
                <c:pt idx="8">
                  <c:v>0.1</c:v>
                </c:pt>
                <c:pt idx="9">
                  <c:v>0.69</c:v>
                </c:pt>
              </c:numCache>
            </c:numRef>
          </c:val>
          <c:extLst>
            <c:ext xmlns:c16="http://schemas.microsoft.com/office/drawing/2014/chart" uri="{C3380CC4-5D6E-409C-BE32-E72D297353CC}">
              <c16:uniqueId val="{00000009-D00F-4431-A722-BCFB04C2BFFF}"/>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0.860000000000000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spPr>
            <a:solidFill>
              <a:schemeClr val="accent2"/>
            </a:solidFill>
          </c:spPr>
          <c:explosion val="4"/>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7FC-4EBA-966C-C7B967AF59E7}"/>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87FC-4EBA-966C-C7B967AF59E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FC-4EBA-966C-C7B967AF59E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0.49</c:v>
                </c:pt>
                <c:pt idx="1">
                  <c:v>0.51</c:v>
                </c:pt>
              </c:numCache>
            </c:numRef>
          </c:val>
          <c:extLst>
            <c:ext xmlns:c16="http://schemas.microsoft.com/office/drawing/2014/chart" uri="{C3380CC4-5D6E-409C-BE32-E72D297353CC}">
              <c16:uniqueId val="{00000004-87FC-4EBA-966C-C7B967AF59E7}"/>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8525853678771E-2"/>
          <c:y val="3.6944325846962361E-2"/>
          <c:w val="0.94577912512183659"/>
          <c:h val="0.72731900952361983"/>
        </c:manualLayout>
      </c:layout>
      <c:barChart>
        <c:barDir val="col"/>
        <c:grouping val="clustered"/>
        <c:varyColors val="0"/>
        <c:ser>
          <c:idx val="0"/>
          <c:order val="0"/>
          <c:tx>
            <c:strRef>
              <c:f>Sheet1!$B$1</c:f>
              <c:strCache>
                <c:ptCount val="1"/>
                <c:pt idx="0">
                  <c:v>Travel</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Information about products and services</c:v>
                </c:pt>
                <c:pt idx="1">
                  <c:v>Special offers / discounts</c:v>
                </c:pt>
                <c:pt idx="2">
                  <c:v>Vouchers / coupons</c:v>
                </c:pt>
                <c:pt idx="3">
                  <c:v>News / update / magazine article</c:v>
                </c:pt>
                <c:pt idx="4">
                  <c:v>Financial statement / bill / update</c:v>
                </c:pt>
                <c:pt idx="5">
                  <c:v>Information about entertainment or activities</c:v>
                </c:pt>
                <c:pt idx="6">
                  <c:v>Sender's contact details</c:v>
                </c:pt>
                <c:pt idx="7">
                  <c:v>Administrative information</c:v>
                </c:pt>
              </c:strCache>
            </c:strRef>
          </c:cat>
          <c:val>
            <c:numRef>
              <c:f>Sheet1!$B$2:$B$9</c:f>
              <c:numCache>
                <c:formatCode>0%</c:formatCode>
                <c:ptCount val="8"/>
                <c:pt idx="0">
                  <c:v>0.19</c:v>
                </c:pt>
                <c:pt idx="1">
                  <c:v>0.24</c:v>
                </c:pt>
                <c:pt idx="2">
                  <c:v>0.47</c:v>
                </c:pt>
                <c:pt idx="3">
                  <c:v>0.25</c:v>
                </c:pt>
                <c:pt idx="4">
                  <c:v>0.52</c:v>
                </c:pt>
                <c:pt idx="5">
                  <c:v>0.26</c:v>
                </c:pt>
                <c:pt idx="6">
                  <c:v>0.21</c:v>
                </c:pt>
                <c:pt idx="7">
                  <c:v>0.5</c:v>
                </c:pt>
              </c:numCache>
            </c:numRef>
          </c:val>
          <c:extLst>
            <c:ext xmlns:c16="http://schemas.microsoft.com/office/drawing/2014/chart" uri="{C3380CC4-5D6E-409C-BE32-E72D297353CC}">
              <c16:uniqueId val="{00000000-4B66-46F5-8874-A8D9DEF38A7F}"/>
            </c:ext>
          </c:extLst>
        </c:ser>
        <c:dLbls>
          <c:showLegendKey val="0"/>
          <c:showVal val="0"/>
          <c:showCatName val="0"/>
          <c:showSerName val="0"/>
          <c:showPercent val="0"/>
          <c:showBubbleSize val="0"/>
        </c:dLbls>
        <c:gapWidth val="150"/>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BD9-455B-8B33-EC31FE7B40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BD9-455B-8B33-EC31FE7B401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9-455B-8B33-EC31FE7B40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3BD9-455B-8B33-EC31FE7B4014}"/>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293061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rates are on a par with all other sectors, but slightly higher for engagement (the average is 91%).</a:t>
            </a:r>
          </a:p>
        </p:txBody>
      </p:sp>
      <p:sp>
        <p:nvSpPr>
          <p:cNvPr id="4" name="Slide Number Placeholder 3"/>
          <p:cNvSpPr>
            <a:spLocks noGrp="1"/>
          </p:cNvSpPr>
          <p:nvPr>
            <p:ph type="sldNum" sz="quarter" idx="5"/>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186973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Travel company mail contents tend to have a slightly more diverse types of contents than other sectors.</a:t>
            </a:r>
          </a:p>
          <a:p>
            <a:endParaRPr lang="en-GB" dirty="0"/>
          </a:p>
          <a:p>
            <a:r>
              <a:rPr lang="en-GB" dirty="0"/>
              <a:t>But people mostly say their travel mail contains information about product/services or about entertainment and activities.  But they also contain a number of other things like special offers.</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75133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rates are high, it is clear that people take notice of mail from travel.  29% of travel mail is put aside to look at later, the average for all sectors is 25%.  The recycle rates look a bit alarming but actually 49% of travel mail is still live in the home after 28 days.  Panellists are only asked to record what they do with their mail for 28 days.</a:t>
            </a:r>
          </a:p>
          <a:p>
            <a:endParaRPr lang="en-GB" dirty="0"/>
          </a:p>
          <a:p>
            <a:r>
              <a:rPr lang="en-GB" dirty="0"/>
              <a:t>Travel mail therefore sticks around.</a:t>
            </a:r>
          </a:p>
        </p:txBody>
      </p:sp>
      <p:sp>
        <p:nvSpPr>
          <p:cNvPr id="4" name="Slide Number Placeholder 3"/>
          <p:cNvSpPr>
            <a:spLocks noGrp="1"/>
          </p:cNvSpPr>
          <p:nvPr>
            <p:ph type="sldNum" sz="quarter" idx="5"/>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8692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drives commercial action – 28% of people receiving travel mail go on to do something commercial with that mail.</a:t>
            </a:r>
          </a:p>
          <a:p>
            <a:endParaRPr lang="en-GB" dirty="0"/>
          </a:p>
          <a:p>
            <a:r>
              <a:rPr lang="en-GB" dirty="0"/>
              <a:t>But look at how three types of mail in particular drive even higher engagement.  </a:t>
            </a:r>
          </a:p>
          <a:p>
            <a:endParaRPr lang="en-GB" dirty="0"/>
          </a:p>
          <a:p>
            <a:r>
              <a:rPr lang="en-GB" dirty="0"/>
              <a:t>Just as a reminder commercial actions are over and above the physical actions people take that can’t necessarily be associated with what people do when they have the mal pack in their hand.  The average commercial engagement rate across all sectors is 32%.  </a:t>
            </a:r>
          </a:p>
          <a:p>
            <a:endParaRPr lang="en-GB" dirty="0"/>
          </a:p>
          <a:p>
            <a:r>
              <a:rPr lang="en-GB" dirty="0"/>
              <a:t>This might help you make decisions about what your mail contains to ensure you get the greatest engagement levels you can.</a:t>
            </a:r>
          </a:p>
          <a:p>
            <a:endParaRPr lang="en-GB" dirty="0"/>
          </a:p>
          <a:p>
            <a:r>
              <a:rPr lang="en-GB" sz="1000" dirty="0"/>
              <a:t>Went online for more information</a:t>
            </a:r>
          </a:p>
          <a:p>
            <a:r>
              <a:rPr lang="en-GB" sz="1000" dirty="0"/>
              <a:t>Discussed with someone</a:t>
            </a:r>
          </a:p>
          <a:p>
            <a:r>
              <a:rPr lang="en-GB" sz="1000" dirty="0"/>
              <a:t>Bought something/made a payment or donation</a:t>
            </a:r>
          </a:p>
          <a:p>
            <a:r>
              <a:rPr lang="en-GB" sz="1000" dirty="0"/>
              <a:t>Called the sender</a:t>
            </a:r>
          </a:p>
          <a:p>
            <a:r>
              <a:rPr lang="en-GB" sz="1000" dirty="0"/>
              <a:t>Visited the sender’s web site</a:t>
            </a:r>
          </a:p>
          <a:p>
            <a:r>
              <a:rPr lang="en-GB" sz="1000" dirty="0"/>
              <a:t>Used a tablet or smart phone</a:t>
            </a:r>
          </a:p>
          <a:p>
            <a:r>
              <a:rPr lang="en-GB" sz="1000" dirty="0"/>
              <a:t>Used a voucher/discount code</a:t>
            </a:r>
          </a:p>
          <a:p>
            <a:r>
              <a:rPr lang="en-GB" sz="1000" dirty="0"/>
              <a:t>Visited a sender’s shop/office</a:t>
            </a:r>
          </a:p>
          <a:p>
            <a:r>
              <a:rPr lang="en-GB" sz="1000" dirty="0"/>
              <a:t>Planned a large purchase</a:t>
            </a:r>
          </a:p>
          <a:p>
            <a:r>
              <a:rPr lang="en-GB" sz="1000" dirty="0"/>
              <a:t>Ordered a catalogue</a:t>
            </a:r>
          </a:p>
          <a:p>
            <a:r>
              <a:rPr lang="en-GB" sz="1000" dirty="0"/>
              <a:t>Looked up my account details</a:t>
            </a:r>
          </a:p>
          <a:p>
            <a:r>
              <a:rPr lang="en-GB" sz="1000" dirty="0"/>
              <a:t>Posted a reply to the sender</a:t>
            </a:r>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49551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different types of groups engage with travel mail.  Using JICMAIL might help you enhance your targeting.</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3521423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age groups engage with mail from travel companies.  The 55-64 year olds have the highest rates of engagement.</a:t>
            </a:r>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121191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if you look at exposure frequency for some mail contents they perform higher than average.  Vouchers and coupons boost frequency to 4.7 and administrative information to 4.8.</a:t>
            </a:r>
          </a:p>
          <a:p>
            <a:endParaRPr lang="en-GB" dirty="0"/>
          </a:p>
          <a:p>
            <a:r>
              <a:rPr lang="en-GB" dirty="0"/>
              <a:t>Travel mail is on a par with reach data for all other sectors which is 1.13.  But this means that for every 100 travel packs that are sent another 12 people will see it.</a:t>
            </a:r>
          </a:p>
        </p:txBody>
      </p:sp>
      <p:sp>
        <p:nvSpPr>
          <p:cNvPr id="4" name="Slide Number Placeholder 3"/>
          <p:cNvSpPr>
            <a:spLocks noGrp="1"/>
          </p:cNvSpPr>
          <p:nvPr>
            <p:ph type="sldNum" sz="quarter" idx="10"/>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45058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and above the physical interactions with mail that you’ve seen earlier there’s a whole host of commercial actions that are being driven and you can see a wide range of actions per thousand.  So for example if you send someone a voucher or coupon in a travel mail pack 322 people per thousand of those 28% that acted will go on to plan a large purchase.  202 per thousand will use a voucher if you send them a voucher and a financial statement prompts 245 people per 1000 to go on and buy something or make a payment.</a:t>
            </a:r>
          </a:p>
          <a:p>
            <a:endParaRPr lang="en-GB" dirty="0"/>
          </a:p>
          <a:p>
            <a:r>
              <a:rPr lang="en-GB" dirty="0"/>
              <a:t>Giving consumers reasons to engage gets them to act on the information they receive.</a:t>
            </a:r>
          </a:p>
        </p:txBody>
      </p:sp>
      <p:sp>
        <p:nvSpPr>
          <p:cNvPr id="4" name="Slide Number Placeholder 3"/>
          <p:cNvSpPr>
            <a:spLocks noGrp="1"/>
          </p:cNvSpPr>
          <p:nvPr>
            <p:ph type="sldNum" sz="quarter" idx="10"/>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70512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392530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84725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332083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99237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200217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overseas travel has been badly hit.  But there is some optimism.</a:t>
            </a:r>
          </a:p>
          <a:p>
            <a:endParaRPr lang="en-GB" dirty="0"/>
          </a:p>
          <a:p>
            <a:r>
              <a:rPr lang="en-GB" dirty="0"/>
              <a:t>Some travel sectors think they may well benefit from a surge for people staying at home, things like glamping and campsites may have a boom.  But this isn’t going to the case for all travel businesses especially for those who don’t operate from the UK.</a:t>
            </a:r>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260162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198247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720314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232"/>
          <a:stretch/>
        </p:blipFill>
        <p:spPr>
          <a:xfrm>
            <a:off x="555834" y="5573065"/>
            <a:ext cx="123043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45E95041-0EFA-458B-88F5-36021D7431B0}"/>
              </a:ext>
            </a:extLst>
          </p:cNvPr>
          <p:cNvSpPr/>
          <p:nvPr userDrawn="1"/>
        </p:nvSpPr>
        <p:spPr>
          <a:xfrm>
            <a:off x="0" y="6555227"/>
            <a:ext cx="1786270" cy="26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BFB9656D-CAE4-441D-AAD1-4DB821FD068E}"/>
              </a:ext>
            </a:extLst>
          </p:cNvPr>
          <p:cNvSpPr/>
          <p:nvPr userDrawn="1"/>
        </p:nvSpPr>
        <p:spPr>
          <a:xfrm flipH="1">
            <a:off x="0" y="6623579"/>
            <a:ext cx="16267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5B092A87-E030-407C-AFB4-693DC367E9C3}"/>
              </a:ext>
            </a:extLst>
          </p:cNvPr>
          <p:cNvSpPr/>
          <p:nvPr userDrawn="1"/>
        </p:nvSpPr>
        <p:spPr>
          <a:xfrm>
            <a:off x="0" y="6623579"/>
            <a:ext cx="17012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2" name="Rectangle 1">
            <a:extLst>
              <a:ext uri="{FF2B5EF4-FFF2-40B4-BE49-F238E27FC236}">
                <a16:creationId xmlns:a16="http://schemas.microsoft.com/office/drawing/2014/main" id="{E0689A8C-F059-459A-A841-2BE165AABEC1}"/>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mpact" panose="020B0806030902050204" pitchFamily="34" charset="0"/>
                </a:rPr>
                <a:t>CONTAINMENT</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4C1AB70-E361-49B4-9B6C-00FAAE70A494}"/>
              </a:ext>
            </a:extLst>
          </p:cNvPr>
          <p:cNvSpPr/>
          <p:nvPr userDrawn="1"/>
        </p:nvSpPr>
        <p:spPr>
          <a:xfrm>
            <a:off x="0" y="6623579"/>
            <a:ext cx="1637414" cy="22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036C9A3-9AA0-4BF6-B28E-5E0A2AF74BF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745"/>
          <a:stretch/>
        </p:blipFill>
        <p:spPr>
          <a:xfrm>
            <a:off x="555834" y="5573065"/>
            <a:ext cx="1187906"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5E136BB0-F340-4FE5-A931-D58EE542CF1B}"/>
              </a:ext>
            </a:extLst>
          </p:cNvPr>
          <p:cNvSpPr/>
          <p:nvPr userDrawn="1"/>
        </p:nvSpPr>
        <p:spPr>
          <a:xfrm>
            <a:off x="0" y="6613451"/>
            <a:ext cx="1531088" cy="233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0FDCBB76-FC18-475D-B511-4C554665EF58}"/>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F2EEF5B-FBCB-4115-A091-A4C7EE9B68FE}"/>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20D82B4-E51B-4F5E-A51E-710EECD46C00}"/>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3500DC-2212-4B8C-9088-70BFF16C4CC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mail to </a:t>
            </a:r>
            <a:br>
              <a:rPr lang="en-US" dirty="0"/>
            </a:br>
            <a:r>
              <a:rPr lang="en-US" dirty="0"/>
              <a:t>drive commercial </a:t>
            </a:r>
            <a:br>
              <a:rPr lang="en-US" dirty="0"/>
            </a:br>
            <a:r>
              <a:rPr lang="en-US" dirty="0"/>
              <a:t>outcomes </a:t>
            </a:r>
            <a:br>
              <a:rPr lang="en-US" dirty="0"/>
            </a:br>
            <a:r>
              <a:rPr lang="en-US" dirty="0"/>
              <a:t>for your business</a:t>
            </a:r>
            <a:br>
              <a:rPr lang="en-US" dirty="0"/>
            </a:br>
            <a:endParaRPr lang="en-US" dirty="0"/>
          </a:p>
        </p:txBody>
      </p:sp>
      <p:sp>
        <p:nvSpPr>
          <p:cNvPr id="3" name="Subtitle 2">
            <a:extLst>
              <a:ext uri="{FF2B5EF4-FFF2-40B4-BE49-F238E27FC236}">
                <a16:creationId xmlns:a16="http://schemas.microsoft.com/office/drawing/2014/main" id="{6931ADD1-4AD6-419D-A824-CAB568720AFA}"/>
              </a:ext>
            </a:extLst>
          </p:cNvPr>
          <p:cNvSpPr>
            <a:spLocks noGrp="1"/>
          </p:cNvSpPr>
          <p:nvPr>
            <p:ph type="subTitle" idx="1"/>
          </p:nvPr>
        </p:nvSpPr>
        <p:spPr/>
        <p:txBody>
          <a:bodyPr>
            <a:normAutofit fontScale="92500" lnSpcReduction="20000"/>
          </a:bodyPr>
          <a:lstStyle/>
          <a:p>
            <a:r>
              <a:rPr lang="en-GB" dirty="0"/>
              <a:t>How mail gets customers to take action on travel offers</a:t>
            </a:r>
          </a:p>
        </p:txBody>
      </p:sp>
      <p:sp>
        <p:nvSpPr>
          <p:cNvPr id="4" name="Text Placeholder 3">
            <a:extLst>
              <a:ext uri="{FF2B5EF4-FFF2-40B4-BE49-F238E27FC236}">
                <a16:creationId xmlns:a16="http://schemas.microsoft.com/office/drawing/2014/main" id="{C7ED8913-4F96-43F2-B1F6-D6D070C2876A}"/>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997B546E-9C42-4D39-B8AD-C7BDCC9A67EE}"/>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FC320C5-FD30-4087-8093-7A4407FF319B}"/>
              </a:ext>
            </a:extLst>
          </p:cNvPr>
          <p:cNvGraphicFramePr/>
          <p:nvPr>
            <p:extLst>
              <p:ext uri="{D42A27DB-BD31-4B8C-83A1-F6EECF244321}">
                <p14:modId xmlns:p14="http://schemas.microsoft.com/office/powerpoint/2010/main" val="3382240083"/>
              </p:ext>
            </p:extLst>
          </p:nvPr>
        </p:nvGraphicFramePr>
        <p:xfrm>
          <a:off x="6193161" y="1635390"/>
          <a:ext cx="6831462" cy="3264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9EF47F04-1E44-48D8-B292-37949CA39110}"/>
              </a:ext>
            </a:extLst>
          </p:cNvPr>
          <p:cNvSpPr>
            <a:spLocks noGrp="1"/>
          </p:cNvSpPr>
          <p:nvPr>
            <p:ph type="title"/>
          </p:nvPr>
        </p:nvSpPr>
        <p:spPr/>
        <p:txBody>
          <a:bodyPr/>
          <a:lstStyle/>
          <a:p>
            <a:r>
              <a:rPr lang="en-GB" dirty="0"/>
              <a:t>Engagement rates with travel mail</a:t>
            </a:r>
          </a:p>
        </p:txBody>
      </p:sp>
      <p:sp>
        <p:nvSpPr>
          <p:cNvPr id="4" name="Slide Number Placeholder 3">
            <a:extLst>
              <a:ext uri="{FF2B5EF4-FFF2-40B4-BE49-F238E27FC236}">
                <a16:creationId xmlns:a16="http://schemas.microsoft.com/office/drawing/2014/main" id="{081EBA05-EEE4-4611-9927-D99A1936F9D9}"/>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9" name="Text Placeholder 8">
            <a:extLst>
              <a:ext uri="{FF2B5EF4-FFF2-40B4-BE49-F238E27FC236}">
                <a16:creationId xmlns:a16="http://schemas.microsoft.com/office/drawing/2014/main" id="{1BD4482D-8B97-4196-B532-A91672822C4E}"/>
              </a:ext>
            </a:extLst>
          </p:cNvPr>
          <p:cNvSpPr>
            <a:spLocks noGrp="1"/>
          </p:cNvSpPr>
          <p:nvPr>
            <p:ph type="body" sz="quarter" idx="11"/>
          </p:nvPr>
        </p:nvSpPr>
        <p:spPr/>
        <p:txBody>
          <a:bodyPr/>
          <a:lstStyle/>
          <a:p>
            <a:r>
              <a:rPr lang="en-GB" dirty="0"/>
              <a:t>High across the board</a:t>
            </a:r>
          </a:p>
        </p:txBody>
      </p:sp>
      <p:graphicFrame>
        <p:nvGraphicFramePr>
          <p:cNvPr id="11" name="Chart 10">
            <a:extLst>
              <a:ext uri="{FF2B5EF4-FFF2-40B4-BE49-F238E27FC236}">
                <a16:creationId xmlns:a16="http://schemas.microsoft.com/office/drawing/2014/main" id="{57BEB1BD-2873-4417-9EC4-28D4DCE50605}"/>
              </a:ext>
            </a:extLst>
          </p:cNvPr>
          <p:cNvGraphicFramePr/>
          <p:nvPr>
            <p:extLst>
              <p:ext uri="{D42A27DB-BD31-4B8C-83A1-F6EECF244321}">
                <p14:modId xmlns:p14="http://schemas.microsoft.com/office/powerpoint/2010/main" val="595810421"/>
              </p:ext>
            </p:extLst>
          </p:nvPr>
        </p:nvGraphicFramePr>
        <p:xfrm>
          <a:off x="2715120" y="1661817"/>
          <a:ext cx="6831462" cy="32643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715F502-F204-433C-BC36-079E657A4AC4}"/>
              </a:ext>
            </a:extLst>
          </p:cNvPr>
          <p:cNvSpPr txBox="1"/>
          <p:nvPr/>
        </p:nvSpPr>
        <p:spPr>
          <a:xfrm>
            <a:off x="4783606" y="4656214"/>
            <a:ext cx="2655052" cy="923330"/>
          </a:xfrm>
          <a:prstGeom prst="rect">
            <a:avLst/>
          </a:prstGeom>
          <a:noFill/>
        </p:spPr>
        <p:txBody>
          <a:bodyPr wrap="square" rtlCol="0">
            <a:spAutoFit/>
          </a:bodyPr>
          <a:lstStyle/>
          <a:p>
            <a:pPr algn="ctr"/>
            <a:r>
              <a:rPr lang="en-GB" dirty="0"/>
              <a:t>69% of all travel mail read / looked at / glanced at</a:t>
            </a:r>
          </a:p>
        </p:txBody>
      </p:sp>
      <p:graphicFrame>
        <p:nvGraphicFramePr>
          <p:cNvPr id="13" name="Chart 12">
            <a:extLst>
              <a:ext uri="{FF2B5EF4-FFF2-40B4-BE49-F238E27FC236}">
                <a16:creationId xmlns:a16="http://schemas.microsoft.com/office/drawing/2014/main" id="{121AE3F4-A7C0-4776-8A3F-4F2E6137C3D3}"/>
              </a:ext>
            </a:extLst>
          </p:cNvPr>
          <p:cNvGraphicFramePr/>
          <p:nvPr>
            <p:extLst>
              <p:ext uri="{D42A27DB-BD31-4B8C-83A1-F6EECF244321}">
                <p14:modId xmlns:p14="http://schemas.microsoft.com/office/powerpoint/2010/main" val="4286433456"/>
              </p:ext>
            </p:extLst>
          </p:nvPr>
        </p:nvGraphicFramePr>
        <p:xfrm>
          <a:off x="-832098" y="1635390"/>
          <a:ext cx="6831462" cy="3264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695E106E-74E7-484C-8289-9046AD55D3A3}"/>
              </a:ext>
            </a:extLst>
          </p:cNvPr>
          <p:cNvSpPr txBox="1"/>
          <p:nvPr/>
        </p:nvSpPr>
        <p:spPr>
          <a:xfrm>
            <a:off x="1256107" y="4652498"/>
            <a:ext cx="2655052" cy="1477328"/>
          </a:xfrm>
          <a:prstGeom prst="rect">
            <a:avLst/>
          </a:prstGeom>
          <a:noFill/>
        </p:spPr>
        <p:txBody>
          <a:bodyPr wrap="square" rtlCol="0">
            <a:spAutoFit/>
          </a:bodyPr>
          <a:lstStyle/>
          <a:p>
            <a:pPr algn="ctr"/>
            <a:r>
              <a:rPr lang="en-GB" dirty="0"/>
              <a:t>93% of all travel mail is engaged with ie mail is processed in some way (opened, read, sorted, put aside)</a:t>
            </a:r>
          </a:p>
        </p:txBody>
      </p:sp>
      <p:sp>
        <p:nvSpPr>
          <p:cNvPr id="17" name="TextBox 16">
            <a:extLst>
              <a:ext uri="{FF2B5EF4-FFF2-40B4-BE49-F238E27FC236}">
                <a16:creationId xmlns:a16="http://schemas.microsoft.com/office/drawing/2014/main" id="{32B34D82-9F55-45E2-A062-E8125BFAF806}"/>
              </a:ext>
            </a:extLst>
          </p:cNvPr>
          <p:cNvSpPr txBox="1"/>
          <p:nvPr/>
        </p:nvSpPr>
        <p:spPr>
          <a:xfrm>
            <a:off x="8281366" y="4652500"/>
            <a:ext cx="2655052" cy="1200329"/>
          </a:xfrm>
          <a:prstGeom prst="rect">
            <a:avLst/>
          </a:prstGeom>
          <a:noFill/>
        </p:spPr>
        <p:txBody>
          <a:bodyPr wrap="square" rtlCol="0">
            <a:spAutoFit/>
          </a:bodyPr>
          <a:lstStyle/>
          <a:p>
            <a:pPr algn="ctr"/>
            <a:r>
              <a:rPr lang="en-GB" dirty="0"/>
              <a:t>62% of all travel mail is opened (a postcard doesn’t need to be opened)</a:t>
            </a:r>
          </a:p>
        </p:txBody>
      </p:sp>
      <p:sp>
        <p:nvSpPr>
          <p:cNvPr id="18" name="TextBox 17">
            <a:extLst>
              <a:ext uri="{FF2B5EF4-FFF2-40B4-BE49-F238E27FC236}">
                <a16:creationId xmlns:a16="http://schemas.microsoft.com/office/drawing/2014/main" id="{50CD13C0-5F70-43CA-8023-1DA0C86FEECF}"/>
              </a:ext>
            </a:extLst>
          </p:cNvPr>
          <p:cNvSpPr txBox="1"/>
          <p:nvPr/>
        </p:nvSpPr>
        <p:spPr>
          <a:xfrm>
            <a:off x="392566" y="6623579"/>
            <a:ext cx="5957080" cy="246221"/>
          </a:xfrm>
          <a:prstGeom prst="rect">
            <a:avLst/>
          </a:prstGeom>
          <a:noFill/>
        </p:spPr>
        <p:txBody>
          <a:bodyPr wrap="none" rtlCol="0">
            <a:spAutoFit/>
          </a:bodyPr>
          <a:lstStyle/>
          <a:p>
            <a:r>
              <a:rPr lang="en-GB" sz="1000" dirty="0"/>
              <a:t>Source:  JICMAIL Q2 2017 – Q1 2019 Addressed or Business Mail, Travel/tourism/attractions, n=3483</a:t>
            </a:r>
          </a:p>
        </p:txBody>
      </p:sp>
    </p:spTree>
    <p:extLst>
      <p:ext uri="{BB962C8B-B14F-4D97-AF65-F5344CB8AC3E}">
        <p14:creationId xmlns:p14="http://schemas.microsoft.com/office/powerpoint/2010/main" val="376231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73710E0-C5AA-45A3-973B-B3CB1A3C77D5}"/>
              </a:ext>
            </a:extLst>
          </p:cNvPr>
          <p:cNvGraphicFramePr>
            <a:graphicFrameLocks noGrp="1"/>
          </p:cNvGraphicFramePr>
          <p:nvPr>
            <p:ph type="chart" sz="quarter" idx="14"/>
            <p:extLst>
              <p:ext uri="{D42A27DB-BD31-4B8C-83A1-F6EECF244321}">
                <p14:modId xmlns:p14="http://schemas.microsoft.com/office/powerpoint/2010/main" val="3006558316"/>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6EFCB0E-09E7-4892-93D6-2E4ACE9361CC}"/>
              </a:ext>
            </a:extLst>
          </p:cNvPr>
          <p:cNvSpPr>
            <a:spLocks noGrp="1"/>
          </p:cNvSpPr>
          <p:nvPr>
            <p:ph type="title"/>
          </p:nvPr>
        </p:nvSpPr>
        <p:spPr/>
        <p:txBody>
          <a:bodyPr/>
          <a:lstStyle/>
          <a:p>
            <a:r>
              <a:rPr lang="en-GB" dirty="0"/>
              <a:t>What are travel companies sending?</a:t>
            </a:r>
          </a:p>
        </p:txBody>
      </p:sp>
      <p:sp>
        <p:nvSpPr>
          <p:cNvPr id="4" name="Slide Number Placeholder 3">
            <a:extLst>
              <a:ext uri="{FF2B5EF4-FFF2-40B4-BE49-F238E27FC236}">
                <a16:creationId xmlns:a16="http://schemas.microsoft.com/office/drawing/2014/main" id="{5FA87551-99E0-4326-8802-B5920C29257F}"/>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5" name="Text Placeholder 4">
            <a:extLst>
              <a:ext uri="{FF2B5EF4-FFF2-40B4-BE49-F238E27FC236}">
                <a16:creationId xmlns:a16="http://schemas.microsoft.com/office/drawing/2014/main" id="{42A98FBD-5DE6-41E1-BE00-488052B00201}"/>
              </a:ext>
            </a:extLst>
          </p:cNvPr>
          <p:cNvSpPr>
            <a:spLocks noGrp="1"/>
          </p:cNvSpPr>
          <p:nvPr>
            <p:ph type="body" sz="quarter" idx="11"/>
          </p:nvPr>
        </p:nvSpPr>
        <p:spPr/>
        <p:txBody>
          <a:bodyPr/>
          <a:lstStyle/>
          <a:p>
            <a:r>
              <a:rPr lang="en-GB" dirty="0"/>
              <a:t>They are mainly sending information about products and services, but more likely to contain a broader range of contents than other sectors</a:t>
            </a:r>
          </a:p>
        </p:txBody>
      </p:sp>
      <p:sp>
        <p:nvSpPr>
          <p:cNvPr id="7" name="Rectangle 6">
            <a:extLst>
              <a:ext uri="{FF2B5EF4-FFF2-40B4-BE49-F238E27FC236}">
                <a16:creationId xmlns:a16="http://schemas.microsoft.com/office/drawing/2014/main" id="{6FA6FABF-98BC-4504-8139-AC2474EE2E1E}"/>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28B4703-039C-44F2-A740-4E1035D9087E}"/>
              </a:ext>
            </a:extLst>
          </p:cNvPr>
          <p:cNvSpPr txBox="1"/>
          <p:nvPr/>
        </p:nvSpPr>
        <p:spPr>
          <a:xfrm>
            <a:off x="435938" y="6424741"/>
            <a:ext cx="5957080" cy="400110"/>
          </a:xfrm>
          <a:prstGeom prst="rect">
            <a:avLst/>
          </a:prstGeom>
          <a:noFill/>
        </p:spPr>
        <p:txBody>
          <a:bodyPr wrap="none" rtlCol="0">
            <a:spAutoFit/>
          </a:bodyPr>
          <a:lstStyle/>
          <a:p>
            <a:r>
              <a:rPr lang="en-GB" sz="1000" dirty="0"/>
              <a:t>Source:  JICMAIL Q2 2017 – Q1 2019 Addressed or Business Mail, Travel/tourism/attractions, n=3483</a:t>
            </a:r>
          </a:p>
          <a:p>
            <a:r>
              <a:rPr lang="en-GB" sz="1000" dirty="0"/>
              <a:t>Any type of content with 1% or less has been removed</a:t>
            </a:r>
          </a:p>
        </p:txBody>
      </p:sp>
    </p:spTree>
    <p:extLst>
      <p:ext uri="{BB962C8B-B14F-4D97-AF65-F5344CB8AC3E}">
        <p14:creationId xmlns:p14="http://schemas.microsoft.com/office/powerpoint/2010/main" val="268588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48DC9-E41F-40BF-B1F7-9564A71A16AA}"/>
              </a:ext>
            </a:extLst>
          </p:cNvPr>
          <p:cNvSpPr>
            <a:spLocks noGrp="1"/>
          </p:cNvSpPr>
          <p:nvPr>
            <p:ph type="title"/>
          </p:nvPr>
        </p:nvSpPr>
        <p:spPr/>
        <p:txBody>
          <a:bodyPr/>
          <a:lstStyle/>
          <a:p>
            <a:r>
              <a:rPr lang="en-GB" dirty="0"/>
              <a:t>physical actions</a:t>
            </a:r>
          </a:p>
        </p:txBody>
      </p:sp>
      <p:sp>
        <p:nvSpPr>
          <p:cNvPr id="4" name="Slide Number Placeholder 3">
            <a:extLst>
              <a:ext uri="{FF2B5EF4-FFF2-40B4-BE49-F238E27FC236}">
                <a16:creationId xmlns:a16="http://schemas.microsoft.com/office/drawing/2014/main" id="{BC84E6E3-2541-4315-BC33-D735F3EA644D}"/>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11E67C79-99C8-4511-B2E5-67E954144561}"/>
              </a:ext>
            </a:extLst>
          </p:cNvPr>
          <p:cNvSpPr>
            <a:spLocks noGrp="1"/>
          </p:cNvSpPr>
          <p:nvPr>
            <p:ph type="body" sz="quarter" idx="11"/>
          </p:nvPr>
        </p:nvSpPr>
        <p:spPr/>
        <p:txBody>
          <a:bodyPr/>
          <a:lstStyle/>
          <a:p>
            <a:r>
              <a:rPr lang="en-GB" dirty="0"/>
              <a:t>Physical interactions with travel mail are strong HIGH OPEN RATES AND READING RATES, MORE ARE PUT ASIDE THAN MOST OTHER SECTORS</a:t>
            </a:r>
          </a:p>
        </p:txBody>
      </p:sp>
      <p:graphicFrame>
        <p:nvGraphicFramePr>
          <p:cNvPr id="6" name="Chart 5">
            <a:extLst>
              <a:ext uri="{FF2B5EF4-FFF2-40B4-BE49-F238E27FC236}">
                <a16:creationId xmlns:a16="http://schemas.microsoft.com/office/drawing/2014/main" id="{27B17238-152D-401B-80C1-AC7383B03E6D}"/>
              </a:ext>
            </a:extLst>
          </p:cNvPr>
          <p:cNvGraphicFramePr/>
          <p:nvPr>
            <p:extLst>
              <p:ext uri="{D42A27DB-BD31-4B8C-83A1-F6EECF244321}">
                <p14:modId xmlns:p14="http://schemas.microsoft.com/office/powerpoint/2010/main" val="507078861"/>
              </p:ext>
            </p:extLst>
          </p:nvPr>
        </p:nvGraphicFramePr>
        <p:xfrm>
          <a:off x="515938" y="1864428"/>
          <a:ext cx="11015002" cy="43622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B23662-A597-4368-B26A-ECA95BD86D7A}"/>
              </a:ext>
            </a:extLst>
          </p:cNvPr>
          <p:cNvSpPr txBox="1"/>
          <p:nvPr/>
        </p:nvSpPr>
        <p:spPr>
          <a:xfrm>
            <a:off x="435938" y="6457399"/>
            <a:ext cx="5957080" cy="400110"/>
          </a:xfrm>
          <a:prstGeom prst="rect">
            <a:avLst/>
          </a:prstGeom>
          <a:noFill/>
        </p:spPr>
        <p:txBody>
          <a:bodyPr wrap="none" rtlCol="0">
            <a:spAutoFit/>
          </a:bodyPr>
          <a:lstStyle/>
          <a:p>
            <a:r>
              <a:rPr lang="en-GB" sz="1000" dirty="0"/>
              <a:t>Source:  JICMAIL Q2 2017 – Q1 2019 Addressed or Business Mail, Travel/tourism/attractions, n=3483</a:t>
            </a:r>
          </a:p>
          <a:p>
            <a:r>
              <a:rPr lang="en-GB" sz="1000" dirty="0"/>
              <a:t>Any type of content with 1% or less has been removed</a:t>
            </a:r>
          </a:p>
        </p:txBody>
      </p:sp>
      <p:graphicFrame>
        <p:nvGraphicFramePr>
          <p:cNvPr id="8" name="Chart 7">
            <a:extLst>
              <a:ext uri="{FF2B5EF4-FFF2-40B4-BE49-F238E27FC236}">
                <a16:creationId xmlns:a16="http://schemas.microsoft.com/office/drawing/2014/main" id="{9794AD94-3340-467E-8CC6-05A35F57288B}"/>
              </a:ext>
            </a:extLst>
          </p:cNvPr>
          <p:cNvGraphicFramePr/>
          <p:nvPr>
            <p:extLst>
              <p:ext uri="{D42A27DB-BD31-4B8C-83A1-F6EECF244321}">
                <p14:modId xmlns:p14="http://schemas.microsoft.com/office/powerpoint/2010/main" val="27631739"/>
              </p:ext>
            </p:extLst>
          </p:nvPr>
        </p:nvGraphicFramePr>
        <p:xfrm>
          <a:off x="9536841" y="2181142"/>
          <a:ext cx="2816851" cy="21332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F09C483-060D-4069-8235-E5883DE264BF}"/>
              </a:ext>
            </a:extLst>
          </p:cNvPr>
          <p:cNvSpPr txBox="1"/>
          <p:nvPr/>
        </p:nvSpPr>
        <p:spPr>
          <a:xfrm>
            <a:off x="7905017" y="2786976"/>
            <a:ext cx="2147560" cy="923330"/>
          </a:xfrm>
          <a:prstGeom prst="rect">
            <a:avLst/>
          </a:prstGeom>
          <a:noFill/>
        </p:spPr>
        <p:txBody>
          <a:bodyPr wrap="square" rtlCol="0">
            <a:spAutoFit/>
          </a:bodyPr>
          <a:lstStyle/>
          <a:p>
            <a:pPr algn="r"/>
            <a:r>
              <a:rPr lang="en-US" dirty="0"/>
              <a:t>Travel mail still live in the home after 28 days</a:t>
            </a:r>
          </a:p>
        </p:txBody>
      </p:sp>
    </p:spTree>
    <p:extLst>
      <p:ext uri="{BB962C8B-B14F-4D97-AF65-F5344CB8AC3E}">
        <p14:creationId xmlns:p14="http://schemas.microsoft.com/office/powerpoint/2010/main" val="282796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600732248"/>
              </p:ext>
            </p:extLst>
          </p:nvPr>
        </p:nvGraphicFramePr>
        <p:xfrm>
          <a:off x="359917" y="2139037"/>
          <a:ext cx="9166048" cy="44083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MAIL DRIVES COMMERCIAL ACTIONS</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pPr>
              <a:spcBef>
                <a:spcPts val="0"/>
              </a:spcBef>
            </a:pPr>
            <a:r>
              <a:rPr lang="en-GB" dirty="0"/>
              <a:t>When it contains different content it drives different levels of commercial interaction</a:t>
            </a:r>
          </a:p>
        </p:txBody>
      </p:sp>
      <p:sp>
        <p:nvSpPr>
          <p:cNvPr id="8" name="TextBox 7">
            <a:extLst>
              <a:ext uri="{FF2B5EF4-FFF2-40B4-BE49-F238E27FC236}">
                <a16:creationId xmlns:a16="http://schemas.microsoft.com/office/drawing/2014/main" id="{33BBDFA6-C322-485D-9F8C-481DDC28C1AB}"/>
              </a:ext>
            </a:extLst>
          </p:cNvPr>
          <p:cNvSpPr txBox="1"/>
          <p:nvPr/>
        </p:nvSpPr>
        <p:spPr>
          <a:xfrm>
            <a:off x="457179" y="1860698"/>
            <a:ext cx="367408" cy="338554"/>
          </a:xfrm>
          <a:prstGeom prst="rect">
            <a:avLst/>
          </a:prstGeom>
          <a:noFill/>
        </p:spPr>
        <p:txBody>
          <a:bodyPr wrap="none" rtlCol="0">
            <a:spAutoFit/>
          </a:bodyPr>
          <a:lstStyle/>
          <a:p>
            <a:r>
              <a:rPr lang="en-GB" sz="1600" dirty="0">
                <a:solidFill>
                  <a:schemeClr val="tx2"/>
                </a:solidFill>
              </a:rPr>
              <a:t>%</a:t>
            </a:r>
          </a:p>
        </p:txBody>
      </p:sp>
      <p:sp>
        <p:nvSpPr>
          <p:cNvPr id="10" name="Rectangle 9">
            <a:extLst>
              <a:ext uri="{FF2B5EF4-FFF2-40B4-BE49-F238E27FC236}">
                <a16:creationId xmlns:a16="http://schemas.microsoft.com/office/drawing/2014/main" id="{F7C0C31C-851B-4FB4-B785-BCA1640EB244}"/>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687B31-DCF3-42F4-9E8C-2CA36066CE5B}"/>
              </a:ext>
            </a:extLst>
          </p:cNvPr>
          <p:cNvSpPr txBox="1"/>
          <p:nvPr/>
        </p:nvSpPr>
        <p:spPr>
          <a:xfrm>
            <a:off x="1109601" y="5288533"/>
            <a:ext cx="502061" cy="246221"/>
          </a:xfrm>
          <a:prstGeom prst="rect">
            <a:avLst/>
          </a:prstGeom>
          <a:noFill/>
        </p:spPr>
        <p:txBody>
          <a:bodyPr wrap="none" rtlCol="0">
            <a:spAutoFit/>
          </a:bodyPr>
          <a:lstStyle/>
          <a:p>
            <a:r>
              <a:rPr lang="en-GB" sz="1000" dirty="0"/>
              <a:t>1,908</a:t>
            </a:r>
          </a:p>
        </p:txBody>
      </p:sp>
      <p:sp>
        <p:nvSpPr>
          <p:cNvPr id="15" name="TextBox 14">
            <a:extLst>
              <a:ext uri="{FF2B5EF4-FFF2-40B4-BE49-F238E27FC236}">
                <a16:creationId xmlns:a16="http://schemas.microsoft.com/office/drawing/2014/main" id="{684F6482-F50F-4195-AE35-74609885F333}"/>
              </a:ext>
            </a:extLst>
          </p:cNvPr>
          <p:cNvSpPr txBox="1"/>
          <p:nvPr/>
        </p:nvSpPr>
        <p:spPr>
          <a:xfrm>
            <a:off x="2242854" y="5288533"/>
            <a:ext cx="396262" cy="246221"/>
          </a:xfrm>
          <a:prstGeom prst="rect">
            <a:avLst/>
          </a:prstGeom>
          <a:noFill/>
        </p:spPr>
        <p:txBody>
          <a:bodyPr wrap="none" rtlCol="0">
            <a:spAutoFit/>
          </a:bodyPr>
          <a:lstStyle/>
          <a:p>
            <a:r>
              <a:rPr lang="en-GB" sz="1000" dirty="0"/>
              <a:t>655</a:t>
            </a:r>
          </a:p>
        </p:txBody>
      </p:sp>
      <p:sp>
        <p:nvSpPr>
          <p:cNvPr id="18" name="TextBox 17">
            <a:extLst>
              <a:ext uri="{FF2B5EF4-FFF2-40B4-BE49-F238E27FC236}">
                <a16:creationId xmlns:a16="http://schemas.microsoft.com/office/drawing/2014/main" id="{33D228E0-6CCD-4211-A59D-C90DFEF5FD66}"/>
              </a:ext>
            </a:extLst>
          </p:cNvPr>
          <p:cNvSpPr txBox="1"/>
          <p:nvPr/>
        </p:nvSpPr>
        <p:spPr>
          <a:xfrm>
            <a:off x="3299620" y="5288533"/>
            <a:ext cx="396262" cy="246221"/>
          </a:xfrm>
          <a:prstGeom prst="rect">
            <a:avLst/>
          </a:prstGeom>
          <a:noFill/>
        </p:spPr>
        <p:txBody>
          <a:bodyPr wrap="none" rtlCol="0">
            <a:spAutoFit/>
          </a:bodyPr>
          <a:lstStyle/>
          <a:p>
            <a:r>
              <a:rPr lang="en-GB" sz="1000" dirty="0"/>
              <a:t>130</a:t>
            </a:r>
          </a:p>
        </p:txBody>
      </p:sp>
      <p:sp>
        <p:nvSpPr>
          <p:cNvPr id="21" name="TextBox 20">
            <a:extLst>
              <a:ext uri="{FF2B5EF4-FFF2-40B4-BE49-F238E27FC236}">
                <a16:creationId xmlns:a16="http://schemas.microsoft.com/office/drawing/2014/main" id="{4A536F01-57BF-474D-8EA5-3CA5E977B51E}"/>
              </a:ext>
            </a:extLst>
          </p:cNvPr>
          <p:cNvSpPr txBox="1"/>
          <p:nvPr/>
        </p:nvSpPr>
        <p:spPr>
          <a:xfrm>
            <a:off x="6595940" y="5288533"/>
            <a:ext cx="396262" cy="246221"/>
          </a:xfrm>
          <a:prstGeom prst="rect">
            <a:avLst/>
          </a:prstGeom>
          <a:noFill/>
        </p:spPr>
        <p:txBody>
          <a:bodyPr wrap="none" rtlCol="0">
            <a:spAutoFit/>
          </a:bodyPr>
          <a:lstStyle/>
          <a:p>
            <a:r>
              <a:rPr lang="en-GB" sz="1000" dirty="0"/>
              <a:t>821</a:t>
            </a:r>
          </a:p>
        </p:txBody>
      </p:sp>
      <p:sp>
        <p:nvSpPr>
          <p:cNvPr id="23" name="TextBox 22">
            <a:extLst>
              <a:ext uri="{FF2B5EF4-FFF2-40B4-BE49-F238E27FC236}">
                <a16:creationId xmlns:a16="http://schemas.microsoft.com/office/drawing/2014/main" id="{E7D2475A-DBDE-4DB0-BA09-93F799D09AE0}"/>
              </a:ext>
            </a:extLst>
          </p:cNvPr>
          <p:cNvSpPr txBox="1"/>
          <p:nvPr/>
        </p:nvSpPr>
        <p:spPr>
          <a:xfrm>
            <a:off x="4411662" y="5288533"/>
            <a:ext cx="396262" cy="246221"/>
          </a:xfrm>
          <a:prstGeom prst="rect">
            <a:avLst/>
          </a:prstGeom>
          <a:noFill/>
        </p:spPr>
        <p:txBody>
          <a:bodyPr wrap="none" rtlCol="0">
            <a:spAutoFit/>
          </a:bodyPr>
          <a:lstStyle/>
          <a:p>
            <a:r>
              <a:rPr lang="en-GB" sz="1000" dirty="0"/>
              <a:t>400</a:t>
            </a:r>
          </a:p>
        </p:txBody>
      </p:sp>
      <p:sp>
        <p:nvSpPr>
          <p:cNvPr id="24" name="TextBox 23">
            <a:extLst>
              <a:ext uri="{FF2B5EF4-FFF2-40B4-BE49-F238E27FC236}">
                <a16:creationId xmlns:a16="http://schemas.microsoft.com/office/drawing/2014/main" id="{BC7BA771-9CDC-43E3-A2B8-4D7C77ADEB85}"/>
              </a:ext>
            </a:extLst>
          </p:cNvPr>
          <p:cNvSpPr txBox="1"/>
          <p:nvPr/>
        </p:nvSpPr>
        <p:spPr>
          <a:xfrm>
            <a:off x="5527584" y="5288533"/>
            <a:ext cx="325730" cy="246221"/>
          </a:xfrm>
          <a:prstGeom prst="rect">
            <a:avLst/>
          </a:prstGeom>
          <a:noFill/>
        </p:spPr>
        <p:txBody>
          <a:bodyPr wrap="none" rtlCol="0">
            <a:spAutoFit/>
          </a:bodyPr>
          <a:lstStyle/>
          <a:p>
            <a:r>
              <a:rPr lang="en-GB" sz="1000" dirty="0"/>
              <a:t>69</a:t>
            </a:r>
          </a:p>
        </p:txBody>
      </p:sp>
      <p:sp>
        <p:nvSpPr>
          <p:cNvPr id="27" name="TextBox 26">
            <a:extLst>
              <a:ext uri="{FF2B5EF4-FFF2-40B4-BE49-F238E27FC236}">
                <a16:creationId xmlns:a16="http://schemas.microsoft.com/office/drawing/2014/main" id="{52A7CE5E-BD42-46D7-8C4F-09CAD2B60B6D}"/>
              </a:ext>
            </a:extLst>
          </p:cNvPr>
          <p:cNvSpPr txBox="1"/>
          <p:nvPr/>
        </p:nvSpPr>
        <p:spPr>
          <a:xfrm>
            <a:off x="7672707" y="5288533"/>
            <a:ext cx="396262" cy="246221"/>
          </a:xfrm>
          <a:prstGeom prst="rect">
            <a:avLst/>
          </a:prstGeom>
          <a:noFill/>
        </p:spPr>
        <p:txBody>
          <a:bodyPr wrap="none" rtlCol="0">
            <a:spAutoFit/>
          </a:bodyPr>
          <a:lstStyle/>
          <a:p>
            <a:r>
              <a:rPr lang="en-GB" sz="1000" dirty="0"/>
              <a:t>424</a:t>
            </a:r>
          </a:p>
        </p:txBody>
      </p:sp>
      <p:graphicFrame>
        <p:nvGraphicFramePr>
          <p:cNvPr id="36" name="Chart 35">
            <a:extLst>
              <a:ext uri="{FF2B5EF4-FFF2-40B4-BE49-F238E27FC236}">
                <a16:creationId xmlns:a16="http://schemas.microsoft.com/office/drawing/2014/main" id="{345ECB7D-4C62-4D22-ADD9-6B0E44A0EF09}"/>
              </a:ext>
            </a:extLst>
          </p:cNvPr>
          <p:cNvGraphicFramePr/>
          <p:nvPr>
            <p:extLst>
              <p:ext uri="{D42A27DB-BD31-4B8C-83A1-F6EECF244321}">
                <p14:modId xmlns:p14="http://schemas.microsoft.com/office/powerpoint/2010/main" val="401894155"/>
              </p:ext>
            </p:extLst>
          </p:nvPr>
        </p:nvGraphicFramePr>
        <p:xfrm>
          <a:off x="9070349" y="1139386"/>
          <a:ext cx="3129135" cy="250031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DBC287C5-C878-48A3-B6BC-24D79CDD1645}"/>
              </a:ext>
            </a:extLst>
          </p:cNvPr>
          <p:cNvSpPr txBox="1"/>
          <p:nvPr/>
        </p:nvSpPr>
        <p:spPr>
          <a:xfrm>
            <a:off x="9625527" y="3522552"/>
            <a:ext cx="2147560" cy="1200329"/>
          </a:xfrm>
          <a:prstGeom prst="rect">
            <a:avLst/>
          </a:prstGeom>
          <a:noFill/>
        </p:spPr>
        <p:txBody>
          <a:bodyPr wrap="square" rtlCol="0">
            <a:spAutoFit/>
          </a:bodyPr>
          <a:lstStyle/>
          <a:p>
            <a:pPr algn="ctr"/>
            <a:r>
              <a:rPr lang="en-US" dirty="0"/>
              <a:t>Resulting commercial actions with high street retail mail</a:t>
            </a:r>
          </a:p>
        </p:txBody>
      </p:sp>
      <p:sp>
        <p:nvSpPr>
          <p:cNvPr id="38" name="TextBox 37">
            <a:extLst>
              <a:ext uri="{FF2B5EF4-FFF2-40B4-BE49-F238E27FC236}">
                <a16:creationId xmlns:a16="http://schemas.microsoft.com/office/drawing/2014/main" id="{26392A62-5D66-4C74-BCAC-156E37091100}"/>
              </a:ext>
            </a:extLst>
          </p:cNvPr>
          <p:cNvSpPr txBox="1"/>
          <p:nvPr/>
        </p:nvSpPr>
        <p:spPr>
          <a:xfrm>
            <a:off x="392566" y="6623579"/>
            <a:ext cx="5957080" cy="246221"/>
          </a:xfrm>
          <a:prstGeom prst="rect">
            <a:avLst/>
          </a:prstGeom>
          <a:noFill/>
        </p:spPr>
        <p:txBody>
          <a:bodyPr wrap="none" rtlCol="0">
            <a:spAutoFit/>
          </a:bodyPr>
          <a:lstStyle/>
          <a:p>
            <a:r>
              <a:rPr lang="en-GB" sz="1000" dirty="0"/>
              <a:t>Source:  JICMAIL Q2 2017 – Q1 2019 Addressed or Business Mail, Travel/tourism/attractions, n=3483</a:t>
            </a:r>
          </a:p>
        </p:txBody>
      </p:sp>
      <p:sp>
        <p:nvSpPr>
          <p:cNvPr id="19" name="TextBox 18">
            <a:extLst>
              <a:ext uri="{FF2B5EF4-FFF2-40B4-BE49-F238E27FC236}">
                <a16:creationId xmlns:a16="http://schemas.microsoft.com/office/drawing/2014/main" id="{24CF10E3-A933-4D41-B126-DDD177F89A36}"/>
              </a:ext>
            </a:extLst>
          </p:cNvPr>
          <p:cNvSpPr txBox="1"/>
          <p:nvPr/>
        </p:nvSpPr>
        <p:spPr>
          <a:xfrm>
            <a:off x="8728621" y="5288533"/>
            <a:ext cx="396262" cy="246221"/>
          </a:xfrm>
          <a:prstGeom prst="rect">
            <a:avLst/>
          </a:prstGeom>
          <a:noFill/>
        </p:spPr>
        <p:txBody>
          <a:bodyPr wrap="none" rtlCol="0">
            <a:spAutoFit/>
          </a:bodyPr>
          <a:lstStyle/>
          <a:p>
            <a:r>
              <a:rPr lang="en-GB" sz="1000" dirty="0"/>
              <a:t>155</a:t>
            </a:r>
          </a:p>
        </p:txBody>
      </p:sp>
      <p:sp>
        <p:nvSpPr>
          <p:cNvPr id="4" name="TextBox 3">
            <a:extLst>
              <a:ext uri="{FF2B5EF4-FFF2-40B4-BE49-F238E27FC236}">
                <a16:creationId xmlns:a16="http://schemas.microsoft.com/office/drawing/2014/main" id="{03A227B7-6BFB-4DB7-BCCC-5D6345D652A5}"/>
              </a:ext>
            </a:extLst>
          </p:cNvPr>
          <p:cNvSpPr txBox="1"/>
          <p:nvPr/>
        </p:nvSpPr>
        <p:spPr>
          <a:xfrm>
            <a:off x="2013857" y="2057400"/>
            <a:ext cx="184731" cy="369332"/>
          </a:xfrm>
          <a:prstGeom prst="rect">
            <a:avLst/>
          </a:prstGeom>
          <a:noFill/>
        </p:spPr>
        <p:txBody>
          <a:bodyPr wrap="none" rtlCol="0">
            <a:spAutoFit/>
          </a:bodyPr>
          <a:lstStyle/>
          <a:p>
            <a:endParaRPr lang="en-GB" dirty="0"/>
          </a:p>
        </p:txBody>
      </p:sp>
      <p:sp>
        <p:nvSpPr>
          <p:cNvPr id="5" name="Rectangle 4">
            <a:extLst>
              <a:ext uri="{FF2B5EF4-FFF2-40B4-BE49-F238E27FC236}">
                <a16:creationId xmlns:a16="http://schemas.microsoft.com/office/drawing/2014/main" id="{BF20AD39-9D84-4E39-956F-1E9C596B42A2}"/>
              </a:ext>
            </a:extLst>
          </p:cNvPr>
          <p:cNvSpPr/>
          <p:nvPr/>
        </p:nvSpPr>
        <p:spPr>
          <a:xfrm>
            <a:off x="824587" y="3399348"/>
            <a:ext cx="8800940" cy="99200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Commercial actions particularly high for vouchers/coupons, financial statements and administrative information</a:t>
            </a:r>
          </a:p>
        </p:txBody>
      </p:sp>
      <p:sp>
        <p:nvSpPr>
          <p:cNvPr id="9" name="Isosceles Triangle 8">
            <a:extLst>
              <a:ext uri="{FF2B5EF4-FFF2-40B4-BE49-F238E27FC236}">
                <a16:creationId xmlns:a16="http://schemas.microsoft.com/office/drawing/2014/main" id="{C6B87E53-D226-42E5-BFD0-D342C5621809}"/>
              </a:ext>
            </a:extLst>
          </p:cNvPr>
          <p:cNvSpPr/>
          <p:nvPr/>
        </p:nvSpPr>
        <p:spPr>
          <a:xfrm>
            <a:off x="3374658" y="2627890"/>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8A676512-6D0C-4D46-B5CD-6914FD2DB7EE}"/>
              </a:ext>
            </a:extLst>
          </p:cNvPr>
          <p:cNvSpPr/>
          <p:nvPr/>
        </p:nvSpPr>
        <p:spPr>
          <a:xfrm>
            <a:off x="5567730" y="2356547"/>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213B38F5-4BFB-439A-B38F-76D60230BDB1}"/>
              </a:ext>
            </a:extLst>
          </p:cNvPr>
          <p:cNvSpPr/>
          <p:nvPr/>
        </p:nvSpPr>
        <p:spPr>
          <a:xfrm>
            <a:off x="8820165" y="2464342"/>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1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2"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BEA-8E4F-4FD6-A34D-72179CAA9EF3}"/>
              </a:ext>
            </a:extLst>
          </p:cNvPr>
          <p:cNvSpPr>
            <a:spLocks noGrp="1"/>
          </p:cNvSpPr>
          <p:nvPr>
            <p:ph type="title"/>
          </p:nvPr>
        </p:nvSpPr>
        <p:spPr/>
        <p:txBody>
          <a:bodyPr>
            <a:noAutofit/>
          </a:bodyPr>
          <a:lstStyle/>
          <a:p>
            <a:r>
              <a:rPr lang="en-GB" dirty="0"/>
              <a:t>All SORTS OF GROUPS ENGAGE WITH MAIL</a:t>
            </a:r>
          </a:p>
        </p:txBody>
      </p:sp>
      <p:sp>
        <p:nvSpPr>
          <p:cNvPr id="4" name="Slide Number Placeholder 3">
            <a:extLst>
              <a:ext uri="{FF2B5EF4-FFF2-40B4-BE49-F238E27FC236}">
                <a16:creationId xmlns:a16="http://schemas.microsoft.com/office/drawing/2014/main" id="{B42A53AA-F262-4ABC-81F9-2D179C07DA96}"/>
              </a:ext>
            </a:extLst>
          </p:cNvPr>
          <p:cNvSpPr>
            <a:spLocks noGrp="1"/>
          </p:cNvSpPr>
          <p:nvPr>
            <p:ph type="sldNum" sz="quarter" idx="10"/>
          </p:nvPr>
        </p:nvSpPr>
        <p:spPr/>
        <p:txBody>
          <a:bodyPr/>
          <a:lstStyle/>
          <a:p>
            <a:fld id="{C0C3EC5B-4348-466D-90FB-B48FCA4BBB3D}" type="slidenum">
              <a:rPr lang="en-GB" smtClean="0"/>
              <a:t>14</a:t>
            </a:fld>
            <a:endParaRPr lang="en-GB" dirty="0"/>
          </a:p>
        </p:txBody>
      </p:sp>
      <p:sp>
        <p:nvSpPr>
          <p:cNvPr id="3" name="Text Placeholder 2">
            <a:extLst>
              <a:ext uri="{FF2B5EF4-FFF2-40B4-BE49-F238E27FC236}">
                <a16:creationId xmlns:a16="http://schemas.microsoft.com/office/drawing/2014/main" id="{9350EBDE-762F-4836-B051-DF60795BBF72}"/>
              </a:ext>
            </a:extLst>
          </p:cNvPr>
          <p:cNvSpPr>
            <a:spLocks noGrp="1"/>
          </p:cNvSpPr>
          <p:nvPr>
            <p:ph type="body" sz="quarter" idx="11"/>
          </p:nvPr>
        </p:nvSpPr>
        <p:spPr/>
        <p:txBody>
          <a:bodyPr/>
          <a:lstStyle/>
          <a:p>
            <a:r>
              <a:rPr lang="en-GB" dirty="0"/>
              <a:t>Travel mail is engaged with by all types of consumer</a:t>
            </a:r>
          </a:p>
        </p:txBody>
      </p:sp>
      <p:sp>
        <p:nvSpPr>
          <p:cNvPr id="9" name="Oval 8">
            <a:extLst>
              <a:ext uri="{FF2B5EF4-FFF2-40B4-BE49-F238E27FC236}">
                <a16:creationId xmlns:a16="http://schemas.microsoft.com/office/drawing/2014/main" id="{5A670B57-195B-4E3D-AD76-1A1A807EBED7}"/>
              </a:ext>
            </a:extLst>
          </p:cNvPr>
          <p:cNvSpPr/>
          <p:nvPr/>
        </p:nvSpPr>
        <p:spPr>
          <a:xfrm>
            <a:off x="2218837" y="3866541"/>
            <a:ext cx="1344115" cy="1344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4.31</a:t>
            </a:r>
          </a:p>
        </p:txBody>
      </p:sp>
      <p:sp>
        <p:nvSpPr>
          <p:cNvPr id="10" name="Oval 9">
            <a:extLst>
              <a:ext uri="{FF2B5EF4-FFF2-40B4-BE49-F238E27FC236}">
                <a16:creationId xmlns:a16="http://schemas.microsoft.com/office/drawing/2014/main" id="{735BA262-F7C9-4CF1-ADA0-AD8C8A9ABFB4}"/>
              </a:ext>
            </a:extLst>
          </p:cNvPr>
          <p:cNvSpPr/>
          <p:nvPr/>
        </p:nvSpPr>
        <p:spPr>
          <a:xfrm>
            <a:off x="5613519" y="3866541"/>
            <a:ext cx="1344115" cy="1344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4.8</a:t>
            </a:r>
          </a:p>
        </p:txBody>
      </p:sp>
      <p:sp>
        <p:nvSpPr>
          <p:cNvPr id="11" name="Oval 10">
            <a:extLst>
              <a:ext uri="{FF2B5EF4-FFF2-40B4-BE49-F238E27FC236}">
                <a16:creationId xmlns:a16="http://schemas.microsoft.com/office/drawing/2014/main" id="{B5FDEC5B-2CEF-4A46-AEB8-59FC179ACE1D}"/>
              </a:ext>
            </a:extLst>
          </p:cNvPr>
          <p:cNvSpPr/>
          <p:nvPr/>
        </p:nvSpPr>
        <p:spPr>
          <a:xfrm>
            <a:off x="7310860" y="3866541"/>
            <a:ext cx="1344115" cy="1344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a:t>
            </a:r>
          </a:p>
        </p:txBody>
      </p:sp>
      <p:sp>
        <p:nvSpPr>
          <p:cNvPr id="12" name="Oval 11">
            <a:extLst>
              <a:ext uri="{FF2B5EF4-FFF2-40B4-BE49-F238E27FC236}">
                <a16:creationId xmlns:a16="http://schemas.microsoft.com/office/drawing/2014/main" id="{1A292DE7-9DBF-43FF-83A1-937DE8876F0C}"/>
              </a:ext>
            </a:extLst>
          </p:cNvPr>
          <p:cNvSpPr/>
          <p:nvPr/>
        </p:nvSpPr>
        <p:spPr>
          <a:xfrm>
            <a:off x="9008200" y="3866541"/>
            <a:ext cx="1344115" cy="13441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4.8</a:t>
            </a:r>
          </a:p>
        </p:txBody>
      </p:sp>
      <p:sp>
        <p:nvSpPr>
          <p:cNvPr id="13" name="Oval 12">
            <a:extLst>
              <a:ext uri="{FF2B5EF4-FFF2-40B4-BE49-F238E27FC236}">
                <a16:creationId xmlns:a16="http://schemas.microsoft.com/office/drawing/2014/main" id="{F3DD22BE-326C-4693-884A-E899FEE84AF2}"/>
              </a:ext>
            </a:extLst>
          </p:cNvPr>
          <p:cNvSpPr/>
          <p:nvPr/>
        </p:nvSpPr>
        <p:spPr>
          <a:xfrm>
            <a:off x="3916178" y="3866541"/>
            <a:ext cx="1344115" cy="1344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4.83</a:t>
            </a:r>
          </a:p>
        </p:txBody>
      </p:sp>
      <p:sp>
        <p:nvSpPr>
          <p:cNvPr id="20" name="TextBox 19">
            <a:extLst>
              <a:ext uri="{FF2B5EF4-FFF2-40B4-BE49-F238E27FC236}">
                <a16:creationId xmlns:a16="http://schemas.microsoft.com/office/drawing/2014/main" id="{11807681-8F69-49E0-8708-9FAB6C9629EF}"/>
              </a:ext>
            </a:extLst>
          </p:cNvPr>
          <p:cNvSpPr txBox="1"/>
          <p:nvPr/>
        </p:nvSpPr>
        <p:spPr>
          <a:xfrm>
            <a:off x="3744471" y="3375206"/>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MALE 55+</a:t>
            </a:r>
            <a:endPar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1FF42C52-BBB0-429D-8EDE-F859F07F9DD3}"/>
              </a:ext>
            </a:extLst>
          </p:cNvPr>
          <p:cNvSpPr txBox="1"/>
          <p:nvPr/>
        </p:nvSpPr>
        <p:spPr>
          <a:xfrm>
            <a:off x="5371988" y="3375206"/>
            <a:ext cx="1836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SOCIAL GRADE C2</a:t>
            </a:r>
          </a:p>
        </p:txBody>
      </p:sp>
      <p:sp>
        <p:nvSpPr>
          <p:cNvPr id="22" name="TextBox 21">
            <a:extLst>
              <a:ext uri="{FF2B5EF4-FFF2-40B4-BE49-F238E27FC236}">
                <a16:creationId xmlns:a16="http://schemas.microsoft.com/office/drawing/2014/main" id="{97423D3E-09EC-4520-9816-B7B3DC00C67C}"/>
              </a:ext>
            </a:extLst>
          </p:cNvPr>
          <p:cNvSpPr txBox="1"/>
          <p:nvPr/>
        </p:nvSpPr>
        <p:spPr>
          <a:xfrm>
            <a:off x="7073286" y="3375206"/>
            <a:ext cx="1792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TV 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MIDLANDS</a:t>
            </a:r>
          </a:p>
        </p:txBody>
      </p:sp>
      <p:sp>
        <p:nvSpPr>
          <p:cNvPr id="23" name="TextBox 22">
            <a:extLst>
              <a:ext uri="{FF2B5EF4-FFF2-40B4-BE49-F238E27FC236}">
                <a16:creationId xmlns:a16="http://schemas.microsoft.com/office/drawing/2014/main" id="{1E4020F2-4A30-4039-9D2C-5A0309E4EDC3}"/>
              </a:ext>
            </a:extLst>
          </p:cNvPr>
          <p:cNvSpPr txBox="1"/>
          <p:nvPr/>
        </p:nvSpPr>
        <p:spPr>
          <a:xfrm>
            <a:off x="8658810" y="3375206"/>
            <a:ext cx="20206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OWN HOME 6-10 YRS</a:t>
            </a:r>
          </a:p>
        </p:txBody>
      </p:sp>
      <p:sp>
        <p:nvSpPr>
          <p:cNvPr id="27" name="TextBox 26">
            <a:extLst>
              <a:ext uri="{FF2B5EF4-FFF2-40B4-BE49-F238E27FC236}">
                <a16:creationId xmlns:a16="http://schemas.microsoft.com/office/drawing/2014/main" id="{E496329D-4563-46F7-A56D-B4A18798D799}"/>
              </a:ext>
            </a:extLst>
          </p:cNvPr>
          <p:cNvSpPr txBox="1"/>
          <p:nvPr/>
        </p:nvSpPr>
        <p:spPr>
          <a:xfrm>
            <a:off x="407095" y="4700195"/>
            <a:ext cx="15026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ADVERTISING &amp; BUSINESS MAIL MAIL</a:t>
            </a:r>
            <a:endParaRPr kumimoji="0" lang="en-GB" sz="12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52897C-46AE-4E72-86E6-2F6B19685D0B}"/>
              </a:ext>
            </a:extLst>
          </p:cNvPr>
          <p:cNvSpPr txBox="1"/>
          <p:nvPr/>
        </p:nvSpPr>
        <p:spPr>
          <a:xfrm>
            <a:off x="4542418" y="2044465"/>
            <a:ext cx="3380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a:ea typeface="+mn-ea"/>
                <a:cs typeface="+mn-cs"/>
              </a:rPr>
              <a:t>FREQUENCY OF EXPOSURE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CB650AC9-17A7-4ABB-9F75-4E0337401BFE}"/>
              </a:ext>
            </a:extLst>
          </p:cNvPr>
          <p:cNvSpPr txBox="1"/>
          <p:nvPr/>
        </p:nvSpPr>
        <p:spPr>
          <a:xfrm>
            <a:off x="2051153" y="3375206"/>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AGE 55-64</a:t>
            </a:r>
          </a:p>
        </p:txBody>
      </p:sp>
      <p:sp>
        <p:nvSpPr>
          <p:cNvPr id="24" name="TextBox 23">
            <a:extLst>
              <a:ext uri="{FF2B5EF4-FFF2-40B4-BE49-F238E27FC236}">
                <a16:creationId xmlns:a16="http://schemas.microsoft.com/office/drawing/2014/main" id="{DAB6285B-3A68-4646-8FB5-6FF1144E016E}"/>
              </a:ext>
            </a:extLst>
          </p:cNvPr>
          <p:cNvSpPr txBox="1"/>
          <p:nvPr/>
        </p:nvSpPr>
        <p:spPr>
          <a:xfrm>
            <a:off x="392566" y="6623579"/>
            <a:ext cx="6054863" cy="246221"/>
          </a:xfrm>
          <a:prstGeom prst="rect">
            <a:avLst/>
          </a:prstGeom>
          <a:noFill/>
        </p:spPr>
        <p:txBody>
          <a:bodyPr wrap="none" rtlCol="0">
            <a:spAutoFit/>
          </a:bodyPr>
          <a:lstStyle/>
          <a:p>
            <a:r>
              <a:rPr lang="en-GB" sz="1000" dirty="0"/>
              <a:t>Source:  JICMAIL Q2 2017 – Q1 2019 Addressed and Business Mail, Travel/tourism/attractions, n=3483</a:t>
            </a:r>
          </a:p>
        </p:txBody>
      </p:sp>
      <p:pic>
        <p:nvPicPr>
          <p:cNvPr id="6" name="Graphic 5" descr="Shopping bag">
            <a:extLst>
              <a:ext uri="{FF2B5EF4-FFF2-40B4-BE49-F238E27FC236}">
                <a16:creationId xmlns:a16="http://schemas.microsoft.com/office/drawing/2014/main" id="{E7539FA2-FB67-4A3D-BA93-F50EC408F9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0497" y="2764802"/>
            <a:ext cx="624548" cy="624548"/>
          </a:xfrm>
          <a:prstGeom prst="rect">
            <a:avLst/>
          </a:prstGeom>
        </p:spPr>
      </p:pic>
      <p:pic>
        <p:nvPicPr>
          <p:cNvPr id="26" name="Graphic 25" descr="Open envelope">
            <a:extLst>
              <a:ext uri="{FF2B5EF4-FFF2-40B4-BE49-F238E27FC236}">
                <a16:creationId xmlns:a16="http://schemas.microsoft.com/office/drawing/2014/main" id="{70E42893-C2AC-4AD6-A36C-8EF1FEBA5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883" y="3624198"/>
            <a:ext cx="914400" cy="914400"/>
          </a:xfrm>
          <a:prstGeom prst="rect">
            <a:avLst/>
          </a:prstGeom>
        </p:spPr>
      </p:pic>
      <p:pic>
        <p:nvPicPr>
          <p:cNvPr id="31" name="Graphic 30" descr="Fence">
            <a:extLst>
              <a:ext uri="{FF2B5EF4-FFF2-40B4-BE49-F238E27FC236}">
                <a16:creationId xmlns:a16="http://schemas.microsoft.com/office/drawing/2014/main" id="{3AEB2241-B3A9-4D2F-B4F8-0A978ECA6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05240" y="2814596"/>
            <a:ext cx="687003" cy="687003"/>
          </a:xfrm>
          <a:prstGeom prst="rect">
            <a:avLst/>
          </a:prstGeom>
        </p:spPr>
      </p:pic>
      <p:pic>
        <p:nvPicPr>
          <p:cNvPr id="7" name="Graphic 6" descr="Cycling">
            <a:extLst>
              <a:ext uri="{FF2B5EF4-FFF2-40B4-BE49-F238E27FC236}">
                <a16:creationId xmlns:a16="http://schemas.microsoft.com/office/drawing/2014/main" id="{28D01699-5219-4CD7-97D8-D467370C92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21228" y="2658018"/>
            <a:ext cx="755703" cy="755703"/>
          </a:xfrm>
          <a:prstGeom prst="rect">
            <a:avLst/>
          </a:prstGeom>
        </p:spPr>
      </p:pic>
      <p:pic>
        <p:nvPicPr>
          <p:cNvPr id="28" name="Graphic 27" descr="Cell Tower">
            <a:extLst>
              <a:ext uri="{FF2B5EF4-FFF2-40B4-BE49-F238E27FC236}">
                <a16:creationId xmlns:a16="http://schemas.microsoft.com/office/drawing/2014/main" id="{A26A86AF-3857-460D-99D6-2290971BE3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44429" y="2719717"/>
            <a:ext cx="687003" cy="687003"/>
          </a:xfrm>
          <a:prstGeom prst="rect">
            <a:avLst/>
          </a:prstGeom>
        </p:spPr>
      </p:pic>
      <p:pic>
        <p:nvPicPr>
          <p:cNvPr id="8" name="Graphic 7" descr="Office worker">
            <a:extLst>
              <a:ext uri="{FF2B5EF4-FFF2-40B4-BE49-F238E27FC236}">
                <a16:creationId xmlns:a16="http://schemas.microsoft.com/office/drawing/2014/main" id="{8B09E3EC-B240-4622-8FE8-ACA3A86003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4149" y="2724580"/>
            <a:ext cx="755703" cy="755703"/>
          </a:xfrm>
          <a:prstGeom prst="rect">
            <a:avLst/>
          </a:prstGeom>
        </p:spPr>
      </p:pic>
    </p:spTree>
    <p:extLst>
      <p:ext uri="{BB962C8B-B14F-4D97-AF65-F5344CB8AC3E}">
        <p14:creationId xmlns:p14="http://schemas.microsoft.com/office/powerpoint/2010/main" val="123365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184F8F24-79B0-4B9B-A261-00F32103F2C5}"/>
              </a:ext>
            </a:extLst>
          </p:cNvPr>
          <p:cNvGraphicFramePr>
            <a:graphicFrameLocks noGrp="1"/>
          </p:cNvGraphicFramePr>
          <p:nvPr>
            <p:ph type="chart" sz="quarter" idx="14"/>
            <p:extLst>
              <p:ext uri="{D42A27DB-BD31-4B8C-83A1-F6EECF244321}">
                <p14:modId xmlns:p14="http://schemas.microsoft.com/office/powerpoint/2010/main" val="3419998075"/>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12B652-0475-4FBB-9E38-D1A10214768B}"/>
              </a:ext>
            </a:extLst>
          </p:cNvPr>
          <p:cNvSpPr>
            <a:spLocks noGrp="1"/>
          </p:cNvSpPr>
          <p:nvPr>
            <p:ph type="title"/>
          </p:nvPr>
        </p:nvSpPr>
        <p:spPr/>
        <p:txBody>
          <a:bodyPr/>
          <a:lstStyle/>
          <a:p>
            <a:r>
              <a:rPr lang="en-GB" dirty="0"/>
              <a:t>All age groups engage with mail</a:t>
            </a:r>
          </a:p>
        </p:txBody>
      </p:sp>
      <p:sp>
        <p:nvSpPr>
          <p:cNvPr id="3" name="Slide Number Placeholder 2">
            <a:extLst>
              <a:ext uri="{FF2B5EF4-FFF2-40B4-BE49-F238E27FC236}">
                <a16:creationId xmlns:a16="http://schemas.microsoft.com/office/drawing/2014/main" id="{DDC10C81-D740-49D9-AA31-32B84E628F06}"/>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5" name="Text Placeholder 4">
            <a:extLst>
              <a:ext uri="{FF2B5EF4-FFF2-40B4-BE49-F238E27FC236}">
                <a16:creationId xmlns:a16="http://schemas.microsoft.com/office/drawing/2014/main" id="{29F16705-4E7F-4B1D-BA3B-165C685AB97E}"/>
              </a:ext>
            </a:extLst>
          </p:cNvPr>
          <p:cNvSpPr>
            <a:spLocks noGrp="1"/>
          </p:cNvSpPr>
          <p:nvPr>
            <p:ph type="body" sz="quarter" idx="11"/>
          </p:nvPr>
        </p:nvSpPr>
        <p:spPr/>
        <p:txBody>
          <a:bodyPr/>
          <a:lstStyle/>
          <a:p>
            <a:pPr>
              <a:spcBef>
                <a:spcPts val="0"/>
              </a:spcBef>
            </a:pPr>
            <a:r>
              <a:rPr lang="en-GB" dirty="0"/>
              <a:t>Frequency - older age groups engage at slightly higher rates</a:t>
            </a:r>
          </a:p>
        </p:txBody>
      </p:sp>
      <p:sp>
        <p:nvSpPr>
          <p:cNvPr id="6" name="TextBox 5">
            <a:extLst>
              <a:ext uri="{FF2B5EF4-FFF2-40B4-BE49-F238E27FC236}">
                <a16:creationId xmlns:a16="http://schemas.microsoft.com/office/drawing/2014/main" id="{06E6E646-C0F8-4E52-8ADB-433AD30135F6}"/>
              </a:ext>
            </a:extLst>
          </p:cNvPr>
          <p:cNvSpPr txBox="1"/>
          <p:nvPr/>
        </p:nvSpPr>
        <p:spPr>
          <a:xfrm>
            <a:off x="392566" y="6623579"/>
            <a:ext cx="6019597" cy="246221"/>
          </a:xfrm>
          <a:prstGeom prst="rect">
            <a:avLst/>
          </a:prstGeom>
          <a:noFill/>
        </p:spPr>
        <p:txBody>
          <a:bodyPr wrap="none" rtlCol="0">
            <a:spAutoFit/>
          </a:bodyPr>
          <a:lstStyle/>
          <a:p>
            <a:r>
              <a:rPr lang="en-GB" sz="1000" dirty="0"/>
              <a:t>Source:  JICMAIL Q2 2017 – Q1 2019 Addressed and Business Mail, Travel/tourism/attractions, n=3483</a:t>
            </a:r>
          </a:p>
        </p:txBody>
      </p:sp>
    </p:spTree>
    <p:extLst>
      <p:ext uri="{BB962C8B-B14F-4D97-AF65-F5344CB8AC3E}">
        <p14:creationId xmlns:p14="http://schemas.microsoft.com/office/powerpoint/2010/main" val="118682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649632922"/>
              </p:ext>
            </p:extLst>
          </p:nvPr>
        </p:nvGraphicFramePr>
        <p:xfrm>
          <a:off x="1" y="2647778"/>
          <a:ext cx="11642400" cy="36496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frequency above average</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r>
              <a:rPr lang="en-GB" dirty="0"/>
              <a:t>Mail drives high frequency but varies by type of content</a:t>
            </a:r>
          </a:p>
          <a:p>
            <a:endParaRPr lang="en-GB" sz="1100" cap="none" dirty="0"/>
          </a:p>
          <a:p>
            <a:r>
              <a:rPr lang="en-GB" cap="none" dirty="0"/>
              <a:t>If the content has a voucher or coupon, news/update or is a financial statement or administrative information then the frequency is significantly higher than the average.</a:t>
            </a:r>
            <a:endParaRPr lang="en-US" cap="none" dirty="0"/>
          </a:p>
          <a:p>
            <a:endParaRPr lang="en-GB" cap="none" dirty="0"/>
          </a:p>
        </p:txBody>
      </p:sp>
      <p:sp>
        <p:nvSpPr>
          <p:cNvPr id="4" name="TextBox 3">
            <a:extLst>
              <a:ext uri="{FF2B5EF4-FFF2-40B4-BE49-F238E27FC236}">
                <a16:creationId xmlns:a16="http://schemas.microsoft.com/office/drawing/2014/main" id="{63DA3BD0-5154-48E4-925B-A1BD66A50CE9}"/>
              </a:ext>
            </a:extLst>
          </p:cNvPr>
          <p:cNvSpPr txBox="1"/>
          <p:nvPr/>
        </p:nvSpPr>
        <p:spPr>
          <a:xfrm>
            <a:off x="2001212" y="6057286"/>
            <a:ext cx="898003" cy="246221"/>
          </a:xfrm>
          <a:prstGeom prst="rect">
            <a:avLst/>
          </a:prstGeom>
          <a:noFill/>
        </p:spPr>
        <p:txBody>
          <a:bodyPr wrap="none" rtlCol="0">
            <a:spAutoFit/>
          </a:bodyPr>
          <a:lstStyle/>
          <a:p>
            <a:r>
              <a:rPr lang="en-GB" sz="1000" dirty="0">
                <a:solidFill>
                  <a:schemeClr val="tx2"/>
                </a:solidFill>
              </a:rPr>
              <a:t>Base:  1,908</a:t>
            </a:r>
          </a:p>
        </p:txBody>
      </p:sp>
      <p:sp>
        <p:nvSpPr>
          <p:cNvPr id="22" name="TextBox 21">
            <a:extLst>
              <a:ext uri="{FF2B5EF4-FFF2-40B4-BE49-F238E27FC236}">
                <a16:creationId xmlns:a16="http://schemas.microsoft.com/office/drawing/2014/main" id="{83A0E275-B790-4EE5-9584-19ECD9D81A53}"/>
              </a:ext>
            </a:extLst>
          </p:cNvPr>
          <p:cNvSpPr txBox="1"/>
          <p:nvPr/>
        </p:nvSpPr>
        <p:spPr>
          <a:xfrm>
            <a:off x="3235273" y="6057286"/>
            <a:ext cx="792205" cy="246221"/>
          </a:xfrm>
          <a:prstGeom prst="rect">
            <a:avLst/>
          </a:prstGeom>
          <a:noFill/>
        </p:spPr>
        <p:txBody>
          <a:bodyPr wrap="none" rtlCol="0">
            <a:spAutoFit/>
          </a:bodyPr>
          <a:lstStyle/>
          <a:p>
            <a:r>
              <a:rPr lang="en-GB" sz="1000" dirty="0">
                <a:solidFill>
                  <a:schemeClr val="tx2"/>
                </a:solidFill>
              </a:rPr>
              <a:t>Base:  655</a:t>
            </a:r>
          </a:p>
        </p:txBody>
      </p:sp>
      <p:sp>
        <p:nvSpPr>
          <p:cNvPr id="30" name="TextBox 29">
            <a:extLst>
              <a:ext uri="{FF2B5EF4-FFF2-40B4-BE49-F238E27FC236}">
                <a16:creationId xmlns:a16="http://schemas.microsoft.com/office/drawing/2014/main" id="{864B4E98-FFC6-42D7-A9CE-4AD9A2D167D4}"/>
              </a:ext>
            </a:extLst>
          </p:cNvPr>
          <p:cNvSpPr txBox="1"/>
          <p:nvPr/>
        </p:nvSpPr>
        <p:spPr>
          <a:xfrm>
            <a:off x="4477105" y="6057286"/>
            <a:ext cx="792205" cy="246221"/>
          </a:xfrm>
          <a:prstGeom prst="rect">
            <a:avLst/>
          </a:prstGeom>
          <a:noFill/>
        </p:spPr>
        <p:txBody>
          <a:bodyPr wrap="none" rtlCol="0">
            <a:spAutoFit/>
          </a:bodyPr>
          <a:lstStyle/>
          <a:p>
            <a:r>
              <a:rPr lang="en-GB" sz="1000" dirty="0">
                <a:solidFill>
                  <a:schemeClr val="tx2"/>
                </a:solidFill>
              </a:rPr>
              <a:t>Base:  130</a:t>
            </a:r>
          </a:p>
        </p:txBody>
      </p:sp>
      <p:sp>
        <p:nvSpPr>
          <p:cNvPr id="31" name="TextBox 30">
            <a:extLst>
              <a:ext uri="{FF2B5EF4-FFF2-40B4-BE49-F238E27FC236}">
                <a16:creationId xmlns:a16="http://schemas.microsoft.com/office/drawing/2014/main" id="{7B98CDBE-9729-4573-A1A4-F253C9602508}"/>
              </a:ext>
            </a:extLst>
          </p:cNvPr>
          <p:cNvSpPr txBox="1"/>
          <p:nvPr/>
        </p:nvSpPr>
        <p:spPr>
          <a:xfrm>
            <a:off x="5714326" y="6057286"/>
            <a:ext cx="792205" cy="246221"/>
          </a:xfrm>
          <a:prstGeom prst="rect">
            <a:avLst/>
          </a:prstGeom>
          <a:noFill/>
        </p:spPr>
        <p:txBody>
          <a:bodyPr wrap="none" rtlCol="0">
            <a:spAutoFit/>
          </a:bodyPr>
          <a:lstStyle/>
          <a:p>
            <a:r>
              <a:rPr lang="en-GB" sz="1000" dirty="0">
                <a:solidFill>
                  <a:schemeClr val="tx2"/>
                </a:solidFill>
              </a:rPr>
              <a:t>Base:  400</a:t>
            </a:r>
          </a:p>
        </p:txBody>
      </p:sp>
      <p:sp>
        <p:nvSpPr>
          <p:cNvPr id="14" name="Rectangle 13">
            <a:extLst>
              <a:ext uri="{FF2B5EF4-FFF2-40B4-BE49-F238E27FC236}">
                <a16:creationId xmlns:a16="http://schemas.microsoft.com/office/drawing/2014/main" id="{4DD1E14F-1B42-4202-A3B1-5F0EB83E5BF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384480A-6329-4EF2-A98C-59035FBAABA6}"/>
              </a:ext>
            </a:extLst>
          </p:cNvPr>
          <p:cNvSpPr txBox="1"/>
          <p:nvPr/>
        </p:nvSpPr>
        <p:spPr>
          <a:xfrm>
            <a:off x="435938" y="6594864"/>
            <a:ext cx="5676554" cy="246221"/>
          </a:xfrm>
          <a:prstGeom prst="rect">
            <a:avLst/>
          </a:prstGeom>
          <a:noFill/>
        </p:spPr>
        <p:txBody>
          <a:bodyPr wrap="none" rtlCol="0">
            <a:spAutoFit/>
          </a:bodyPr>
          <a:lstStyle/>
          <a:p>
            <a:r>
              <a:rPr lang="en-GB" sz="1000" dirty="0"/>
              <a:t>Source:  Kantar TNS, JICMAIL, Addressed and Business Mail, Travel/tourism/attractions, n=3483</a:t>
            </a:r>
          </a:p>
        </p:txBody>
      </p:sp>
      <p:sp>
        <p:nvSpPr>
          <p:cNvPr id="21" name="TextBox 20">
            <a:extLst>
              <a:ext uri="{FF2B5EF4-FFF2-40B4-BE49-F238E27FC236}">
                <a16:creationId xmlns:a16="http://schemas.microsoft.com/office/drawing/2014/main" id="{D2A71BBF-9EE9-43D8-AF22-26AFB4EF742E}"/>
              </a:ext>
            </a:extLst>
          </p:cNvPr>
          <p:cNvSpPr txBox="1"/>
          <p:nvPr/>
        </p:nvSpPr>
        <p:spPr>
          <a:xfrm>
            <a:off x="759981" y="6049666"/>
            <a:ext cx="898003" cy="246221"/>
          </a:xfrm>
          <a:prstGeom prst="rect">
            <a:avLst/>
          </a:prstGeom>
          <a:noFill/>
        </p:spPr>
        <p:txBody>
          <a:bodyPr wrap="none" rtlCol="0">
            <a:spAutoFit/>
          </a:bodyPr>
          <a:lstStyle/>
          <a:p>
            <a:r>
              <a:rPr lang="en-GB" sz="1000" dirty="0">
                <a:solidFill>
                  <a:schemeClr val="tx2"/>
                </a:solidFill>
              </a:rPr>
              <a:t>Base:  1,908</a:t>
            </a:r>
          </a:p>
        </p:txBody>
      </p:sp>
      <p:sp>
        <p:nvSpPr>
          <p:cNvPr id="18" name="TextBox 17">
            <a:extLst>
              <a:ext uri="{FF2B5EF4-FFF2-40B4-BE49-F238E27FC236}">
                <a16:creationId xmlns:a16="http://schemas.microsoft.com/office/drawing/2014/main" id="{C3C9243D-3C1A-4960-B61E-CF4E2C32026F}"/>
              </a:ext>
            </a:extLst>
          </p:cNvPr>
          <p:cNvSpPr txBox="1"/>
          <p:nvPr/>
        </p:nvSpPr>
        <p:spPr>
          <a:xfrm>
            <a:off x="6964663" y="6059214"/>
            <a:ext cx="721672" cy="246221"/>
          </a:xfrm>
          <a:prstGeom prst="rect">
            <a:avLst/>
          </a:prstGeom>
          <a:noFill/>
        </p:spPr>
        <p:txBody>
          <a:bodyPr wrap="none" rtlCol="0">
            <a:spAutoFit/>
          </a:bodyPr>
          <a:lstStyle/>
          <a:p>
            <a:r>
              <a:rPr lang="en-GB" sz="1000" dirty="0">
                <a:solidFill>
                  <a:schemeClr val="tx2"/>
                </a:solidFill>
              </a:rPr>
              <a:t>Base:  69</a:t>
            </a:r>
          </a:p>
        </p:txBody>
      </p:sp>
      <p:sp>
        <p:nvSpPr>
          <p:cNvPr id="15" name="TextBox 14">
            <a:extLst>
              <a:ext uri="{FF2B5EF4-FFF2-40B4-BE49-F238E27FC236}">
                <a16:creationId xmlns:a16="http://schemas.microsoft.com/office/drawing/2014/main" id="{2B6E4321-E72F-45F6-A685-363E1263EF30}"/>
              </a:ext>
            </a:extLst>
          </p:cNvPr>
          <p:cNvSpPr txBox="1"/>
          <p:nvPr/>
        </p:nvSpPr>
        <p:spPr>
          <a:xfrm>
            <a:off x="8205635" y="6059214"/>
            <a:ext cx="792205" cy="246221"/>
          </a:xfrm>
          <a:prstGeom prst="rect">
            <a:avLst/>
          </a:prstGeom>
          <a:noFill/>
        </p:spPr>
        <p:txBody>
          <a:bodyPr wrap="none" rtlCol="0">
            <a:spAutoFit/>
          </a:bodyPr>
          <a:lstStyle/>
          <a:p>
            <a:r>
              <a:rPr lang="en-GB" sz="1000" dirty="0">
                <a:solidFill>
                  <a:schemeClr val="tx2"/>
                </a:solidFill>
              </a:rPr>
              <a:t>Base:  821</a:t>
            </a:r>
          </a:p>
        </p:txBody>
      </p:sp>
      <p:sp>
        <p:nvSpPr>
          <p:cNvPr id="16" name="TextBox 15">
            <a:extLst>
              <a:ext uri="{FF2B5EF4-FFF2-40B4-BE49-F238E27FC236}">
                <a16:creationId xmlns:a16="http://schemas.microsoft.com/office/drawing/2014/main" id="{EBA41B70-9E17-423B-B0B1-1A0DE496CDB2}"/>
              </a:ext>
            </a:extLst>
          </p:cNvPr>
          <p:cNvSpPr txBox="1"/>
          <p:nvPr/>
        </p:nvSpPr>
        <p:spPr>
          <a:xfrm>
            <a:off x="9435720" y="6059214"/>
            <a:ext cx="792205" cy="246221"/>
          </a:xfrm>
          <a:prstGeom prst="rect">
            <a:avLst/>
          </a:prstGeom>
          <a:noFill/>
        </p:spPr>
        <p:txBody>
          <a:bodyPr wrap="none" rtlCol="0">
            <a:spAutoFit/>
          </a:bodyPr>
          <a:lstStyle/>
          <a:p>
            <a:r>
              <a:rPr lang="en-GB" sz="1000" dirty="0">
                <a:solidFill>
                  <a:schemeClr val="tx2"/>
                </a:solidFill>
              </a:rPr>
              <a:t>Base:  424</a:t>
            </a:r>
          </a:p>
        </p:txBody>
      </p:sp>
      <p:sp>
        <p:nvSpPr>
          <p:cNvPr id="19" name="TextBox 18">
            <a:extLst>
              <a:ext uri="{FF2B5EF4-FFF2-40B4-BE49-F238E27FC236}">
                <a16:creationId xmlns:a16="http://schemas.microsoft.com/office/drawing/2014/main" id="{72313B9D-0009-4D8A-8808-F701D602DF1E}"/>
              </a:ext>
            </a:extLst>
          </p:cNvPr>
          <p:cNvSpPr txBox="1"/>
          <p:nvPr/>
        </p:nvSpPr>
        <p:spPr>
          <a:xfrm>
            <a:off x="10622265" y="6059214"/>
            <a:ext cx="792205" cy="246221"/>
          </a:xfrm>
          <a:prstGeom prst="rect">
            <a:avLst/>
          </a:prstGeom>
          <a:noFill/>
        </p:spPr>
        <p:txBody>
          <a:bodyPr wrap="none" rtlCol="0">
            <a:spAutoFit/>
          </a:bodyPr>
          <a:lstStyle/>
          <a:p>
            <a:r>
              <a:rPr lang="en-GB" sz="1000" dirty="0">
                <a:solidFill>
                  <a:schemeClr val="tx2"/>
                </a:solidFill>
              </a:rPr>
              <a:t>Base:  155</a:t>
            </a:r>
          </a:p>
        </p:txBody>
      </p:sp>
    </p:spTree>
    <p:extLst>
      <p:ext uri="{BB962C8B-B14F-4D97-AF65-F5344CB8AC3E}">
        <p14:creationId xmlns:p14="http://schemas.microsoft.com/office/powerpoint/2010/main" val="309195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BF7BE685-6F13-4D7A-A766-B7E893507358}"/>
              </a:ext>
            </a:extLst>
          </p:cNvPr>
          <p:cNvGraphicFramePr>
            <a:graphicFrameLocks noGrp="1"/>
          </p:cNvGraphicFramePr>
          <p:nvPr>
            <p:ph type="chart" sz="quarter" idx="14"/>
            <p:extLst>
              <p:ext uri="{D42A27DB-BD31-4B8C-83A1-F6EECF244321}">
                <p14:modId xmlns:p14="http://schemas.microsoft.com/office/powerpoint/2010/main" val="875753854"/>
              </p:ext>
            </p:extLst>
          </p:nvPr>
        </p:nvGraphicFramePr>
        <p:xfrm>
          <a:off x="470644" y="2224164"/>
          <a:ext cx="11381832" cy="420264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0198036-B706-4896-8B0F-11583634E277}"/>
              </a:ext>
            </a:extLst>
          </p:cNvPr>
          <p:cNvSpPr>
            <a:spLocks noGrp="1"/>
          </p:cNvSpPr>
          <p:nvPr>
            <p:ph type="title"/>
          </p:nvPr>
        </p:nvSpPr>
        <p:spPr/>
        <p:txBody>
          <a:bodyPr/>
          <a:lstStyle/>
          <a:p>
            <a:r>
              <a:rPr lang="en-GB" dirty="0"/>
              <a:t>Content type drives all sorts of actions</a:t>
            </a:r>
          </a:p>
        </p:txBody>
      </p:sp>
      <p:sp>
        <p:nvSpPr>
          <p:cNvPr id="4" name="Slide Number Placeholder 3">
            <a:extLst>
              <a:ext uri="{FF2B5EF4-FFF2-40B4-BE49-F238E27FC236}">
                <a16:creationId xmlns:a16="http://schemas.microsoft.com/office/drawing/2014/main" id="{2F6D72FD-2A2F-4040-B40E-9C3C5D887C49}"/>
              </a:ext>
            </a:extLst>
          </p:cNvPr>
          <p:cNvSpPr>
            <a:spLocks noGrp="1"/>
          </p:cNvSpPr>
          <p:nvPr>
            <p:ph type="sldNum" sz="quarter" idx="10"/>
          </p:nvPr>
        </p:nvSpPr>
        <p:spPr/>
        <p:txBody>
          <a:bodyPr/>
          <a:lstStyle/>
          <a:p>
            <a:fld id="{887360FE-02F5-4392-9C12-7D03F05745BB}" type="slidenum">
              <a:rPr lang="en-GB" smtClean="0"/>
              <a:pPr/>
              <a:t>17</a:t>
            </a:fld>
            <a:endParaRPr lang="en-GB" dirty="0"/>
          </a:p>
        </p:txBody>
      </p:sp>
      <p:sp>
        <p:nvSpPr>
          <p:cNvPr id="5" name="Text Placeholder 4">
            <a:extLst>
              <a:ext uri="{FF2B5EF4-FFF2-40B4-BE49-F238E27FC236}">
                <a16:creationId xmlns:a16="http://schemas.microsoft.com/office/drawing/2014/main" id="{25B014E6-CF61-495A-B432-8341E481DC15}"/>
              </a:ext>
            </a:extLst>
          </p:cNvPr>
          <p:cNvSpPr>
            <a:spLocks noGrp="1"/>
          </p:cNvSpPr>
          <p:nvPr>
            <p:ph type="body" sz="quarter" idx="11"/>
          </p:nvPr>
        </p:nvSpPr>
        <p:spPr>
          <a:xfrm>
            <a:off x="486000" y="993160"/>
            <a:ext cx="11186959" cy="267229"/>
          </a:xfrm>
        </p:spPr>
        <p:txBody>
          <a:bodyPr/>
          <a:lstStyle/>
          <a:p>
            <a:r>
              <a:rPr lang="en-GB" cap="none" dirty="0"/>
              <a:t>Look how the inclusion of a voucher gets people to do something commercial like use the voucher, plan a large purchase or discuss with someone else</a:t>
            </a:r>
          </a:p>
        </p:txBody>
      </p:sp>
      <p:sp>
        <p:nvSpPr>
          <p:cNvPr id="7" name="Rectangle 6">
            <a:extLst>
              <a:ext uri="{FF2B5EF4-FFF2-40B4-BE49-F238E27FC236}">
                <a16:creationId xmlns:a16="http://schemas.microsoft.com/office/drawing/2014/main" id="{26DAEBA7-9623-4A73-811B-DAA202D4D9A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E14B288-9E9F-4ACB-9A1D-5A7E6418145F}"/>
              </a:ext>
            </a:extLst>
          </p:cNvPr>
          <p:cNvSpPr txBox="1"/>
          <p:nvPr/>
        </p:nvSpPr>
        <p:spPr>
          <a:xfrm>
            <a:off x="435939" y="6642201"/>
            <a:ext cx="10904852" cy="246221"/>
          </a:xfrm>
          <a:prstGeom prst="rect">
            <a:avLst/>
          </a:prstGeom>
          <a:noFill/>
        </p:spPr>
        <p:txBody>
          <a:bodyPr wrap="square" rtlCol="0">
            <a:spAutoFit/>
          </a:bodyPr>
          <a:lstStyle/>
          <a:p>
            <a:r>
              <a:rPr lang="en-GB" sz="1000" dirty="0"/>
              <a:t>Source:  Kantar TNS, JICMAIL, Advertising and Business Mail, Travel/tourism/attractions, n=3483</a:t>
            </a:r>
          </a:p>
        </p:txBody>
      </p:sp>
      <p:sp>
        <p:nvSpPr>
          <p:cNvPr id="2" name="TextBox 1">
            <a:extLst>
              <a:ext uri="{FF2B5EF4-FFF2-40B4-BE49-F238E27FC236}">
                <a16:creationId xmlns:a16="http://schemas.microsoft.com/office/drawing/2014/main" id="{96878B00-A1D3-4645-AA58-7F6F38A2C165}"/>
              </a:ext>
            </a:extLst>
          </p:cNvPr>
          <p:cNvSpPr txBox="1"/>
          <p:nvPr/>
        </p:nvSpPr>
        <p:spPr>
          <a:xfrm>
            <a:off x="4240624" y="1975164"/>
            <a:ext cx="3647152" cy="369332"/>
          </a:xfrm>
          <a:prstGeom prst="rect">
            <a:avLst/>
          </a:prstGeom>
          <a:noFill/>
        </p:spPr>
        <p:txBody>
          <a:bodyPr wrap="none" rtlCol="0">
            <a:spAutoFit/>
          </a:bodyPr>
          <a:lstStyle/>
          <a:p>
            <a:r>
              <a:rPr lang="en-GB" dirty="0"/>
              <a:t>Actions per thousand by mail type</a:t>
            </a:r>
          </a:p>
        </p:txBody>
      </p:sp>
    </p:spTree>
    <p:extLst>
      <p:ext uri="{BB962C8B-B14F-4D97-AF65-F5344CB8AC3E}">
        <p14:creationId xmlns:p14="http://schemas.microsoft.com/office/powerpoint/2010/main" val="106696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26E4B1-9DB8-4C5B-85A9-011826E4CB3C}"/>
              </a:ext>
            </a:extLst>
          </p:cNvPr>
          <p:cNvSpPr>
            <a:spLocks noGrp="1"/>
          </p:cNvSpPr>
          <p:nvPr>
            <p:ph type="body" sz="quarter" idx="10"/>
          </p:nvPr>
        </p:nvSpPr>
        <p:spPr/>
        <p:txBody>
          <a:bodyPr/>
          <a:lstStyle/>
          <a:p>
            <a:r>
              <a:rPr lang="en-GB" dirty="0"/>
              <a:t>What are travel companies sending right now</a:t>
            </a:r>
          </a:p>
        </p:txBody>
      </p:sp>
      <p:sp>
        <p:nvSpPr>
          <p:cNvPr id="4" name="Slide Number Placeholder 3">
            <a:extLst>
              <a:ext uri="{FF2B5EF4-FFF2-40B4-BE49-F238E27FC236}">
                <a16:creationId xmlns:a16="http://schemas.microsoft.com/office/drawing/2014/main" id="{C123A6A6-A451-49EB-8E42-EC552B8A7604}"/>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18</a:t>
            </a:fld>
            <a:endParaRPr lang="en-GB" dirty="0"/>
          </a:p>
        </p:txBody>
      </p:sp>
    </p:spTree>
    <p:extLst>
      <p:ext uri="{BB962C8B-B14F-4D97-AF65-F5344CB8AC3E}">
        <p14:creationId xmlns:p14="http://schemas.microsoft.com/office/powerpoint/2010/main" val="400670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A874-5766-4CF7-BD8C-B5DF013E8D64}"/>
              </a:ext>
            </a:extLst>
          </p:cNvPr>
          <p:cNvSpPr>
            <a:spLocks noGrp="1"/>
          </p:cNvSpPr>
          <p:nvPr>
            <p:ph type="title"/>
          </p:nvPr>
        </p:nvSpPr>
        <p:spPr/>
        <p:txBody>
          <a:bodyPr/>
          <a:lstStyle/>
          <a:p>
            <a:r>
              <a:rPr lang="en-GB" dirty="0"/>
              <a:t>Trailfinders</a:t>
            </a:r>
          </a:p>
        </p:txBody>
      </p:sp>
      <p:sp>
        <p:nvSpPr>
          <p:cNvPr id="3" name="Slide Number Placeholder 2">
            <a:extLst>
              <a:ext uri="{FF2B5EF4-FFF2-40B4-BE49-F238E27FC236}">
                <a16:creationId xmlns:a16="http://schemas.microsoft.com/office/drawing/2014/main" id="{5796B018-A087-407E-8B95-EC7536D1069F}"/>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4" name="Text Placeholder 3">
            <a:extLst>
              <a:ext uri="{FF2B5EF4-FFF2-40B4-BE49-F238E27FC236}">
                <a16:creationId xmlns:a16="http://schemas.microsoft.com/office/drawing/2014/main" id="{5BDA78FA-0404-465F-B6EC-BE70DA854577}"/>
              </a:ext>
            </a:extLst>
          </p:cNvPr>
          <p:cNvSpPr>
            <a:spLocks noGrp="1"/>
          </p:cNvSpPr>
          <p:nvPr>
            <p:ph type="body" sz="quarter" idx="11"/>
          </p:nvPr>
        </p:nvSpPr>
        <p:spPr/>
        <p:txBody>
          <a:bodyPr/>
          <a:lstStyle/>
          <a:p>
            <a:r>
              <a:rPr lang="en-GB" dirty="0"/>
              <a:t>Covid-19 communication from may</a:t>
            </a:r>
          </a:p>
        </p:txBody>
      </p:sp>
      <p:sp>
        <p:nvSpPr>
          <p:cNvPr id="5" name="Text Placeholder 4">
            <a:extLst>
              <a:ext uri="{FF2B5EF4-FFF2-40B4-BE49-F238E27FC236}">
                <a16:creationId xmlns:a16="http://schemas.microsoft.com/office/drawing/2014/main" id="{9939307B-8BAF-475F-9D9C-F4161D3AB9B8}"/>
              </a:ext>
            </a:extLst>
          </p:cNvPr>
          <p:cNvSpPr>
            <a:spLocks noGrp="1"/>
          </p:cNvSpPr>
          <p:nvPr>
            <p:ph type="body" sz="quarter" idx="12"/>
          </p:nvPr>
        </p:nvSpPr>
        <p:spPr>
          <a:xfrm>
            <a:off x="486001" y="1800000"/>
            <a:ext cx="5610000" cy="4644000"/>
          </a:xfrm>
        </p:spPr>
        <p:txBody>
          <a:bodyPr/>
          <a:lstStyle/>
          <a:p>
            <a:r>
              <a:rPr lang="en-GB" dirty="0"/>
              <a:t>Fulfilment letter sent out with brochure</a:t>
            </a:r>
          </a:p>
          <a:p>
            <a:r>
              <a:rPr lang="en-GB" dirty="0"/>
              <a:t>Focus on celebrating their 50</a:t>
            </a:r>
            <a:r>
              <a:rPr lang="en-GB" baseline="30000" dirty="0"/>
              <a:t>th</a:t>
            </a:r>
            <a:r>
              <a:rPr lang="en-GB" dirty="0"/>
              <a:t> Anniversary in October and no mention of the current Covid issue</a:t>
            </a:r>
          </a:p>
          <a:p>
            <a:r>
              <a:rPr lang="en-GB" dirty="0"/>
              <a:t>But they are offering automatic entry into their competition for a lucky individual to win back the cost of their holiday every month, worth up to £10,000</a:t>
            </a:r>
          </a:p>
        </p:txBody>
      </p:sp>
      <p:pic>
        <p:nvPicPr>
          <p:cNvPr id="9" name="Picture 8">
            <a:extLst>
              <a:ext uri="{FF2B5EF4-FFF2-40B4-BE49-F238E27FC236}">
                <a16:creationId xmlns:a16="http://schemas.microsoft.com/office/drawing/2014/main" id="{06E1E3C8-CF77-49A5-9603-D4A0E9766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01501" y="2087483"/>
            <a:ext cx="3717356" cy="2788017"/>
          </a:xfrm>
          <a:prstGeom prst="rect">
            <a:avLst/>
          </a:prstGeom>
        </p:spPr>
      </p:pic>
    </p:spTree>
    <p:extLst>
      <p:ext uri="{BB962C8B-B14F-4D97-AF65-F5344CB8AC3E}">
        <p14:creationId xmlns:p14="http://schemas.microsoft.com/office/powerpoint/2010/main" val="177298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44CA-7A21-42A0-A7AE-5607E54BDF49}"/>
              </a:ext>
            </a:extLst>
          </p:cNvPr>
          <p:cNvSpPr>
            <a:spLocks noGrp="1"/>
          </p:cNvSpPr>
          <p:nvPr>
            <p:ph type="body" sz="quarter" idx="10"/>
          </p:nvPr>
        </p:nvSpPr>
        <p:spPr/>
        <p:txBody>
          <a:bodyPr/>
          <a:lstStyle/>
          <a:p>
            <a:r>
              <a:rPr lang="en-GB" dirty="0"/>
              <a:t>The travel market has obviously been badly hit</a:t>
            </a:r>
          </a:p>
        </p:txBody>
      </p:sp>
      <p:sp>
        <p:nvSpPr>
          <p:cNvPr id="3" name="Slide Number Placeholder 2">
            <a:extLst>
              <a:ext uri="{FF2B5EF4-FFF2-40B4-BE49-F238E27FC236}">
                <a16:creationId xmlns:a16="http://schemas.microsoft.com/office/drawing/2014/main" id="{F902F22A-3011-4563-A6D3-F8D1F8FF3E22}"/>
              </a:ext>
            </a:extLst>
          </p:cNvPr>
          <p:cNvSpPr txBox="1">
            <a:spLocks/>
          </p:cNvSpPr>
          <p:nvPr/>
        </p:nvSpPr>
        <p:spPr>
          <a:xfrm>
            <a:off x="11246983" y="6444000"/>
            <a:ext cx="425976" cy="179579"/>
          </a:xfrm>
          <a:prstGeom prst="rect">
            <a:avLst/>
          </a:prstGeom>
        </p:spPr>
        <p:txBody>
          <a:bodyPr lIns="0" tIns="0" rIns="0" bIns="0"/>
          <a:lstStyle>
            <a:defPPr>
              <a:defRPr lang="en-US"/>
            </a:defPPr>
            <a:lvl1pPr algn="r">
              <a:defRPr lang="en-GB" sz="1200" cap="all" smtClean="0">
                <a:solidFill>
                  <a:schemeClr val="bg1">
                    <a:lumMod val="50000"/>
                  </a:schemeClr>
                </a:solidFill>
                <a:latin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9600" kern="1200" cap="all" spc="-100" baseline="0">
                <a:solidFill>
                  <a:schemeClr val="tx1"/>
                </a:solidFill>
                <a:latin typeface="Impact" panose="020B080603090205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600" kern="1200" cap="all" spc="-100" baseline="0">
                <a:solidFill>
                  <a:schemeClr val="tx1"/>
                </a:solidFill>
                <a:latin typeface="Impact" panose="020B080603090205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600" kern="1200" cap="all" spc="-100" baseline="0">
                <a:solidFill>
                  <a:schemeClr val="tx1"/>
                </a:solidFill>
                <a:latin typeface="Impact" panose="020B080603090205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600" kern="1200" cap="all" spc="-100" baseline="0">
                <a:solidFill>
                  <a:schemeClr val="tx1"/>
                </a:solidFill>
                <a:latin typeface="Impact" panose="020B080603090205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887360FE-02F5-4392-9C12-7D03F05745BB}" type="slidenum">
              <a:rPr lang="en-GB"/>
              <a:pPr/>
              <a:t>2</a:t>
            </a:fld>
            <a:endParaRPr lang="en-GB" dirty="0"/>
          </a:p>
        </p:txBody>
      </p:sp>
    </p:spTree>
    <p:extLst>
      <p:ext uri="{BB962C8B-B14F-4D97-AF65-F5344CB8AC3E}">
        <p14:creationId xmlns:p14="http://schemas.microsoft.com/office/powerpoint/2010/main" val="104988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7F65-45DB-4E53-A9A7-DC449C6A7E62}"/>
              </a:ext>
            </a:extLst>
          </p:cNvPr>
          <p:cNvSpPr>
            <a:spLocks noGrp="1"/>
          </p:cNvSpPr>
          <p:nvPr>
            <p:ph type="title"/>
          </p:nvPr>
        </p:nvSpPr>
        <p:spPr/>
        <p:txBody>
          <a:bodyPr/>
          <a:lstStyle/>
          <a:p>
            <a:r>
              <a:rPr lang="en-GB" dirty="0"/>
              <a:t>Rol cruise</a:t>
            </a:r>
          </a:p>
        </p:txBody>
      </p:sp>
      <p:sp>
        <p:nvSpPr>
          <p:cNvPr id="3" name="Slide Number Placeholder 2">
            <a:extLst>
              <a:ext uri="{FF2B5EF4-FFF2-40B4-BE49-F238E27FC236}">
                <a16:creationId xmlns:a16="http://schemas.microsoft.com/office/drawing/2014/main" id="{8CBA83C9-6967-4DB5-8DAB-A360BC34546C}"/>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4" name="Text Placeholder 3">
            <a:extLst>
              <a:ext uri="{FF2B5EF4-FFF2-40B4-BE49-F238E27FC236}">
                <a16:creationId xmlns:a16="http://schemas.microsoft.com/office/drawing/2014/main" id="{3B6DABE7-79DE-4C98-BFCA-2711085D0837}"/>
              </a:ext>
            </a:extLst>
          </p:cNvPr>
          <p:cNvSpPr>
            <a:spLocks noGrp="1"/>
          </p:cNvSpPr>
          <p:nvPr>
            <p:ph type="body" sz="quarter" idx="11"/>
          </p:nvPr>
        </p:nvSpPr>
        <p:spPr/>
        <p:txBody>
          <a:bodyPr/>
          <a:lstStyle/>
          <a:p>
            <a:r>
              <a:rPr lang="en-GB" dirty="0"/>
              <a:t>Confident promotion sent in May</a:t>
            </a:r>
          </a:p>
        </p:txBody>
      </p:sp>
      <p:sp>
        <p:nvSpPr>
          <p:cNvPr id="5" name="Text Placeholder 4">
            <a:extLst>
              <a:ext uri="{FF2B5EF4-FFF2-40B4-BE49-F238E27FC236}">
                <a16:creationId xmlns:a16="http://schemas.microsoft.com/office/drawing/2014/main" id="{5704457D-FE9E-4AAC-8230-D00AF597A240}"/>
              </a:ext>
            </a:extLst>
          </p:cNvPr>
          <p:cNvSpPr>
            <a:spLocks noGrp="1"/>
          </p:cNvSpPr>
          <p:nvPr>
            <p:ph type="body" sz="quarter" idx="12"/>
          </p:nvPr>
        </p:nvSpPr>
        <p:spPr>
          <a:xfrm>
            <a:off x="486000" y="1800000"/>
            <a:ext cx="5098371" cy="4644000"/>
          </a:xfrm>
        </p:spPr>
        <p:txBody>
          <a:bodyPr/>
          <a:lstStyle/>
          <a:p>
            <a:r>
              <a:rPr lang="en-GB" dirty="0"/>
              <a:t>This piece from ROL Cruise not only provides a reassuring tone about being able to book with confidence</a:t>
            </a:r>
          </a:p>
          <a:p>
            <a:r>
              <a:rPr lang="en-GB" dirty="0"/>
              <a:t>But they have also been prominent abut raising funds to support the NHS, featured prominently on the front right of the cover, with a rainbow, tying in with the rainbows in people’s windows</a:t>
            </a:r>
          </a:p>
          <a:p>
            <a:endParaRPr lang="en-GB" dirty="0"/>
          </a:p>
        </p:txBody>
      </p:sp>
      <p:pic>
        <p:nvPicPr>
          <p:cNvPr id="9" name="Picture 8">
            <a:extLst>
              <a:ext uri="{FF2B5EF4-FFF2-40B4-BE49-F238E27FC236}">
                <a16:creationId xmlns:a16="http://schemas.microsoft.com/office/drawing/2014/main" id="{FDC36A57-BEAB-4F7C-A984-E65644033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74832" y="1749745"/>
            <a:ext cx="5149050" cy="3861788"/>
          </a:xfrm>
          <a:prstGeom prst="rect">
            <a:avLst/>
          </a:prstGeom>
        </p:spPr>
      </p:pic>
    </p:spTree>
    <p:extLst>
      <p:ext uri="{BB962C8B-B14F-4D97-AF65-F5344CB8AC3E}">
        <p14:creationId xmlns:p14="http://schemas.microsoft.com/office/powerpoint/2010/main" val="259666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E834FD-EDDD-4B70-BBCF-2950E13656E3}"/>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663CCCEF-1B92-414D-9112-E056A220BF8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3CA55AC9-1C23-460C-9591-533B58D59732}"/>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16087D15-C252-41AA-BA1A-BB48E63A79ED}"/>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D8D1885-3163-418D-8CEB-2C6CBEEC3B4E}"/>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380861AE-2F14-4EDB-9B9D-03116D231096}"/>
              </a:ext>
            </a:extLst>
          </p:cNvPr>
          <p:cNvSpPr>
            <a:spLocks noGrp="1"/>
          </p:cNvSpPr>
          <p:nvPr>
            <p:ph type="sldNum" sz="quarter" idx="4294967295"/>
          </p:nvPr>
        </p:nvSpPr>
        <p:spPr>
          <a:xfrm>
            <a:off x="11419309"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21</a:t>
            </a:fld>
            <a:endParaRPr lang="en-GB" sz="1200" cap="all" dirty="0">
              <a:solidFill>
                <a:schemeClr val="bg1">
                  <a:lumMod val="50000"/>
                </a:schemeClr>
              </a:solidFill>
              <a:latin typeface="Arial" panose="020B0604020202020204" pitchFamily="34" charset="0"/>
            </a:endParaRPr>
          </a:p>
        </p:txBody>
      </p:sp>
      <p:sp>
        <p:nvSpPr>
          <p:cNvPr id="11" name="Rectangle 10">
            <a:extLst>
              <a:ext uri="{FF2B5EF4-FFF2-40B4-BE49-F238E27FC236}">
                <a16:creationId xmlns:a16="http://schemas.microsoft.com/office/drawing/2014/main" id="{E495ABDF-0879-413B-9371-DC3B8214B3FF}"/>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2042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E79B9-30A9-4025-B83D-FF21CE108E62}"/>
              </a:ext>
            </a:extLst>
          </p:cNvPr>
          <p:cNvSpPr>
            <a:spLocks noGrp="1"/>
          </p:cNvSpPr>
          <p:nvPr>
            <p:ph type="title"/>
          </p:nvPr>
        </p:nvSpPr>
        <p:spPr/>
        <p:txBody>
          <a:bodyPr/>
          <a:lstStyle/>
          <a:p>
            <a:r>
              <a:rPr lang="en-GB" dirty="0"/>
              <a:t>Some of the headlines</a:t>
            </a:r>
          </a:p>
        </p:txBody>
      </p:sp>
      <p:sp>
        <p:nvSpPr>
          <p:cNvPr id="4" name="Text Placeholder 3">
            <a:extLst>
              <a:ext uri="{FF2B5EF4-FFF2-40B4-BE49-F238E27FC236}">
                <a16:creationId xmlns:a16="http://schemas.microsoft.com/office/drawing/2014/main" id="{12E8F3D0-F18F-4A52-8F34-5A9BA1ED6366}"/>
              </a:ext>
            </a:extLst>
          </p:cNvPr>
          <p:cNvSpPr>
            <a:spLocks noGrp="1"/>
          </p:cNvSpPr>
          <p:nvPr>
            <p:ph type="body" sz="quarter" idx="11"/>
          </p:nvPr>
        </p:nvSpPr>
        <p:spPr/>
        <p:txBody>
          <a:bodyPr/>
          <a:lstStyle/>
          <a:p>
            <a:r>
              <a:rPr lang="en-GB" dirty="0"/>
              <a:t>Make for rather alarming reading</a:t>
            </a:r>
          </a:p>
        </p:txBody>
      </p:sp>
      <p:pic>
        <p:nvPicPr>
          <p:cNvPr id="1026" name="Picture 2" descr="British Airways logo evolution | Logo design love, Logo evolution ...">
            <a:extLst>
              <a:ext uri="{FF2B5EF4-FFF2-40B4-BE49-F238E27FC236}">
                <a16:creationId xmlns:a16="http://schemas.microsoft.com/office/drawing/2014/main" id="{BF4C581F-E975-4DEE-8EE5-1D3D1A988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91" b="37468"/>
          <a:stretch/>
        </p:blipFill>
        <p:spPr bwMode="auto">
          <a:xfrm>
            <a:off x="496290" y="1738351"/>
            <a:ext cx="3252851" cy="736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I Logo | evolution history and meaning">
            <a:extLst>
              <a:ext uri="{FF2B5EF4-FFF2-40B4-BE49-F238E27FC236}">
                <a16:creationId xmlns:a16="http://schemas.microsoft.com/office/drawing/2014/main" id="{837CDC78-FAE3-4E65-80A8-4033CD1B2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24" y="3631636"/>
            <a:ext cx="2192839" cy="12334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gin Atlantic | Brands of the World™ | Download vector logos and ...">
            <a:extLst>
              <a:ext uri="{FF2B5EF4-FFF2-40B4-BE49-F238E27FC236}">
                <a16:creationId xmlns:a16="http://schemas.microsoft.com/office/drawing/2014/main" id="{1026AD7E-4B04-4025-A3E8-3C6393E655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305"/>
          <a:stretch/>
        </p:blipFill>
        <p:spPr bwMode="auto">
          <a:xfrm>
            <a:off x="3916911" y="2120438"/>
            <a:ext cx="1857375" cy="11644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throw: Welcome to Heathrow Airport | Heathrow">
            <a:extLst>
              <a:ext uri="{FF2B5EF4-FFF2-40B4-BE49-F238E27FC236}">
                <a16:creationId xmlns:a16="http://schemas.microsoft.com/office/drawing/2014/main" id="{9433B159-9E48-4E6D-8EE9-62130CC0DC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623" y="3905994"/>
            <a:ext cx="2225781" cy="4201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ck A Carnival Cruise Lines' Ship / Carnival Cruise Lines' Ship ...">
            <a:extLst>
              <a:ext uri="{FF2B5EF4-FFF2-40B4-BE49-F238E27FC236}">
                <a16:creationId xmlns:a16="http://schemas.microsoft.com/office/drawing/2014/main" id="{032192C4-8FAD-4C83-9375-0362E9B2C0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8837" y="3985639"/>
            <a:ext cx="2221741" cy="11108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67BAE9-8CB0-433F-9971-31AAA6B73C37}"/>
              </a:ext>
            </a:extLst>
          </p:cNvPr>
          <p:cNvSpPr txBox="1"/>
          <p:nvPr/>
        </p:nvSpPr>
        <p:spPr>
          <a:xfrm>
            <a:off x="584782" y="2315521"/>
            <a:ext cx="2626505" cy="1323439"/>
          </a:xfrm>
          <a:prstGeom prst="rect">
            <a:avLst/>
          </a:prstGeom>
          <a:noFill/>
        </p:spPr>
        <p:txBody>
          <a:bodyPr wrap="square" rtlCol="0">
            <a:spAutoFit/>
          </a:bodyPr>
          <a:lstStyle/>
          <a:p>
            <a:pPr algn="ctr"/>
            <a:r>
              <a:rPr lang="en-GB" sz="1600" dirty="0"/>
              <a:t>12,000 BA workers facing redundancy</a:t>
            </a:r>
          </a:p>
          <a:p>
            <a:pPr algn="ctr"/>
            <a:r>
              <a:rPr lang="en-GB" sz="1600" dirty="0"/>
              <a:t>Had planned to start flights in June until quarantine announcement by Johnson</a:t>
            </a:r>
          </a:p>
        </p:txBody>
      </p:sp>
      <p:sp>
        <p:nvSpPr>
          <p:cNvPr id="13" name="TextBox 12">
            <a:extLst>
              <a:ext uri="{FF2B5EF4-FFF2-40B4-BE49-F238E27FC236}">
                <a16:creationId xmlns:a16="http://schemas.microsoft.com/office/drawing/2014/main" id="{37E3151F-A46B-4EB5-9FD6-D06B769146CA}"/>
              </a:ext>
            </a:extLst>
          </p:cNvPr>
          <p:cNvSpPr txBox="1"/>
          <p:nvPr/>
        </p:nvSpPr>
        <p:spPr>
          <a:xfrm>
            <a:off x="508579" y="4699491"/>
            <a:ext cx="2626505" cy="1077218"/>
          </a:xfrm>
          <a:prstGeom prst="rect">
            <a:avLst/>
          </a:prstGeom>
          <a:noFill/>
        </p:spPr>
        <p:txBody>
          <a:bodyPr wrap="square" rtlCol="0">
            <a:spAutoFit/>
          </a:bodyPr>
          <a:lstStyle/>
          <a:p>
            <a:pPr algn="ctr"/>
            <a:r>
              <a:rPr lang="en-GB" sz="1600" dirty="0"/>
              <a:t>Announce financial losses of £750m+ and potential loss of 8,000 jobs worldwide</a:t>
            </a:r>
          </a:p>
        </p:txBody>
      </p:sp>
      <p:sp>
        <p:nvSpPr>
          <p:cNvPr id="14" name="TextBox 13">
            <a:extLst>
              <a:ext uri="{FF2B5EF4-FFF2-40B4-BE49-F238E27FC236}">
                <a16:creationId xmlns:a16="http://schemas.microsoft.com/office/drawing/2014/main" id="{2E797892-3E71-466F-AD9C-1164853C90F3}"/>
              </a:ext>
            </a:extLst>
          </p:cNvPr>
          <p:cNvSpPr txBox="1"/>
          <p:nvPr/>
        </p:nvSpPr>
        <p:spPr>
          <a:xfrm>
            <a:off x="3360637" y="4367993"/>
            <a:ext cx="2626505" cy="1077218"/>
          </a:xfrm>
          <a:prstGeom prst="rect">
            <a:avLst/>
          </a:prstGeom>
          <a:noFill/>
        </p:spPr>
        <p:txBody>
          <a:bodyPr wrap="square" rtlCol="0">
            <a:spAutoFit/>
          </a:bodyPr>
          <a:lstStyle/>
          <a:p>
            <a:pPr algn="ctr"/>
            <a:r>
              <a:rPr lang="en-GB" sz="1600" dirty="0"/>
              <a:t>Chief Exec John Holland-Kaye says “social distancing won’t work in airports”</a:t>
            </a:r>
          </a:p>
        </p:txBody>
      </p:sp>
      <p:sp>
        <p:nvSpPr>
          <p:cNvPr id="15" name="TextBox 14">
            <a:extLst>
              <a:ext uri="{FF2B5EF4-FFF2-40B4-BE49-F238E27FC236}">
                <a16:creationId xmlns:a16="http://schemas.microsoft.com/office/drawing/2014/main" id="{B0627D0D-E298-44BC-BA73-C94D5C54B426}"/>
              </a:ext>
            </a:extLst>
          </p:cNvPr>
          <p:cNvSpPr txBox="1"/>
          <p:nvPr/>
        </p:nvSpPr>
        <p:spPr>
          <a:xfrm>
            <a:off x="3532345" y="2598400"/>
            <a:ext cx="2626505" cy="1077218"/>
          </a:xfrm>
          <a:prstGeom prst="rect">
            <a:avLst/>
          </a:prstGeom>
          <a:noFill/>
        </p:spPr>
        <p:txBody>
          <a:bodyPr wrap="square" rtlCol="0">
            <a:spAutoFit/>
          </a:bodyPr>
          <a:lstStyle/>
          <a:p>
            <a:pPr algn="ctr"/>
            <a:r>
              <a:rPr lang="en-GB" sz="1600" dirty="0"/>
              <a:t>Cutting staff by about a third (3,150) and closing 15% of Travel Agents, rebrand of the rest</a:t>
            </a:r>
          </a:p>
        </p:txBody>
      </p:sp>
      <p:sp>
        <p:nvSpPr>
          <p:cNvPr id="16" name="TextBox 15">
            <a:extLst>
              <a:ext uri="{FF2B5EF4-FFF2-40B4-BE49-F238E27FC236}">
                <a16:creationId xmlns:a16="http://schemas.microsoft.com/office/drawing/2014/main" id="{3A894F74-FC59-4903-BD65-940B0411AE05}"/>
              </a:ext>
            </a:extLst>
          </p:cNvPr>
          <p:cNvSpPr txBox="1"/>
          <p:nvPr/>
        </p:nvSpPr>
        <p:spPr>
          <a:xfrm>
            <a:off x="9046454" y="4772929"/>
            <a:ext cx="2626505" cy="584775"/>
          </a:xfrm>
          <a:prstGeom prst="rect">
            <a:avLst/>
          </a:prstGeom>
          <a:noFill/>
        </p:spPr>
        <p:txBody>
          <a:bodyPr wrap="square" rtlCol="0">
            <a:spAutoFit/>
          </a:bodyPr>
          <a:lstStyle/>
          <a:p>
            <a:pPr algn="ctr"/>
            <a:r>
              <a:rPr lang="en-GB" sz="1600" dirty="0"/>
              <a:t>Announces a large number of job cuts</a:t>
            </a:r>
          </a:p>
        </p:txBody>
      </p:sp>
      <p:pic>
        <p:nvPicPr>
          <p:cNvPr id="1038" name="Picture 14" descr="Flybe">
            <a:extLst>
              <a:ext uri="{FF2B5EF4-FFF2-40B4-BE49-F238E27FC236}">
                <a16:creationId xmlns:a16="http://schemas.microsoft.com/office/drawing/2014/main" id="{030CAE7C-78AC-4C52-B35C-A22AF822D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9861" y="2132282"/>
            <a:ext cx="1715629" cy="7038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C2BA268-8E1C-4B37-95F9-613D243D2C0E}"/>
              </a:ext>
            </a:extLst>
          </p:cNvPr>
          <p:cNvSpPr txBox="1"/>
          <p:nvPr/>
        </p:nvSpPr>
        <p:spPr>
          <a:xfrm>
            <a:off x="6115307" y="2839325"/>
            <a:ext cx="2626505" cy="338554"/>
          </a:xfrm>
          <a:prstGeom prst="rect">
            <a:avLst/>
          </a:prstGeom>
          <a:noFill/>
        </p:spPr>
        <p:txBody>
          <a:bodyPr wrap="square" rtlCol="0">
            <a:spAutoFit/>
          </a:bodyPr>
          <a:lstStyle/>
          <a:p>
            <a:pPr algn="ctr"/>
            <a:r>
              <a:rPr lang="en-GB" sz="1600" dirty="0"/>
              <a:t>Folds…</a:t>
            </a:r>
          </a:p>
        </p:txBody>
      </p:sp>
      <p:pic>
        <p:nvPicPr>
          <p:cNvPr id="1040" name="Picture 16" descr="Matt Hancock isn't a funny nerd: he's a shameless operator who ...">
            <a:extLst>
              <a:ext uri="{FF2B5EF4-FFF2-40B4-BE49-F238E27FC236}">
                <a16:creationId xmlns:a16="http://schemas.microsoft.com/office/drawing/2014/main" id="{EBE652DB-CFCE-4687-97CB-7372E0D1A2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9065" y="3429000"/>
            <a:ext cx="1626425" cy="10823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C6FED2D-ED87-49AE-8BFC-0D7AFE3AC8E9}"/>
              </a:ext>
            </a:extLst>
          </p:cNvPr>
          <p:cNvSpPr txBox="1"/>
          <p:nvPr/>
        </p:nvSpPr>
        <p:spPr>
          <a:xfrm>
            <a:off x="6195230" y="4477792"/>
            <a:ext cx="2626505" cy="1477328"/>
          </a:xfrm>
          <a:prstGeom prst="rect">
            <a:avLst/>
          </a:prstGeom>
          <a:noFill/>
        </p:spPr>
        <p:txBody>
          <a:bodyPr wrap="square" rtlCol="0">
            <a:spAutoFit/>
          </a:bodyPr>
          <a:lstStyle/>
          <a:p>
            <a:pPr algn="ctr"/>
            <a:r>
              <a:rPr lang="en-US" dirty="0"/>
              <a:t>Health Secretary Matt Hancock says "big, lavish international holidays" are unlikely this summer</a:t>
            </a:r>
            <a:endParaRPr lang="en-GB" sz="1600" dirty="0"/>
          </a:p>
        </p:txBody>
      </p:sp>
      <p:pic>
        <p:nvPicPr>
          <p:cNvPr id="1044" name="Picture 20" descr="Travelodge Discount Codes, Sales &amp; Cashback Offers">
            <a:extLst>
              <a:ext uri="{FF2B5EF4-FFF2-40B4-BE49-F238E27FC236}">
                <a16:creationId xmlns:a16="http://schemas.microsoft.com/office/drawing/2014/main" id="{02392C27-2C43-47ED-B832-6ED55AD14C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7696" y="1933455"/>
            <a:ext cx="2275064" cy="7420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AC2C1B3-2A9E-4487-BB47-EFCA30F98D0A}"/>
              </a:ext>
            </a:extLst>
          </p:cNvPr>
          <p:cNvSpPr txBox="1"/>
          <p:nvPr/>
        </p:nvSpPr>
        <p:spPr>
          <a:xfrm>
            <a:off x="8951975" y="2675517"/>
            <a:ext cx="2626505" cy="1200329"/>
          </a:xfrm>
          <a:prstGeom prst="rect">
            <a:avLst/>
          </a:prstGeom>
          <a:noFill/>
        </p:spPr>
        <p:txBody>
          <a:bodyPr wrap="square" rtlCol="0">
            <a:spAutoFit/>
          </a:bodyPr>
          <a:lstStyle/>
          <a:p>
            <a:pPr algn="ctr"/>
            <a:r>
              <a:rPr lang="en-US" dirty="0"/>
              <a:t>Travelodge put pressure on their landlords to slash rents or they may go under</a:t>
            </a:r>
            <a:endParaRPr lang="en-GB" sz="1600" dirty="0"/>
          </a:p>
        </p:txBody>
      </p:sp>
    </p:spTree>
    <p:extLst>
      <p:ext uri="{BB962C8B-B14F-4D97-AF65-F5344CB8AC3E}">
        <p14:creationId xmlns:p14="http://schemas.microsoft.com/office/powerpoint/2010/main" val="41449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83B4-F654-4A9B-A2DE-EDE18C3FF7D5}"/>
              </a:ext>
            </a:extLst>
          </p:cNvPr>
          <p:cNvSpPr>
            <a:spLocks noGrp="1"/>
          </p:cNvSpPr>
          <p:nvPr>
            <p:ph type="title"/>
          </p:nvPr>
        </p:nvSpPr>
        <p:spPr/>
        <p:txBody>
          <a:bodyPr/>
          <a:lstStyle/>
          <a:p>
            <a:r>
              <a:rPr lang="en-GB" dirty="0"/>
              <a:t>Businesses are innovating to survive</a:t>
            </a:r>
          </a:p>
        </p:txBody>
      </p:sp>
      <p:sp>
        <p:nvSpPr>
          <p:cNvPr id="3" name="Slide Number Placeholder 2">
            <a:extLst>
              <a:ext uri="{FF2B5EF4-FFF2-40B4-BE49-F238E27FC236}">
                <a16:creationId xmlns:a16="http://schemas.microsoft.com/office/drawing/2014/main" id="{4EE9D5C0-1D40-4D3E-81EA-6D4F7BB5F02D}"/>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4" name="Text Placeholder 3">
            <a:extLst>
              <a:ext uri="{FF2B5EF4-FFF2-40B4-BE49-F238E27FC236}">
                <a16:creationId xmlns:a16="http://schemas.microsoft.com/office/drawing/2014/main" id="{0720694F-171F-4A4D-A796-B1FD3B38B6CD}"/>
              </a:ext>
            </a:extLst>
          </p:cNvPr>
          <p:cNvSpPr>
            <a:spLocks noGrp="1"/>
          </p:cNvSpPr>
          <p:nvPr>
            <p:ph type="body" sz="quarter" idx="11"/>
          </p:nvPr>
        </p:nvSpPr>
        <p:spPr/>
        <p:txBody>
          <a:bodyPr/>
          <a:lstStyle/>
          <a:p>
            <a:r>
              <a:rPr lang="en-GB" dirty="0"/>
              <a:t>Lots of businesses are thinking up radical solutions</a:t>
            </a:r>
          </a:p>
        </p:txBody>
      </p:sp>
      <p:sp>
        <p:nvSpPr>
          <p:cNvPr id="8" name="Rectangle 7">
            <a:extLst>
              <a:ext uri="{FF2B5EF4-FFF2-40B4-BE49-F238E27FC236}">
                <a16:creationId xmlns:a16="http://schemas.microsoft.com/office/drawing/2014/main" id="{8794B8A7-7912-4B43-B713-67C1580D4329}"/>
              </a:ext>
            </a:extLst>
          </p:cNvPr>
          <p:cNvSpPr/>
          <p:nvPr/>
        </p:nvSpPr>
        <p:spPr>
          <a:xfrm>
            <a:off x="2003861" y="1713767"/>
            <a:ext cx="2467636" cy="217849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Cruise companies looking at versatile itineraries, adapting craft, ways of shielding</a:t>
            </a:r>
          </a:p>
        </p:txBody>
      </p:sp>
      <p:sp>
        <p:nvSpPr>
          <p:cNvPr id="9" name="Rectangle 8">
            <a:extLst>
              <a:ext uri="{FF2B5EF4-FFF2-40B4-BE49-F238E27FC236}">
                <a16:creationId xmlns:a16="http://schemas.microsoft.com/office/drawing/2014/main" id="{AE2DF571-7FC6-4423-BE2F-D1EAF4DF9F73}"/>
              </a:ext>
            </a:extLst>
          </p:cNvPr>
          <p:cNvSpPr/>
          <p:nvPr/>
        </p:nvSpPr>
        <p:spPr>
          <a:xfrm>
            <a:off x="4834142" y="1713767"/>
            <a:ext cx="2467636" cy="217849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Some taking advance bookings to keep cash flow going</a:t>
            </a:r>
          </a:p>
          <a:p>
            <a:pPr algn="ctr"/>
            <a:endParaRPr lang="en-GB" dirty="0">
              <a:solidFill>
                <a:schemeClr val="tx1"/>
              </a:solidFill>
            </a:endParaRPr>
          </a:p>
        </p:txBody>
      </p:sp>
      <p:sp>
        <p:nvSpPr>
          <p:cNvPr id="12" name="Rectangle 11">
            <a:extLst>
              <a:ext uri="{FF2B5EF4-FFF2-40B4-BE49-F238E27FC236}">
                <a16:creationId xmlns:a16="http://schemas.microsoft.com/office/drawing/2014/main" id="{EC6D801A-A532-4C99-9E0F-5E6094E1DDFB}"/>
              </a:ext>
            </a:extLst>
          </p:cNvPr>
          <p:cNvSpPr/>
          <p:nvPr/>
        </p:nvSpPr>
        <p:spPr>
          <a:xfrm>
            <a:off x="7664423" y="1713767"/>
            <a:ext cx="2467636" cy="217849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Budget hotels looking at ways they can re-open with new distancing in place</a:t>
            </a:r>
          </a:p>
        </p:txBody>
      </p:sp>
      <p:sp>
        <p:nvSpPr>
          <p:cNvPr id="15" name="Rectangle 14">
            <a:extLst>
              <a:ext uri="{FF2B5EF4-FFF2-40B4-BE49-F238E27FC236}">
                <a16:creationId xmlns:a16="http://schemas.microsoft.com/office/drawing/2014/main" id="{BF002728-881D-4850-B12F-0AF9D9E87EE5}"/>
              </a:ext>
            </a:extLst>
          </p:cNvPr>
          <p:cNvSpPr/>
          <p:nvPr/>
        </p:nvSpPr>
        <p:spPr>
          <a:xfrm>
            <a:off x="7664423" y="4108623"/>
            <a:ext cx="2467636" cy="217849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Advance bookings across the industry appealing to those with an eye for a deal</a:t>
            </a:r>
          </a:p>
        </p:txBody>
      </p:sp>
      <p:sp>
        <p:nvSpPr>
          <p:cNvPr id="20" name="Rectangle 19">
            <a:extLst>
              <a:ext uri="{FF2B5EF4-FFF2-40B4-BE49-F238E27FC236}">
                <a16:creationId xmlns:a16="http://schemas.microsoft.com/office/drawing/2014/main" id="{B8B807AA-70A0-46C8-9463-ECD6DEBF933D}"/>
              </a:ext>
            </a:extLst>
          </p:cNvPr>
          <p:cNvSpPr/>
          <p:nvPr/>
        </p:nvSpPr>
        <p:spPr>
          <a:xfrm>
            <a:off x="2003861" y="4108623"/>
            <a:ext cx="2467636" cy="217849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UK campsites are expecting bumper bookings this summer as the lock down loosens</a:t>
            </a:r>
          </a:p>
        </p:txBody>
      </p:sp>
      <p:sp>
        <p:nvSpPr>
          <p:cNvPr id="22" name="Rectangle 21">
            <a:extLst>
              <a:ext uri="{FF2B5EF4-FFF2-40B4-BE49-F238E27FC236}">
                <a16:creationId xmlns:a16="http://schemas.microsoft.com/office/drawing/2014/main" id="{A91BB968-2D09-43BC-8EF7-A55E029F1C8F}"/>
              </a:ext>
            </a:extLst>
          </p:cNvPr>
          <p:cNvSpPr/>
          <p:nvPr/>
        </p:nvSpPr>
        <p:spPr>
          <a:xfrm>
            <a:off x="4834142" y="4108623"/>
            <a:ext cx="2467636" cy="217849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UK hotels expect a surge in bookings too as social distancing is relaxed</a:t>
            </a:r>
          </a:p>
          <a:p>
            <a:pPr algn="ctr"/>
            <a:endParaRPr lang="en-GB" dirty="0">
              <a:solidFill>
                <a:schemeClr val="tx1"/>
              </a:solidFill>
            </a:endParaRPr>
          </a:p>
        </p:txBody>
      </p:sp>
      <p:pic>
        <p:nvPicPr>
          <p:cNvPr id="7" name="Graphic 6" descr="Sunset scene">
            <a:extLst>
              <a:ext uri="{FF2B5EF4-FFF2-40B4-BE49-F238E27FC236}">
                <a16:creationId xmlns:a16="http://schemas.microsoft.com/office/drawing/2014/main" id="{57CEDC34-2821-4023-8F76-FAEBE38D3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2838" y="4098259"/>
            <a:ext cx="1005840" cy="1005840"/>
          </a:xfrm>
          <a:prstGeom prst="rect">
            <a:avLst/>
          </a:prstGeom>
        </p:spPr>
      </p:pic>
      <p:pic>
        <p:nvPicPr>
          <p:cNvPr id="11" name="Graphic 10" descr="Cruise ship">
            <a:extLst>
              <a:ext uri="{FF2B5EF4-FFF2-40B4-BE49-F238E27FC236}">
                <a16:creationId xmlns:a16="http://schemas.microsoft.com/office/drawing/2014/main" id="{0C1E32C6-B100-415E-99F9-DB32F47D1B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2054" y="1770106"/>
            <a:ext cx="914400" cy="914400"/>
          </a:xfrm>
          <a:prstGeom prst="rect">
            <a:avLst/>
          </a:prstGeom>
        </p:spPr>
      </p:pic>
      <p:pic>
        <p:nvPicPr>
          <p:cNvPr id="14" name="Graphic 13" descr="Airplane">
            <a:extLst>
              <a:ext uri="{FF2B5EF4-FFF2-40B4-BE49-F238E27FC236}">
                <a16:creationId xmlns:a16="http://schemas.microsoft.com/office/drawing/2014/main" id="{F8F8E565-0161-4998-8E9E-DD93ED10A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5622279" y="1785772"/>
            <a:ext cx="914400" cy="914400"/>
          </a:xfrm>
          <a:prstGeom prst="rect">
            <a:avLst/>
          </a:prstGeom>
        </p:spPr>
      </p:pic>
      <p:pic>
        <p:nvPicPr>
          <p:cNvPr id="17" name="Graphic 16" descr="Schoolhouse">
            <a:extLst>
              <a:ext uri="{FF2B5EF4-FFF2-40B4-BE49-F238E27FC236}">
                <a16:creationId xmlns:a16="http://schemas.microsoft.com/office/drawing/2014/main" id="{39E30F92-30D1-4ABC-94D5-F500625E75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26352" y="1785772"/>
            <a:ext cx="914400" cy="914400"/>
          </a:xfrm>
          <a:prstGeom prst="rect">
            <a:avLst/>
          </a:prstGeom>
        </p:spPr>
      </p:pic>
      <p:pic>
        <p:nvPicPr>
          <p:cNvPr id="25" name="Graphic 24" descr="Bed">
            <a:extLst>
              <a:ext uri="{FF2B5EF4-FFF2-40B4-BE49-F238E27FC236}">
                <a16:creationId xmlns:a16="http://schemas.microsoft.com/office/drawing/2014/main" id="{1C4AB7AE-701A-43DC-A75B-BFC6FA03DB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62557" y="4055435"/>
            <a:ext cx="914400" cy="914400"/>
          </a:xfrm>
          <a:prstGeom prst="rect">
            <a:avLst/>
          </a:prstGeom>
        </p:spPr>
      </p:pic>
      <p:pic>
        <p:nvPicPr>
          <p:cNvPr id="28" name="Graphic 27" descr="Picnic table">
            <a:extLst>
              <a:ext uri="{FF2B5EF4-FFF2-40B4-BE49-F238E27FC236}">
                <a16:creationId xmlns:a16="http://schemas.microsoft.com/office/drawing/2014/main" id="{AE029F7D-7550-4705-946D-C0F07A8E2C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4177" y="4183166"/>
            <a:ext cx="687003" cy="687003"/>
          </a:xfrm>
          <a:prstGeom prst="rect">
            <a:avLst/>
          </a:prstGeom>
        </p:spPr>
      </p:pic>
    </p:spTree>
    <p:extLst>
      <p:ext uri="{BB962C8B-B14F-4D97-AF65-F5344CB8AC3E}">
        <p14:creationId xmlns:p14="http://schemas.microsoft.com/office/powerpoint/2010/main" val="161446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4374307-9B68-411D-A5CE-8A6728EDFFC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424" r="21424"/>
          <a:stretch>
            <a:fillRect/>
          </a:stretch>
        </p:blipFill>
        <p:spPr>
          <a:xfrm>
            <a:off x="6416082" y="1355102"/>
            <a:ext cx="4757355" cy="4757395"/>
          </a:xfrm>
        </p:spPr>
      </p:pic>
      <p:sp>
        <p:nvSpPr>
          <p:cNvPr id="2" name="Title 1">
            <a:extLst>
              <a:ext uri="{FF2B5EF4-FFF2-40B4-BE49-F238E27FC236}">
                <a16:creationId xmlns:a16="http://schemas.microsoft.com/office/drawing/2014/main" id="{6BFA5902-7A0F-4C9E-940F-8F9575FED53F}"/>
              </a:ext>
            </a:extLst>
          </p:cNvPr>
          <p:cNvSpPr>
            <a:spLocks noGrp="1"/>
          </p:cNvSpPr>
          <p:nvPr>
            <p:ph type="title"/>
          </p:nvPr>
        </p:nvSpPr>
        <p:spPr/>
        <p:txBody>
          <a:bodyPr/>
          <a:lstStyle/>
          <a:p>
            <a:r>
              <a:rPr lang="en-GB" dirty="0"/>
              <a:t>But this is a serious time of uncertainty</a:t>
            </a:r>
          </a:p>
        </p:txBody>
      </p:sp>
      <p:sp>
        <p:nvSpPr>
          <p:cNvPr id="3" name="Slide Number Placeholder 2">
            <a:extLst>
              <a:ext uri="{FF2B5EF4-FFF2-40B4-BE49-F238E27FC236}">
                <a16:creationId xmlns:a16="http://schemas.microsoft.com/office/drawing/2014/main" id="{0688EACC-7AE4-4B90-AEF3-A307DED0207C}"/>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6" name="Text Placeholder 5">
            <a:extLst>
              <a:ext uri="{FF2B5EF4-FFF2-40B4-BE49-F238E27FC236}">
                <a16:creationId xmlns:a16="http://schemas.microsoft.com/office/drawing/2014/main" id="{D38819D9-338C-4AF1-9C5E-93C13A1294F6}"/>
              </a:ext>
            </a:extLst>
          </p:cNvPr>
          <p:cNvSpPr>
            <a:spLocks noGrp="1"/>
          </p:cNvSpPr>
          <p:nvPr>
            <p:ph type="body" sz="quarter" idx="12"/>
          </p:nvPr>
        </p:nvSpPr>
        <p:spPr>
          <a:xfrm>
            <a:off x="845226" y="2191886"/>
            <a:ext cx="4510544" cy="4644000"/>
          </a:xfrm>
        </p:spPr>
        <p:txBody>
          <a:bodyPr/>
          <a:lstStyle/>
          <a:p>
            <a:pPr marL="0" indent="0">
              <a:buNone/>
            </a:pPr>
            <a:r>
              <a:rPr lang="en-GB" sz="2000" dirty="0">
                <a:solidFill>
                  <a:schemeClr val="accent1"/>
                </a:solidFill>
              </a:rPr>
              <a:t>The existing financial protection structures and regulations were not designed to cope with large-scale collapse of businesses</a:t>
            </a:r>
          </a:p>
          <a:p>
            <a:pPr marL="0" indent="0">
              <a:buNone/>
            </a:pPr>
            <a:r>
              <a:rPr lang="en-GB" sz="1400" dirty="0"/>
              <a:t>Mark Tanzer, Chief Executive of the Association of British Travel Agents</a:t>
            </a:r>
          </a:p>
        </p:txBody>
      </p:sp>
      <p:sp>
        <p:nvSpPr>
          <p:cNvPr id="10" name="TextBox 9">
            <a:extLst>
              <a:ext uri="{FF2B5EF4-FFF2-40B4-BE49-F238E27FC236}">
                <a16:creationId xmlns:a16="http://schemas.microsoft.com/office/drawing/2014/main" id="{CC199EB3-4175-433C-91E0-E5255420B84E}"/>
              </a:ext>
            </a:extLst>
          </p:cNvPr>
          <p:cNvSpPr txBox="1"/>
          <p:nvPr/>
        </p:nvSpPr>
        <p:spPr>
          <a:xfrm>
            <a:off x="477765" y="1891228"/>
            <a:ext cx="466794" cy="1107996"/>
          </a:xfrm>
          <a:prstGeom prst="rect">
            <a:avLst/>
          </a:prstGeom>
          <a:noFill/>
        </p:spPr>
        <p:txBody>
          <a:bodyPr wrap="none" rtlCol="0">
            <a:spAutoFit/>
          </a:bodyPr>
          <a:lstStyle/>
          <a:p>
            <a:r>
              <a:rPr lang="en-GB" sz="6600" dirty="0">
                <a:solidFill>
                  <a:schemeClr val="accent1"/>
                </a:solidFill>
              </a:rPr>
              <a:t>“</a:t>
            </a:r>
          </a:p>
        </p:txBody>
      </p:sp>
      <p:sp>
        <p:nvSpPr>
          <p:cNvPr id="11" name="TextBox 10">
            <a:extLst>
              <a:ext uri="{FF2B5EF4-FFF2-40B4-BE49-F238E27FC236}">
                <a16:creationId xmlns:a16="http://schemas.microsoft.com/office/drawing/2014/main" id="{5FB824F0-687C-4655-8D9C-590564CBAE46}"/>
              </a:ext>
            </a:extLst>
          </p:cNvPr>
          <p:cNvSpPr txBox="1"/>
          <p:nvPr/>
        </p:nvSpPr>
        <p:spPr>
          <a:xfrm flipV="1">
            <a:off x="3333617" y="2542859"/>
            <a:ext cx="466794" cy="1107996"/>
          </a:xfrm>
          <a:prstGeom prst="rect">
            <a:avLst/>
          </a:prstGeom>
          <a:noFill/>
        </p:spPr>
        <p:txBody>
          <a:bodyPr wrap="none" rtlCol="0">
            <a:spAutoFit/>
          </a:bodyPr>
          <a:lstStyle/>
          <a:p>
            <a:r>
              <a:rPr lang="en-GB" sz="6600" dirty="0">
                <a:solidFill>
                  <a:schemeClr val="accent1"/>
                </a:solidFill>
              </a:rPr>
              <a:t>“</a:t>
            </a:r>
          </a:p>
        </p:txBody>
      </p:sp>
      <p:sp>
        <p:nvSpPr>
          <p:cNvPr id="12" name="Text Placeholder 5">
            <a:extLst>
              <a:ext uri="{FF2B5EF4-FFF2-40B4-BE49-F238E27FC236}">
                <a16:creationId xmlns:a16="http://schemas.microsoft.com/office/drawing/2014/main" id="{09E0BB40-74BA-4A22-BD8E-5AEC068ECD6B}"/>
              </a:ext>
            </a:extLst>
          </p:cNvPr>
          <p:cNvSpPr txBox="1">
            <a:spLocks/>
          </p:cNvSpPr>
          <p:nvPr/>
        </p:nvSpPr>
        <p:spPr>
          <a:xfrm>
            <a:off x="844327" y="4301579"/>
            <a:ext cx="4510544"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solidFill>
              </a:rPr>
              <a:t>As we emerge from this crisis, the business travel supply chain will need to collaborate and work in harmony to enable British business to travel, to trade and to drive the UK economy forward</a:t>
            </a:r>
          </a:p>
          <a:p>
            <a:pPr marL="0" indent="0">
              <a:buFont typeface="Arial" panose="020B0604020202020204" pitchFamily="34" charset="0"/>
              <a:buNone/>
            </a:pPr>
            <a:r>
              <a:rPr lang="en-US" sz="1400" dirty="0"/>
              <a:t>Clive Wratten, BTA chief executive</a:t>
            </a:r>
          </a:p>
          <a:p>
            <a:pPr marL="0" indent="0">
              <a:buFont typeface="Arial" panose="020B0604020202020204" pitchFamily="34" charset="0"/>
              <a:buNone/>
            </a:pPr>
            <a:endParaRPr lang="en-US" sz="1400" dirty="0"/>
          </a:p>
        </p:txBody>
      </p:sp>
      <p:sp>
        <p:nvSpPr>
          <p:cNvPr id="13" name="TextBox 12">
            <a:extLst>
              <a:ext uri="{FF2B5EF4-FFF2-40B4-BE49-F238E27FC236}">
                <a16:creationId xmlns:a16="http://schemas.microsoft.com/office/drawing/2014/main" id="{E92F8BC9-A464-403C-88C0-148C5CD911AF}"/>
              </a:ext>
            </a:extLst>
          </p:cNvPr>
          <p:cNvSpPr txBox="1"/>
          <p:nvPr/>
        </p:nvSpPr>
        <p:spPr>
          <a:xfrm>
            <a:off x="488648" y="4013944"/>
            <a:ext cx="466794" cy="1107996"/>
          </a:xfrm>
          <a:prstGeom prst="rect">
            <a:avLst/>
          </a:prstGeom>
          <a:noFill/>
        </p:spPr>
        <p:txBody>
          <a:bodyPr wrap="none" rtlCol="0">
            <a:spAutoFit/>
          </a:bodyPr>
          <a:lstStyle/>
          <a:p>
            <a:r>
              <a:rPr lang="en-GB" sz="6600" dirty="0">
                <a:solidFill>
                  <a:schemeClr val="accent1"/>
                </a:solidFill>
              </a:rPr>
              <a:t>“</a:t>
            </a:r>
          </a:p>
        </p:txBody>
      </p:sp>
      <p:sp>
        <p:nvSpPr>
          <p:cNvPr id="14" name="TextBox 13">
            <a:extLst>
              <a:ext uri="{FF2B5EF4-FFF2-40B4-BE49-F238E27FC236}">
                <a16:creationId xmlns:a16="http://schemas.microsoft.com/office/drawing/2014/main" id="{8958732D-741F-403C-B1F0-F2ACECDFF97E}"/>
              </a:ext>
            </a:extLst>
          </p:cNvPr>
          <p:cNvSpPr txBox="1"/>
          <p:nvPr/>
        </p:nvSpPr>
        <p:spPr>
          <a:xfrm flipV="1">
            <a:off x="2887298" y="4785319"/>
            <a:ext cx="466794" cy="1107996"/>
          </a:xfrm>
          <a:prstGeom prst="rect">
            <a:avLst/>
          </a:prstGeom>
          <a:noFill/>
        </p:spPr>
        <p:txBody>
          <a:bodyPr wrap="none" rtlCol="0">
            <a:spAutoFit/>
          </a:bodyPr>
          <a:lstStyle/>
          <a:p>
            <a:r>
              <a:rPr lang="en-GB" sz="6600" dirty="0">
                <a:solidFill>
                  <a:schemeClr val="accent1"/>
                </a:solidFill>
              </a:rPr>
              <a:t>“</a:t>
            </a:r>
          </a:p>
        </p:txBody>
      </p:sp>
    </p:spTree>
    <p:extLst>
      <p:ext uri="{BB962C8B-B14F-4D97-AF65-F5344CB8AC3E}">
        <p14:creationId xmlns:p14="http://schemas.microsoft.com/office/powerpoint/2010/main" val="41389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7AEC-B292-40A3-B09A-038B66318C2D}"/>
              </a:ext>
            </a:extLst>
          </p:cNvPr>
          <p:cNvSpPr>
            <a:spLocks noGrp="1"/>
          </p:cNvSpPr>
          <p:nvPr>
            <p:ph type="title"/>
          </p:nvPr>
        </p:nvSpPr>
        <p:spPr/>
        <p:txBody>
          <a:bodyPr/>
          <a:lstStyle/>
          <a:p>
            <a:r>
              <a:rPr lang="en-GB" dirty="0"/>
              <a:t>The good news</a:t>
            </a:r>
          </a:p>
        </p:txBody>
      </p:sp>
      <p:sp>
        <p:nvSpPr>
          <p:cNvPr id="3" name="Slide Number Placeholder 2">
            <a:extLst>
              <a:ext uri="{FF2B5EF4-FFF2-40B4-BE49-F238E27FC236}">
                <a16:creationId xmlns:a16="http://schemas.microsoft.com/office/drawing/2014/main" id="{7CF5FFB2-1199-4482-BA66-74A20A140FF2}"/>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862F0249-C071-461C-8B37-1079B8BDEAFB}"/>
              </a:ext>
            </a:extLst>
          </p:cNvPr>
          <p:cNvSpPr>
            <a:spLocks noGrp="1"/>
          </p:cNvSpPr>
          <p:nvPr>
            <p:ph type="body" sz="quarter" idx="11"/>
          </p:nvPr>
        </p:nvSpPr>
        <p:spPr/>
        <p:txBody>
          <a:bodyPr/>
          <a:lstStyle/>
          <a:p>
            <a:r>
              <a:rPr lang="en-GB" dirty="0"/>
              <a:t>BRITONS have a strong desire to travel and won’t want things to get in the way – tourism contributes £213.8</a:t>
            </a:r>
            <a:r>
              <a:rPr lang="en-GB" cap="none" dirty="0"/>
              <a:t>bn</a:t>
            </a:r>
            <a:r>
              <a:rPr lang="en-GB" dirty="0"/>
              <a:t> to GDp</a:t>
            </a:r>
          </a:p>
        </p:txBody>
      </p:sp>
      <p:pic>
        <p:nvPicPr>
          <p:cNvPr id="7" name="Graphic 6" descr="Man">
            <a:extLst>
              <a:ext uri="{FF2B5EF4-FFF2-40B4-BE49-F238E27FC236}">
                <a16:creationId xmlns:a16="http://schemas.microsoft.com/office/drawing/2014/main" id="{9F1D9904-C9B8-4811-BF81-0AFCB053D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7999" y="2243141"/>
            <a:ext cx="2371719" cy="2371719"/>
          </a:xfrm>
          <a:prstGeom prst="rect">
            <a:avLst/>
          </a:prstGeom>
        </p:spPr>
      </p:pic>
      <p:pic>
        <p:nvPicPr>
          <p:cNvPr id="9" name="Graphic 8" descr="Woman">
            <a:extLst>
              <a:ext uri="{FF2B5EF4-FFF2-40B4-BE49-F238E27FC236}">
                <a16:creationId xmlns:a16="http://schemas.microsoft.com/office/drawing/2014/main" id="{6114B0FC-C512-47D2-9E3E-502325AE75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0339" y="2252828"/>
            <a:ext cx="2371719" cy="2371719"/>
          </a:xfrm>
          <a:prstGeom prst="rect">
            <a:avLst/>
          </a:prstGeom>
        </p:spPr>
      </p:pic>
      <p:pic>
        <p:nvPicPr>
          <p:cNvPr id="11" name="Graphic 10" descr="Woman with stroller">
            <a:extLst>
              <a:ext uri="{FF2B5EF4-FFF2-40B4-BE49-F238E27FC236}">
                <a16:creationId xmlns:a16="http://schemas.microsoft.com/office/drawing/2014/main" id="{083B4CA0-1B0A-4588-9F5E-8CF3980D2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6563" y="2095347"/>
            <a:ext cx="2661330" cy="2661330"/>
          </a:xfrm>
          <a:prstGeom prst="rect">
            <a:avLst/>
          </a:prstGeom>
        </p:spPr>
      </p:pic>
      <p:sp>
        <p:nvSpPr>
          <p:cNvPr id="12" name="TextBox 11">
            <a:extLst>
              <a:ext uri="{FF2B5EF4-FFF2-40B4-BE49-F238E27FC236}">
                <a16:creationId xmlns:a16="http://schemas.microsoft.com/office/drawing/2014/main" id="{84579F35-E292-4752-B4F6-9327BF60DC59}"/>
              </a:ext>
            </a:extLst>
          </p:cNvPr>
          <p:cNvSpPr txBox="1"/>
          <p:nvPr/>
        </p:nvSpPr>
        <p:spPr>
          <a:xfrm>
            <a:off x="2713179" y="4865914"/>
            <a:ext cx="6264856" cy="707886"/>
          </a:xfrm>
          <a:prstGeom prst="rect">
            <a:avLst/>
          </a:prstGeom>
          <a:noFill/>
        </p:spPr>
        <p:txBody>
          <a:bodyPr wrap="none" rtlCol="0">
            <a:spAutoFit/>
          </a:bodyPr>
          <a:lstStyle/>
          <a:p>
            <a:pPr algn="ctr"/>
            <a:r>
              <a:rPr lang="en-GB" sz="2000" dirty="0">
                <a:solidFill>
                  <a:schemeClr val="accent1"/>
                </a:solidFill>
              </a:rPr>
              <a:t>2 out of 3 people are willing to travel abroad this year </a:t>
            </a:r>
          </a:p>
          <a:p>
            <a:pPr algn="ctr"/>
            <a:r>
              <a:rPr lang="en-GB" sz="2000" dirty="0">
                <a:solidFill>
                  <a:schemeClr val="accent1"/>
                </a:solidFill>
              </a:rPr>
              <a:t>(survey taken between 19 April and 3 May)</a:t>
            </a:r>
          </a:p>
        </p:txBody>
      </p:sp>
      <p:sp>
        <p:nvSpPr>
          <p:cNvPr id="13" name="TextBox 12">
            <a:extLst>
              <a:ext uri="{FF2B5EF4-FFF2-40B4-BE49-F238E27FC236}">
                <a16:creationId xmlns:a16="http://schemas.microsoft.com/office/drawing/2014/main" id="{2D95B7D2-573A-4115-BC4D-B07D0CBE9D5E}"/>
              </a:ext>
            </a:extLst>
          </p:cNvPr>
          <p:cNvSpPr txBox="1"/>
          <p:nvPr/>
        </p:nvSpPr>
        <p:spPr>
          <a:xfrm>
            <a:off x="486000" y="6613791"/>
            <a:ext cx="4108817" cy="246221"/>
          </a:xfrm>
          <a:prstGeom prst="rect">
            <a:avLst/>
          </a:prstGeom>
          <a:noFill/>
        </p:spPr>
        <p:txBody>
          <a:bodyPr wrap="none" rtlCol="0">
            <a:spAutoFit/>
          </a:bodyPr>
          <a:lstStyle/>
          <a:p>
            <a:r>
              <a:rPr lang="en-GB" sz="1000" dirty="0"/>
              <a:t>Source:  Advantage Travel Partnership, sample size 4,228, May 2020</a:t>
            </a:r>
          </a:p>
        </p:txBody>
      </p:sp>
    </p:spTree>
    <p:extLst>
      <p:ext uri="{BB962C8B-B14F-4D97-AF65-F5344CB8AC3E}">
        <p14:creationId xmlns:p14="http://schemas.microsoft.com/office/powerpoint/2010/main" val="117232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576C4191-C937-4B6E-99AA-04381C5F82EF}"/>
              </a:ext>
            </a:extLst>
          </p:cNvPr>
          <p:cNvGraphicFramePr>
            <a:graphicFrameLocks noGrp="1"/>
          </p:cNvGraphicFramePr>
          <p:nvPr>
            <p:ph type="chart" sz="quarter" idx="14"/>
            <p:extLst>
              <p:ext uri="{D42A27DB-BD31-4B8C-83A1-F6EECF244321}">
                <p14:modId xmlns:p14="http://schemas.microsoft.com/office/powerpoint/2010/main" val="4195203217"/>
              </p:ext>
            </p:extLst>
          </p:nvPr>
        </p:nvGraphicFramePr>
        <p:xfrm>
          <a:off x="321801" y="1800225"/>
          <a:ext cx="9625087" cy="48233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0B3F2C5-EA27-4C89-BF6B-065081A55894}"/>
              </a:ext>
            </a:extLst>
          </p:cNvPr>
          <p:cNvSpPr>
            <a:spLocks noGrp="1"/>
          </p:cNvSpPr>
          <p:nvPr>
            <p:ph type="title"/>
          </p:nvPr>
        </p:nvSpPr>
        <p:spPr/>
        <p:txBody>
          <a:bodyPr/>
          <a:lstStyle/>
          <a:p>
            <a:r>
              <a:rPr lang="en-GB" dirty="0"/>
              <a:t>What’s changed in buying behaviour</a:t>
            </a:r>
          </a:p>
        </p:txBody>
      </p:sp>
      <p:sp>
        <p:nvSpPr>
          <p:cNvPr id="4" name="Slide Number Placeholder 3">
            <a:extLst>
              <a:ext uri="{FF2B5EF4-FFF2-40B4-BE49-F238E27FC236}">
                <a16:creationId xmlns:a16="http://schemas.microsoft.com/office/drawing/2014/main" id="{D95502A1-3B9D-46B0-894A-2C382E1D1A06}"/>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5" name="Text Placeholder 4">
            <a:extLst>
              <a:ext uri="{FF2B5EF4-FFF2-40B4-BE49-F238E27FC236}">
                <a16:creationId xmlns:a16="http://schemas.microsoft.com/office/drawing/2014/main" id="{148676EB-5CF8-4C11-870B-34428892B75E}"/>
              </a:ext>
            </a:extLst>
          </p:cNvPr>
          <p:cNvSpPr>
            <a:spLocks noGrp="1"/>
          </p:cNvSpPr>
          <p:nvPr>
            <p:ph type="body" sz="quarter" idx="11"/>
          </p:nvPr>
        </p:nvSpPr>
        <p:spPr/>
        <p:txBody>
          <a:bodyPr/>
          <a:lstStyle/>
          <a:p>
            <a:r>
              <a:rPr lang="en-GB" dirty="0"/>
              <a:t>And what’s likely to continue after covid-19</a:t>
            </a:r>
          </a:p>
        </p:txBody>
      </p:sp>
      <p:sp>
        <p:nvSpPr>
          <p:cNvPr id="9" name="TextBox 8">
            <a:extLst>
              <a:ext uri="{FF2B5EF4-FFF2-40B4-BE49-F238E27FC236}">
                <a16:creationId xmlns:a16="http://schemas.microsoft.com/office/drawing/2014/main" id="{E308E79B-A445-4194-A052-AD6A39512A26}"/>
              </a:ext>
            </a:extLst>
          </p:cNvPr>
          <p:cNvSpPr txBox="1"/>
          <p:nvPr/>
        </p:nvSpPr>
        <p:spPr>
          <a:xfrm>
            <a:off x="9084254" y="1748847"/>
            <a:ext cx="2829489" cy="1169551"/>
          </a:xfrm>
          <a:prstGeom prst="rect">
            <a:avLst/>
          </a:prstGeom>
          <a:noFill/>
        </p:spPr>
        <p:txBody>
          <a:bodyPr wrap="square" rtlCol="0">
            <a:spAutoFit/>
          </a:bodyPr>
          <a:lstStyle/>
          <a:p>
            <a:r>
              <a:rPr lang="en-GB" sz="1400" dirty="0"/>
              <a:t>Bought for the first time due to Covid-19</a:t>
            </a:r>
          </a:p>
          <a:p>
            <a:r>
              <a:rPr lang="en-GB" sz="1400" dirty="0"/>
              <a:t>If you bought for the first time, how likely are you to buy again in the next 12 months</a:t>
            </a:r>
          </a:p>
        </p:txBody>
      </p:sp>
      <p:cxnSp>
        <p:nvCxnSpPr>
          <p:cNvPr id="11" name="Straight Connector 10">
            <a:extLst>
              <a:ext uri="{FF2B5EF4-FFF2-40B4-BE49-F238E27FC236}">
                <a16:creationId xmlns:a16="http://schemas.microsoft.com/office/drawing/2014/main" id="{AE486E98-BD29-4079-B579-A80CD4E401DC}"/>
              </a:ext>
            </a:extLst>
          </p:cNvPr>
          <p:cNvCxnSpPr/>
          <p:nvPr/>
        </p:nvCxnSpPr>
        <p:spPr>
          <a:xfrm>
            <a:off x="8748934" y="1910309"/>
            <a:ext cx="323385"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1501D7-E881-4AE2-A5DB-EE58B9F2C269}"/>
              </a:ext>
            </a:extLst>
          </p:cNvPr>
          <p:cNvCxnSpPr/>
          <p:nvPr/>
        </p:nvCxnSpPr>
        <p:spPr>
          <a:xfrm>
            <a:off x="8748934" y="2317857"/>
            <a:ext cx="323385" cy="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04286D-CB52-4439-AC14-206E4012B0C6}"/>
              </a:ext>
            </a:extLst>
          </p:cNvPr>
          <p:cNvSpPr txBox="1"/>
          <p:nvPr/>
        </p:nvSpPr>
        <p:spPr>
          <a:xfrm>
            <a:off x="413655" y="6630901"/>
            <a:ext cx="10833327" cy="230832"/>
          </a:xfrm>
          <a:prstGeom prst="rect">
            <a:avLst/>
          </a:prstGeom>
          <a:noFill/>
        </p:spPr>
        <p:txBody>
          <a:bodyPr wrap="square" rtlCol="0">
            <a:spAutoFit/>
          </a:bodyPr>
          <a:lstStyle/>
          <a:p>
            <a:r>
              <a:rPr lang="en-GB" sz="900" dirty="0"/>
              <a:t>Source: Nielsen Covid-19 Dipstick in March 2020</a:t>
            </a:r>
          </a:p>
        </p:txBody>
      </p:sp>
      <p:sp>
        <p:nvSpPr>
          <p:cNvPr id="2" name="Isosceles Triangle 1">
            <a:extLst>
              <a:ext uri="{FF2B5EF4-FFF2-40B4-BE49-F238E27FC236}">
                <a16:creationId xmlns:a16="http://schemas.microsoft.com/office/drawing/2014/main" id="{15177FFD-C35E-4219-AF50-4E0E514D9BD6}"/>
              </a:ext>
            </a:extLst>
          </p:cNvPr>
          <p:cNvSpPr/>
          <p:nvPr/>
        </p:nvSpPr>
        <p:spPr>
          <a:xfrm rot="5400000">
            <a:off x="768117" y="2634343"/>
            <a:ext cx="266028" cy="2731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02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How mail can drive commercial value to you</a:t>
            </a:r>
          </a:p>
        </p:txBody>
      </p:sp>
      <p:sp>
        <p:nvSpPr>
          <p:cNvPr id="3" name="Slide Number Placeholder 2">
            <a:extLst>
              <a:ext uri="{FF2B5EF4-FFF2-40B4-BE49-F238E27FC236}">
                <a16:creationId xmlns:a16="http://schemas.microsoft.com/office/drawing/2014/main" id="{96AB41E7-551E-4270-B171-D598A0E87B4B}"/>
              </a:ext>
            </a:extLst>
          </p:cNvPr>
          <p:cNvSpPr>
            <a:spLocks noGrp="1"/>
          </p:cNvSpPr>
          <p:nvPr>
            <p:ph type="sldNum" sz="quarter" idx="4294967295"/>
          </p:nvPr>
        </p:nvSpPr>
        <p:spPr>
          <a:xfrm>
            <a:off x="11766550"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8</a:t>
            </a:fld>
            <a:endParaRPr lang="en-GB" sz="1200" cap="all"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00594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Jicmail gives us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pPr>
              <a:spcBef>
                <a:spcPts val="0"/>
              </a:spcBef>
            </a:pPr>
            <a:r>
              <a:rPr lang="en-GB" dirty="0"/>
              <a:t>That shows exactly how consumers interact with travel mail</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to them or someone else.</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special offer, etc.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2045</Words>
  <Application>Microsoft Office PowerPoint</Application>
  <PresentationFormat>Widescreen</PresentationFormat>
  <Paragraphs>214</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Impact</vt:lpstr>
      <vt:lpstr>Office Theme</vt:lpstr>
      <vt:lpstr>Using mail to  drive commercial  outcomes  for your business </vt:lpstr>
      <vt:lpstr>PowerPoint Presentation</vt:lpstr>
      <vt:lpstr>Some of the headlines</vt:lpstr>
      <vt:lpstr>Businesses are innovating to survive</vt:lpstr>
      <vt:lpstr>But this is a serious time of uncertainty</vt:lpstr>
      <vt:lpstr>The good news</vt:lpstr>
      <vt:lpstr>What’s changed in buying behaviour</vt:lpstr>
      <vt:lpstr>PowerPoint Presentation</vt:lpstr>
      <vt:lpstr>Jicmail gives us gold standard data</vt:lpstr>
      <vt:lpstr>Engagement rates with travel mail</vt:lpstr>
      <vt:lpstr>What are travel companies sending?</vt:lpstr>
      <vt:lpstr>physical actions</vt:lpstr>
      <vt:lpstr>MAIL DRIVES COMMERCIAL ACTIONS</vt:lpstr>
      <vt:lpstr>All SORTS OF GROUPS ENGAGE WITH MAIL</vt:lpstr>
      <vt:lpstr>All age groups engage with mail</vt:lpstr>
      <vt:lpstr>frequency above average</vt:lpstr>
      <vt:lpstr>Content type drives all sorts of actions</vt:lpstr>
      <vt:lpstr>PowerPoint Presentation</vt:lpstr>
      <vt:lpstr>Trailfinders</vt:lpstr>
      <vt:lpstr>Rol cruise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2020-06-03T16:27:56Z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