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3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4"/>
  </p:sldMasterIdLst>
  <p:notesMasterIdLst>
    <p:notesMasterId r:id="rId19"/>
  </p:notesMasterIdLst>
  <p:handoutMasterIdLst>
    <p:handoutMasterId r:id="rId20"/>
  </p:handoutMasterIdLst>
  <p:sldIdLst>
    <p:sldId id="257" r:id="rId5"/>
    <p:sldId id="259" r:id="rId6"/>
    <p:sldId id="260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44D47"/>
    <a:srgbClr val="666666"/>
    <a:srgbClr val="E32119"/>
    <a:srgbClr val="000000"/>
    <a:srgbClr val="FDC304"/>
    <a:srgbClr val="82CBD4"/>
    <a:srgbClr val="95C121"/>
    <a:srgbClr val="EF7E05"/>
    <a:srgbClr val="1BACE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93792" autoAdjust="0"/>
  </p:normalViewPr>
  <p:slideViewPr>
    <p:cSldViewPr snapToGrid="0">
      <p:cViewPr varScale="1">
        <p:scale>
          <a:sx n="107" d="100"/>
          <a:sy n="107" d="100"/>
        </p:scale>
        <p:origin x="8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186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94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51-4FF4-B8DD-0042DE42FAE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51-4FF4-B8DD-0042DE42FAE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51-4FF4-B8DD-0042DE42F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571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5-48EC-9BAA-E8FB0006EBE4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5-48EC-9BAA-E8FB0006EBE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0.08</c:v>
                </c:pt>
                <c:pt idx="1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15-48EC-9BAA-E8FB0006E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6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571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EA-4B7F-8E41-4E56BD1FB8BE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EA-4B7F-8E41-4E56BD1FB8B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0.19</c:v>
                </c:pt>
                <c:pt idx="1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EA-4B7F-8E41-4E56BD1FB8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7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571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F4-4573-A409-72ACFE0D497E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F4-4573-A409-72ACFE0D497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7.0000000000000007E-2</c:v>
                </c:pt>
                <c:pt idx="1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F4-4573-A409-72ACFE0D4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9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571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85-4458-896D-D387E9811B4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85-4458-896D-D387E9811B4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0.24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85-4458-896D-D387E9811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6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768DAB-FE87-4CAB-AEAC-2A9EBE5551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FC4E2-F6F1-419C-9F44-302787CC4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87A0D-4AE4-469D-8C0F-1E3E19CC0F04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4850C-42C4-41F0-AA1F-2F442460B5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B8400-D95F-432A-B8B1-FBF545FE07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9E6EB-C898-47AB-9193-70CED8AB4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4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864C0-77EE-456B-9747-0A15F816AD6A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1A71F-ED3E-4A54-969C-A8BBEECB2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84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A71F-ED3E-4A54-969C-A8BBEECB2EB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95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3747B2C2-D7DB-F96A-CA19-BCB21C005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"/>
          <a:stretch/>
        </p:blipFill>
        <p:spPr>
          <a:xfrm>
            <a:off x="0" y="0"/>
            <a:ext cx="12209138" cy="6857999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673D9D7-75A6-4AE4-226E-79C397A287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6CB0B91-34B3-9F5A-BAC8-A94E7886C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CBE09BC7-40D7-5252-6C1C-F503A117A8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65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red dart hitting the center of a dartboard&#10;&#10;Description automatically generated">
            <a:extLst>
              <a:ext uri="{FF2B5EF4-FFF2-40B4-BE49-F238E27FC236}">
                <a16:creationId xmlns:a16="http://schemas.microsoft.com/office/drawing/2014/main" id="{06ECAB87-E9E8-9269-808A-AE4DA532E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989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C2E891-B959-F4FF-6A83-B747674531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D34DE-EF1F-16E6-F0D2-10F19E757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F44D47-D220-6FFA-2D73-0A6D2C428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88151-035A-659B-D320-5D73A11CB7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4544" y="1781175"/>
            <a:ext cx="9857140" cy="436076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 b="1">
                <a:solidFill>
                  <a:schemeClr val="bg1"/>
                </a:solidFill>
              </a:defRPr>
            </a:lvl1pPr>
            <a:lvl2pPr marL="9144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2pPr>
            <a:lvl3pPr marL="13716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agenda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BCA269-E9DF-2374-02B1-C006B6314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EDIT, E.G.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0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P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group of kids pulling a rope&#10;&#10;Description automatically generated">
            <a:extLst>
              <a:ext uri="{FF2B5EF4-FFF2-40B4-BE49-F238E27FC236}">
                <a16:creationId xmlns:a16="http://schemas.microsoft.com/office/drawing/2014/main" id="{56250658-E613-41DD-E1F3-EBA5C6916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5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C2E891-B959-F4FF-6A83-B747674531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D34DE-EF1F-16E6-F0D2-10F19E757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2146C0-C60E-7AAF-EBD4-64C0DB26B87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4544" y="1781175"/>
            <a:ext cx="9857140" cy="436076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 b="1">
                <a:solidFill>
                  <a:schemeClr val="bg1"/>
                </a:solidFill>
              </a:defRPr>
            </a:lvl1pPr>
            <a:lvl2pPr marL="9144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2pPr>
            <a:lvl3pPr marL="13716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D150C-BED2-6991-33E2-B68B31852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CC9F6F-C062-025D-B837-A281429D7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EDIT, E.G.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743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100677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single title, upper case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10039124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ADCCE5-13D3-CE70-0806-5B9AFDFE4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1BA0255-B68A-F247-A437-8EA9512663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75563C-D454-5866-91F5-422E7E96B7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567530D-C0DE-CB06-FBF9-CAD198CA90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33A244C7-8D54-ABB4-6BD3-94A6070E2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90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1009627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double title,</a:t>
            </a:r>
            <a:br>
              <a:rPr lang="en-US" dirty="0"/>
            </a:br>
            <a:r>
              <a:rPr lang="en-US" dirty="0"/>
              <a:t>upper case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5" y="1468614"/>
            <a:ext cx="10067699" cy="27591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CE2DE8-03B2-4D41-8C78-EBE9436DA30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697FE-9F90-4E61-A5A4-654ACBE73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A0B263F-3014-55F6-0546-D7E9A23B8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57C870-9501-4331-FCE1-7C5D289D15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CE69A10F-CEFA-57E0-B395-AB5769B8D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EEC3C1A-4249-C6CD-BEE3-3632FD25D9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32924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-up of a windmill&#10;&#10;Description automatically generated">
            <a:extLst>
              <a:ext uri="{FF2B5EF4-FFF2-40B4-BE49-F238E27FC236}">
                <a16:creationId xmlns:a16="http://schemas.microsoft.com/office/drawing/2014/main" id="{615FB81F-FAC9-B398-6A98-C241E9E2D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7972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0F66D9-CD2E-B4EF-3856-45381210F9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1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R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erson reading a paper&#10;&#10;Description automatically generated">
            <a:extLst>
              <a:ext uri="{FF2B5EF4-FFF2-40B4-BE49-F238E27FC236}">
                <a16:creationId xmlns:a16="http://schemas.microsoft.com/office/drawing/2014/main" id="{3747269B-3FFA-D268-DCDB-A7CC7BCCA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2" y="-1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8FB92-66BA-B898-5637-878EF6BC9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h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hild sitting in a chair with his feet on the radiator&#10;&#10;Description automatically generated">
            <a:extLst>
              <a:ext uri="{FF2B5EF4-FFF2-40B4-BE49-F238E27FC236}">
                <a16:creationId xmlns:a16="http://schemas.microsoft.com/office/drawing/2014/main" id="{CEAC376B-CCB0-2363-6C56-83FCF3F8C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DE8BC-FDB4-6154-C871-0783F60E2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0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Sun shining through the leaves of a plant&#10;&#10;Description automatically generated">
            <a:extLst>
              <a:ext uri="{FF2B5EF4-FFF2-40B4-BE49-F238E27FC236}">
                <a16:creationId xmlns:a16="http://schemas.microsoft.com/office/drawing/2014/main" id="{F18017F1-DFA3-5309-EB08-6A9E10AE3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161" cy="6862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4177"/>
            <a:ext cx="12203553" cy="686217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0E154-6A25-2A4A-3E15-9C6348423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08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Le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erson opening a letter&#10;&#10;Description automatically generated">
            <a:extLst>
              <a:ext uri="{FF2B5EF4-FFF2-40B4-BE49-F238E27FC236}">
                <a16:creationId xmlns:a16="http://schemas.microsoft.com/office/drawing/2014/main" id="{FD803DEC-AE53-3DD8-25E4-14BC033CC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04FCE-67E0-37DA-59FC-590BE9BFF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6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erson holding a trophy&#10;&#10;Description automatically generated">
            <a:extLst>
              <a:ext uri="{FF2B5EF4-FFF2-40B4-BE49-F238E27FC236}">
                <a16:creationId xmlns:a16="http://schemas.microsoft.com/office/drawing/2014/main" id="{98EA204B-B88F-774C-B8FC-1737FCFE6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2D625-6327-C60A-C457-754D161AC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3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treng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child in a garment holding a barbell&#10;&#10;Description automatically generated">
            <a:extLst>
              <a:ext uri="{FF2B5EF4-FFF2-40B4-BE49-F238E27FC236}">
                <a16:creationId xmlns:a16="http://schemas.microsoft.com/office/drawing/2014/main" id="{8B2B9B5B-81FB-F17D-3E14-363616471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666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BB20C6A-C347-EBF1-B98B-A8DF1551C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FF5E309-D550-02BD-695F-41FC141132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37474BBE-261E-CE92-2409-6CC0FC03F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36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Le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person jumping in the air&#10;&#10;Description automatically generated">
            <a:extLst>
              <a:ext uri="{FF2B5EF4-FFF2-40B4-BE49-F238E27FC236}">
                <a16:creationId xmlns:a16="http://schemas.microsoft.com/office/drawing/2014/main" id="{C7A8A9E9-53E7-CAF4-4CAC-31F63B2E9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018" y="0"/>
            <a:ext cx="12196017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4018" y="0"/>
            <a:ext cx="12196017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2D625-6327-C60A-C457-754D161AC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34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group of women hugging in a doorway&#10;&#10;Description automatically generated">
            <a:extLst>
              <a:ext uri="{FF2B5EF4-FFF2-40B4-BE49-F238E27FC236}">
                <a16:creationId xmlns:a16="http://schemas.microsoft.com/office/drawing/2014/main" id="{44F0A615-6D8F-D83D-B4CF-11D559B3F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1999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2D625-6327-C60A-C457-754D161AC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7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BAD6FF-2C18-B6DE-7C43-6A3405FAC0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E7AB0-5A82-805E-31C3-ACFDAB4A4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0B18E9-00FF-1497-33D7-6BAFFE7A1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47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No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EBDDC6-21E8-07E3-5F83-CCE0FC6C6FE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BAD6FF-2C18-B6DE-7C43-6A3405FAC0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03CEC-3C11-D151-C389-E5C20874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20725AC2-C666-6A35-B249-2BA790DE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91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Ska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person sitting on a skateboard with her arms outstretched&#10;&#10;Description automatically generated">
            <a:extLst>
              <a:ext uri="{FF2B5EF4-FFF2-40B4-BE49-F238E27FC236}">
                <a16:creationId xmlns:a16="http://schemas.microsoft.com/office/drawing/2014/main" id="{D39316BD-BF8E-85A5-A660-20126224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207678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98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lose-up of a graph&#10;&#10;Description automatically generated">
            <a:extLst>
              <a:ext uri="{FF2B5EF4-FFF2-40B4-BE49-F238E27FC236}">
                <a16:creationId xmlns:a16="http://schemas.microsoft.com/office/drawing/2014/main" id="{B2C8C370-F749-841F-1670-8CF0F3341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678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5940"/>
            <a:ext cx="12207678" cy="686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11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group of people laughing while looking at a phone&#10;&#10;Description automatically generated">
            <a:extLst>
              <a:ext uri="{FF2B5EF4-FFF2-40B4-BE49-F238E27FC236}">
                <a16:creationId xmlns:a16="http://schemas.microsoft.com/office/drawing/2014/main" id="{5C084F28-5243-2540-6012-D6687E66A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520"/>
            <a:ext cx="12192000" cy="6869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200682" cy="6869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2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Ke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close-up of a keyboard&#10;&#10;Description automatically generated">
            <a:extLst>
              <a:ext uri="{FF2B5EF4-FFF2-40B4-BE49-F238E27FC236}">
                <a16:creationId xmlns:a16="http://schemas.microsoft.com/office/drawing/2014/main" id="{B16AC698-A3D4-7B74-453B-78192D0B6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67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1" y="0"/>
            <a:ext cx="1220767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63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31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,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E58F1E-BE42-005F-61DA-303AF0C93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9567541-6B89-459A-8389-EA678A028EED}"/>
              </a:ext>
            </a:extLst>
          </p:cNvPr>
          <p:cNvSpPr/>
          <p:nvPr userDrawn="1"/>
        </p:nvSpPr>
        <p:spPr>
          <a:xfrm>
            <a:off x="106326" y="6609810"/>
            <a:ext cx="1493186" cy="163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8EA749-2134-FC2B-483D-5BE450CD3A22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C53A91-1C2E-7549-551D-F64DA266ECFB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1F77CA-8475-8A83-5294-69CCAF54FD54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C1E353-1A4A-567E-772B-1C8F3775DB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D84219-E493-B6AB-9472-604A6059B963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37C3FA-4087-AD74-949D-725DD73C51FD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F4872E-9A1A-0972-CF8B-3C85AD9E64C0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4DEB20A-F436-3145-CDBC-7DAD4055765D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C9E597-0002-1174-B578-B963D49FD97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28D924D-92B0-ED7F-50C5-E896DD6A8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23DE9BE-169D-B8FD-00E2-97B3065632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0F0FB253-7CB9-CC74-6108-34DD2E038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2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erson carrying a child on his shoulders&#10;&#10;Description automatically generated">
            <a:extLst>
              <a:ext uri="{FF2B5EF4-FFF2-40B4-BE49-F238E27FC236}">
                <a16:creationId xmlns:a16="http://schemas.microsoft.com/office/drawing/2014/main" id="{E11396B2-978D-E846-6727-E0680EDA7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3793"/>
            <a:ext cx="12201228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"/>
          <a:stretch/>
        </p:blipFill>
        <p:spPr>
          <a:xfrm>
            <a:off x="0" y="-3792"/>
            <a:ext cx="12215242" cy="6865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D5759CB-E0F3-21AE-5869-DD3E0AC30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6AA415C-1070-2553-E822-9B87D3351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91108AA1-0A1F-B944-AA04-34C1C2806A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334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Jo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erson lying on the floor with her hand over her mouth&#10;&#10;Description automatically generated">
            <a:extLst>
              <a:ext uri="{FF2B5EF4-FFF2-40B4-BE49-F238E27FC236}">
                <a16:creationId xmlns:a16="http://schemas.microsoft.com/office/drawing/2014/main" id="{62B3D5CD-537F-93EF-2D7A-F5FE184E2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8683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Self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ouple of people taking a selfie&#10;&#10;Description automatically generated">
            <a:extLst>
              <a:ext uri="{FF2B5EF4-FFF2-40B4-BE49-F238E27FC236}">
                <a16:creationId xmlns:a16="http://schemas.microsoft.com/office/drawing/2014/main" id="{5F687EFD-9136-A143-2913-E317FDABB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732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6732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9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Tre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hild reaching out to touch a tree&#10;&#10;Description automatically generated">
            <a:extLst>
              <a:ext uri="{FF2B5EF4-FFF2-40B4-BE49-F238E27FC236}">
                <a16:creationId xmlns:a16="http://schemas.microsoft.com/office/drawing/2014/main" id="{74744EF0-BCC8-B882-9BA2-17FB6F1BA2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6732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5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Typ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erson typing on a computer&#10;&#10;Description automatically generated">
            <a:extLst>
              <a:ext uri="{FF2B5EF4-FFF2-40B4-BE49-F238E27FC236}">
                <a16:creationId xmlns:a16="http://schemas.microsoft.com/office/drawing/2014/main" id="{7F0C4A4A-49DC-834D-AC3F-A56C4F6DF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" y="0"/>
            <a:ext cx="12200766" cy="6873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4018" y="1"/>
            <a:ext cx="12200766" cy="6873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1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6F284D-C198-8A4A-6135-E882F78B6B8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3C3B88-18EA-77F2-68A1-373076526B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BB1AE-05EB-FFE4-B958-9E536EE9E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85E8B7-6F34-8B37-FBC0-FA5FA2BBE9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</p:spTree>
    <p:extLst>
      <p:ext uri="{BB962C8B-B14F-4D97-AF65-F5344CB8AC3E}">
        <p14:creationId xmlns:p14="http://schemas.microsoft.com/office/powerpoint/2010/main" val="1823509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No In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8680EE-E3CF-C6C2-CB48-58D3A2AED3EE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C136E-16D2-0EF9-3E60-896BD8308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F2FF778-7697-6DD7-DD59-A5CDAA0E1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AFABC617-4291-C37A-B122-59D4A2198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4141" y="1779739"/>
            <a:ext cx="5452876" cy="442313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1A7618-3887-4838-98CE-FDFA033A94BE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B46AD-0363-49D0-9A55-12F4487A1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2 columns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9C4766-C987-4787-8811-9BA501FABE5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79757" y="1779739"/>
            <a:ext cx="5452876" cy="442313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3C18F-C2F7-F6FB-2CA1-32B696DEE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34D61CE-B03E-894A-D61E-D31C888307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9CB51C3-B144-48BC-390F-EC5617C2D7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B011B905-DED4-9890-3913-569F0D294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FF65AB8-AD4B-F6C6-3699-181B7020A0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08673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10565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8CB4004A-0774-9F68-17C4-398589D6E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8BEAD9-9CB8-754F-DD5A-9E4036001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1216614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, Leav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Picture 3" descr="A close-up of a tree&#10;&#10;Description automatically generated">
            <a:extLst>
              <a:ext uri="{FF2B5EF4-FFF2-40B4-BE49-F238E27FC236}">
                <a16:creationId xmlns:a16="http://schemas.microsoft.com/office/drawing/2014/main" id="{EDD2A056-5B1B-049B-DA50-3D7FB69ED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6CDD1-A880-79CA-B91B-6B58E13BE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5B804615-3677-3B68-B831-34621A0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8F97505-45A9-0A8C-5236-18B49815FD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08351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, Rea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stack of papers&#10;&#10;Description automatically generated">
            <a:extLst>
              <a:ext uri="{FF2B5EF4-FFF2-40B4-BE49-F238E27FC236}">
                <a16:creationId xmlns:a16="http://schemas.microsoft.com/office/drawing/2014/main" id="{55FCA34E-D4EB-0ACE-A525-765EC644E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6CDD1-A880-79CA-B91B-6B58E13BE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2616" y="110507"/>
            <a:ext cx="1836000" cy="2431842"/>
          </a:xfrm>
          <a:prstGeom prst="rect">
            <a:avLst/>
          </a:prstGeom>
        </p:spPr>
      </p:pic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22E8753F-B9AA-B56B-5C17-46F5CEBE9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39CC3-B85A-CD5D-2940-0D9115B17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685648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ou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row of colorful houses&#10;&#10;Description automatically generated">
            <a:extLst>
              <a:ext uri="{FF2B5EF4-FFF2-40B4-BE49-F238E27FC236}">
                <a16:creationId xmlns:a16="http://schemas.microsoft.com/office/drawing/2014/main" id="{8EC0BCA7-E2C9-A700-89E2-A057F988D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74"/>
            <a:ext cx="12192000" cy="685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"/>
          <a:stretch/>
        </p:blipFill>
        <p:spPr>
          <a:xfrm>
            <a:off x="0" y="0"/>
            <a:ext cx="1221177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FD3053F-5558-BD67-AA8E-D2AF137FD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2E6DDC2-744E-08E6-97D5-2B83035F8E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B97EBEBA-92EF-4B0E-BEFA-41E77572C7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063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DB94D-4B52-907D-BB5E-4BC632606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3277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D6EEFA5-F76B-91AF-8EEB-9041F1C6C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097" y="6363979"/>
            <a:ext cx="4680000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17909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Rea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DB94D-4B52-907D-BB5E-4BC632606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3277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D6EEFA5-F76B-91AF-8EEB-9041F1C6C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097" y="6363979"/>
            <a:ext cx="4680000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10CF9-87BA-BE1D-2919-600FB43B6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4" y="1"/>
            <a:ext cx="6096003" cy="6859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CC389-977C-B54D-2B2B-16085ACED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5" r="1"/>
          <a:stretch/>
        </p:blipFill>
        <p:spPr>
          <a:xfrm>
            <a:off x="7094" y="109908"/>
            <a:ext cx="1838585" cy="243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59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Targ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target on a stand in a field&#10;&#10;Description automatically generated">
            <a:extLst>
              <a:ext uri="{FF2B5EF4-FFF2-40B4-BE49-F238E27FC236}">
                <a16:creationId xmlns:a16="http://schemas.microsoft.com/office/drawing/2014/main" id="{E09E114B-6E22-6D01-0E76-FBAAB2B72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302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DB94D-4B52-907D-BB5E-4BC632606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3277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D6EEFA5-F76B-91AF-8EEB-9041F1C6C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097" y="6363979"/>
            <a:ext cx="4680000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CC389-977C-B54D-2B2B-16085ACED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5" r="1"/>
          <a:stretch/>
        </p:blipFill>
        <p:spPr>
          <a:xfrm>
            <a:off x="7094" y="109908"/>
            <a:ext cx="1838585" cy="243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3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065230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9785" y="2016564"/>
            <a:ext cx="30090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49785" y="3191398"/>
            <a:ext cx="3009014" cy="291169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576F0-DC67-4F7A-A308-E8A231AB271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7D8C70-D8D3-4616-8AD6-B7531CA66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3 stages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63C8E-9F0F-4046-A264-6A18A57D022C}"/>
              </a:ext>
            </a:extLst>
          </p:cNvPr>
          <p:cNvSpPr/>
          <p:nvPr userDrawn="1"/>
        </p:nvSpPr>
        <p:spPr>
          <a:xfrm>
            <a:off x="4500922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E954C-0710-40FA-98A2-EB54FBFAE9A0}"/>
              </a:ext>
            </a:extLst>
          </p:cNvPr>
          <p:cNvSpPr/>
          <p:nvPr userDrawn="1"/>
        </p:nvSpPr>
        <p:spPr>
          <a:xfrm>
            <a:off x="7936614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F763D85A-53EF-21E0-AE8D-8387C9A867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21169" y="2016564"/>
            <a:ext cx="30090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B4BE02F9-0984-31D3-FB53-BAE64616F9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85477" y="2016564"/>
            <a:ext cx="30090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7205860A-8A37-A13F-D556-FEF702702A3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5477" y="3191398"/>
            <a:ext cx="3009014" cy="291169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08E500C8-CDAC-8D97-2991-BE727CA62A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21169" y="3191398"/>
            <a:ext cx="3009014" cy="291169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7D0FF3-0A47-41C5-12E1-5A525BD272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4E14BF-8B23-28F5-583B-ECDEF0294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2CCA124-1025-BAA2-C889-03963E028A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10" name="Picture 9" descr="Marketreach Logo">
            <a:extLst>
              <a:ext uri="{FF2B5EF4-FFF2-40B4-BE49-F238E27FC236}">
                <a16:creationId xmlns:a16="http://schemas.microsoft.com/office/drawing/2014/main" id="{7636FC22-BE0F-8D27-97BB-85FC1C76C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66B453-DF27-16A7-09CE-C1004E22EC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687565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59" y="2002478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59" y="2002478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59" y="2002478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375A71-02A2-4AE6-9C69-5955E9F54FC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82E014-C022-4946-BD0C-5DFBBCBF6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4 stages</a:t>
            </a:r>
            <a:endParaRPr lang="en-GB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199" y="2002478"/>
            <a:ext cx="2572799" cy="3991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E3A1F728-6770-25C5-FFE3-6210F85031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30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17A79DCA-9E7C-15E0-0180-D999B7F86F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630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03FF1C4-9C5B-35BA-15F7-F494998BFE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0870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189ED043-4BA4-C358-3565-37D485B1DA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0870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E3D54FB-EB18-FB2D-F9F6-5D64A2A4FB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110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6836EF55-6585-788F-B51D-48201A4CDF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9110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968FC7C-6951-F5D0-B657-188AACFBB2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024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01D857A3-4772-5303-7576-9C5BB1E17CB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8024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7CF7048-8534-8655-8968-7260CFD020A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9368AE-7CC1-7071-A02A-9D2A09DA4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F565088-9722-7082-D34D-6CCC9618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13" name="Picture 12" descr="Marketreach Logo">
            <a:extLst>
              <a:ext uri="{FF2B5EF4-FFF2-40B4-BE49-F238E27FC236}">
                <a16:creationId xmlns:a16="http://schemas.microsoft.com/office/drawing/2014/main" id="{61FCDB74-1F0F-E14C-1182-7EC092E12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592A58E-3435-1CD1-C0DF-3188DB1370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1661542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25AE843-60FB-62F0-9970-1DD05B32C229}"/>
              </a:ext>
            </a:extLst>
          </p:cNvPr>
          <p:cNvSpPr/>
          <p:nvPr userDrawn="1"/>
        </p:nvSpPr>
        <p:spPr>
          <a:xfrm>
            <a:off x="7384123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FCBF6E-B065-D460-5D1A-A063B633337B}"/>
              </a:ext>
            </a:extLst>
          </p:cNvPr>
          <p:cNvSpPr/>
          <p:nvPr userDrawn="1"/>
        </p:nvSpPr>
        <p:spPr>
          <a:xfrm>
            <a:off x="5082502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AF5689-365A-DB95-7C49-CB936A2FB276}"/>
              </a:ext>
            </a:extLst>
          </p:cNvPr>
          <p:cNvSpPr/>
          <p:nvPr userDrawn="1"/>
        </p:nvSpPr>
        <p:spPr>
          <a:xfrm>
            <a:off x="2780881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5 stages</a:t>
            </a:r>
            <a:endParaRPr lang="en-GB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E4C20D9F-9E8A-CE52-DAA1-C21A86946B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3687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10C923C8-4C98-99B6-2BD5-1AA1D9213C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3275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929AC-1069-9091-0A28-CEA3495032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7319F27D-77A3-E732-0F54-9F323C9942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75308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2D70C74C-30AC-ACA6-FF27-115C3B74C6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4896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9A3B4B7F-D035-24D0-CC35-7A92E69CCC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76929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170D1F95-8CB0-AF85-DBCB-572162A2FF5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76517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3" name="Text Placeholder 35">
            <a:extLst>
              <a:ext uri="{FF2B5EF4-FFF2-40B4-BE49-F238E27FC236}">
                <a16:creationId xmlns:a16="http://schemas.microsoft.com/office/drawing/2014/main" id="{3D550665-44CF-0CD7-8B93-8E205489E5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78550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4" name="Text Placeholder 40">
            <a:extLst>
              <a:ext uri="{FF2B5EF4-FFF2-40B4-BE49-F238E27FC236}">
                <a16:creationId xmlns:a16="http://schemas.microsoft.com/office/drawing/2014/main" id="{5B024C84-674A-9337-18A2-A2CCB47285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138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95561E-FBD4-B309-8EAA-E1AFFAB8BF13}"/>
              </a:ext>
            </a:extLst>
          </p:cNvPr>
          <p:cNvSpPr/>
          <p:nvPr userDrawn="1"/>
        </p:nvSpPr>
        <p:spPr>
          <a:xfrm>
            <a:off x="9685744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CD0E33C-E08A-51C3-6217-FDD13D9211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80171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8" name="Text Placeholder 40">
            <a:extLst>
              <a:ext uri="{FF2B5EF4-FFF2-40B4-BE49-F238E27FC236}">
                <a16:creationId xmlns:a16="http://schemas.microsoft.com/office/drawing/2014/main" id="{AAE66CD9-AEA5-0BBB-ADA5-D572D4CFE43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79759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AA43C-B712-5DE7-9F4D-A102BC4F7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B6229A1-DBE2-8415-655E-D443242C84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7" name="Picture 6" descr="Marketreach Logo">
            <a:extLst>
              <a:ext uri="{FF2B5EF4-FFF2-40B4-BE49-F238E27FC236}">
                <a16:creationId xmlns:a16="http://schemas.microsoft.com/office/drawing/2014/main" id="{60BBA52C-81E9-F167-6EA3-74D1FE646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6546586-C17A-39B1-7B24-A86C402031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442130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6 stages</a:t>
            </a:r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A33D06-1EAE-4D42-BD90-9B587543E04E}"/>
              </a:ext>
            </a:extLst>
          </p:cNvPr>
          <p:cNvSpPr/>
          <p:nvPr userDrawn="1"/>
        </p:nvSpPr>
        <p:spPr>
          <a:xfrm>
            <a:off x="251813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443621B-4CB3-4E1A-A2AE-720BADB52B26}"/>
              </a:ext>
            </a:extLst>
          </p:cNvPr>
          <p:cNvSpPr/>
          <p:nvPr userDrawn="1"/>
        </p:nvSpPr>
        <p:spPr>
          <a:xfrm>
            <a:off x="221451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4F4918-3112-40A9-B65C-A32B1F402BF2}"/>
              </a:ext>
            </a:extLst>
          </p:cNvPr>
          <p:cNvSpPr/>
          <p:nvPr userDrawn="1"/>
        </p:nvSpPr>
        <p:spPr>
          <a:xfrm>
            <a:off x="419537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6A64D0-8B54-443B-8C2A-AC90A4B3C517}"/>
              </a:ext>
            </a:extLst>
          </p:cNvPr>
          <p:cNvSpPr/>
          <p:nvPr userDrawn="1"/>
        </p:nvSpPr>
        <p:spPr>
          <a:xfrm>
            <a:off x="614219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18F6E51-B6BE-439C-8449-84F6671EE3E7}"/>
              </a:ext>
            </a:extLst>
          </p:cNvPr>
          <p:cNvSpPr/>
          <p:nvPr userDrawn="1"/>
        </p:nvSpPr>
        <p:spPr>
          <a:xfrm>
            <a:off x="8132366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B57032-18CE-4064-AFE1-6A0302A02800}"/>
              </a:ext>
            </a:extLst>
          </p:cNvPr>
          <p:cNvSpPr/>
          <p:nvPr userDrawn="1"/>
        </p:nvSpPr>
        <p:spPr>
          <a:xfrm>
            <a:off x="1008405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BE3D4E0-F635-C149-A17F-2304E79EE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704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12E7AB89-E050-AB45-70A4-7350079DEB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42405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DE9D3C7-DA6C-CB2B-A31E-1162875CF3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3268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DD1A8DD-C95D-C873-10E6-8BACB1DE2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0088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9D287025-6C27-2A5A-886B-67F944FE6C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0257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EFF10739-506D-A6CF-7243-3072D44945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1948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FEAD0CE5-4212-D3C7-4EEA-8076F3576F6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9704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79896CF6-C3E9-4965-A941-FA50028A42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42405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A034F26E-AE99-3D13-FCC7-95C1C08333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23268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92FE2AE8-747D-A937-B37D-9F2A24A200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11948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51D497F9-F447-E929-216D-16AE3C70552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70088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5" name="Text Placeholder 40">
            <a:extLst>
              <a:ext uri="{FF2B5EF4-FFF2-40B4-BE49-F238E27FC236}">
                <a16:creationId xmlns:a16="http://schemas.microsoft.com/office/drawing/2014/main" id="{6F1E1C5D-AC2B-BD6F-3F65-9F2C5CA37BE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60257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F5DA396A-9BDF-D439-1B7B-16BF8C13F3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8A76E-948C-6C1E-2189-551666265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9AC8F34-9119-3E31-091A-6D155A8DE8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17" name="Picture 16" descr="Marketreach Logo">
            <a:extLst>
              <a:ext uri="{FF2B5EF4-FFF2-40B4-BE49-F238E27FC236}">
                <a16:creationId xmlns:a16="http://schemas.microsoft.com/office/drawing/2014/main" id="{B353D1E5-8306-54FD-D5C5-B8FD00435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5A623B2-7182-664F-1BC6-23498A4516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073285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8C3CF0-EDE0-41E7-90BE-6658867FA7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4" y="1800000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F6F180-AB11-4527-B626-D97C6BF4248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C29F6F-C163-420D-97CC-76412D34F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table slide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3BFF7-466C-9386-C699-CC461BB8DA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4629B-C2EB-6F28-33C7-67A1C9A53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5253A54-D5B4-0C48-72BA-FA4D70929B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6" name="Picture 5" descr="Marketreach Logo">
            <a:extLst>
              <a:ext uri="{FF2B5EF4-FFF2-40B4-BE49-F238E27FC236}">
                <a16:creationId xmlns:a16="http://schemas.microsoft.com/office/drawing/2014/main" id="{862F90D6-F28B-BE2B-0B3F-EBD3CAB49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585C5F5-F936-A1F4-2FF5-4CF3BBB7C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64396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24544" y="1800000"/>
            <a:ext cx="11332027" cy="44085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A7B83-05EC-4DDD-B5D8-A0AC5450300C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62F3-143F-445A-BBC5-D8A464DEE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Table only slide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B059D6-441D-2DF1-1CD3-1E98463FC9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5006B-188C-E170-3CF7-64B5609B44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ECFECB7-01E5-F3A6-E473-6A4FF18BE7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78FD8D7C-A9C9-E743-3BD3-11BE8BD05A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831567-6A8B-343E-C4E4-A6958308FA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552292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4" y="1800001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42EA0E-BFF4-499A-9126-032D30FD013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BF0055-222A-4114-952B-55BC38543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chart slide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F7DD14-DF26-4216-8376-F84F3656B5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FE4D3D-A80C-0258-0753-C6B6576235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5714-1369-0F44-AFAB-E36A12B4E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E586F96-B037-E747-9D35-E14B2BA6B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0BB0918F-C70C-88F9-2D8A-304F442F2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3918C7-3020-EFB5-D1A7-AFAAA992A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64977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target on a stand in a field&#10;&#10;Description automatically generated">
            <a:extLst>
              <a:ext uri="{FF2B5EF4-FFF2-40B4-BE49-F238E27FC236}">
                <a16:creationId xmlns:a16="http://schemas.microsoft.com/office/drawing/2014/main" id="{AFB72DF0-8C1C-6D12-97CE-D1C44B62B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12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9"/>
          <a:stretch/>
        </p:blipFill>
        <p:spPr>
          <a:xfrm>
            <a:off x="0" y="1"/>
            <a:ext cx="12204905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FBEC9BF-CAAE-523C-D5A1-74747D99D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45DC04-C55B-F160-9DD9-83196D6C1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43185B68-EE35-EA87-659D-2F4B3AC69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142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24544" y="1790476"/>
            <a:ext cx="11332027" cy="44579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A7FF20-1F5C-4182-891F-E10BC4628A9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338666-5A7B-4746-ADDB-6279C03C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Chart only slide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051FE-B4A8-FE2E-4445-D20EBE6A1B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F8266-C10C-12A4-F700-B908003D51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086DD35-104F-D150-9FCC-4CCA92764C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3C3B98D2-3CEA-20DA-6BD6-6CE76BE28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379E67-0DBB-409F-F029-067B73879D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208516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erson sitting at a table&#10;&#10;Description automatically generated">
            <a:extLst>
              <a:ext uri="{FF2B5EF4-FFF2-40B4-BE49-F238E27FC236}">
                <a16:creationId xmlns:a16="http://schemas.microsoft.com/office/drawing/2014/main" id="{52133B59-F0C9-630F-F6F2-032A4E96C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2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70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Streng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hild in a garment holding a barbell&#10;&#10;Description automatically generated">
            <a:extLst>
              <a:ext uri="{FF2B5EF4-FFF2-40B4-BE49-F238E27FC236}">
                <a16:creationId xmlns:a16="http://schemas.microsoft.com/office/drawing/2014/main" id="{7B5A3DFB-7BC2-427B-DC10-B41827941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0232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231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5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erson carrying a child on his shoulders&#10;&#10;Description automatically generated">
            <a:extLst>
              <a:ext uri="{FF2B5EF4-FFF2-40B4-BE49-F238E27FC236}">
                <a16:creationId xmlns:a16="http://schemas.microsoft.com/office/drawing/2014/main" id="{4C7CA651-0BFF-1A25-3470-A7C4EF975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"/>
            <a:ext cx="12201228" cy="6857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82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Hou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row of colorful houses&#10;&#10;Description automatically generated">
            <a:extLst>
              <a:ext uri="{FF2B5EF4-FFF2-40B4-BE49-F238E27FC236}">
                <a16:creationId xmlns:a16="http://schemas.microsoft.com/office/drawing/2014/main" id="{ECAB741E-1AA0-248F-7BDE-2EEAEE0A35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29" cy="6872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2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target on a stand in a field&#10;&#10;Description automatically generated">
            <a:extLst>
              <a:ext uri="{FF2B5EF4-FFF2-40B4-BE49-F238E27FC236}">
                <a16:creationId xmlns:a16="http://schemas.microsoft.com/office/drawing/2014/main" id="{AC6732C3-A85A-F055-253F-1689333EA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122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7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erson holding a person on a dock&#10;&#10;Description automatically generated">
            <a:extLst>
              <a:ext uri="{FF2B5EF4-FFF2-40B4-BE49-F238E27FC236}">
                <a16:creationId xmlns:a16="http://schemas.microsoft.com/office/drawing/2014/main" id="{DB419527-F9A8-FE7B-1DC6-06DE6174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20122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432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J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erson lying on the floor with her hand over her mouth&#10;&#10;Description automatically generated">
            <a:extLst>
              <a:ext uri="{FF2B5EF4-FFF2-40B4-BE49-F238E27FC236}">
                <a16:creationId xmlns:a16="http://schemas.microsoft.com/office/drawing/2014/main" id="{C1CF239E-047D-0A5B-2F78-C444F6BC0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22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3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784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No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1BA498EF-EBA8-1E15-FE29-BFDEB44F9D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9112533" cy="271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D3934-1028-727A-7755-61AA75BDCCD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74A66A5-D4C7-23C6-249F-ADEB01160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211593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5896FC-F708-B183-B0BE-143B65573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7860" y="110507"/>
            <a:ext cx="2446146" cy="3240000"/>
          </a:xfrm>
          <a:prstGeom prst="rect">
            <a:avLst/>
          </a:prstGeom>
        </p:spPr>
      </p:pic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2C12ED2E-728A-3074-EA4F-1FAF01D7C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1555"/>
            <a:ext cx="4547626" cy="10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erson holding a person on a dock&#10;&#10;Description automatically generated">
            <a:extLst>
              <a:ext uri="{FF2B5EF4-FFF2-40B4-BE49-F238E27FC236}">
                <a16:creationId xmlns:a16="http://schemas.microsoft.com/office/drawing/2014/main" id="{6920D2D2-FAB5-C0B8-F289-837744713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2012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"/>
          <a:stretch/>
        </p:blipFill>
        <p:spPr>
          <a:xfrm>
            <a:off x="0" y="1"/>
            <a:ext cx="12193142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2DD7CE5-128B-B518-260A-50696ADDE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FBE2290-B74C-734A-8F78-BF2465726D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8515B60C-6B11-30CB-CD25-B8F654B8D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16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J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erson lying on the floor with her hand over her mouth&#10;&#10;Description automatically generated">
            <a:extLst>
              <a:ext uri="{FF2B5EF4-FFF2-40B4-BE49-F238E27FC236}">
                <a16:creationId xmlns:a16="http://schemas.microsoft.com/office/drawing/2014/main" id="{6E5657EB-1E1E-B9F8-DBD8-573BA0DC0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2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"/>
          <a:stretch/>
        </p:blipFill>
        <p:spPr>
          <a:xfrm>
            <a:off x="0" y="0"/>
            <a:ext cx="12201229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1A735EC-4AA8-D7C8-8E53-86C406F3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E205410-D11B-699E-4870-54E2F4F2EF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3" name="Text Placeholder 37">
            <a:extLst>
              <a:ext uri="{FF2B5EF4-FFF2-40B4-BE49-F238E27FC236}">
                <a16:creationId xmlns:a16="http://schemas.microsoft.com/office/drawing/2014/main" id="{58A447DB-D74B-0D2D-4DC2-BCA5C0048F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16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1A735EC-4AA8-D7C8-8E53-86C406F3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E205410-D11B-699E-4870-54E2F4F2EF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3" name="Text Placeholder 37">
            <a:extLst>
              <a:ext uri="{FF2B5EF4-FFF2-40B4-BE49-F238E27FC236}">
                <a16:creationId xmlns:a16="http://schemas.microsoft.com/office/drawing/2014/main" id="{58A447DB-D74B-0D2D-4DC2-BCA5C0048F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84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rketreach Logo">
            <a:extLst>
              <a:ext uri="{FF2B5EF4-FFF2-40B4-BE49-F238E27FC236}">
                <a16:creationId xmlns:a16="http://schemas.microsoft.com/office/drawing/2014/main" id="{EA5B83EF-A0A6-0C35-7B7D-C835B5FE2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1555"/>
            <a:ext cx="4547626" cy="109824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3B47A39-15AA-D99A-E34C-6912C929EF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9108000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8" name="Text Placeholder 37">
            <a:extLst>
              <a:ext uri="{FF2B5EF4-FFF2-40B4-BE49-F238E27FC236}">
                <a16:creationId xmlns:a16="http://schemas.microsoft.com/office/drawing/2014/main" id="{B8CEF0BD-B261-0D68-C825-949D99821F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996" y="4286471"/>
            <a:ext cx="9108000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C56868-4061-1519-6397-F3385E1626B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031D8BB-28A5-A497-85EC-760AC34C4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2" y="2315120"/>
            <a:ext cx="91800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32532-35CB-6571-9B56-4EC598B03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7860" y="110507"/>
            <a:ext cx="244614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1AB9D-4722-4847-9D17-393008E7B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33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774" r:id="rId2"/>
    <p:sldLayoutId id="2147483834" r:id="rId3"/>
    <p:sldLayoutId id="2147483835" r:id="rId4"/>
    <p:sldLayoutId id="2147483836" r:id="rId5"/>
    <p:sldLayoutId id="2147483837" r:id="rId6"/>
    <p:sldLayoutId id="2147483839" r:id="rId7"/>
    <p:sldLayoutId id="2147483858" r:id="rId8"/>
    <p:sldLayoutId id="2147483771" r:id="rId9"/>
    <p:sldLayoutId id="2147483824" r:id="rId10"/>
    <p:sldLayoutId id="2147483840" r:id="rId11"/>
    <p:sldLayoutId id="2147483809" r:id="rId12"/>
    <p:sldLayoutId id="2147483742" r:id="rId13"/>
    <p:sldLayoutId id="2147483798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65" r:id="rId20"/>
    <p:sldLayoutId id="2147483866" r:id="rId21"/>
    <p:sldLayoutId id="2147483821" r:id="rId22"/>
    <p:sldLayoutId id="2147483770" r:id="rId23"/>
    <p:sldLayoutId id="2147483860" r:id="rId24"/>
    <p:sldLayoutId id="2147483861" r:id="rId25"/>
    <p:sldLayoutId id="2147483862" r:id="rId26"/>
    <p:sldLayoutId id="2147483823" r:id="rId27"/>
    <p:sldLayoutId id="2147483863" r:id="rId28"/>
    <p:sldLayoutId id="2147483820" r:id="rId29"/>
    <p:sldLayoutId id="2147483842" r:id="rId30"/>
    <p:sldLayoutId id="2147483867" r:id="rId31"/>
    <p:sldLayoutId id="2147483843" r:id="rId32"/>
    <p:sldLayoutId id="2147483844" r:id="rId33"/>
    <p:sldLayoutId id="2147483817" r:id="rId34"/>
    <p:sldLayoutId id="2147483769" r:id="rId35"/>
    <p:sldLayoutId id="2147483724" r:id="rId36"/>
    <p:sldLayoutId id="2147483725" r:id="rId37"/>
    <p:sldLayoutId id="2147483825" r:id="rId38"/>
    <p:sldLayoutId id="2147483850" r:id="rId39"/>
    <p:sldLayoutId id="2147483726" r:id="rId40"/>
    <p:sldLayoutId id="2147483826" r:id="rId41"/>
    <p:sldLayoutId id="2147483851" r:id="rId42"/>
    <p:sldLayoutId id="2147483744" r:id="rId43"/>
    <p:sldLayoutId id="2147483745" r:id="rId44"/>
    <p:sldLayoutId id="2147483746" r:id="rId45"/>
    <p:sldLayoutId id="2147483768" r:id="rId46"/>
    <p:sldLayoutId id="2147483711" r:id="rId47"/>
    <p:sldLayoutId id="2147483712" r:id="rId48"/>
    <p:sldLayoutId id="2147483713" r:id="rId49"/>
    <p:sldLayoutId id="2147483714" r:id="rId50"/>
    <p:sldLayoutId id="2147483785" r:id="rId51"/>
    <p:sldLayoutId id="2147483852" r:id="rId52"/>
    <p:sldLayoutId id="2147483853" r:id="rId53"/>
    <p:sldLayoutId id="2147483854" r:id="rId54"/>
    <p:sldLayoutId id="2147483855" r:id="rId55"/>
    <p:sldLayoutId id="2147483856" r:id="rId56"/>
    <p:sldLayoutId id="2147483857" r:id="rId57"/>
    <p:sldLayoutId id="2147483864" r:id="rId58"/>
    <p:sldLayoutId id="2147483773" r:id="rId5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tiff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7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73.svg"/><Relationship Id="rId5" Type="http://schemas.openxmlformats.org/officeDocument/2006/relationships/tags" Target="../tags/tag18.xml"/><Relationship Id="rId10" Type="http://schemas.openxmlformats.org/officeDocument/2006/relationships/image" Target="../media/image72.png"/><Relationship Id="rId4" Type="http://schemas.openxmlformats.org/officeDocument/2006/relationships/tags" Target="../tags/tag17.xml"/><Relationship Id="rId9" Type="http://schemas.openxmlformats.org/officeDocument/2006/relationships/image" Target="../media/image71.svg"/><Relationship Id="rId14" Type="http://schemas.openxmlformats.org/officeDocument/2006/relationships/hyperlink" Target="https://www.royalmailwholesale.com/testing-and-innovation-251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tags" Target="../tags/tag37.xml"/><Relationship Id="rId3" Type="http://schemas.openxmlformats.org/officeDocument/2006/relationships/tags" Target="../tags/tag22.xml"/><Relationship Id="rId21" Type="http://schemas.openxmlformats.org/officeDocument/2006/relationships/slideLayout" Target="../slideLayouts/slideLayout1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tags" Target="../tags/tag36.xml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20" Type="http://schemas.openxmlformats.org/officeDocument/2006/relationships/tags" Target="../tags/tag39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10" Type="http://schemas.openxmlformats.org/officeDocument/2006/relationships/tags" Target="../tags/tag29.xml"/><Relationship Id="rId19" Type="http://schemas.openxmlformats.org/officeDocument/2006/relationships/tags" Target="../tags/tag38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hyperlink" Target="http://www.royalmailwholesale.com/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8.sv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3.xml"/><Relationship Id="rId5" Type="http://schemas.openxmlformats.org/officeDocument/2006/relationships/chart" Target="../charts/chart2.xml"/><Relationship Id="rId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E298A-1694-7ABB-4104-EE7E3D10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MAIL TEST AND INNOVATE INCENTIVE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B8462-4047-82CB-26A9-C07F54203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Wholesale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00FBA-EC40-ABC1-8914-00BAFBB05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February 2025</a:t>
            </a:r>
          </a:p>
        </p:txBody>
      </p:sp>
    </p:spTree>
    <p:extLst>
      <p:ext uri="{BB962C8B-B14F-4D97-AF65-F5344CB8AC3E}">
        <p14:creationId xmlns:p14="http://schemas.microsoft.com/office/powerpoint/2010/main" val="581917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E81FE-ABCC-F5BE-B8FE-A086A8EC4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new technology to get the higher incentive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FFB6D-F13D-4D3B-E07C-9E1A3C0718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65A77-CB9A-9BCE-CB44-BB28781C82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10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18D74A-E7AE-FC68-B112-A8FDE4EAE5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9296F-30B1-C38B-0A56-8B0B1E6D1022}"/>
              </a:ext>
            </a:extLst>
          </p:cNvPr>
          <p:cNvSpPr/>
          <p:nvPr/>
        </p:nvSpPr>
        <p:spPr>
          <a:xfrm>
            <a:off x="564968" y="1937320"/>
            <a:ext cx="5453657" cy="9841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GB" dirty="0">
                <a:solidFill>
                  <a:schemeClr val="tx1"/>
                </a:solidFill>
              </a:rPr>
              <a:t>Test image recognition technology which takes a consumer from physical to digital.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C11536-C7E7-4A35-7FF0-291B912F88EB}"/>
              </a:ext>
            </a:extLst>
          </p:cNvPr>
          <p:cNvSpPr/>
          <p:nvPr/>
        </p:nvSpPr>
        <p:spPr>
          <a:xfrm>
            <a:off x="564968" y="3005847"/>
            <a:ext cx="5454000" cy="982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Test the use of voice activation in your mailing to drive people to online content/data capture.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9D01F-7127-41EC-5CCC-B08A89F2EEC2}"/>
              </a:ext>
            </a:extLst>
          </p:cNvPr>
          <p:cNvSpPr/>
          <p:nvPr/>
        </p:nvSpPr>
        <p:spPr>
          <a:xfrm>
            <a:off x="564968" y="4055039"/>
            <a:ext cx="5454000" cy="9828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Test programmatic mail where you can re-target someone visiting your web site with a timely mail piece to remind them to buy.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1BE86-5D4D-8949-2973-1895BEDF8969}"/>
              </a:ext>
            </a:extLst>
          </p:cNvPr>
          <p:cNvSpPr/>
          <p:nvPr/>
        </p:nvSpPr>
        <p:spPr>
          <a:xfrm>
            <a:off x="6155214" y="2999258"/>
            <a:ext cx="5454000" cy="982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Use augmented reality or near–field reality to create a truly immersive customer experience.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5D9F02-1F27-3D77-6174-D3B61B24536F}"/>
              </a:ext>
            </a:extLst>
          </p:cNvPr>
          <p:cNvSpPr/>
          <p:nvPr/>
        </p:nvSpPr>
        <p:spPr>
          <a:xfrm>
            <a:off x="6155214" y="4055039"/>
            <a:ext cx="5454000" cy="98280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Use smell, a pet insurer used smelly mail to reach dog or cat owners with packs their pets could literally smell.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8A54D-39F3-788A-FCE0-D82C68E22584}"/>
              </a:ext>
            </a:extLst>
          </p:cNvPr>
          <p:cNvSpPr/>
          <p:nvPr/>
        </p:nvSpPr>
        <p:spPr>
          <a:xfrm>
            <a:off x="6155214" y="1937819"/>
            <a:ext cx="5453657" cy="9889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One drinks company made their print edible so you could sample their new flavor by tearing a piece of paper off and eating it!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F6B1DB-B1B2-EFB6-B878-1ECBBBF7010A}"/>
              </a:ext>
            </a:extLst>
          </p:cNvPr>
          <p:cNvSpPr/>
          <p:nvPr/>
        </p:nvSpPr>
        <p:spPr>
          <a:xfrm>
            <a:off x="564968" y="5115301"/>
            <a:ext cx="5454000" cy="982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Test mail with addressable TV.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82D8F-1644-5579-930A-64D7C1761C30}"/>
              </a:ext>
            </a:extLst>
          </p:cNvPr>
          <p:cNvSpPr/>
          <p:nvPr/>
        </p:nvSpPr>
        <p:spPr>
          <a:xfrm>
            <a:off x="6155214" y="5107467"/>
            <a:ext cx="5454000" cy="982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GB" dirty="0">
                <a:solidFill>
                  <a:schemeClr val="tx1"/>
                </a:solidFill>
              </a:rPr>
              <a:t>Make the most of developments in Artificial Intelligence, use it to tailor your mail to different audiences.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50ADAC-362E-D5A1-DF39-914FD8035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32" y="2948614"/>
            <a:ext cx="1171563" cy="1171563"/>
          </a:xfrm>
          <a:prstGeom prst="rect">
            <a:avLst/>
          </a:prstGeom>
        </p:spPr>
      </p:pic>
      <p:pic>
        <p:nvPicPr>
          <p:cNvPr id="16" name="Picture 2" descr="AdSmart's Local Trades Initiative | AdSmart from Sky">
            <a:extLst>
              <a:ext uri="{FF2B5EF4-FFF2-40B4-BE49-F238E27FC236}">
                <a16:creationId xmlns:a16="http://schemas.microsoft.com/office/drawing/2014/main" id="{57ED9AC3-41E9-D09A-08D6-81107185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28" y="5231019"/>
            <a:ext cx="900755" cy="74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4DE6EB08-6EA9-D2A8-E84D-571F3C0C3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8735" r="1186" b="4007"/>
          <a:stretch/>
        </p:blipFill>
        <p:spPr bwMode="auto">
          <a:xfrm>
            <a:off x="6257800" y="3141306"/>
            <a:ext cx="1022640" cy="64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Shopping bag">
            <a:extLst>
              <a:ext uri="{FF2B5EF4-FFF2-40B4-BE49-F238E27FC236}">
                <a16:creationId xmlns:a16="http://schemas.microsoft.com/office/drawing/2014/main" id="{DB1B9A33-7A4E-5BF3-36FC-15E0A9FAD6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9099" y="5200236"/>
            <a:ext cx="755703" cy="755703"/>
          </a:xfrm>
          <a:prstGeom prst="rect">
            <a:avLst/>
          </a:prstGeom>
        </p:spPr>
      </p:pic>
      <p:pic>
        <p:nvPicPr>
          <p:cNvPr id="19" name="Graphic 18" descr="Internet">
            <a:extLst>
              <a:ext uri="{FF2B5EF4-FFF2-40B4-BE49-F238E27FC236}">
                <a16:creationId xmlns:a16="http://schemas.microsoft.com/office/drawing/2014/main" id="{D6C61361-9BA0-4B9A-D57A-700EAA01D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2056" y="4089239"/>
            <a:ext cx="914400" cy="914400"/>
          </a:xfrm>
          <a:prstGeom prst="rect">
            <a:avLst/>
          </a:prstGeom>
        </p:spPr>
      </p:pic>
      <p:pic>
        <p:nvPicPr>
          <p:cNvPr id="20" name="Graphic 19" descr="Burger and drink">
            <a:extLst>
              <a:ext uri="{FF2B5EF4-FFF2-40B4-BE49-F238E27FC236}">
                <a16:creationId xmlns:a16="http://schemas.microsoft.com/office/drawing/2014/main" id="{D06708CB-F2FE-F915-4E3F-A1AB76E97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6423" y="1910752"/>
            <a:ext cx="914400" cy="914400"/>
          </a:xfrm>
          <a:prstGeom prst="rect">
            <a:avLst/>
          </a:prstGeom>
        </p:spPr>
      </p:pic>
      <p:pic>
        <p:nvPicPr>
          <p:cNvPr id="21" name="Graphic 20" descr="Nose">
            <a:extLst>
              <a:ext uri="{FF2B5EF4-FFF2-40B4-BE49-F238E27FC236}">
                <a16:creationId xmlns:a16="http://schemas.microsoft.com/office/drawing/2014/main" id="{F933138D-9E63-4413-4FBF-744F7CF10D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62829" y="4168588"/>
            <a:ext cx="755703" cy="755703"/>
          </a:xfrm>
          <a:prstGeom prst="rect">
            <a:avLst/>
          </a:prstGeom>
        </p:spPr>
      </p:pic>
      <p:pic>
        <p:nvPicPr>
          <p:cNvPr id="22" name="Picture 21" descr="shoppable content example from Net-A-Porter">
            <a:extLst>
              <a:ext uri="{FF2B5EF4-FFF2-40B4-BE49-F238E27FC236}">
                <a16:creationId xmlns:a16="http://schemas.microsoft.com/office/drawing/2014/main" id="{2F483EFF-78DE-20DD-4897-F6DDFE63C55E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36" y="2011470"/>
            <a:ext cx="890785" cy="837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1931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D0436-1763-39C3-5E61-E1B90A1E7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APPLICATION AND CREDIT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F689A-3BB0-1588-D7CD-30E922F959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Offer open until March 27</a:t>
            </a:r>
            <a:r>
              <a:rPr lang="en-GB" baseline="30000" dirty="0"/>
              <a:t>th</a:t>
            </a:r>
            <a:r>
              <a:rPr lang="en-GB" dirty="0"/>
              <a:t>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B83E2-33B2-DC01-E650-9D67BAE859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11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5BC28A-D60C-CBAD-EB6B-76FC4CA7C0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CEB17B-07EC-98FA-1FD5-85FBD6BEB9B6}"/>
              </a:ext>
            </a:extLst>
          </p:cNvPr>
          <p:cNvSpPr>
            <a:spLocks noChangeAspect="1"/>
          </p:cNvSpPr>
          <p:nvPr/>
        </p:nvSpPr>
        <p:spPr>
          <a:xfrm>
            <a:off x="8617167" y="2197134"/>
            <a:ext cx="624548" cy="6245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EDA5C6-A322-0EE1-75F6-FC4B8D5A208B}"/>
              </a:ext>
            </a:extLst>
          </p:cNvPr>
          <p:cNvSpPr>
            <a:spLocks noChangeAspect="1"/>
          </p:cNvSpPr>
          <p:nvPr/>
        </p:nvSpPr>
        <p:spPr>
          <a:xfrm>
            <a:off x="1216085" y="2122302"/>
            <a:ext cx="624548" cy="6245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1FB45106-3043-9039-4F3E-0011E2FE5394}"/>
              </a:ext>
            </a:extLst>
          </p:cNvPr>
          <p:cNvSpPr>
            <a:spLocks noChangeAspect="1"/>
          </p:cNvSpPr>
          <p:nvPr/>
        </p:nvSpPr>
        <p:spPr>
          <a:xfrm>
            <a:off x="414224" y="2445202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7DAF4C1F-F96B-27E6-0EB8-4B6A1CDCB358}"/>
              </a:ext>
            </a:extLst>
          </p:cNvPr>
          <p:cNvSpPr>
            <a:spLocks noChangeAspect="1"/>
          </p:cNvSpPr>
          <p:nvPr/>
        </p:nvSpPr>
        <p:spPr>
          <a:xfrm flipV="1">
            <a:off x="2266140" y="3517759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F53F0281-7C3D-EDF2-30AE-83A3CADDE873}"/>
              </a:ext>
            </a:extLst>
          </p:cNvPr>
          <p:cNvSpPr>
            <a:spLocks noChangeAspect="1"/>
          </p:cNvSpPr>
          <p:nvPr/>
        </p:nvSpPr>
        <p:spPr>
          <a:xfrm>
            <a:off x="4120020" y="2445202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E276B9DA-32B6-1A67-FF99-3D5848D92FDA}"/>
              </a:ext>
            </a:extLst>
          </p:cNvPr>
          <p:cNvSpPr>
            <a:spLocks noChangeAspect="1"/>
          </p:cNvSpPr>
          <p:nvPr/>
        </p:nvSpPr>
        <p:spPr>
          <a:xfrm flipV="1">
            <a:off x="5977077" y="3512996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E3D4C5E3-FDAB-3507-CD2A-A8CB241097B1}"/>
              </a:ext>
            </a:extLst>
          </p:cNvPr>
          <p:cNvSpPr>
            <a:spLocks noChangeAspect="1"/>
          </p:cNvSpPr>
          <p:nvPr/>
        </p:nvSpPr>
        <p:spPr>
          <a:xfrm>
            <a:off x="7836324" y="2445202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ABD357-168F-D1DF-992B-8B22FE54856E}"/>
              </a:ext>
            </a:extLst>
          </p:cNvPr>
          <p:cNvSpPr>
            <a:spLocks noChangeAspect="1"/>
          </p:cNvSpPr>
          <p:nvPr/>
        </p:nvSpPr>
        <p:spPr>
          <a:xfrm>
            <a:off x="3016429" y="5366323"/>
            <a:ext cx="624548" cy="6245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B365E7-D4D1-B774-3C9D-2B7E86D28430}"/>
              </a:ext>
            </a:extLst>
          </p:cNvPr>
          <p:cNvSpPr>
            <a:spLocks noChangeAspect="1"/>
          </p:cNvSpPr>
          <p:nvPr/>
        </p:nvSpPr>
        <p:spPr>
          <a:xfrm>
            <a:off x="4890351" y="2164342"/>
            <a:ext cx="624548" cy="6245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648165-22B0-37D1-7CD0-CB9C40B3BE34}"/>
              </a:ext>
            </a:extLst>
          </p:cNvPr>
          <p:cNvSpPr>
            <a:spLocks noChangeAspect="1"/>
          </p:cNvSpPr>
          <p:nvPr/>
        </p:nvSpPr>
        <p:spPr>
          <a:xfrm>
            <a:off x="6816324" y="5326321"/>
            <a:ext cx="624548" cy="624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per_plane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DE3441C4-0D49-4FE6-3733-37B89E4FC8B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5011448" y="2286098"/>
            <a:ext cx="421847" cy="370825"/>
          </a:xfrm>
          <a:custGeom>
            <a:avLst/>
            <a:gdLst>
              <a:gd name="T0" fmla="*/ 29 w 1232"/>
              <a:gd name="T1" fmla="*/ 8 h 1080"/>
              <a:gd name="T2" fmla="*/ 4 w 1232"/>
              <a:gd name="T3" fmla="*/ 29 h 1080"/>
              <a:gd name="T4" fmla="*/ 234 w 1232"/>
              <a:gd name="T5" fmla="*/ 1055 h 1080"/>
              <a:gd name="T6" fmla="*/ 271 w 1232"/>
              <a:gd name="T7" fmla="*/ 1069 h 1080"/>
              <a:gd name="T8" fmla="*/ 541 w 1232"/>
              <a:gd name="T9" fmla="*/ 880 h 1080"/>
              <a:gd name="T10" fmla="*/ 590 w 1232"/>
              <a:gd name="T11" fmla="*/ 889 h 1080"/>
              <a:gd name="T12" fmla="*/ 679 w 1232"/>
              <a:gd name="T13" fmla="*/ 1020 h 1080"/>
              <a:gd name="T14" fmla="*/ 711 w 1232"/>
              <a:gd name="T15" fmla="*/ 1016 h 1080"/>
              <a:gd name="T16" fmla="*/ 820 w 1232"/>
              <a:gd name="T17" fmla="*/ 722 h 1080"/>
              <a:gd name="T18" fmla="*/ 810 w 1232"/>
              <a:gd name="T19" fmla="*/ 717 h 1080"/>
              <a:gd name="T20" fmla="*/ 771 w 1232"/>
              <a:gd name="T21" fmla="*/ 765 h 1080"/>
              <a:gd name="T22" fmla="*/ 713 w 1232"/>
              <a:gd name="T23" fmla="*/ 794 h 1080"/>
              <a:gd name="T24" fmla="*/ 699 w 1232"/>
              <a:gd name="T25" fmla="*/ 794 h 1080"/>
              <a:gd name="T26" fmla="*/ 641 w 1232"/>
              <a:gd name="T27" fmla="*/ 767 h 1080"/>
              <a:gd name="T28" fmla="*/ 201 w 1232"/>
              <a:gd name="T29" fmla="*/ 211 h 1080"/>
              <a:gd name="T30" fmla="*/ 207 w 1232"/>
              <a:gd name="T31" fmla="*/ 205 h 1080"/>
              <a:gd name="T32" fmla="*/ 804 w 1232"/>
              <a:gd name="T33" fmla="*/ 667 h 1080"/>
              <a:gd name="T34" fmla="*/ 865 w 1232"/>
              <a:gd name="T35" fmla="*/ 677 h 1080"/>
              <a:gd name="T36" fmla="*/ 1213 w 1232"/>
              <a:gd name="T37" fmla="*/ 554 h 1080"/>
              <a:gd name="T38" fmla="*/ 1214 w 1232"/>
              <a:gd name="T39" fmla="*/ 527 h 1080"/>
              <a:gd name="T40" fmla="*/ 29 w 1232"/>
              <a:gd name="T41" fmla="*/ 8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32" h="1080">
                <a:moveTo>
                  <a:pt x="29" y="8"/>
                </a:moveTo>
                <a:cubicBezTo>
                  <a:pt x="11" y="0"/>
                  <a:pt x="0" y="10"/>
                  <a:pt x="4" y="29"/>
                </a:cubicBezTo>
                <a:lnTo>
                  <a:pt x="234" y="1055"/>
                </a:lnTo>
                <a:cubicBezTo>
                  <a:pt x="239" y="1074"/>
                  <a:pt x="255" y="1080"/>
                  <a:pt x="271" y="1069"/>
                </a:cubicBezTo>
                <a:lnTo>
                  <a:pt x="541" y="880"/>
                </a:lnTo>
                <a:cubicBezTo>
                  <a:pt x="557" y="869"/>
                  <a:pt x="579" y="873"/>
                  <a:pt x="590" y="889"/>
                </a:cubicBezTo>
                <a:lnTo>
                  <a:pt x="679" y="1020"/>
                </a:lnTo>
                <a:cubicBezTo>
                  <a:pt x="689" y="1036"/>
                  <a:pt x="704" y="1035"/>
                  <a:pt x="711" y="1016"/>
                </a:cubicBezTo>
                <a:lnTo>
                  <a:pt x="820" y="722"/>
                </a:lnTo>
                <a:cubicBezTo>
                  <a:pt x="826" y="704"/>
                  <a:pt x="822" y="702"/>
                  <a:pt x="810" y="717"/>
                </a:cubicBezTo>
                <a:lnTo>
                  <a:pt x="771" y="765"/>
                </a:lnTo>
                <a:cubicBezTo>
                  <a:pt x="758" y="780"/>
                  <a:pt x="732" y="793"/>
                  <a:pt x="713" y="794"/>
                </a:cubicBezTo>
                <a:lnTo>
                  <a:pt x="699" y="794"/>
                </a:lnTo>
                <a:cubicBezTo>
                  <a:pt x="679" y="794"/>
                  <a:pt x="653" y="782"/>
                  <a:pt x="641" y="767"/>
                </a:cubicBezTo>
                <a:lnTo>
                  <a:pt x="201" y="211"/>
                </a:lnTo>
                <a:cubicBezTo>
                  <a:pt x="189" y="196"/>
                  <a:pt x="191" y="193"/>
                  <a:pt x="207" y="205"/>
                </a:cubicBezTo>
                <a:lnTo>
                  <a:pt x="804" y="667"/>
                </a:lnTo>
                <a:cubicBezTo>
                  <a:pt x="819" y="679"/>
                  <a:pt x="847" y="684"/>
                  <a:pt x="865" y="677"/>
                </a:cubicBezTo>
                <a:lnTo>
                  <a:pt x="1213" y="554"/>
                </a:lnTo>
                <a:cubicBezTo>
                  <a:pt x="1231" y="547"/>
                  <a:pt x="1232" y="535"/>
                  <a:pt x="1214" y="527"/>
                </a:cubicBezTo>
                <a:lnTo>
                  <a:pt x="29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Plane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1184908D-24E8-E5F5-B008-6591A4D03A7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7999164" y="5786751"/>
            <a:ext cx="383028" cy="9691"/>
            <a:chOff x="2478" y="2188"/>
            <a:chExt cx="2648" cy="67"/>
          </a:xfrm>
          <a:solidFill>
            <a:schemeClr val="accent3"/>
          </a:solidFill>
        </p:grpSpPr>
        <p:sp>
          <p:nvSpPr>
            <p:cNvPr id="19" name="Freeform 487">
              <a:extLst>
                <a:ext uri="{FF2B5EF4-FFF2-40B4-BE49-F238E27FC236}">
                  <a16:creationId xmlns:a16="http://schemas.microsoft.com/office/drawing/2014/main" id="{6C2993D4-2616-0B06-A1A2-26AA7435F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" y="2188"/>
              <a:ext cx="0" cy="31"/>
            </a:xfrm>
            <a:custGeom>
              <a:avLst/>
              <a:gdLst>
                <a:gd name="T0" fmla="*/ 0 h 8"/>
                <a:gd name="T1" fmla="*/ 8 h 8"/>
                <a:gd name="T2" fmla="*/ 6 h 8"/>
                <a:gd name="T3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8"/>
                  </a:lnTo>
                  <a:cubicBezTo>
                    <a:pt x="0" y="7"/>
                    <a:pt x="0" y="7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490">
              <a:extLst>
                <a:ext uri="{FF2B5EF4-FFF2-40B4-BE49-F238E27FC236}">
                  <a16:creationId xmlns:a16="http://schemas.microsoft.com/office/drawing/2014/main" id="{4BE3E4DE-A7FD-9F91-E3D9-8ACEEEFA6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" y="2211"/>
              <a:ext cx="4" cy="44"/>
            </a:xfrm>
            <a:custGeom>
              <a:avLst/>
              <a:gdLst>
                <a:gd name="T0" fmla="*/ 0 w 1"/>
                <a:gd name="T1" fmla="*/ 8 h 11"/>
                <a:gd name="T2" fmla="*/ 1 w 1"/>
                <a:gd name="T3" fmla="*/ 11 h 11"/>
                <a:gd name="T4" fmla="*/ 1 w 1"/>
                <a:gd name="T5" fmla="*/ 2 h 11"/>
                <a:gd name="T6" fmla="*/ 1 w 1"/>
                <a:gd name="T7" fmla="*/ 0 h 11"/>
                <a:gd name="T8" fmla="*/ 0 w 1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1">
                  <a:moveTo>
                    <a:pt x="0" y="8"/>
                  </a:moveTo>
                  <a:cubicBezTo>
                    <a:pt x="0" y="9"/>
                    <a:pt x="1" y="10"/>
                    <a:pt x="1" y="11"/>
                  </a:cubicBezTo>
                  <a:cubicBezTo>
                    <a:pt x="1" y="8"/>
                    <a:pt x="1" y="5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3"/>
                    <a:pt x="1" y="5"/>
                    <a:pt x="0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491">
              <a:extLst>
                <a:ext uri="{FF2B5EF4-FFF2-40B4-BE49-F238E27FC236}">
                  <a16:creationId xmlns:a16="http://schemas.microsoft.com/office/drawing/2014/main" id="{C6C7BE9F-789A-DBD2-AF09-63037F693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" y="2211"/>
              <a:ext cx="0" cy="44"/>
            </a:xfrm>
            <a:custGeom>
              <a:avLst/>
              <a:gdLst>
                <a:gd name="T0" fmla="*/ 0 h 11"/>
                <a:gd name="T1" fmla="*/ 2 h 11"/>
                <a:gd name="T2" fmla="*/ 11 h 11"/>
                <a:gd name="T3" fmla="*/ 8 h 11"/>
                <a:gd name="T4" fmla="*/ 0 h 1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5"/>
                    <a:pt x="0" y="8"/>
                    <a:pt x="0" y="11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5"/>
                    <a:pt x="0" y="3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Graphic 21" descr="Chat RTL">
            <a:extLst>
              <a:ext uri="{FF2B5EF4-FFF2-40B4-BE49-F238E27FC236}">
                <a16:creationId xmlns:a16="http://schemas.microsoft.com/office/drawing/2014/main" id="{8FAF4573-6210-AF43-E927-31D703825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0281" y="2186624"/>
            <a:ext cx="516155" cy="5161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96EA27F-2A6E-1192-BE26-A005F10FCBB2}"/>
              </a:ext>
            </a:extLst>
          </p:cNvPr>
          <p:cNvSpPr/>
          <p:nvPr/>
        </p:nvSpPr>
        <p:spPr>
          <a:xfrm>
            <a:off x="543959" y="2771731"/>
            <a:ext cx="19309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400" b="1" dirty="0"/>
              <a:t>GET IN TOUCH</a:t>
            </a:r>
          </a:p>
          <a:p>
            <a:pPr lvl="0" algn="ctr">
              <a:defRPr/>
            </a:pPr>
            <a:r>
              <a:rPr lang="en-GB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Speak to your Account Manager to make sure you are applying for the best incentive for your needs and to check that you meet the requirements.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706F8B-F4D2-1BE1-62D6-CF5802F39C25}"/>
              </a:ext>
            </a:extLst>
          </p:cNvPr>
          <p:cNvSpPr txBox="1"/>
          <p:nvPr/>
        </p:nvSpPr>
        <p:spPr>
          <a:xfrm>
            <a:off x="2461277" y="3994485"/>
            <a:ext cx="17829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400" b="1" dirty="0"/>
              <a:t>APPLY ONLINE</a:t>
            </a:r>
          </a:p>
          <a:p>
            <a:pPr lvl="0" algn="ctr">
              <a:defRPr/>
            </a:pPr>
            <a:r>
              <a:rPr lang="en-GB" sz="1400" dirty="0"/>
              <a:t>Use the link to the online application.  Your application can also be completed by an agent.</a:t>
            </a:r>
          </a:p>
        </p:txBody>
      </p:sp>
      <p:pic>
        <p:nvPicPr>
          <p:cNvPr id="25" name="Graphic 24" descr="Internet">
            <a:extLst>
              <a:ext uri="{FF2B5EF4-FFF2-40B4-BE49-F238E27FC236}">
                <a16:creationId xmlns:a16="http://schemas.microsoft.com/office/drawing/2014/main" id="{FA957187-EE0A-EBE2-EB87-322E893939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75097" y="5413812"/>
            <a:ext cx="516155" cy="5161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4B5530-D4DC-F3CA-9FEE-17C5CC37BB2A}"/>
              </a:ext>
            </a:extLst>
          </p:cNvPr>
          <p:cNvSpPr txBox="1"/>
          <p:nvPr/>
        </p:nvSpPr>
        <p:spPr>
          <a:xfrm>
            <a:off x="4227469" y="2885453"/>
            <a:ext cx="20037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WE’LL GET IN TOUCH</a:t>
            </a:r>
          </a:p>
          <a:p>
            <a:pPr algn="ctr"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discuss your application and check all the detail with you.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80DA99-5DB0-7521-0185-EB7A10C1844D}"/>
              </a:ext>
            </a:extLst>
          </p:cNvPr>
          <p:cNvSpPr txBox="1"/>
          <p:nvPr/>
        </p:nvSpPr>
        <p:spPr>
          <a:xfrm>
            <a:off x="6098662" y="4534324"/>
            <a:ext cx="19927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POST YOUR MAILINGS</a:t>
            </a:r>
            <a:endParaRPr lang="en-GB" sz="1400" dirty="0"/>
          </a:p>
          <a:p>
            <a:pPr algn="ctr">
              <a:defRPr/>
            </a:pPr>
            <a:r>
              <a:rPr lang="en-GB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Start posting your volume.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9ADFDA-3E6D-CDD4-4EEF-87F70445EECE}"/>
              </a:ext>
            </a:extLst>
          </p:cNvPr>
          <p:cNvSpPr txBox="1"/>
          <p:nvPr/>
        </p:nvSpPr>
        <p:spPr>
          <a:xfrm>
            <a:off x="9814795" y="3612037"/>
            <a:ext cx="197534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REDEEM YOUR </a:t>
            </a:r>
          </a:p>
          <a:p>
            <a:pPr algn="ctr">
              <a:defRPr/>
            </a:pPr>
            <a:r>
              <a:rPr lang="en-GB" sz="1400" b="1" dirty="0"/>
              <a:t>CREDIT</a:t>
            </a:r>
          </a:p>
          <a:p>
            <a:pPr algn="ctr"/>
            <a:r>
              <a:rPr lang="en-GB" sz="1400" dirty="0"/>
              <a:t>Receive your credit as a voucher or have it paid into a Royal Mail postage account. Credit vouchers are valid for 12 months.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4EB526-AC8F-9B76-8FCC-30708636CDC8}"/>
              </a:ext>
            </a:extLst>
          </p:cNvPr>
          <p:cNvSpPr txBox="1"/>
          <p:nvPr/>
        </p:nvSpPr>
        <p:spPr>
          <a:xfrm>
            <a:off x="7989307" y="2832618"/>
            <a:ext cx="192301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VOLUME NOTIFICATION</a:t>
            </a:r>
            <a:endParaRPr lang="en-GB" sz="1400" dirty="0"/>
          </a:p>
          <a:p>
            <a:pPr algn="ctr">
              <a:defRPr/>
            </a:pPr>
            <a:r>
              <a:rPr lang="en-GB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When you have completed your activity you will need to apply to Royal Mail for your credit.</a:t>
            </a:r>
          </a:p>
        </p:txBody>
      </p:sp>
      <p:sp>
        <p:nvSpPr>
          <p:cNvPr id="30" name="Block Arc 29">
            <a:extLst>
              <a:ext uri="{FF2B5EF4-FFF2-40B4-BE49-F238E27FC236}">
                <a16:creationId xmlns:a16="http://schemas.microsoft.com/office/drawing/2014/main" id="{FF1A47E5-5B7B-7E77-F96D-80ED40714C69}"/>
              </a:ext>
            </a:extLst>
          </p:cNvPr>
          <p:cNvSpPr>
            <a:spLocks noChangeAspect="1"/>
          </p:cNvSpPr>
          <p:nvPr/>
        </p:nvSpPr>
        <p:spPr>
          <a:xfrm flipV="1">
            <a:off x="9694062" y="3515685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4147D64C-7FEC-D22D-D313-B2E8D175D0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91475" y="5412396"/>
            <a:ext cx="469232" cy="469232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57B0654-7FFD-B4D6-23B4-B6D574AF3F8E}"/>
              </a:ext>
            </a:extLst>
          </p:cNvPr>
          <p:cNvSpPr>
            <a:spLocks noChangeAspect="1"/>
          </p:cNvSpPr>
          <p:nvPr/>
        </p:nvSpPr>
        <p:spPr>
          <a:xfrm>
            <a:off x="10543140" y="5362902"/>
            <a:ext cx="624548" cy="624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Plus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A81EF64-3EC1-066A-10A8-E43BCC5C6750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8726087" y="2304543"/>
            <a:ext cx="406708" cy="407907"/>
            <a:chOff x="50" y="50"/>
            <a:chExt cx="339" cy="340"/>
          </a:xfrm>
          <a:solidFill>
            <a:schemeClr val="bg1"/>
          </a:solidFill>
        </p:grpSpPr>
        <p:sp>
          <p:nvSpPr>
            <p:cNvPr id="34" name="Plus">
              <a:extLst>
                <a:ext uri="{FF2B5EF4-FFF2-40B4-BE49-F238E27FC236}">
                  <a16:creationId xmlns:a16="http://schemas.microsoft.com/office/drawing/2014/main" id="{B9E63BE7-1615-7B2E-DA53-CD934CAF6B7C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135" y="135"/>
              <a:ext cx="169" cy="170"/>
            </a:xfrm>
            <a:custGeom>
              <a:avLst/>
              <a:gdLst>
                <a:gd name="T0" fmla="*/ 50 w 100"/>
                <a:gd name="T1" fmla="*/ 100 h 100"/>
                <a:gd name="T2" fmla="*/ 63 w 100"/>
                <a:gd name="T3" fmla="*/ 88 h 100"/>
                <a:gd name="T4" fmla="*/ 63 w 100"/>
                <a:gd name="T5" fmla="*/ 63 h 100"/>
                <a:gd name="T6" fmla="*/ 88 w 100"/>
                <a:gd name="T7" fmla="*/ 63 h 100"/>
                <a:gd name="T8" fmla="*/ 100 w 100"/>
                <a:gd name="T9" fmla="*/ 50 h 100"/>
                <a:gd name="T10" fmla="*/ 88 w 100"/>
                <a:gd name="T11" fmla="*/ 38 h 100"/>
                <a:gd name="T12" fmla="*/ 63 w 100"/>
                <a:gd name="T13" fmla="*/ 38 h 100"/>
                <a:gd name="T14" fmla="*/ 63 w 100"/>
                <a:gd name="T15" fmla="*/ 13 h 100"/>
                <a:gd name="T16" fmla="*/ 50 w 100"/>
                <a:gd name="T17" fmla="*/ 0 h 100"/>
                <a:gd name="T18" fmla="*/ 38 w 100"/>
                <a:gd name="T19" fmla="*/ 13 h 100"/>
                <a:gd name="T20" fmla="*/ 38 w 100"/>
                <a:gd name="T21" fmla="*/ 38 h 100"/>
                <a:gd name="T22" fmla="*/ 13 w 100"/>
                <a:gd name="T23" fmla="*/ 38 h 100"/>
                <a:gd name="T24" fmla="*/ 0 w 100"/>
                <a:gd name="T25" fmla="*/ 50 h 100"/>
                <a:gd name="T26" fmla="*/ 13 w 100"/>
                <a:gd name="T27" fmla="*/ 63 h 100"/>
                <a:gd name="T28" fmla="*/ 38 w 100"/>
                <a:gd name="T29" fmla="*/ 63 h 100"/>
                <a:gd name="T30" fmla="*/ 38 w 100"/>
                <a:gd name="T31" fmla="*/ 88 h 100"/>
                <a:gd name="T32" fmla="*/ 50 w 100"/>
                <a:gd name="T3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50" y="100"/>
                  </a:moveTo>
                  <a:cubicBezTo>
                    <a:pt x="57" y="100"/>
                    <a:pt x="63" y="94"/>
                    <a:pt x="63" y="88"/>
                  </a:cubicBezTo>
                  <a:lnTo>
                    <a:pt x="63" y="63"/>
                  </a:lnTo>
                  <a:lnTo>
                    <a:pt x="88" y="63"/>
                  </a:lnTo>
                  <a:cubicBezTo>
                    <a:pt x="94" y="63"/>
                    <a:pt x="100" y="57"/>
                    <a:pt x="100" y="50"/>
                  </a:cubicBezTo>
                  <a:cubicBezTo>
                    <a:pt x="100" y="43"/>
                    <a:pt x="94" y="38"/>
                    <a:pt x="88" y="38"/>
                  </a:cubicBezTo>
                  <a:lnTo>
                    <a:pt x="63" y="38"/>
                  </a:lnTo>
                  <a:lnTo>
                    <a:pt x="63" y="13"/>
                  </a:lnTo>
                  <a:cubicBezTo>
                    <a:pt x="63" y="6"/>
                    <a:pt x="57" y="0"/>
                    <a:pt x="50" y="0"/>
                  </a:cubicBezTo>
                  <a:cubicBezTo>
                    <a:pt x="43" y="0"/>
                    <a:pt x="38" y="6"/>
                    <a:pt x="38" y="13"/>
                  </a:cubicBezTo>
                  <a:lnTo>
                    <a:pt x="38" y="38"/>
                  </a:lnTo>
                  <a:lnTo>
                    <a:pt x="13" y="38"/>
                  </a:lnTo>
                  <a:cubicBezTo>
                    <a:pt x="6" y="38"/>
                    <a:pt x="0" y="43"/>
                    <a:pt x="0" y="50"/>
                  </a:cubicBezTo>
                  <a:cubicBezTo>
                    <a:pt x="0" y="57"/>
                    <a:pt x="6" y="63"/>
                    <a:pt x="13" y="63"/>
                  </a:cubicBezTo>
                  <a:lnTo>
                    <a:pt x="38" y="63"/>
                  </a:lnTo>
                  <a:lnTo>
                    <a:pt x="38" y="88"/>
                  </a:lnTo>
                  <a:cubicBezTo>
                    <a:pt x="38" y="94"/>
                    <a:pt x="43" y="100"/>
                    <a:pt x="50" y="1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Plus">
              <a:extLst>
                <a:ext uri="{FF2B5EF4-FFF2-40B4-BE49-F238E27FC236}">
                  <a16:creationId xmlns:a16="http://schemas.microsoft.com/office/drawing/2014/main" id="{F63D66DA-224F-1B0D-AA17-C344D6DD0384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0" y="50"/>
              <a:ext cx="339" cy="340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151 w 200"/>
                <a:gd name="T7" fmla="*/ 186 h 200"/>
                <a:gd name="T8" fmla="*/ 156 w 200"/>
                <a:gd name="T9" fmla="*/ 169 h 200"/>
                <a:gd name="T10" fmla="*/ 139 w 200"/>
                <a:gd name="T11" fmla="*/ 164 h 200"/>
                <a:gd name="T12" fmla="*/ 100 w 200"/>
                <a:gd name="T13" fmla="*/ 175 h 200"/>
                <a:gd name="T14" fmla="*/ 25 w 200"/>
                <a:gd name="T15" fmla="*/ 100 h 200"/>
                <a:gd name="T16" fmla="*/ 100 w 200"/>
                <a:gd name="T17" fmla="*/ 25 h 200"/>
                <a:gd name="T18" fmla="*/ 175 w 200"/>
                <a:gd name="T19" fmla="*/ 100 h 200"/>
                <a:gd name="T20" fmla="*/ 164 w 200"/>
                <a:gd name="T21" fmla="*/ 139 h 200"/>
                <a:gd name="T22" fmla="*/ 169 w 200"/>
                <a:gd name="T23" fmla="*/ 156 h 200"/>
                <a:gd name="T24" fmla="*/ 186 w 200"/>
                <a:gd name="T25" fmla="*/ 151 h 200"/>
                <a:gd name="T26" fmla="*/ 200 w 200"/>
                <a:gd name="T27" fmla="*/ 100 h 200"/>
                <a:gd name="T28" fmla="*/ 100 w 200"/>
                <a:gd name="T2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ubicBezTo>
                    <a:pt x="118" y="200"/>
                    <a:pt x="136" y="195"/>
                    <a:pt x="151" y="186"/>
                  </a:cubicBezTo>
                  <a:cubicBezTo>
                    <a:pt x="157" y="182"/>
                    <a:pt x="159" y="174"/>
                    <a:pt x="156" y="169"/>
                  </a:cubicBezTo>
                  <a:cubicBezTo>
                    <a:pt x="152" y="163"/>
                    <a:pt x="144" y="161"/>
                    <a:pt x="139" y="164"/>
                  </a:cubicBezTo>
                  <a:cubicBezTo>
                    <a:pt x="127" y="171"/>
                    <a:pt x="114" y="175"/>
                    <a:pt x="100" y="175"/>
                  </a:cubicBezTo>
                  <a:cubicBezTo>
                    <a:pt x="59" y="175"/>
                    <a:pt x="25" y="141"/>
                    <a:pt x="25" y="100"/>
                  </a:cubicBezTo>
                  <a:cubicBezTo>
                    <a:pt x="25" y="59"/>
                    <a:pt x="59" y="25"/>
                    <a:pt x="100" y="25"/>
                  </a:cubicBezTo>
                  <a:cubicBezTo>
                    <a:pt x="141" y="25"/>
                    <a:pt x="175" y="59"/>
                    <a:pt x="175" y="100"/>
                  </a:cubicBezTo>
                  <a:cubicBezTo>
                    <a:pt x="175" y="114"/>
                    <a:pt x="171" y="127"/>
                    <a:pt x="164" y="139"/>
                  </a:cubicBezTo>
                  <a:cubicBezTo>
                    <a:pt x="161" y="144"/>
                    <a:pt x="163" y="152"/>
                    <a:pt x="169" y="156"/>
                  </a:cubicBezTo>
                  <a:cubicBezTo>
                    <a:pt x="174" y="159"/>
                    <a:pt x="182" y="157"/>
                    <a:pt x="186" y="151"/>
                  </a:cubicBezTo>
                  <a:cubicBezTo>
                    <a:pt x="195" y="136"/>
                    <a:pt x="200" y="118"/>
                    <a:pt x="200" y="100"/>
                  </a:cubicBezTo>
                  <a:cubicBezTo>
                    <a:pt x="200" y="45"/>
                    <a:pt x="155" y="0"/>
                    <a:pt x="1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Account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2A47E1E6-E44D-D8CB-6935-D7313DD85BC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0647090" y="5477695"/>
            <a:ext cx="482002" cy="407907"/>
            <a:chOff x="2687638" y="138112"/>
            <a:chExt cx="981075" cy="830263"/>
          </a:xfrm>
          <a:solidFill>
            <a:schemeClr val="tx1"/>
          </a:solidFill>
        </p:grpSpPr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9D3EE995-3A63-9742-6AA6-01E851451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338" y="138112"/>
              <a:ext cx="968375" cy="514350"/>
            </a:xfrm>
            <a:custGeom>
              <a:avLst/>
              <a:gdLst>
                <a:gd name="T0" fmla="*/ 1260 w 1272"/>
                <a:gd name="T1" fmla="*/ 388 h 675"/>
                <a:gd name="T2" fmla="*/ 595 w 1272"/>
                <a:gd name="T3" fmla="*/ 4 h 675"/>
                <a:gd name="T4" fmla="*/ 570 w 1272"/>
                <a:gd name="T5" fmla="*/ 4 h 675"/>
                <a:gd name="T6" fmla="*/ 13 w 1272"/>
                <a:gd name="T7" fmla="*/ 328 h 675"/>
                <a:gd name="T8" fmla="*/ 0 w 1272"/>
                <a:gd name="T9" fmla="*/ 350 h 675"/>
                <a:gd name="T10" fmla="*/ 13 w 1272"/>
                <a:gd name="T11" fmla="*/ 371 h 675"/>
                <a:gd name="T12" fmla="*/ 234 w 1272"/>
                <a:gd name="T13" fmla="*/ 499 h 675"/>
                <a:gd name="T14" fmla="*/ 284 w 1272"/>
                <a:gd name="T15" fmla="*/ 470 h 675"/>
                <a:gd name="T16" fmla="*/ 75 w 1272"/>
                <a:gd name="T17" fmla="*/ 350 h 675"/>
                <a:gd name="T18" fmla="*/ 583 w 1272"/>
                <a:gd name="T19" fmla="*/ 55 h 675"/>
                <a:gd name="T20" fmla="*/ 1197 w 1272"/>
                <a:gd name="T21" fmla="*/ 409 h 675"/>
                <a:gd name="T22" fmla="*/ 791 w 1272"/>
                <a:gd name="T23" fmla="*/ 646 h 675"/>
                <a:gd name="T24" fmla="*/ 841 w 1272"/>
                <a:gd name="T25" fmla="*/ 675 h 675"/>
                <a:gd name="T26" fmla="*/ 1260 w 1272"/>
                <a:gd name="T27" fmla="*/ 431 h 675"/>
                <a:gd name="T28" fmla="*/ 1272 w 1272"/>
                <a:gd name="T29" fmla="*/ 409 h 675"/>
                <a:gd name="T30" fmla="*/ 1260 w 1272"/>
                <a:gd name="T31" fmla="*/ 388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2" h="675">
                  <a:moveTo>
                    <a:pt x="1260" y="388"/>
                  </a:moveTo>
                  <a:lnTo>
                    <a:pt x="595" y="4"/>
                  </a:lnTo>
                  <a:cubicBezTo>
                    <a:pt x="588" y="0"/>
                    <a:pt x="578" y="0"/>
                    <a:pt x="570" y="4"/>
                  </a:cubicBezTo>
                  <a:lnTo>
                    <a:pt x="13" y="328"/>
                  </a:lnTo>
                  <a:cubicBezTo>
                    <a:pt x="5" y="333"/>
                    <a:pt x="0" y="341"/>
                    <a:pt x="0" y="350"/>
                  </a:cubicBezTo>
                  <a:cubicBezTo>
                    <a:pt x="0" y="359"/>
                    <a:pt x="5" y="367"/>
                    <a:pt x="13" y="371"/>
                  </a:cubicBezTo>
                  <a:lnTo>
                    <a:pt x="234" y="499"/>
                  </a:lnTo>
                  <a:lnTo>
                    <a:pt x="284" y="470"/>
                  </a:lnTo>
                  <a:lnTo>
                    <a:pt x="75" y="350"/>
                  </a:lnTo>
                  <a:lnTo>
                    <a:pt x="583" y="55"/>
                  </a:lnTo>
                  <a:lnTo>
                    <a:pt x="1197" y="409"/>
                  </a:lnTo>
                  <a:lnTo>
                    <a:pt x="791" y="646"/>
                  </a:lnTo>
                  <a:lnTo>
                    <a:pt x="841" y="675"/>
                  </a:lnTo>
                  <a:lnTo>
                    <a:pt x="1260" y="431"/>
                  </a:lnTo>
                  <a:cubicBezTo>
                    <a:pt x="1268" y="427"/>
                    <a:pt x="1272" y="418"/>
                    <a:pt x="1272" y="409"/>
                  </a:cubicBezTo>
                  <a:cubicBezTo>
                    <a:pt x="1272" y="400"/>
                    <a:pt x="1267" y="392"/>
                    <a:pt x="1260" y="38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63156B4C-EFB6-8FC7-CD7D-5D6FDD5B8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651" y="296862"/>
              <a:ext cx="296863" cy="111125"/>
            </a:xfrm>
            <a:custGeom>
              <a:avLst/>
              <a:gdLst>
                <a:gd name="T0" fmla="*/ 388 w 388"/>
                <a:gd name="T1" fmla="*/ 45 h 146"/>
                <a:gd name="T2" fmla="*/ 186 w 388"/>
                <a:gd name="T3" fmla="*/ 0 h 146"/>
                <a:gd name="T4" fmla="*/ 0 w 388"/>
                <a:gd name="T5" fmla="*/ 37 h 146"/>
                <a:gd name="T6" fmla="*/ 188 w 388"/>
                <a:gd name="T7" fmla="*/ 146 h 146"/>
                <a:gd name="T8" fmla="*/ 388 w 388"/>
                <a:gd name="T9" fmla="*/ 4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146">
                  <a:moveTo>
                    <a:pt x="388" y="45"/>
                  </a:moveTo>
                  <a:cubicBezTo>
                    <a:pt x="333" y="16"/>
                    <a:pt x="262" y="0"/>
                    <a:pt x="186" y="0"/>
                  </a:cubicBezTo>
                  <a:cubicBezTo>
                    <a:pt x="118" y="0"/>
                    <a:pt x="52" y="13"/>
                    <a:pt x="0" y="37"/>
                  </a:cubicBezTo>
                  <a:lnTo>
                    <a:pt x="188" y="146"/>
                  </a:lnTo>
                  <a:lnTo>
                    <a:pt x="388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D3C54CB5-73C2-6982-5168-E02DD85C4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350837"/>
              <a:ext cx="204788" cy="196850"/>
            </a:xfrm>
            <a:custGeom>
              <a:avLst/>
              <a:gdLst>
                <a:gd name="T0" fmla="*/ 81 w 267"/>
                <a:gd name="T1" fmla="*/ 257 h 257"/>
                <a:gd name="T2" fmla="*/ 163 w 267"/>
                <a:gd name="T3" fmla="*/ 227 h 257"/>
                <a:gd name="T4" fmla="*/ 264 w 267"/>
                <a:gd name="T5" fmla="*/ 109 h 257"/>
                <a:gd name="T6" fmla="*/ 209 w 267"/>
                <a:gd name="T7" fmla="*/ 0 h 257"/>
                <a:gd name="T8" fmla="*/ 0 w 267"/>
                <a:gd name="T9" fmla="*/ 105 h 257"/>
                <a:gd name="T10" fmla="*/ 81 w 267"/>
                <a:gd name="T11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57">
                  <a:moveTo>
                    <a:pt x="81" y="257"/>
                  </a:moveTo>
                  <a:cubicBezTo>
                    <a:pt x="111" y="250"/>
                    <a:pt x="138" y="240"/>
                    <a:pt x="163" y="227"/>
                  </a:cubicBezTo>
                  <a:cubicBezTo>
                    <a:pt x="223" y="197"/>
                    <a:pt x="259" y="155"/>
                    <a:pt x="264" y="109"/>
                  </a:cubicBezTo>
                  <a:cubicBezTo>
                    <a:pt x="267" y="70"/>
                    <a:pt x="248" y="32"/>
                    <a:pt x="209" y="0"/>
                  </a:cubicBezTo>
                  <a:lnTo>
                    <a:pt x="0" y="105"/>
                  </a:lnTo>
                  <a:lnTo>
                    <a:pt x="81" y="25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FDDF3F90-7B90-C15A-4F1A-C19EDC56B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6" y="344487"/>
              <a:ext cx="285750" cy="212725"/>
            </a:xfrm>
            <a:custGeom>
              <a:avLst/>
              <a:gdLst>
                <a:gd name="T0" fmla="*/ 317 w 375"/>
                <a:gd name="T1" fmla="*/ 279 h 279"/>
                <a:gd name="T2" fmla="*/ 375 w 375"/>
                <a:gd name="T3" fmla="*/ 275 h 279"/>
                <a:gd name="T4" fmla="*/ 291 w 375"/>
                <a:gd name="T5" fmla="*/ 118 h 279"/>
                <a:gd name="T6" fmla="*/ 85 w 375"/>
                <a:gd name="T7" fmla="*/ 0 h 279"/>
                <a:gd name="T8" fmla="*/ 32 w 375"/>
                <a:gd name="T9" fmla="*/ 159 h 279"/>
                <a:gd name="T10" fmla="*/ 154 w 375"/>
                <a:gd name="T11" fmla="*/ 155 h 279"/>
                <a:gd name="T12" fmla="*/ 304 w 375"/>
                <a:gd name="T13" fmla="*/ 277 h 279"/>
                <a:gd name="T14" fmla="*/ 317 w 375"/>
                <a:gd name="T15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5" h="279">
                  <a:moveTo>
                    <a:pt x="317" y="279"/>
                  </a:moveTo>
                  <a:cubicBezTo>
                    <a:pt x="336" y="279"/>
                    <a:pt x="356" y="278"/>
                    <a:pt x="375" y="275"/>
                  </a:cubicBezTo>
                  <a:lnTo>
                    <a:pt x="291" y="118"/>
                  </a:lnTo>
                  <a:lnTo>
                    <a:pt x="85" y="0"/>
                  </a:lnTo>
                  <a:cubicBezTo>
                    <a:pt x="21" y="44"/>
                    <a:pt x="0" y="101"/>
                    <a:pt x="32" y="159"/>
                  </a:cubicBezTo>
                  <a:cubicBezTo>
                    <a:pt x="72" y="133"/>
                    <a:pt x="119" y="133"/>
                    <a:pt x="154" y="155"/>
                  </a:cubicBezTo>
                  <a:lnTo>
                    <a:pt x="304" y="277"/>
                  </a:lnTo>
                  <a:cubicBezTo>
                    <a:pt x="304" y="277"/>
                    <a:pt x="307" y="279"/>
                    <a:pt x="317" y="27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09">
              <a:extLst>
                <a:ext uri="{FF2B5EF4-FFF2-40B4-BE49-F238E27FC236}">
                  <a16:creationId xmlns:a16="http://schemas.microsoft.com/office/drawing/2014/main" id="{5F28D842-7C04-E479-D49E-7C0CC726A4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7638" y="484187"/>
              <a:ext cx="684213" cy="484188"/>
            </a:xfrm>
            <a:custGeom>
              <a:avLst/>
              <a:gdLst>
                <a:gd name="T0" fmla="*/ 848 w 898"/>
                <a:gd name="T1" fmla="*/ 363 h 635"/>
                <a:gd name="T2" fmla="*/ 472 w 898"/>
                <a:gd name="T3" fmla="*/ 580 h 635"/>
                <a:gd name="T4" fmla="*/ 466 w 898"/>
                <a:gd name="T5" fmla="*/ 581 h 635"/>
                <a:gd name="T6" fmla="*/ 459 w 898"/>
                <a:gd name="T7" fmla="*/ 580 h 635"/>
                <a:gd name="T8" fmla="*/ 178 w 898"/>
                <a:gd name="T9" fmla="*/ 417 h 635"/>
                <a:gd name="T10" fmla="*/ 50 w 898"/>
                <a:gd name="T11" fmla="*/ 308 h 635"/>
                <a:gd name="T12" fmla="*/ 50 w 898"/>
                <a:gd name="T13" fmla="*/ 275 h 635"/>
                <a:gd name="T14" fmla="*/ 426 w 898"/>
                <a:gd name="T15" fmla="*/ 58 h 635"/>
                <a:gd name="T16" fmla="*/ 433 w 898"/>
                <a:gd name="T17" fmla="*/ 56 h 635"/>
                <a:gd name="T18" fmla="*/ 438 w 898"/>
                <a:gd name="T19" fmla="*/ 57 h 635"/>
                <a:gd name="T20" fmla="*/ 579 w 898"/>
                <a:gd name="T21" fmla="*/ 174 h 635"/>
                <a:gd name="T22" fmla="*/ 848 w 898"/>
                <a:gd name="T23" fmla="*/ 330 h 635"/>
                <a:gd name="T24" fmla="*/ 848 w 898"/>
                <a:gd name="T25" fmla="*/ 363 h 635"/>
                <a:gd name="T26" fmla="*/ 497 w 898"/>
                <a:gd name="T27" fmla="*/ 623 h 635"/>
                <a:gd name="T28" fmla="*/ 873 w 898"/>
                <a:gd name="T29" fmla="*/ 406 h 635"/>
                <a:gd name="T30" fmla="*/ 898 w 898"/>
                <a:gd name="T31" fmla="*/ 363 h 635"/>
                <a:gd name="T32" fmla="*/ 898 w 898"/>
                <a:gd name="T33" fmla="*/ 330 h 635"/>
                <a:gd name="T34" fmla="*/ 873 w 898"/>
                <a:gd name="T35" fmla="*/ 287 h 635"/>
                <a:gd name="T36" fmla="*/ 608 w 898"/>
                <a:gd name="T37" fmla="*/ 133 h 635"/>
                <a:gd name="T38" fmla="*/ 470 w 898"/>
                <a:gd name="T39" fmla="*/ 19 h 635"/>
                <a:gd name="T40" fmla="*/ 401 w 898"/>
                <a:gd name="T41" fmla="*/ 14 h 635"/>
                <a:gd name="T42" fmla="*/ 25 w 898"/>
                <a:gd name="T43" fmla="*/ 231 h 635"/>
                <a:gd name="T44" fmla="*/ 0 w 898"/>
                <a:gd name="T45" fmla="*/ 274 h 635"/>
                <a:gd name="T46" fmla="*/ 0 w 898"/>
                <a:gd name="T47" fmla="*/ 307 h 635"/>
                <a:gd name="T48" fmla="*/ 18 w 898"/>
                <a:gd name="T49" fmla="*/ 346 h 635"/>
                <a:gd name="T50" fmla="*/ 146 w 898"/>
                <a:gd name="T51" fmla="*/ 455 h 635"/>
                <a:gd name="T52" fmla="*/ 153 w 898"/>
                <a:gd name="T53" fmla="*/ 460 h 635"/>
                <a:gd name="T54" fmla="*/ 434 w 898"/>
                <a:gd name="T55" fmla="*/ 623 h 635"/>
                <a:gd name="T56" fmla="*/ 497 w 898"/>
                <a:gd name="T57" fmla="*/ 623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8" h="635">
                  <a:moveTo>
                    <a:pt x="848" y="363"/>
                  </a:moveTo>
                  <a:lnTo>
                    <a:pt x="472" y="580"/>
                  </a:lnTo>
                  <a:cubicBezTo>
                    <a:pt x="470" y="581"/>
                    <a:pt x="468" y="581"/>
                    <a:pt x="466" y="581"/>
                  </a:cubicBezTo>
                  <a:cubicBezTo>
                    <a:pt x="464" y="581"/>
                    <a:pt x="461" y="581"/>
                    <a:pt x="459" y="580"/>
                  </a:cubicBezTo>
                  <a:lnTo>
                    <a:pt x="178" y="417"/>
                  </a:lnTo>
                  <a:lnTo>
                    <a:pt x="50" y="308"/>
                  </a:lnTo>
                  <a:lnTo>
                    <a:pt x="50" y="275"/>
                  </a:lnTo>
                  <a:lnTo>
                    <a:pt x="426" y="58"/>
                  </a:lnTo>
                  <a:cubicBezTo>
                    <a:pt x="427" y="57"/>
                    <a:pt x="430" y="56"/>
                    <a:pt x="433" y="56"/>
                  </a:cubicBezTo>
                  <a:cubicBezTo>
                    <a:pt x="435" y="56"/>
                    <a:pt x="437" y="56"/>
                    <a:pt x="438" y="57"/>
                  </a:cubicBezTo>
                  <a:lnTo>
                    <a:pt x="579" y="174"/>
                  </a:lnTo>
                  <a:lnTo>
                    <a:pt x="848" y="330"/>
                  </a:lnTo>
                  <a:lnTo>
                    <a:pt x="848" y="363"/>
                  </a:lnTo>
                  <a:close/>
                  <a:moveTo>
                    <a:pt x="497" y="623"/>
                  </a:moveTo>
                  <a:lnTo>
                    <a:pt x="873" y="406"/>
                  </a:lnTo>
                  <a:cubicBezTo>
                    <a:pt x="889" y="397"/>
                    <a:pt x="898" y="380"/>
                    <a:pt x="898" y="363"/>
                  </a:cubicBezTo>
                  <a:lnTo>
                    <a:pt x="898" y="330"/>
                  </a:lnTo>
                  <a:cubicBezTo>
                    <a:pt x="898" y="312"/>
                    <a:pt x="888" y="296"/>
                    <a:pt x="873" y="287"/>
                  </a:cubicBezTo>
                  <a:lnTo>
                    <a:pt x="608" y="133"/>
                  </a:lnTo>
                  <a:lnTo>
                    <a:pt x="470" y="19"/>
                  </a:lnTo>
                  <a:cubicBezTo>
                    <a:pt x="453" y="5"/>
                    <a:pt x="431" y="0"/>
                    <a:pt x="401" y="14"/>
                  </a:cubicBezTo>
                  <a:lnTo>
                    <a:pt x="25" y="231"/>
                  </a:lnTo>
                  <a:cubicBezTo>
                    <a:pt x="10" y="240"/>
                    <a:pt x="0" y="257"/>
                    <a:pt x="0" y="274"/>
                  </a:cubicBezTo>
                  <a:lnTo>
                    <a:pt x="0" y="307"/>
                  </a:lnTo>
                  <a:cubicBezTo>
                    <a:pt x="0" y="322"/>
                    <a:pt x="7" y="336"/>
                    <a:pt x="18" y="346"/>
                  </a:cubicBezTo>
                  <a:lnTo>
                    <a:pt x="146" y="455"/>
                  </a:lnTo>
                  <a:cubicBezTo>
                    <a:pt x="148" y="457"/>
                    <a:pt x="151" y="458"/>
                    <a:pt x="153" y="460"/>
                  </a:cubicBezTo>
                  <a:lnTo>
                    <a:pt x="434" y="623"/>
                  </a:lnTo>
                  <a:cubicBezTo>
                    <a:pt x="456" y="635"/>
                    <a:pt x="477" y="635"/>
                    <a:pt x="497" y="6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10">
              <a:extLst>
                <a:ext uri="{FF2B5EF4-FFF2-40B4-BE49-F238E27FC236}">
                  <a16:creationId xmlns:a16="http://schemas.microsoft.com/office/drawing/2014/main" id="{AF15EEFB-BC89-EA95-1DEC-1268EA322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488" y="717550"/>
              <a:ext cx="93663" cy="55563"/>
            </a:xfrm>
            <a:custGeom>
              <a:avLst/>
              <a:gdLst>
                <a:gd name="T0" fmla="*/ 22 w 123"/>
                <a:gd name="T1" fmla="*/ 59 h 72"/>
                <a:gd name="T2" fmla="*/ 101 w 123"/>
                <a:gd name="T3" fmla="*/ 59 h 72"/>
                <a:gd name="T4" fmla="*/ 101 w 123"/>
                <a:gd name="T5" fmla="*/ 13 h 72"/>
                <a:gd name="T6" fmla="*/ 22 w 123"/>
                <a:gd name="T7" fmla="*/ 13 h 72"/>
                <a:gd name="T8" fmla="*/ 22 w 123"/>
                <a:gd name="T9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2">
                  <a:moveTo>
                    <a:pt x="22" y="59"/>
                  </a:moveTo>
                  <a:cubicBezTo>
                    <a:pt x="44" y="72"/>
                    <a:pt x="79" y="72"/>
                    <a:pt x="101" y="59"/>
                  </a:cubicBezTo>
                  <a:cubicBezTo>
                    <a:pt x="123" y="46"/>
                    <a:pt x="123" y="26"/>
                    <a:pt x="101" y="13"/>
                  </a:cubicBezTo>
                  <a:cubicBezTo>
                    <a:pt x="80" y="0"/>
                    <a:pt x="44" y="0"/>
                    <a:pt x="22" y="13"/>
                  </a:cubicBezTo>
                  <a:cubicBezTo>
                    <a:pt x="0" y="26"/>
                    <a:pt x="0" y="46"/>
                    <a:pt x="22" y="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5A9034F2-7F55-B209-8834-04DC195BC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658812"/>
              <a:ext cx="93663" cy="53975"/>
            </a:xfrm>
            <a:custGeom>
              <a:avLst/>
              <a:gdLst>
                <a:gd name="T0" fmla="*/ 101 w 123"/>
                <a:gd name="T1" fmla="*/ 12 h 71"/>
                <a:gd name="T2" fmla="*/ 22 w 123"/>
                <a:gd name="T3" fmla="*/ 12 h 71"/>
                <a:gd name="T4" fmla="*/ 21 w 123"/>
                <a:gd name="T5" fmla="*/ 58 h 71"/>
                <a:gd name="T6" fmla="*/ 101 w 123"/>
                <a:gd name="T7" fmla="*/ 58 h 71"/>
                <a:gd name="T8" fmla="*/ 101 w 123"/>
                <a:gd name="T9" fmla="*/ 1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1">
                  <a:moveTo>
                    <a:pt x="101" y="12"/>
                  </a:moveTo>
                  <a:cubicBezTo>
                    <a:pt x="79" y="0"/>
                    <a:pt x="44" y="0"/>
                    <a:pt x="22" y="12"/>
                  </a:cubicBezTo>
                  <a:cubicBezTo>
                    <a:pt x="0" y="25"/>
                    <a:pt x="0" y="46"/>
                    <a:pt x="21" y="58"/>
                  </a:cubicBezTo>
                  <a:cubicBezTo>
                    <a:pt x="43" y="71"/>
                    <a:pt x="79" y="71"/>
                    <a:pt x="101" y="58"/>
                  </a:cubicBezTo>
                  <a:cubicBezTo>
                    <a:pt x="122" y="46"/>
                    <a:pt x="123" y="25"/>
                    <a:pt x="101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12">
              <a:extLst>
                <a:ext uri="{FF2B5EF4-FFF2-40B4-BE49-F238E27FC236}">
                  <a16:creationId xmlns:a16="http://schemas.microsoft.com/office/drawing/2014/main" id="{17D867D8-6F43-BEB8-C979-1064BEB13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663" y="788987"/>
              <a:ext cx="95250" cy="53975"/>
            </a:xfrm>
            <a:custGeom>
              <a:avLst/>
              <a:gdLst>
                <a:gd name="T0" fmla="*/ 101 w 123"/>
                <a:gd name="T1" fmla="*/ 12 h 71"/>
                <a:gd name="T2" fmla="*/ 22 w 123"/>
                <a:gd name="T3" fmla="*/ 12 h 71"/>
                <a:gd name="T4" fmla="*/ 22 w 123"/>
                <a:gd name="T5" fmla="*/ 58 h 71"/>
                <a:gd name="T6" fmla="*/ 101 w 123"/>
                <a:gd name="T7" fmla="*/ 58 h 71"/>
                <a:gd name="T8" fmla="*/ 101 w 123"/>
                <a:gd name="T9" fmla="*/ 1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1">
                  <a:moveTo>
                    <a:pt x="101" y="12"/>
                  </a:moveTo>
                  <a:cubicBezTo>
                    <a:pt x="80" y="0"/>
                    <a:pt x="44" y="0"/>
                    <a:pt x="22" y="12"/>
                  </a:cubicBezTo>
                  <a:cubicBezTo>
                    <a:pt x="0" y="25"/>
                    <a:pt x="0" y="45"/>
                    <a:pt x="22" y="58"/>
                  </a:cubicBezTo>
                  <a:cubicBezTo>
                    <a:pt x="44" y="71"/>
                    <a:pt x="79" y="71"/>
                    <a:pt x="101" y="58"/>
                  </a:cubicBezTo>
                  <a:cubicBezTo>
                    <a:pt x="123" y="45"/>
                    <a:pt x="123" y="25"/>
                    <a:pt x="101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13">
              <a:extLst>
                <a:ext uri="{FF2B5EF4-FFF2-40B4-BE49-F238E27FC236}">
                  <a16:creationId xmlns:a16="http://schemas.microsoft.com/office/drawing/2014/main" id="{06DF6FD8-1DFA-96F5-D4A6-A807719F0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651" y="730250"/>
              <a:ext cx="92075" cy="53975"/>
            </a:xfrm>
            <a:custGeom>
              <a:avLst/>
              <a:gdLst>
                <a:gd name="T0" fmla="*/ 101 w 122"/>
                <a:gd name="T1" fmla="*/ 12 h 71"/>
                <a:gd name="T2" fmla="*/ 22 w 122"/>
                <a:gd name="T3" fmla="*/ 12 h 71"/>
                <a:gd name="T4" fmla="*/ 21 w 122"/>
                <a:gd name="T5" fmla="*/ 58 h 71"/>
                <a:gd name="T6" fmla="*/ 100 w 122"/>
                <a:gd name="T7" fmla="*/ 58 h 71"/>
                <a:gd name="T8" fmla="*/ 101 w 122"/>
                <a:gd name="T9" fmla="*/ 1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1">
                  <a:moveTo>
                    <a:pt x="101" y="12"/>
                  </a:moveTo>
                  <a:cubicBezTo>
                    <a:pt x="79" y="0"/>
                    <a:pt x="43" y="0"/>
                    <a:pt x="22" y="12"/>
                  </a:cubicBezTo>
                  <a:cubicBezTo>
                    <a:pt x="0" y="25"/>
                    <a:pt x="0" y="46"/>
                    <a:pt x="21" y="58"/>
                  </a:cubicBezTo>
                  <a:cubicBezTo>
                    <a:pt x="43" y="71"/>
                    <a:pt x="79" y="71"/>
                    <a:pt x="100" y="58"/>
                  </a:cubicBezTo>
                  <a:cubicBezTo>
                    <a:pt x="122" y="46"/>
                    <a:pt x="122" y="25"/>
                    <a:pt x="101" y="1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14">
              <a:extLst>
                <a:ext uri="{FF2B5EF4-FFF2-40B4-BE49-F238E27FC236}">
                  <a16:creationId xmlns:a16="http://schemas.microsoft.com/office/drawing/2014/main" id="{5539A673-9BD2-3DC8-C77D-0A367BE26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001" y="568325"/>
              <a:ext cx="268288" cy="165100"/>
            </a:xfrm>
            <a:custGeom>
              <a:avLst/>
              <a:gdLst>
                <a:gd name="T0" fmla="*/ 347 w 353"/>
                <a:gd name="T1" fmla="*/ 48 h 216"/>
                <a:gd name="T2" fmla="*/ 292 w 353"/>
                <a:gd name="T3" fmla="*/ 3 h 216"/>
                <a:gd name="T4" fmla="*/ 270 w 353"/>
                <a:gd name="T5" fmla="*/ 3 h 216"/>
                <a:gd name="T6" fmla="*/ 6 w 353"/>
                <a:gd name="T7" fmla="*/ 156 h 216"/>
                <a:gd name="T8" fmla="*/ 6 w 353"/>
                <a:gd name="T9" fmla="*/ 168 h 216"/>
                <a:gd name="T10" fmla="*/ 61 w 353"/>
                <a:gd name="T11" fmla="*/ 213 h 216"/>
                <a:gd name="T12" fmla="*/ 83 w 353"/>
                <a:gd name="T13" fmla="*/ 213 h 216"/>
                <a:gd name="T14" fmla="*/ 347 w 353"/>
                <a:gd name="T15" fmla="*/ 60 h 216"/>
                <a:gd name="T16" fmla="*/ 347 w 353"/>
                <a:gd name="T17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216">
                  <a:moveTo>
                    <a:pt x="347" y="48"/>
                  </a:moveTo>
                  <a:lnTo>
                    <a:pt x="292" y="3"/>
                  </a:lnTo>
                  <a:cubicBezTo>
                    <a:pt x="286" y="0"/>
                    <a:pt x="276" y="0"/>
                    <a:pt x="270" y="3"/>
                  </a:cubicBezTo>
                  <a:lnTo>
                    <a:pt x="6" y="156"/>
                  </a:lnTo>
                  <a:cubicBezTo>
                    <a:pt x="0" y="159"/>
                    <a:pt x="2" y="164"/>
                    <a:pt x="6" y="168"/>
                  </a:cubicBezTo>
                  <a:lnTo>
                    <a:pt x="61" y="213"/>
                  </a:lnTo>
                  <a:cubicBezTo>
                    <a:pt x="67" y="216"/>
                    <a:pt x="77" y="216"/>
                    <a:pt x="83" y="213"/>
                  </a:cubicBezTo>
                  <a:lnTo>
                    <a:pt x="347" y="60"/>
                  </a:lnTo>
                  <a:cubicBezTo>
                    <a:pt x="353" y="57"/>
                    <a:pt x="352" y="51"/>
                    <a:pt x="347" y="4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Action Button: Go to End 46">
            <a:hlinkClick r:id="rId14" highlightClick="1"/>
            <a:extLst>
              <a:ext uri="{FF2B5EF4-FFF2-40B4-BE49-F238E27FC236}">
                <a16:creationId xmlns:a16="http://schemas.microsoft.com/office/drawing/2014/main" id="{F27FA0AC-7B92-9516-4C8C-687294C5DF34}"/>
              </a:ext>
            </a:extLst>
          </p:cNvPr>
          <p:cNvSpPr/>
          <p:nvPr/>
        </p:nvSpPr>
        <p:spPr>
          <a:xfrm>
            <a:off x="543959" y="1377799"/>
            <a:ext cx="475404" cy="425767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303D17-F24F-EC4B-4CBF-090648C27901}"/>
              </a:ext>
            </a:extLst>
          </p:cNvPr>
          <p:cNvSpPr/>
          <p:nvPr/>
        </p:nvSpPr>
        <p:spPr>
          <a:xfrm>
            <a:off x="992229" y="1416462"/>
            <a:ext cx="31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Go to the application form here</a:t>
            </a:r>
          </a:p>
        </p:txBody>
      </p:sp>
    </p:spTree>
    <p:extLst>
      <p:ext uri="{BB962C8B-B14F-4D97-AF65-F5344CB8AC3E}">
        <p14:creationId xmlns:p14="http://schemas.microsoft.com/office/powerpoint/2010/main" val="2128654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651C66-C9EE-0385-1BDA-872CCC50B9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2800" dirty="0"/>
              <a:t>Why are you testing?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23CA4A-2753-14B7-95D4-CB087D8574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Can you tell us about the objectives and strategy for your new mailing activity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Could you explain how this is something new to your marketing plan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Outline the strategic thinking on why you are including mail in your plans now and how it is different from previous activity</a:t>
            </a:r>
          </a:p>
          <a:p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AB7B2-2124-BD9F-051A-0DEDD33F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more detail the better!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EE87D9-60F7-3FC6-DE37-1409A1F37D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sz="2800" dirty="0"/>
              <a:t>How are you measuring the results?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42B44B-96CE-7206-4DD8-A62B340F93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sz="2800" dirty="0"/>
              <a:t>What are the details of the test?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EEB618-B6A6-BEA5-885E-CB5175E221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Who are you targeting and why?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What targeting strategy have you used e.g. profiling? existing customer base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What test cells are in your plan?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Are you testing different creative routes and if so why?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If you have a test matrix please do include it.</a:t>
            </a:r>
          </a:p>
          <a:p>
            <a:endParaRPr lang="en-GB" sz="1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A4F3A9-A165-2595-EC0B-92CE0B509A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Please tell us the volumes you are testing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What are the main KPIs for this campaign – predicted response rate, sales, ROI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Is there anything else you want to achieve with the campaign?  Drive to digital, QR code use or other softer brand measures, for example?</a:t>
            </a:r>
          </a:p>
          <a:p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E6071-7C04-8CDB-9A84-62D1C7C384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12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B9D9F-94A5-7AFB-BC50-44C2C2584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 more information you can provide will help us process your application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53ECE0-04FD-7A5B-552E-BCF798A2B9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751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10D27BC-E9ED-9DF7-0351-89FBAAAA3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465604-6841-17B1-1C84-F906BEBFC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2B79C-452D-BE37-38D4-74CF7D2A4A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13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D811ECC-1A99-3563-022E-9E8E5053CC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5B2E49-B0AE-295A-3EB2-3F18BE5602B6}"/>
              </a:ext>
            </a:extLst>
          </p:cNvPr>
          <p:cNvSpPr/>
          <p:nvPr/>
        </p:nvSpPr>
        <p:spPr>
          <a:xfrm>
            <a:off x="996291" y="2009112"/>
            <a:ext cx="3805200" cy="7909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Can I use postcard formats?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B5DBC6-A1E7-5930-C2CC-056D92CFE8C0}"/>
              </a:ext>
            </a:extLst>
          </p:cNvPr>
          <p:cNvSpPr/>
          <p:nvPr/>
        </p:nvSpPr>
        <p:spPr>
          <a:xfrm>
            <a:off x="4801492" y="2009112"/>
            <a:ext cx="6527748" cy="7909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</a:rPr>
              <a:t>Traditional postcards are not eligible please see the Machinable Postcard and One Piece Mailer Guide for options to use with incentives at www.royalmailwholesale.com/incentives.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B55683-F91E-3D53-F1F6-12D0B785BF8C}"/>
              </a:ext>
            </a:extLst>
          </p:cNvPr>
          <p:cNvSpPr/>
          <p:nvPr/>
        </p:nvSpPr>
        <p:spPr>
          <a:xfrm>
            <a:off x="996291" y="2796154"/>
            <a:ext cx="3805200" cy="79092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What will happen if my actual TIS volume is less than 4,000  items?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2A46F1-7397-5668-418B-C725D9439539}"/>
              </a:ext>
            </a:extLst>
          </p:cNvPr>
          <p:cNvSpPr/>
          <p:nvPr/>
        </p:nvSpPr>
        <p:spPr>
          <a:xfrm>
            <a:off x="4801492" y="2796154"/>
            <a:ext cx="6527748" cy="79092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</a:rPr>
              <a:t>You will not receive any postage credit if your actual TIS volume is less than 4,000 mailing items.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476BA5-AC66-E01D-E678-C4AA55A4F2CF}"/>
              </a:ext>
            </a:extLst>
          </p:cNvPr>
          <p:cNvSpPr/>
          <p:nvPr/>
        </p:nvSpPr>
        <p:spPr>
          <a:xfrm>
            <a:off x="996291" y="3593706"/>
            <a:ext cx="3805200" cy="79092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What is the roll out period for Business TIS?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9D382D-5714-769D-6FDE-537D527394C7}"/>
              </a:ext>
            </a:extLst>
          </p:cNvPr>
          <p:cNvSpPr/>
          <p:nvPr/>
        </p:nvSpPr>
        <p:spPr>
          <a:xfrm>
            <a:off x="4801492" y="3593706"/>
            <a:ext cx="6527748" cy="79092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</a:rPr>
              <a:t>If you qualify for the “Exceptional” test we offer an additional incentive to encourage you can continue the test for a further 6 months to ensure you are able to measure the outcome of your test.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F1EA65-F075-D968-5943-2FC994B32D4E}"/>
              </a:ext>
            </a:extLst>
          </p:cNvPr>
          <p:cNvSpPr/>
          <p:nvPr/>
        </p:nvSpPr>
        <p:spPr>
          <a:xfrm>
            <a:off x="996291" y="4391259"/>
            <a:ext cx="3805200" cy="79092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How long will my postage credit vouchers be valid for?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715EC8-9E41-B0C6-9684-178B1A9EE5BE}"/>
              </a:ext>
            </a:extLst>
          </p:cNvPr>
          <p:cNvSpPr/>
          <p:nvPr/>
        </p:nvSpPr>
        <p:spPr>
          <a:xfrm>
            <a:off x="4801492" y="4391259"/>
            <a:ext cx="6527748" cy="79092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</a:rPr>
              <a:t>Postage credit vouchers are valid for 12 months from date of issue. </a:t>
            </a:r>
          </a:p>
        </p:txBody>
      </p:sp>
      <p:grpSp>
        <p:nvGrpSpPr>
          <p:cNvPr id="24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150892FA-B9CF-08F0-EE68-2AD592F525B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345393" y="2164631"/>
            <a:ext cx="541434" cy="542925"/>
            <a:chOff x="44" y="44"/>
            <a:chExt cx="363" cy="364"/>
          </a:xfrm>
          <a:solidFill>
            <a:schemeClr val="accent1"/>
          </a:solidFill>
        </p:grpSpPr>
        <p:sp>
          <p:nvSpPr>
            <p:cNvPr id="25" name="Help">
              <a:extLst>
                <a:ext uri="{FF2B5EF4-FFF2-40B4-BE49-F238E27FC236}">
                  <a16:creationId xmlns:a16="http://schemas.microsoft.com/office/drawing/2014/main" id="{81EC632E-0CE4-0DEA-F244-C5A88BB73F53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Help">
              <a:extLst>
                <a:ext uri="{FF2B5EF4-FFF2-40B4-BE49-F238E27FC236}">
                  <a16:creationId xmlns:a16="http://schemas.microsoft.com/office/drawing/2014/main" id="{CCFE6761-A21B-0EF8-9696-D4C1D3E8BC8B}"/>
                </a:ext>
              </a:extLst>
            </p:cNvPr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Help">
              <a:extLst>
                <a:ext uri="{FF2B5EF4-FFF2-40B4-BE49-F238E27FC236}">
                  <a16:creationId xmlns:a16="http://schemas.microsoft.com/office/drawing/2014/main" id="{354BA3C3-A72B-3FBE-588D-3D63FE11D55F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26B71F78-2C09-DEA2-E19A-B648E80F9BF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345393" y="2947650"/>
            <a:ext cx="541434" cy="542925"/>
            <a:chOff x="44" y="44"/>
            <a:chExt cx="363" cy="364"/>
          </a:xfrm>
          <a:solidFill>
            <a:schemeClr val="accent2"/>
          </a:solidFill>
        </p:grpSpPr>
        <p:sp>
          <p:nvSpPr>
            <p:cNvPr id="29" name="Help">
              <a:extLst>
                <a:ext uri="{FF2B5EF4-FFF2-40B4-BE49-F238E27FC236}">
                  <a16:creationId xmlns:a16="http://schemas.microsoft.com/office/drawing/2014/main" id="{E58ECE0D-D5A3-A360-91CE-1E5933A1B8F1}"/>
                </a:ext>
              </a:extLst>
            </p:cNvPr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Help">
              <a:extLst>
                <a:ext uri="{FF2B5EF4-FFF2-40B4-BE49-F238E27FC236}">
                  <a16:creationId xmlns:a16="http://schemas.microsoft.com/office/drawing/2014/main" id="{5D0C746B-8F5C-82E2-C484-AFBB5287AFD5}"/>
                </a:ext>
              </a:extLst>
            </p:cNvPr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Help">
              <a:extLst>
                <a:ext uri="{FF2B5EF4-FFF2-40B4-BE49-F238E27FC236}">
                  <a16:creationId xmlns:a16="http://schemas.microsoft.com/office/drawing/2014/main" id="{6DB1A6D0-B631-E675-6C23-50E761AA8EE6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0A95877D-F0B8-098B-AD9B-DD208DA18A69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345393" y="3730670"/>
            <a:ext cx="541434" cy="542925"/>
            <a:chOff x="44" y="44"/>
            <a:chExt cx="363" cy="364"/>
          </a:xfrm>
          <a:solidFill>
            <a:schemeClr val="accent3"/>
          </a:solidFill>
        </p:grpSpPr>
        <p:sp>
          <p:nvSpPr>
            <p:cNvPr id="33" name="Help">
              <a:extLst>
                <a:ext uri="{FF2B5EF4-FFF2-40B4-BE49-F238E27FC236}">
                  <a16:creationId xmlns:a16="http://schemas.microsoft.com/office/drawing/2014/main" id="{AE7F481D-D309-63E3-D14D-6B12DD3BFBEC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Help">
              <a:extLst>
                <a:ext uri="{FF2B5EF4-FFF2-40B4-BE49-F238E27FC236}">
                  <a16:creationId xmlns:a16="http://schemas.microsoft.com/office/drawing/2014/main" id="{46F73C30-94C1-B135-4F9F-79D4DCF1952D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Help">
              <a:extLst>
                <a:ext uri="{FF2B5EF4-FFF2-40B4-BE49-F238E27FC236}">
                  <a16:creationId xmlns:a16="http://schemas.microsoft.com/office/drawing/2014/main" id="{4E375417-F543-7B24-15B5-D5A165D2D540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818093B-D425-5A88-6F79-3A78F806B1CA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345393" y="4545219"/>
            <a:ext cx="541434" cy="542925"/>
            <a:chOff x="44" y="44"/>
            <a:chExt cx="363" cy="364"/>
          </a:xfrm>
          <a:solidFill>
            <a:schemeClr val="accent4"/>
          </a:solidFill>
        </p:grpSpPr>
        <p:sp>
          <p:nvSpPr>
            <p:cNvPr id="37" name="Help">
              <a:extLst>
                <a:ext uri="{FF2B5EF4-FFF2-40B4-BE49-F238E27FC236}">
                  <a16:creationId xmlns:a16="http://schemas.microsoft.com/office/drawing/2014/main" id="{8BDD04DC-BFE9-F8A3-D560-5786DEB16AED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Help">
              <a:extLst>
                <a:ext uri="{FF2B5EF4-FFF2-40B4-BE49-F238E27FC236}">
                  <a16:creationId xmlns:a16="http://schemas.microsoft.com/office/drawing/2014/main" id="{FE27BA35-D820-EDDA-52BB-DB138C6F4B78}"/>
                </a:ext>
              </a:extLst>
            </p:cNvPr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Help">
              <a:extLst>
                <a:ext uri="{FF2B5EF4-FFF2-40B4-BE49-F238E27FC236}">
                  <a16:creationId xmlns:a16="http://schemas.microsoft.com/office/drawing/2014/main" id="{ED42C867-1B62-C192-0D67-493283FC05D2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7F8C531-3682-3CAA-247A-832E8B78AF56}"/>
              </a:ext>
            </a:extLst>
          </p:cNvPr>
          <p:cNvSpPr/>
          <p:nvPr/>
        </p:nvSpPr>
        <p:spPr>
          <a:xfrm>
            <a:off x="996291" y="5202132"/>
            <a:ext cx="3805200" cy="79092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What is a Timebound test?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8C6F91-45E4-8492-00F6-D6F318D4C87D}"/>
              </a:ext>
            </a:extLst>
          </p:cNvPr>
          <p:cNvSpPr/>
          <p:nvPr/>
        </p:nvSpPr>
        <p:spPr>
          <a:xfrm>
            <a:off x="4801492" y="5203386"/>
            <a:ext cx="6527748" cy="79092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rgbClr val="000000"/>
                </a:solidFill>
              </a:rPr>
              <a:t>A timebound test will link to a specific type of mailing test. Full details of eligibility, the volume supported, and credit rates available will be shown in the TIS Eligible Services and Credit Document.  </a:t>
            </a:r>
          </a:p>
        </p:txBody>
      </p:sp>
      <p:grpSp>
        <p:nvGrpSpPr>
          <p:cNvPr id="42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42A7F7C8-67F0-9D25-027E-02560D4F1CFA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344647" y="5282640"/>
            <a:ext cx="541434" cy="542925"/>
            <a:chOff x="44" y="44"/>
            <a:chExt cx="363" cy="364"/>
          </a:xfrm>
          <a:solidFill>
            <a:schemeClr val="tx2"/>
          </a:solidFill>
        </p:grpSpPr>
        <p:sp>
          <p:nvSpPr>
            <p:cNvPr id="43" name="Help">
              <a:extLst>
                <a:ext uri="{FF2B5EF4-FFF2-40B4-BE49-F238E27FC236}">
                  <a16:creationId xmlns:a16="http://schemas.microsoft.com/office/drawing/2014/main" id="{FD26FB4B-6B70-2EF4-165F-CCBEEAD6DB57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elp">
              <a:extLst>
                <a:ext uri="{FF2B5EF4-FFF2-40B4-BE49-F238E27FC236}">
                  <a16:creationId xmlns:a16="http://schemas.microsoft.com/office/drawing/2014/main" id="{27771F50-DCEE-74E1-D13F-44169A07B243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elp">
              <a:extLst>
                <a:ext uri="{FF2B5EF4-FFF2-40B4-BE49-F238E27FC236}">
                  <a16:creationId xmlns:a16="http://schemas.microsoft.com/office/drawing/2014/main" id="{7AC6F2E3-3DB1-0766-5DE5-C70FB5C2C9F1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979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B38C-E209-1477-2719-7B69E99EE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AC4695-AEB5-B8AC-45A7-536D9D05D6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6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5AA0-0872-602B-5A30-3836EC61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mail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B4552-A2E8-F8CC-729F-7BAFF59B0B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Test and Innovate Incentive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F80A6-B7A8-9270-FBC3-6BD3607DBB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2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B7CD58-461E-41E9-6D7E-60DD7693A8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Full terms and conditions apply</a:t>
            </a:r>
          </a:p>
          <a:p>
            <a:endParaRPr lang="en-GB" dirty="0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B424DA2C-C5C4-B0FE-B9D1-951CACE8CB24}"/>
              </a:ext>
            </a:extLst>
          </p:cNvPr>
          <p:cNvSpPr/>
          <p:nvPr/>
        </p:nvSpPr>
        <p:spPr>
          <a:xfrm>
            <a:off x="1126724" y="2079037"/>
            <a:ext cx="2098040" cy="2098040"/>
          </a:xfrm>
          <a:prstGeom prst="donut">
            <a:avLst>
              <a:gd name="adj" fmla="val 803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2836D69A-F668-86D1-13D9-07EE79437887}"/>
              </a:ext>
            </a:extLst>
          </p:cNvPr>
          <p:cNvSpPr/>
          <p:nvPr/>
        </p:nvSpPr>
        <p:spPr>
          <a:xfrm>
            <a:off x="3762477" y="2079037"/>
            <a:ext cx="2098040" cy="2098040"/>
          </a:xfrm>
          <a:prstGeom prst="donut">
            <a:avLst>
              <a:gd name="adj" fmla="val 78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614981A3-9B1C-A350-35E9-39D3D5E0770E}"/>
              </a:ext>
            </a:extLst>
          </p:cNvPr>
          <p:cNvSpPr/>
          <p:nvPr/>
        </p:nvSpPr>
        <p:spPr>
          <a:xfrm>
            <a:off x="6474460" y="2079037"/>
            <a:ext cx="2098040" cy="2098040"/>
          </a:xfrm>
          <a:prstGeom prst="donut">
            <a:avLst>
              <a:gd name="adj" fmla="val 88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8198A33-7A1C-0FC5-4B1F-081CB55B3335}"/>
              </a:ext>
            </a:extLst>
          </p:cNvPr>
          <p:cNvSpPr/>
          <p:nvPr/>
        </p:nvSpPr>
        <p:spPr>
          <a:xfrm>
            <a:off x="8990722" y="2079037"/>
            <a:ext cx="2098040" cy="2098040"/>
          </a:xfrm>
          <a:prstGeom prst="donut">
            <a:avLst>
              <a:gd name="adj" fmla="val 93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16D29-24AB-4192-F8E0-BB39456AA219}"/>
              </a:ext>
            </a:extLst>
          </p:cNvPr>
          <p:cNvSpPr/>
          <p:nvPr/>
        </p:nvSpPr>
        <p:spPr>
          <a:xfrm>
            <a:off x="-1" y="4020072"/>
            <a:ext cx="3399367" cy="150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C83BBB-C128-B778-612C-1C4D7BA60B4F}"/>
              </a:ext>
            </a:extLst>
          </p:cNvPr>
          <p:cNvSpPr/>
          <p:nvPr/>
        </p:nvSpPr>
        <p:spPr>
          <a:xfrm>
            <a:off x="3399367" y="4020072"/>
            <a:ext cx="2696634" cy="1503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1DE68-3F9D-5A7C-4D62-0F38403EA0BF}"/>
              </a:ext>
            </a:extLst>
          </p:cNvPr>
          <p:cNvSpPr/>
          <p:nvPr/>
        </p:nvSpPr>
        <p:spPr>
          <a:xfrm>
            <a:off x="6096000" y="4020072"/>
            <a:ext cx="2696634" cy="1503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Unlock">
            <a:extLst>
              <a:ext uri="{FF2B5EF4-FFF2-40B4-BE49-F238E27FC236}">
                <a16:creationId xmlns:a16="http://schemas.microsoft.com/office/drawing/2014/main" id="{740BED05-1752-EC33-5C2B-D589F639D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66280" y="2640021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444A8E-9DCD-450D-6F91-0BD9C90D2D41}"/>
              </a:ext>
            </a:extLst>
          </p:cNvPr>
          <p:cNvSpPr txBox="1"/>
          <p:nvPr/>
        </p:nvSpPr>
        <p:spPr>
          <a:xfrm>
            <a:off x="1059140" y="4517699"/>
            <a:ext cx="226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For when you try something new with your advertising mail activity.</a:t>
            </a: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  <a:p>
            <a:pPr lvl="0" algn="ctr">
              <a:defRPr/>
            </a:pP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2CA21C-6F85-0FBF-20EA-1A4FEA7E7886}"/>
              </a:ext>
            </a:extLst>
          </p:cNvPr>
          <p:cNvSpPr txBox="1"/>
          <p:nvPr/>
        </p:nvSpPr>
        <p:spPr>
          <a:xfrm>
            <a:off x="1240080" y="4222621"/>
            <a:ext cx="19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WHO IS IT FOR?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DA953E-80A2-0004-060E-6E77E678F00F}"/>
              </a:ext>
            </a:extLst>
          </p:cNvPr>
          <p:cNvSpPr txBox="1"/>
          <p:nvPr/>
        </p:nvSpPr>
        <p:spPr>
          <a:xfrm>
            <a:off x="3698519" y="4527638"/>
            <a:ext cx="226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</a:rPr>
              <a:t>A postage credit is available on eligible Business Mail.</a:t>
            </a: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0F5C8A-8C5D-44A0-3BC4-B8D6DCE507DD}"/>
              </a:ext>
            </a:extLst>
          </p:cNvPr>
          <p:cNvSpPr txBox="1"/>
          <p:nvPr/>
        </p:nvSpPr>
        <p:spPr>
          <a:xfrm>
            <a:off x="3558573" y="4232560"/>
            <a:ext cx="254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ea typeface="Noto Sans" panose="020B0502040504020204" pitchFamily="34"/>
                <a:cs typeface="Noto Sans" panose="020B0502040504020204" pitchFamily="34"/>
              </a:rPr>
              <a:t>CREDIT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45DD6C-588E-CE00-7E80-C1EDB653E312}"/>
              </a:ext>
            </a:extLst>
          </p:cNvPr>
          <p:cNvSpPr txBox="1"/>
          <p:nvPr/>
        </p:nvSpPr>
        <p:spPr>
          <a:xfrm>
            <a:off x="6175674" y="4516926"/>
            <a:ext cx="2744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ea typeface="Noto Sans" panose="020B0502040504020204" pitchFamily="34"/>
                <a:cs typeface="Noto Sans" panose="020B0502040504020204" pitchFamily="34"/>
              </a:rPr>
              <a:t>The minimum volume is 4,000 items. The maximum test period is 6 months.  We may extend if appropriate to support for up to 12 months.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86DAFE-0CB8-A684-0B9E-B441D3FE9BE2}"/>
              </a:ext>
            </a:extLst>
          </p:cNvPr>
          <p:cNvSpPr txBox="1"/>
          <p:nvPr/>
        </p:nvSpPr>
        <p:spPr>
          <a:xfrm>
            <a:off x="6583179" y="4222621"/>
            <a:ext cx="19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ea typeface="Noto Sans" panose="020B0502040504020204" pitchFamily="34"/>
                <a:cs typeface="Noto Sans" panose="020B0502040504020204" pitchFamily="34"/>
              </a:rPr>
              <a:t>TO QUALIFY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A9A52D-876B-F5B6-F8A1-44CFC3904701}"/>
              </a:ext>
            </a:extLst>
          </p:cNvPr>
          <p:cNvSpPr txBox="1"/>
          <p:nvPr/>
        </p:nvSpPr>
        <p:spPr>
          <a:xfrm>
            <a:off x="8923996" y="4517699"/>
            <a:ext cx="226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For more information and  to apply go to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16"/>
              </a:rPr>
              <a:t>www.royalmailwholesale.com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414430-4599-3976-8855-7309676F184D}"/>
              </a:ext>
            </a:extLst>
          </p:cNvPr>
          <p:cNvSpPr txBox="1"/>
          <p:nvPr/>
        </p:nvSpPr>
        <p:spPr>
          <a:xfrm>
            <a:off x="9093361" y="4222621"/>
            <a:ext cx="19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TO APPLY</a:t>
            </a:r>
          </a:p>
        </p:txBody>
      </p:sp>
      <p:grpSp>
        <p:nvGrpSpPr>
          <p:cNvPr id="23" name="Target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368961D2-B58B-992A-8D91-8C779B7017F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603135" y="2552807"/>
            <a:ext cx="1161193" cy="1163810"/>
            <a:chOff x="20" y="21"/>
            <a:chExt cx="444" cy="445"/>
          </a:xfrm>
          <a:solidFill>
            <a:schemeClr val="tx1"/>
          </a:solidFill>
        </p:grpSpPr>
        <p:sp>
          <p:nvSpPr>
            <p:cNvPr id="24" name="Target">
              <a:extLst>
                <a:ext uri="{FF2B5EF4-FFF2-40B4-BE49-F238E27FC236}">
                  <a16:creationId xmlns:a16="http://schemas.microsoft.com/office/drawing/2014/main" id="{E093E860-BBB5-F0DC-03C2-C85CF9E1A4FA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24" y="166"/>
              <a:ext cx="159" cy="196"/>
            </a:xfrm>
            <a:custGeom>
              <a:avLst/>
              <a:gdLst>
                <a:gd name="T0" fmla="*/ 159 w 422"/>
                <a:gd name="T1" fmla="*/ 217 h 522"/>
                <a:gd name="T2" fmla="*/ 212 w 422"/>
                <a:gd name="T3" fmla="*/ 223 h 522"/>
                <a:gd name="T4" fmla="*/ 179 w 422"/>
                <a:gd name="T5" fmla="*/ 5 h 522"/>
                <a:gd name="T6" fmla="*/ 167 w 422"/>
                <a:gd name="T7" fmla="*/ 0 h 522"/>
                <a:gd name="T8" fmla="*/ 0 w 422"/>
                <a:gd name="T9" fmla="*/ 179 h 522"/>
                <a:gd name="T10" fmla="*/ 54 w 422"/>
                <a:gd name="T11" fmla="*/ 194 h 522"/>
                <a:gd name="T12" fmla="*/ 411 w 422"/>
                <a:gd name="T13" fmla="*/ 481 h 522"/>
                <a:gd name="T14" fmla="*/ 411 w 422"/>
                <a:gd name="T15" fmla="*/ 464 h 522"/>
                <a:gd name="T16" fmla="*/ 159 w 422"/>
                <a:gd name="T17" fmla="*/ 217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522">
                  <a:moveTo>
                    <a:pt x="159" y="217"/>
                  </a:moveTo>
                  <a:cubicBezTo>
                    <a:pt x="159" y="217"/>
                    <a:pt x="194" y="230"/>
                    <a:pt x="212" y="223"/>
                  </a:cubicBezTo>
                  <a:cubicBezTo>
                    <a:pt x="192" y="126"/>
                    <a:pt x="179" y="5"/>
                    <a:pt x="179" y="5"/>
                  </a:cubicBezTo>
                  <a:lnTo>
                    <a:pt x="167" y="0"/>
                  </a:lnTo>
                  <a:cubicBezTo>
                    <a:pt x="167" y="0"/>
                    <a:pt x="23" y="67"/>
                    <a:pt x="0" y="179"/>
                  </a:cubicBezTo>
                  <a:cubicBezTo>
                    <a:pt x="21" y="191"/>
                    <a:pt x="54" y="194"/>
                    <a:pt x="54" y="194"/>
                  </a:cubicBezTo>
                  <a:cubicBezTo>
                    <a:pt x="60" y="349"/>
                    <a:pt x="106" y="522"/>
                    <a:pt x="411" y="481"/>
                  </a:cubicBezTo>
                  <a:cubicBezTo>
                    <a:pt x="422" y="481"/>
                    <a:pt x="411" y="464"/>
                    <a:pt x="411" y="464"/>
                  </a:cubicBezTo>
                  <a:cubicBezTo>
                    <a:pt x="207" y="469"/>
                    <a:pt x="154" y="279"/>
                    <a:pt x="159" y="2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arget">
              <a:extLst>
                <a:ext uri="{FF2B5EF4-FFF2-40B4-BE49-F238E27FC236}">
                  <a16:creationId xmlns:a16="http://schemas.microsoft.com/office/drawing/2014/main" id="{2144E744-AD23-1005-631C-47D9909155EC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00" y="125"/>
              <a:ext cx="159" cy="196"/>
            </a:xfrm>
            <a:custGeom>
              <a:avLst/>
              <a:gdLst>
                <a:gd name="T0" fmla="*/ 12 w 423"/>
                <a:gd name="T1" fmla="*/ 41 h 522"/>
                <a:gd name="T2" fmla="*/ 12 w 423"/>
                <a:gd name="T3" fmla="*/ 58 h 522"/>
                <a:gd name="T4" fmla="*/ 263 w 423"/>
                <a:gd name="T5" fmla="*/ 305 h 522"/>
                <a:gd name="T6" fmla="*/ 211 w 423"/>
                <a:gd name="T7" fmla="*/ 299 h 522"/>
                <a:gd name="T8" fmla="*/ 243 w 423"/>
                <a:gd name="T9" fmla="*/ 517 h 522"/>
                <a:gd name="T10" fmla="*/ 256 w 423"/>
                <a:gd name="T11" fmla="*/ 522 h 522"/>
                <a:gd name="T12" fmla="*/ 423 w 423"/>
                <a:gd name="T13" fmla="*/ 343 h 522"/>
                <a:gd name="T14" fmla="*/ 369 w 423"/>
                <a:gd name="T15" fmla="*/ 328 h 522"/>
                <a:gd name="T16" fmla="*/ 12 w 423"/>
                <a:gd name="T17" fmla="*/ 41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22">
                  <a:moveTo>
                    <a:pt x="12" y="41"/>
                  </a:moveTo>
                  <a:cubicBezTo>
                    <a:pt x="0" y="41"/>
                    <a:pt x="12" y="58"/>
                    <a:pt x="12" y="58"/>
                  </a:cubicBezTo>
                  <a:cubicBezTo>
                    <a:pt x="215" y="53"/>
                    <a:pt x="269" y="243"/>
                    <a:pt x="263" y="305"/>
                  </a:cubicBezTo>
                  <a:cubicBezTo>
                    <a:pt x="263" y="305"/>
                    <a:pt x="229" y="292"/>
                    <a:pt x="211" y="299"/>
                  </a:cubicBezTo>
                  <a:cubicBezTo>
                    <a:pt x="231" y="396"/>
                    <a:pt x="243" y="517"/>
                    <a:pt x="243" y="517"/>
                  </a:cubicBezTo>
                  <a:lnTo>
                    <a:pt x="256" y="522"/>
                  </a:lnTo>
                  <a:cubicBezTo>
                    <a:pt x="256" y="522"/>
                    <a:pt x="400" y="455"/>
                    <a:pt x="423" y="343"/>
                  </a:cubicBezTo>
                  <a:cubicBezTo>
                    <a:pt x="402" y="331"/>
                    <a:pt x="369" y="328"/>
                    <a:pt x="369" y="328"/>
                  </a:cubicBezTo>
                  <a:cubicBezTo>
                    <a:pt x="363" y="173"/>
                    <a:pt x="317" y="0"/>
                    <a:pt x="12" y="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arget">
              <a:extLst>
                <a:ext uri="{FF2B5EF4-FFF2-40B4-BE49-F238E27FC236}">
                  <a16:creationId xmlns:a16="http://schemas.microsoft.com/office/drawing/2014/main" id="{3D418EDB-AC51-288E-FC94-D8AA260D0B50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20" y="21"/>
              <a:ext cx="444" cy="445"/>
            </a:xfrm>
            <a:custGeom>
              <a:avLst/>
              <a:gdLst>
                <a:gd name="T0" fmla="*/ 1157 w 1182"/>
                <a:gd name="T1" fmla="*/ 566 h 1181"/>
                <a:gd name="T2" fmla="*/ 1088 w 1182"/>
                <a:gd name="T3" fmla="*/ 566 h 1181"/>
                <a:gd name="T4" fmla="*/ 616 w 1182"/>
                <a:gd name="T5" fmla="*/ 94 h 1181"/>
                <a:gd name="T6" fmla="*/ 616 w 1182"/>
                <a:gd name="T7" fmla="*/ 25 h 1181"/>
                <a:gd name="T8" fmla="*/ 591 w 1182"/>
                <a:gd name="T9" fmla="*/ 0 h 1181"/>
                <a:gd name="T10" fmla="*/ 566 w 1182"/>
                <a:gd name="T11" fmla="*/ 25 h 1181"/>
                <a:gd name="T12" fmla="*/ 566 w 1182"/>
                <a:gd name="T13" fmla="*/ 94 h 1181"/>
                <a:gd name="T14" fmla="*/ 94 w 1182"/>
                <a:gd name="T15" fmla="*/ 566 h 1181"/>
                <a:gd name="T16" fmla="*/ 25 w 1182"/>
                <a:gd name="T17" fmla="*/ 566 h 1181"/>
                <a:gd name="T18" fmla="*/ 0 w 1182"/>
                <a:gd name="T19" fmla="*/ 591 h 1181"/>
                <a:gd name="T20" fmla="*/ 25 w 1182"/>
                <a:gd name="T21" fmla="*/ 616 h 1181"/>
                <a:gd name="T22" fmla="*/ 94 w 1182"/>
                <a:gd name="T23" fmla="*/ 616 h 1181"/>
                <a:gd name="T24" fmla="*/ 566 w 1182"/>
                <a:gd name="T25" fmla="*/ 1088 h 1181"/>
                <a:gd name="T26" fmla="*/ 566 w 1182"/>
                <a:gd name="T27" fmla="*/ 1156 h 1181"/>
                <a:gd name="T28" fmla="*/ 591 w 1182"/>
                <a:gd name="T29" fmla="*/ 1181 h 1181"/>
                <a:gd name="T30" fmla="*/ 616 w 1182"/>
                <a:gd name="T31" fmla="*/ 1156 h 1181"/>
                <a:gd name="T32" fmla="*/ 616 w 1182"/>
                <a:gd name="T33" fmla="*/ 1088 h 1181"/>
                <a:gd name="T34" fmla="*/ 1088 w 1182"/>
                <a:gd name="T35" fmla="*/ 616 h 1181"/>
                <a:gd name="T36" fmla="*/ 1157 w 1182"/>
                <a:gd name="T37" fmla="*/ 616 h 1181"/>
                <a:gd name="T38" fmla="*/ 1182 w 1182"/>
                <a:gd name="T39" fmla="*/ 591 h 1181"/>
                <a:gd name="T40" fmla="*/ 1157 w 1182"/>
                <a:gd name="T41" fmla="*/ 566 h 1181"/>
                <a:gd name="T42" fmla="*/ 616 w 1182"/>
                <a:gd name="T43" fmla="*/ 1037 h 1181"/>
                <a:gd name="T44" fmla="*/ 616 w 1182"/>
                <a:gd name="T45" fmla="*/ 1015 h 1181"/>
                <a:gd name="T46" fmla="*/ 591 w 1182"/>
                <a:gd name="T47" fmla="*/ 990 h 1181"/>
                <a:gd name="T48" fmla="*/ 566 w 1182"/>
                <a:gd name="T49" fmla="*/ 1015 h 1181"/>
                <a:gd name="T50" fmla="*/ 566 w 1182"/>
                <a:gd name="T51" fmla="*/ 1037 h 1181"/>
                <a:gd name="T52" fmla="*/ 144 w 1182"/>
                <a:gd name="T53" fmla="*/ 616 h 1181"/>
                <a:gd name="T54" fmla="*/ 166 w 1182"/>
                <a:gd name="T55" fmla="*/ 616 h 1181"/>
                <a:gd name="T56" fmla="*/ 191 w 1182"/>
                <a:gd name="T57" fmla="*/ 591 h 1181"/>
                <a:gd name="T58" fmla="*/ 166 w 1182"/>
                <a:gd name="T59" fmla="*/ 566 h 1181"/>
                <a:gd name="T60" fmla="*/ 144 w 1182"/>
                <a:gd name="T61" fmla="*/ 566 h 1181"/>
                <a:gd name="T62" fmla="*/ 566 w 1182"/>
                <a:gd name="T63" fmla="*/ 144 h 1181"/>
                <a:gd name="T64" fmla="*/ 566 w 1182"/>
                <a:gd name="T65" fmla="*/ 166 h 1181"/>
                <a:gd name="T66" fmla="*/ 591 w 1182"/>
                <a:gd name="T67" fmla="*/ 191 h 1181"/>
                <a:gd name="T68" fmla="*/ 616 w 1182"/>
                <a:gd name="T69" fmla="*/ 166 h 1181"/>
                <a:gd name="T70" fmla="*/ 616 w 1182"/>
                <a:gd name="T71" fmla="*/ 144 h 1181"/>
                <a:gd name="T72" fmla="*/ 1038 w 1182"/>
                <a:gd name="T73" fmla="*/ 566 h 1181"/>
                <a:gd name="T74" fmla="*/ 1016 w 1182"/>
                <a:gd name="T75" fmla="*/ 566 h 1181"/>
                <a:gd name="T76" fmla="*/ 991 w 1182"/>
                <a:gd name="T77" fmla="*/ 591 h 1181"/>
                <a:gd name="T78" fmla="*/ 1016 w 1182"/>
                <a:gd name="T79" fmla="*/ 616 h 1181"/>
                <a:gd name="T80" fmla="*/ 1038 w 1182"/>
                <a:gd name="T81" fmla="*/ 616 h 1181"/>
                <a:gd name="T82" fmla="*/ 616 w 1182"/>
                <a:gd name="T83" fmla="*/ 103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2" h="1181">
                  <a:moveTo>
                    <a:pt x="1157" y="566"/>
                  </a:moveTo>
                  <a:lnTo>
                    <a:pt x="1088" y="566"/>
                  </a:lnTo>
                  <a:cubicBezTo>
                    <a:pt x="1075" y="311"/>
                    <a:pt x="870" y="106"/>
                    <a:pt x="616" y="94"/>
                  </a:cubicBezTo>
                  <a:lnTo>
                    <a:pt x="616" y="25"/>
                  </a:lnTo>
                  <a:cubicBezTo>
                    <a:pt x="616" y="11"/>
                    <a:pt x="605" y="0"/>
                    <a:pt x="591" y="0"/>
                  </a:cubicBezTo>
                  <a:cubicBezTo>
                    <a:pt x="577" y="0"/>
                    <a:pt x="566" y="11"/>
                    <a:pt x="566" y="25"/>
                  </a:cubicBezTo>
                  <a:lnTo>
                    <a:pt x="566" y="94"/>
                  </a:lnTo>
                  <a:cubicBezTo>
                    <a:pt x="311" y="106"/>
                    <a:pt x="107" y="311"/>
                    <a:pt x="94" y="566"/>
                  </a:cubicBezTo>
                  <a:lnTo>
                    <a:pt x="25" y="566"/>
                  </a:lnTo>
                  <a:cubicBezTo>
                    <a:pt x="11" y="566"/>
                    <a:pt x="0" y="577"/>
                    <a:pt x="0" y="591"/>
                  </a:cubicBezTo>
                  <a:cubicBezTo>
                    <a:pt x="0" y="604"/>
                    <a:pt x="11" y="616"/>
                    <a:pt x="25" y="616"/>
                  </a:cubicBezTo>
                  <a:lnTo>
                    <a:pt x="94" y="616"/>
                  </a:lnTo>
                  <a:cubicBezTo>
                    <a:pt x="107" y="870"/>
                    <a:pt x="311" y="1075"/>
                    <a:pt x="566" y="1088"/>
                  </a:cubicBezTo>
                  <a:lnTo>
                    <a:pt x="566" y="1156"/>
                  </a:lnTo>
                  <a:cubicBezTo>
                    <a:pt x="566" y="1170"/>
                    <a:pt x="577" y="1181"/>
                    <a:pt x="591" y="1181"/>
                  </a:cubicBezTo>
                  <a:cubicBezTo>
                    <a:pt x="605" y="1181"/>
                    <a:pt x="616" y="1170"/>
                    <a:pt x="616" y="1156"/>
                  </a:cubicBezTo>
                  <a:lnTo>
                    <a:pt x="616" y="1088"/>
                  </a:lnTo>
                  <a:cubicBezTo>
                    <a:pt x="870" y="1075"/>
                    <a:pt x="1075" y="870"/>
                    <a:pt x="1088" y="616"/>
                  </a:cubicBezTo>
                  <a:lnTo>
                    <a:pt x="1157" y="616"/>
                  </a:lnTo>
                  <a:cubicBezTo>
                    <a:pt x="1170" y="616"/>
                    <a:pt x="1182" y="604"/>
                    <a:pt x="1182" y="591"/>
                  </a:cubicBezTo>
                  <a:cubicBezTo>
                    <a:pt x="1182" y="577"/>
                    <a:pt x="1170" y="566"/>
                    <a:pt x="1157" y="566"/>
                  </a:cubicBezTo>
                  <a:close/>
                  <a:moveTo>
                    <a:pt x="616" y="1037"/>
                  </a:moveTo>
                  <a:lnTo>
                    <a:pt x="616" y="1015"/>
                  </a:lnTo>
                  <a:cubicBezTo>
                    <a:pt x="616" y="1002"/>
                    <a:pt x="605" y="990"/>
                    <a:pt x="591" y="990"/>
                  </a:cubicBezTo>
                  <a:cubicBezTo>
                    <a:pt x="577" y="990"/>
                    <a:pt x="566" y="1002"/>
                    <a:pt x="566" y="1015"/>
                  </a:cubicBezTo>
                  <a:lnTo>
                    <a:pt x="566" y="1037"/>
                  </a:lnTo>
                  <a:cubicBezTo>
                    <a:pt x="339" y="1025"/>
                    <a:pt x="157" y="843"/>
                    <a:pt x="144" y="616"/>
                  </a:cubicBezTo>
                  <a:lnTo>
                    <a:pt x="166" y="616"/>
                  </a:lnTo>
                  <a:cubicBezTo>
                    <a:pt x="180" y="616"/>
                    <a:pt x="191" y="604"/>
                    <a:pt x="191" y="591"/>
                  </a:cubicBezTo>
                  <a:cubicBezTo>
                    <a:pt x="191" y="577"/>
                    <a:pt x="180" y="566"/>
                    <a:pt x="166" y="566"/>
                  </a:cubicBezTo>
                  <a:lnTo>
                    <a:pt x="144" y="566"/>
                  </a:lnTo>
                  <a:cubicBezTo>
                    <a:pt x="157" y="339"/>
                    <a:pt x="339" y="156"/>
                    <a:pt x="566" y="144"/>
                  </a:cubicBezTo>
                  <a:lnTo>
                    <a:pt x="566" y="166"/>
                  </a:lnTo>
                  <a:cubicBezTo>
                    <a:pt x="566" y="180"/>
                    <a:pt x="577" y="191"/>
                    <a:pt x="591" y="191"/>
                  </a:cubicBezTo>
                  <a:cubicBezTo>
                    <a:pt x="605" y="191"/>
                    <a:pt x="616" y="180"/>
                    <a:pt x="616" y="166"/>
                  </a:cubicBezTo>
                  <a:lnTo>
                    <a:pt x="616" y="144"/>
                  </a:lnTo>
                  <a:cubicBezTo>
                    <a:pt x="843" y="156"/>
                    <a:pt x="1025" y="339"/>
                    <a:pt x="1038" y="566"/>
                  </a:cubicBezTo>
                  <a:lnTo>
                    <a:pt x="1016" y="566"/>
                  </a:lnTo>
                  <a:cubicBezTo>
                    <a:pt x="1002" y="566"/>
                    <a:pt x="991" y="577"/>
                    <a:pt x="991" y="591"/>
                  </a:cubicBezTo>
                  <a:cubicBezTo>
                    <a:pt x="991" y="604"/>
                    <a:pt x="1002" y="616"/>
                    <a:pt x="1016" y="616"/>
                  </a:cubicBezTo>
                  <a:lnTo>
                    <a:pt x="1038" y="616"/>
                  </a:lnTo>
                  <a:cubicBezTo>
                    <a:pt x="1025" y="843"/>
                    <a:pt x="843" y="1025"/>
                    <a:pt x="616" y="10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ag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D304F1D3-3B84-C774-04CE-28767E19A746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4285635" y="2645605"/>
            <a:ext cx="966138" cy="961826"/>
          </a:xfrm>
          <a:custGeom>
            <a:avLst/>
            <a:gdLst>
              <a:gd name="T0" fmla="*/ 537 w 621"/>
              <a:gd name="T1" fmla="*/ 117 h 617"/>
              <a:gd name="T2" fmla="*/ 504 w 621"/>
              <a:gd name="T3" fmla="*/ 83 h 617"/>
              <a:gd name="T4" fmla="*/ 537 w 621"/>
              <a:gd name="T5" fmla="*/ 50 h 617"/>
              <a:gd name="T6" fmla="*/ 571 w 621"/>
              <a:gd name="T7" fmla="*/ 83 h 617"/>
              <a:gd name="T8" fmla="*/ 537 w 621"/>
              <a:gd name="T9" fmla="*/ 117 h 617"/>
              <a:gd name="T10" fmla="*/ 601 w 621"/>
              <a:gd name="T11" fmla="*/ 0 h 617"/>
              <a:gd name="T12" fmla="*/ 600 w 621"/>
              <a:gd name="T13" fmla="*/ 0 h 617"/>
              <a:gd name="T14" fmla="*/ 599 w 621"/>
              <a:gd name="T15" fmla="*/ 0 h 617"/>
              <a:gd name="T16" fmla="*/ 341 w 621"/>
              <a:gd name="T17" fmla="*/ 0 h 617"/>
              <a:gd name="T18" fmla="*/ 318 w 621"/>
              <a:gd name="T19" fmla="*/ 12 h 617"/>
              <a:gd name="T20" fmla="*/ 16 w 621"/>
              <a:gd name="T21" fmla="*/ 314 h 617"/>
              <a:gd name="T22" fmla="*/ 16 w 621"/>
              <a:gd name="T23" fmla="*/ 372 h 617"/>
              <a:gd name="T24" fmla="*/ 248 w 621"/>
              <a:gd name="T25" fmla="*/ 605 h 617"/>
              <a:gd name="T26" fmla="*/ 277 w 621"/>
              <a:gd name="T27" fmla="*/ 617 h 617"/>
              <a:gd name="T28" fmla="*/ 306 w 621"/>
              <a:gd name="T29" fmla="*/ 605 h 617"/>
              <a:gd name="T30" fmla="*/ 608 w 621"/>
              <a:gd name="T31" fmla="*/ 302 h 617"/>
              <a:gd name="T32" fmla="*/ 621 w 621"/>
              <a:gd name="T33" fmla="*/ 280 h 617"/>
              <a:gd name="T34" fmla="*/ 621 w 621"/>
              <a:gd name="T35" fmla="*/ 20 h 617"/>
              <a:gd name="T36" fmla="*/ 601 w 621"/>
              <a:gd name="T37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1" h="617">
                <a:moveTo>
                  <a:pt x="537" y="117"/>
                </a:moveTo>
                <a:cubicBezTo>
                  <a:pt x="519" y="117"/>
                  <a:pt x="504" y="102"/>
                  <a:pt x="504" y="83"/>
                </a:cubicBezTo>
                <a:cubicBezTo>
                  <a:pt x="504" y="65"/>
                  <a:pt x="519" y="50"/>
                  <a:pt x="537" y="50"/>
                </a:cubicBezTo>
                <a:cubicBezTo>
                  <a:pt x="556" y="50"/>
                  <a:pt x="571" y="65"/>
                  <a:pt x="571" y="83"/>
                </a:cubicBezTo>
                <a:cubicBezTo>
                  <a:pt x="571" y="102"/>
                  <a:pt x="556" y="117"/>
                  <a:pt x="537" y="117"/>
                </a:cubicBezTo>
                <a:close/>
                <a:moveTo>
                  <a:pt x="601" y="0"/>
                </a:moveTo>
                <a:lnTo>
                  <a:pt x="600" y="0"/>
                </a:lnTo>
                <a:cubicBezTo>
                  <a:pt x="600" y="0"/>
                  <a:pt x="600" y="0"/>
                  <a:pt x="599" y="0"/>
                </a:cubicBezTo>
                <a:lnTo>
                  <a:pt x="341" y="0"/>
                </a:lnTo>
                <a:cubicBezTo>
                  <a:pt x="334" y="0"/>
                  <a:pt x="320" y="10"/>
                  <a:pt x="318" y="12"/>
                </a:cubicBezTo>
                <a:lnTo>
                  <a:pt x="16" y="314"/>
                </a:lnTo>
                <a:cubicBezTo>
                  <a:pt x="0" y="330"/>
                  <a:pt x="0" y="356"/>
                  <a:pt x="16" y="372"/>
                </a:cubicBezTo>
                <a:lnTo>
                  <a:pt x="248" y="605"/>
                </a:lnTo>
                <a:cubicBezTo>
                  <a:pt x="256" y="613"/>
                  <a:pt x="267" y="617"/>
                  <a:pt x="277" y="617"/>
                </a:cubicBezTo>
                <a:cubicBezTo>
                  <a:pt x="288" y="617"/>
                  <a:pt x="298" y="613"/>
                  <a:pt x="306" y="605"/>
                </a:cubicBezTo>
                <a:lnTo>
                  <a:pt x="608" y="302"/>
                </a:lnTo>
                <a:cubicBezTo>
                  <a:pt x="610" y="300"/>
                  <a:pt x="621" y="288"/>
                  <a:pt x="621" y="280"/>
                </a:cubicBezTo>
                <a:lnTo>
                  <a:pt x="621" y="20"/>
                </a:lnTo>
                <a:cubicBezTo>
                  <a:pt x="621" y="9"/>
                  <a:pt x="613" y="0"/>
                  <a:pt x="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C73073-CEB5-7BCD-DE1A-A40545F41A9E}"/>
              </a:ext>
            </a:extLst>
          </p:cNvPr>
          <p:cNvSpPr txBox="1"/>
          <p:nvPr/>
        </p:nvSpPr>
        <p:spPr>
          <a:xfrm>
            <a:off x="4498570" y="287109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30%</a:t>
            </a:r>
          </a:p>
        </p:txBody>
      </p:sp>
      <p:grpSp>
        <p:nvGrpSpPr>
          <p:cNvPr id="29" name="Application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07890825-5FBA-0CA8-ECE2-08C9066BE999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9696662" y="2731821"/>
            <a:ext cx="701646" cy="874387"/>
            <a:chOff x="46" y="2"/>
            <a:chExt cx="394" cy="491"/>
          </a:xfrm>
          <a:solidFill>
            <a:schemeClr val="tx1"/>
          </a:solidFill>
        </p:grpSpPr>
        <p:sp>
          <p:nvSpPr>
            <p:cNvPr id="30" name="Application">
              <a:extLst>
                <a:ext uri="{FF2B5EF4-FFF2-40B4-BE49-F238E27FC236}">
                  <a16:creationId xmlns:a16="http://schemas.microsoft.com/office/drawing/2014/main" id="{F523EFCE-4CFB-1268-E6D6-03593ACFAFA8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333" y="309"/>
              <a:ext cx="55" cy="64"/>
            </a:xfrm>
            <a:custGeom>
              <a:avLst/>
              <a:gdLst>
                <a:gd name="T0" fmla="*/ 147 w 147"/>
                <a:gd name="T1" fmla="*/ 144 h 171"/>
                <a:gd name="T2" fmla="*/ 123 w 147"/>
                <a:gd name="T3" fmla="*/ 0 h 171"/>
                <a:gd name="T4" fmla="*/ 0 w 147"/>
                <a:gd name="T5" fmla="*/ 38 h 171"/>
                <a:gd name="T6" fmla="*/ 60 w 147"/>
                <a:gd name="T7" fmla="*/ 171 h 171"/>
                <a:gd name="T8" fmla="*/ 147 w 147"/>
                <a:gd name="T9" fmla="*/ 14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71">
                  <a:moveTo>
                    <a:pt x="147" y="144"/>
                  </a:moveTo>
                  <a:lnTo>
                    <a:pt x="123" y="0"/>
                  </a:lnTo>
                  <a:lnTo>
                    <a:pt x="0" y="38"/>
                  </a:lnTo>
                  <a:lnTo>
                    <a:pt x="60" y="171"/>
                  </a:lnTo>
                  <a:lnTo>
                    <a:pt x="147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Application">
              <a:extLst>
                <a:ext uri="{FF2B5EF4-FFF2-40B4-BE49-F238E27FC236}">
                  <a16:creationId xmlns:a16="http://schemas.microsoft.com/office/drawing/2014/main" id="{F9EDAFBF-5D06-4A29-715C-DEE48B2B3ACE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45" y="369"/>
              <a:ext cx="69" cy="124"/>
            </a:xfrm>
            <a:custGeom>
              <a:avLst/>
              <a:gdLst>
                <a:gd name="T0" fmla="*/ 169 w 184"/>
                <a:gd name="T1" fmla="*/ 99 h 329"/>
                <a:gd name="T2" fmla="*/ 116 w 184"/>
                <a:gd name="T3" fmla="*/ 0 h 329"/>
                <a:gd name="T4" fmla="*/ 29 w 184"/>
                <a:gd name="T5" fmla="*/ 27 h 329"/>
                <a:gd name="T6" fmla="*/ 20 w 184"/>
                <a:gd name="T7" fmla="*/ 144 h 329"/>
                <a:gd name="T8" fmla="*/ 139 w 184"/>
                <a:gd name="T9" fmla="*/ 275 h 329"/>
                <a:gd name="T10" fmla="*/ 169 w 184"/>
                <a:gd name="T11" fmla="*/ 9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329">
                  <a:moveTo>
                    <a:pt x="169" y="99"/>
                  </a:moveTo>
                  <a:cubicBezTo>
                    <a:pt x="158" y="60"/>
                    <a:pt x="127" y="15"/>
                    <a:pt x="116" y="0"/>
                  </a:cubicBezTo>
                  <a:lnTo>
                    <a:pt x="29" y="27"/>
                  </a:lnTo>
                  <a:cubicBezTo>
                    <a:pt x="20" y="45"/>
                    <a:pt x="0" y="92"/>
                    <a:pt x="20" y="144"/>
                  </a:cubicBezTo>
                  <a:cubicBezTo>
                    <a:pt x="40" y="198"/>
                    <a:pt x="144" y="329"/>
                    <a:pt x="139" y="275"/>
                  </a:cubicBezTo>
                  <a:cubicBezTo>
                    <a:pt x="129" y="167"/>
                    <a:pt x="184" y="146"/>
                    <a:pt x="169" y="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Application">
              <a:extLst>
                <a:ext uri="{FF2B5EF4-FFF2-40B4-BE49-F238E27FC236}">
                  <a16:creationId xmlns:a16="http://schemas.microsoft.com/office/drawing/2014/main" id="{69AC29B4-1484-FA44-93FD-A5E4B74C740E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46" y="2"/>
              <a:ext cx="394" cy="447"/>
            </a:xfrm>
            <a:custGeom>
              <a:avLst/>
              <a:gdLst>
                <a:gd name="T0" fmla="*/ 575 w 1050"/>
                <a:gd name="T1" fmla="*/ 18 h 1187"/>
                <a:gd name="T2" fmla="*/ 401 w 1050"/>
                <a:gd name="T3" fmla="*/ 578 h 1187"/>
                <a:gd name="T4" fmla="*/ 359 w 1050"/>
                <a:gd name="T5" fmla="*/ 346 h 1187"/>
                <a:gd name="T6" fmla="*/ 0 w 1050"/>
                <a:gd name="T7" fmla="*/ 578 h 1187"/>
                <a:gd name="T8" fmla="*/ 75 w 1050"/>
                <a:gd name="T9" fmla="*/ 728 h 1187"/>
                <a:gd name="T10" fmla="*/ 88 w 1050"/>
                <a:gd name="T11" fmla="*/ 678 h 1187"/>
                <a:gd name="T12" fmla="*/ 163 w 1050"/>
                <a:gd name="T13" fmla="*/ 728 h 1187"/>
                <a:gd name="T14" fmla="*/ 175 w 1050"/>
                <a:gd name="T15" fmla="*/ 678 h 1187"/>
                <a:gd name="T16" fmla="*/ 195 w 1050"/>
                <a:gd name="T17" fmla="*/ 728 h 1187"/>
                <a:gd name="T18" fmla="*/ 29 w 1050"/>
                <a:gd name="T19" fmla="*/ 1120 h 1187"/>
                <a:gd name="T20" fmla="*/ 57 w 1050"/>
                <a:gd name="T21" fmla="*/ 1133 h 1187"/>
                <a:gd name="T22" fmla="*/ 58 w 1050"/>
                <a:gd name="T23" fmla="*/ 1132 h 1187"/>
                <a:gd name="T24" fmla="*/ 70 w 1050"/>
                <a:gd name="T25" fmla="*/ 1159 h 1187"/>
                <a:gd name="T26" fmla="*/ 105 w 1050"/>
                <a:gd name="T27" fmla="*/ 1174 h 1187"/>
                <a:gd name="T28" fmla="*/ 129 w 1050"/>
                <a:gd name="T29" fmla="*/ 1162 h 1187"/>
                <a:gd name="T30" fmla="*/ 128 w 1050"/>
                <a:gd name="T31" fmla="*/ 1163 h 1187"/>
                <a:gd name="T32" fmla="*/ 148 w 1050"/>
                <a:gd name="T33" fmla="*/ 1171 h 1187"/>
                <a:gd name="T34" fmla="*/ 148 w 1050"/>
                <a:gd name="T35" fmla="*/ 1169 h 1187"/>
                <a:gd name="T36" fmla="*/ 363 w 1050"/>
                <a:gd name="T37" fmla="*/ 728 h 1187"/>
                <a:gd name="T38" fmla="*/ 375 w 1050"/>
                <a:gd name="T39" fmla="*/ 678 h 1187"/>
                <a:gd name="T40" fmla="*/ 463 w 1050"/>
                <a:gd name="T41" fmla="*/ 728 h 1187"/>
                <a:gd name="T42" fmla="*/ 475 w 1050"/>
                <a:gd name="T43" fmla="*/ 678 h 1187"/>
                <a:gd name="T44" fmla="*/ 563 w 1050"/>
                <a:gd name="T45" fmla="*/ 728 h 1187"/>
                <a:gd name="T46" fmla="*/ 575 w 1050"/>
                <a:gd name="T47" fmla="*/ 678 h 1187"/>
                <a:gd name="T48" fmla="*/ 663 w 1050"/>
                <a:gd name="T49" fmla="*/ 728 h 1187"/>
                <a:gd name="T50" fmla="*/ 675 w 1050"/>
                <a:gd name="T51" fmla="*/ 678 h 1187"/>
                <a:gd name="T52" fmla="*/ 727 w 1050"/>
                <a:gd name="T53" fmla="*/ 728 h 1187"/>
                <a:gd name="T54" fmla="*/ 877 w 1050"/>
                <a:gd name="T55" fmla="*/ 798 h 1187"/>
                <a:gd name="T56" fmla="*/ 875 w 1050"/>
                <a:gd name="T57" fmla="*/ 728 h 1187"/>
                <a:gd name="T58" fmla="*/ 888 w 1050"/>
                <a:gd name="T59" fmla="*/ 678 h 1187"/>
                <a:gd name="T60" fmla="*/ 975 w 1050"/>
                <a:gd name="T61" fmla="*/ 728 h 1187"/>
                <a:gd name="T62" fmla="*/ 988 w 1050"/>
                <a:gd name="T63" fmla="*/ 678 h 1187"/>
                <a:gd name="T64" fmla="*/ 1050 w 1050"/>
                <a:gd name="T65" fmla="*/ 728 h 1187"/>
                <a:gd name="T66" fmla="*/ 815 w 1050"/>
                <a:gd name="T67" fmla="*/ 578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50" h="1187">
                  <a:moveTo>
                    <a:pt x="815" y="578"/>
                  </a:moveTo>
                  <a:cubicBezTo>
                    <a:pt x="746" y="340"/>
                    <a:pt x="636" y="0"/>
                    <a:pt x="575" y="18"/>
                  </a:cubicBezTo>
                  <a:cubicBezTo>
                    <a:pt x="518" y="36"/>
                    <a:pt x="603" y="340"/>
                    <a:pt x="677" y="578"/>
                  </a:cubicBezTo>
                  <a:lnTo>
                    <a:pt x="401" y="578"/>
                  </a:lnTo>
                  <a:lnTo>
                    <a:pt x="478" y="396"/>
                  </a:lnTo>
                  <a:lnTo>
                    <a:pt x="359" y="346"/>
                  </a:lnTo>
                  <a:lnTo>
                    <a:pt x="261" y="578"/>
                  </a:lnTo>
                  <a:lnTo>
                    <a:pt x="0" y="578"/>
                  </a:lnTo>
                  <a:lnTo>
                    <a:pt x="0" y="728"/>
                  </a:lnTo>
                  <a:lnTo>
                    <a:pt x="75" y="728"/>
                  </a:lnTo>
                  <a:lnTo>
                    <a:pt x="75" y="678"/>
                  </a:lnTo>
                  <a:lnTo>
                    <a:pt x="88" y="678"/>
                  </a:lnTo>
                  <a:lnTo>
                    <a:pt x="88" y="728"/>
                  </a:lnTo>
                  <a:lnTo>
                    <a:pt x="163" y="728"/>
                  </a:lnTo>
                  <a:lnTo>
                    <a:pt x="163" y="678"/>
                  </a:lnTo>
                  <a:lnTo>
                    <a:pt x="175" y="678"/>
                  </a:lnTo>
                  <a:lnTo>
                    <a:pt x="175" y="728"/>
                  </a:lnTo>
                  <a:lnTo>
                    <a:pt x="195" y="728"/>
                  </a:lnTo>
                  <a:lnTo>
                    <a:pt x="30" y="1118"/>
                  </a:lnTo>
                  <a:cubicBezTo>
                    <a:pt x="30" y="1119"/>
                    <a:pt x="29" y="1120"/>
                    <a:pt x="29" y="1120"/>
                  </a:cubicBezTo>
                  <a:cubicBezTo>
                    <a:pt x="25" y="1130"/>
                    <a:pt x="28" y="1141"/>
                    <a:pt x="36" y="1144"/>
                  </a:cubicBezTo>
                  <a:cubicBezTo>
                    <a:pt x="43" y="1148"/>
                    <a:pt x="53" y="1143"/>
                    <a:pt x="57" y="1133"/>
                  </a:cubicBezTo>
                  <a:cubicBezTo>
                    <a:pt x="58" y="1132"/>
                    <a:pt x="58" y="1132"/>
                    <a:pt x="58" y="1132"/>
                  </a:cubicBezTo>
                  <a:lnTo>
                    <a:pt x="58" y="1132"/>
                  </a:lnTo>
                  <a:cubicBezTo>
                    <a:pt x="58" y="1132"/>
                    <a:pt x="58" y="1132"/>
                    <a:pt x="57" y="1133"/>
                  </a:cubicBezTo>
                  <a:cubicBezTo>
                    <a:pt x="53" y="1143"/>
                    <a:pt x="59" y="1154"/>
                    <a:pt x="70" y="1159"/>
                  </a:cubicBezTo>
                  <a:cubicBezTo>
                    <a:pt x="79" y="1163"/>
                    <a:pt x="89" y="1161"/>
                    <a:pt x="95" y="1155"/>
                  </a:cubicBezTo>
                  <a:cubicBezTo>
                    <a:pt x="94" y="1163"/>
                    <a:pt x="98" y="1171"/>
                    <a:pt x="105" y="1174"/>
                  </a:cubicBezTo>
                  <a:cubicBezTo>
                    <a:pt x="114" y="1178"/>
                    <a:pt x="124" y="1173"/>
                    <a:pt x="128" y="1163"/>
                  </a:cubicBezTo>
                  <a:cubicBezTo>
                    <a:pt x="129" y="1163"/>
                    <a:pt x="129" y="1162"/>
                    <a:pt x="129" y="1162"/>
                  </a:cubicBezTo>
                  <a:lnTo>
                    <a:pt x="129" y="1162"/>
                  </a:lnTo>
                  <a:cubicBezTo>
                    <a:pt x="129" y="1162"/>
                    <a:pt x="129" y="1163"/>
                    <a:pt x="128" y="1163"/>
                  </a:cubicBezTo>
                  <a:cubicBezTo>
                    <a:pt x="124" y="1173"/>
                    <a:pt x="125" y="1183"/>
                    <a:pt x="131" y="1185"/>
                  </a:cubicBezTo>
                  <a:cubicBezTo>
                    <a:pt x="136" y="1187"/>
                    <a:pt x="144" y="1181"/>
                    <a:pt x="148" y="1171"/>
                  </a:cubicBezTo>
                  <a:cubicBezTo>
                    <a:pt x="148" y="1171"/>
                    <a:pt x="148" y="1171"/>
                    <a:pt x="148" y="1170"/>
                  </a:cubicBezTo>
                  <a:lnTo>
                    <a:pt x="148" y="1169"/>
                  </a:lnTo>
                  <a:lnTo>
                    <a:pt x="336" y="728"/>
                  </a:lnTo>
                  <a:lnTo>
                    <a:pt x="363" y="728"/>
                  </a:lnTo>
                  <a:lnTo>
                    <a:pt x="363" y="678"/>
                  </a:lnTo>
                  <a:lnTo>
                    <a:pt x="375" y="678"/>
                  </a:lnTo>
                  <a:lnTo>
                    <a:pt x="375" y="728"/>
                  </a:lnTo>
                  <a:lnTo>
                    <a:pt x="463" y="728"/>
                  </a:lnTo>
                  <a:lnTo>
                    <a:pt x="463" y="678"/>
                  </a:lnTo>
                  <a:lnTo>
                    <a:pt x="475" y="678"/>
                  </a:lnTo>
                  <a:lnTo>
                    <a:pt x="475" y="728"/>
                  </a:lnTo>
                  <a:lnTo>
                    <a:pt x="563" y="728"/>
                  </a:lnTo>
                  <a:lnTo>
                    <a:pt x="563" y="678"/>
                  </a:lnTo>
                  <a:lnTo>
                    <a:pt x="575" y="678"/>
                  </a:lnTo>
                  <a:lnTo>
                    <a:pt x="575" y="728"/>
                  </a:lnTo>
                  <a:lnTo>
                    <a:pt x="663" y="728"/>
                  </a:lnTo>
                  <a:lnTo>
                    <a:pt x="663" y="678"/>
                  </a:lnTo>
                  <a:lnTo>
                    <a:pt x="675" y="678"/>
                  </a:lnTo>
                  <a:lnTo>
                    <a:pt x="675" y="728"/>
                  </a:lnTo>
                  <a:lnTo>
                    <a:pt x="727" y="728"/>
                  </a:lnTo>
                  <a:cubicBezTo>
                    <a:pt x="746" y="790"/>
                    <a:pt x="760" y="824"/>
                    <a:pt x="763" y="833"/>
                  </a:cubicBezTo>
                  <a:lnTo>
                    <a:pt x="877" y="798"/>
                  </a:lnTo>
                  <a:cubicBezTo>
                    <a:pt x="875" y="791"/>
                    <a:pt x="868" y="765"/>
                    <a:pt x="858" y="728"/>
                  </a:cubicBezTo>
                  <a:lnTo>
                    <a:pt x="875" y="728"/>
                  </a:lnTo>
                  <a:lnTo>
                    <a:pt x="875" y="678"/>
                  </a:lnTo>
                  <a:lnTo>
                    <a:pt x="888" y="678"/>
                  </a:lnTo>
                  <a:lnTo>
                    <a:pt x="888" y="728"/>
                  </a:lnTo>
                  <a:lnTo>
                    <a:pt x="975" y="728"/>
                  </a:lnTo>
                  <a:lnTo>
                    <a:pt x="975" y="678"/>
                  </a:lnTo>
                  <a:lnTo>
                    <a:pt x="988" y="678"/>
                  </a:lnTo>
                  <a:lnTo>
                    <a:pt x="988" y="728"/>
                  </a:lnTo>
                  <a:lnTo>
                    <a:pt x="1050" y="728"/>
                  </a:lnTo>
                  <a:lnTo>
                    <a:pt x="1050" y="578"/>
                  </a:lnTo>
                  <a:lnTo>
                    <a:pt x="815" y="57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pplication">
              <a:extLst>
                <a:ext uri="{FF2B5EF4-FFF2-40B4-BE49-F238E27FC236}">
                  <a16:creationId xmlns:a16="http://schemas.microsoft.com/office/drawing/2014/main" id="{3C3A99D7-3D3B-8EAE-A84D-571BB7201124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98" y="58"/>
              <a:ext cx="57" cy="51"/>
            </a:xfrm>
            <a:custGeom>
              <a:avLst/>
              <a:gdLst>
                <a:gd name="T0" fmla="*/ 143 w 151"/>
                <a:gd name="T1" fmla="*/ 79 h 134"/>
                <a:gd name="T2" fmla="*/ 122 w 151"/>
                <a:gd name="T3" fmla="*/ 29 h 134"/>
                <a:gd name="T4" fmla="*/ 74 w 151"/>
                <a:gd name="T5" fmla="*/ 8 h 134"/>
                <a:gd name="T6" fmla="*/ 24 w 151"/>
                <a:gd name="T7" fmla="*/ 29 h 134"/>
                <a:gd name="T8" fmla="*/ 0 w 151"/>
                <a:gd name="T9" fmla="*/ 84 h 134"/>
                <a:gd name="T10" fmla="*/ 119 w 151"/>
                <a:gd name="T11" fmla="*/ 134 h 134"/>
                <a:gd name="T12" fmla="*/ 143 w 151"/>
                <a:gd name="T13" fmla="*/ 7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34">
                  <a:moveTo>
                    <a:pt x="143" y="79"/>
                  </a:moveTo>
                  <a:cubicBezTo>
                    <a:pt x="151" y="60"/>
                    <a:pt x="142" y="37"/>
                    <a:pt x="122" y="29"/>
                  </a:cubicBezTo>
                  <a:lnTo>
                    <a:pt x="74" y="8"/>
                  </a:lnTo>
                  <a:cubicBezTo>
                    <a:pt x="55" y="0"/>
                    <a:pt x="32" y="9"/>
                    <a:pt x="24" y="29"/>
                  </a:cubicBezTo>
                  <a:lnTo>
                    <a:pt x="0" y="84"/>
                  </a:lnTo>
                  <a:lnTo>
                    <a:pt x="119" y="134"/>
                  </a:lnTo>
                  <a:lnTo>
                    <a:pt x="143" y="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Application">
              <a:extLst>
                <a:ext uri="{FF2B5EF4-FFF2-40B4-BE49-F238E27FC236}">
                  <a16:creationId xmlns:a16="http://schemas.microsoft.com/office/drawing/2014/main" id="{5E6DDA3A-EBDF-82AF-06A1-AFF6AEFC3F5C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83" y="97"/>
              <a:ext cx="57" cy="47"/>
            </a:xfrm>
            <a:custGeom>
              <a:avLst/>
              <a:gdLst>
                <a:gd name="T0" fmla="*/ 31 w 150"/>
                <a:gd name="T1" fmla="*/ 0 h 124"/>
                <a:gd name="T2" fmla="*/ 150 w 150"/>
                <a:gd name="T3" fmla="*/ 51 h 124"/>
                <a:gd name="T4" fmla="*/ 119 w 150"/>
                <a:gd name="T5" fmla="*/ 124 h 124"/>
                <a:gd name="T6" fmla="*/ 0 w 150"/>
                <a:gd name="T7" fmla="*/ 73 h 124"/>
                <a:gd name="T8" fmla="*/ 31 w 150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31" y="0"/>
                  </a:moveTo>
                  <a:lnTo>
                    <a:pt x="150" y="51"/>
                  </a:lnTo>
                  <a:lnTo>
                    <a:pt x="119" y="124"/>
                  </a:lnTo>
                  <a:lnTo>
                    <a:pt x="0" y="7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Application">
              <a:extLst>
                <a:ext uri="{FF2B5EF4-FFF2-40B4-BE49-F238E27FC236}">
                  <a16:creationId xmlns:a16="http://schemas.microsoft.com/office/drawing/2014/main" id="{4B7B1F5B-F1F5-B3BC-2BF4-878B4BE41A8D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57" y="456"/>
              <a:ext cx="20" cy="23"/>
            </a:xfrm>
            <a:custGeom>
              <a:avLst/>
              <a:gdLst>
                <a:gd name="T0" fmla="*/ 5 w 52"/>
                <a:gd name="T1" fmla="*/ 61 h 61"/>
                <a:gd name="T2" fmla="*/ 52 w 52"/>
                <a:gd name="T3" fmla="*/ 22 h 61"/>
                <a:gd name="T4" fmla="*/ 0 w 52"/>
                <a:gd name="T5" fmla="*/ 0 h 61"/>
                <a:gd name="T6" fmla="*/ 5 w 52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61">
                  <a:moveTo>
                    <a:pt x="5" y="61"/>
                  </a:moveTo>
                  <a:lnTo>
                    <a:pt x="52" y="22"/>
                  </a:lnTo>
                  <a:lnTo>
                    <a:pt x="0" y="0"/>
                  </a:lnTo>
                  <a:lnTo>
                    <a:pt x="5" y="6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D5F0E76-1896-BA69-3B5F-764E1859889A}"/>
              </a:ext>
            </a:extLst>
          </p:cNvPr>
          <p:cNvSpPr/>
          <p:nvPr/>
        </p:nvSpPr>
        <p:spPr>
          <a:xfrm>
            <a:off x="8784166" y="4020072"/>
            <a:ext cx="3399367" cy="1503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25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2D0A-173F-8FC0-7174-BC12AC74D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MAIL HAS HIGH ENGAGEMENT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D04E8-CFDB-634F-A254-5080AA1079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Source:  JICMAIL, Business Mail, 2924, n-13,263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4C746-EE9C-12F6-C24D-2B8AE55FF1AD}"/>
              </a:ext>
            </a:extLst>
          </p:cNvPr>
          <p:cNvSpPr txBox="1"/>
          <p:nvPr/>
        </p:nvSpPr>
        <p:spPr>
          <a:xfrm>
            <a:off x="251820" y="1831675"/>
            <a:ext cx="1455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latin typeface="+mj-lt"/>
              </a:rPr>
              <a:t>100</a:t>
            </a:r>
            <a:r>
              <a:rPr lang="en-GB" sz="4400" b="1" baseline="30000" dirty="0">
                <a:solidFill>
                  <a:schemeClr val="accent1"/>
                </a:solidFill>
                <a:latin typeface="+mj-lt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D7658-54B0-5434-3363-82EDD7C5C1DD}"/>
              </a:ext>
            </a:extLst>
          </p:cNvPr>
          <p:cNvSpPr txBox="1"/>
          <p:nvPr/>
        </p:nvSpPr>
        <p:spPr>
          <a:xfrm>
            <a:off x="2107946" y="2186304"/>
            <a:ext cx="3902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% of mail which is processed in some way: opening, reading, sorting, putting aside, filing, putting on display or in the usual place</a:t>
            </a:r>
          </a:p>
          <a:p>
            <a:endParaRPr lang="en-GB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6381576-7022-FCB8-7A72-2DE72E7325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795405"/>
              </p:ext>
            </p:extLst>
          </p:nvPr>
        </p:nvGraphicFramePr>
        <p:xfrm>
          <a:off x="280177" y="3374057"/>
          <a:ext cx="2097627" cy="1660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7E97146-1363-34E5-F73C-26DD206065EF}"/>
              </a:ext>
            </a:extLst>
          </p:cNvPr>
          <p:cNvSpPr txBox="1"/>
          <p:nvPr/>
        </p:nvSpPr>
        <p:spPr>
          <a:xfrm>
            <a:off x="3311782" y="3949834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latin typeface="+mj-lt"/>
              </a:rPr>
              <a:t>87</a:t>
            </a:r>
            <a:r>
              <a:rPr lang="en-GB" sz="4400" b="1" baseline="30000" dirty="0">
                <a:solidFill>
                  <a:schemeClr val="accent1"/>
                </a:solidFill>
                <a:latin typeface="+mj-lt"/>
              </a:rPr>
              <a:t>%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78145F-ACFE-D9B7-EC13-C050E41683CB}"/>
              </a:ext>
            </a:extLst>
          </p:cNvPr>
          <p:cNvGrpSpPr/>
          <p:nvPr/>
        </p:nvGrpSpPr>
        <p:grpSpPr>
          <a:xfrm>
            <a:off x="1108903" y="2359521"/>
            <a:ext cx="988332" cy="975713"/>
            <a:chOff x="3949302" y="3885823"/>
            <a:chExt cx="988332" cy="975713"/>
          </a:xfrm>
        </p:grpSpPr>
        <p:sp>
          <p:nvSpPr>
            <p:cNvPr id="22" name="Freeform 669">
              <a:extLst>
                <a:ext uri="{FF2B5EF4-FFF2-40B4-BE49-F238E27FC236}">
                  <a16:creationId xmlns:a16="http://schemas.microsoft.com/office/drawing/2014/main" id="{569DE788-9A81-4F77-035E-0BE6DFCD8B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9302" y="4264332"/>
              <a:ext cx="988332" cy="597204"/>
            </a:xfrm>
            <a:custGeom>
              <a:avLst/>
              <a:gdLst>
                <a:gd name="T0" fmla="*/ 100 w 2210"/>
                <a:gd name="T1" fmla="*/ 136 h 1335"/>
                <a:gd name="T2" fmla="*/ 100 w 2210"/>
                <a:gd name="T3" fmla="*/ 1198 h 1335"/>
                <a:gd name="T4" fmla="*/ 1042 w 2210"/>
                <a:gd name="T5" fmla="*/ 647 h 1335"/>
                <a:gd name="T6" fmla="*/ 100 w 2210"/>
                <a:gd name="T7" fmla="*/ 136 h 1335"/>
                <a:gd name="T8" fmla="*/ 235 w 2210"/>
                <a:gd name="T9" fmla="*/ 1235 h 1335"/>
                <a:gd name="T10" fmla="*/ 2110 w 2210"/>
                <a:gd name="T11" fmla="*/ 1235 h 1335"/>
                <a:gd name="T12" fmla="*/ 2110 w 2210"/>
                <a:gd name="T13" fmla="*/ 139 h 1335"/>
                <a:gd name="T14" fmla="*/ 235 w 2210"/>
                <a:gd name="T15" fmla="*/ 1235 h 1335"/>
                <a:gd name="T16" fmla="*/ 50 w 2210"/>
                <a:gd name="T17" fmla="*/ 1335 h 1335"/>
                <a:gd name="T18" fmla="*/ 45 w 2210"/>
                <a:gd name="T19" fmla="*/ 1335 h 1335"/>
                <a:gd name="T20" fmla="*/ 25 w 2210"/>
                <a:gd name="T21" fmla="*/ 1328 h 1335"/>
                <a:gd name="T22" fmla="*/ 9 w 2210"/>
                <a:gd name="T23" fmla="*/ 1314 h 1335"/>
                <a:gd name="T24" fmla="*/ 1 w 2210"/>
                <a:gd name="T25" fmla="*/ 1298 h 1335"/>
                <a:gd name="T26" fmla="*/ 0 w 2210"/>
                <a:gd name="T27" fmla="*/ 1284 h 1335"/>
                <a:gd name="T28" fmla="*/ 0 w 2210"/>
                <a:gd name="T29" fmla="*/ 52 h 1335"/>
                <a:gd name="T30" fmla="*/ 24 w 2210"/>
                <a:gd name="T31" fmla="*/ 9 h 1335"/>
                <a:gd name="T32" fmla="*/ 74 w 2210"/>
                <a:gd name="T33" fmla="*/ 9 h 1335"/>
                <a:gd name="T34" fmla="*/ 1133 w 2210"/>
                <a:gd name="T35" fmla="*/ 583 h 1335"/>
                <a:gd name="T36" fmla="*/ 1142 w 2210"/>
                <a:gd name="T37" fmla="*/ 589 h 1335"/>
                <a:gd name="T38" fmla="*/ 2135 w 2210"/>
                <a:gd name="T39" fmla="*/ 9 h 1335"/>
                <a:gd name="T40" fmla="*/ 2185 w 2210"/>
                <a:gd name="T41" fmla="*/ 9 h 1335"/>
                <a:gd name="T42" fmla="*/ 2210 w 2210"/>
                <a:gd name="T43" fmla="*/ 52 h 1335"/>
                <a:gd name="T44" fmla="*/ 2210 w 2210"/>
                <a:gd name="T45" fmla="*/ 1285 h 1335"/>
                <a:gd name="T46" fmla="*/ 2160 w 2210"/>
                <a:gd name="T47" fmla="*/ 1335 h 1335"/>
                <a:gd name="T48" fmla="*/ 51 w 2210"/>
                <a:gd name="T49" fmla="*/ 1335 h 1335"/>
                <a:gd name="T50" fmla="*/ 50 w 2210"/>
                <a:gd name="T51" fmla="*/ 1335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10" h="1335">
                  <a:moveTo>
                    <a:pt x="100" y="136"/>
                  </a:moveTo>
                  <a:lnTo>
                    <a:pt x="100" y="1198"/>
                  </a:lnTo>
                  <a:lnTo>
                    <a:pt x="1042" y="647"/>
                  </a:lnTo>
                  <a:lnTo>
                    <a:pt x="100" y="136"/>
                  </a:lnTo>
                  <a:close/>
                  <a:moveTo>
                    <a:pt x="235" y="1235"/>
                  </a:moveTo>
                  <a:lnTo>
                    <a:pt x="2110" y="1235"/>
                  </a:lnTo>
                  <a:lnTo>
                    <a:pt x="2110" y="139"/>
                  </a:lnTo>
                  <a:lnTo>
                    <a:pt x="235" y="1235"/>
                  </a:lnTo>
                  <a:close/>
                  <a:moveTo>
                    <a:pt x="50" y="1335"/>
                  </a:moveTo>
                  <a:cubicBezTo>
                    <a:pt x="48" y="1335"/>
                    <a:pt x="47" y="1335"/>
                    <a:pt x="45" y="1335"/>
                  </a:cubicBezTo>
                  <a:cubicBezTo>
                    <a:pt x="38" y="1334"/>
                    <a:pt x="31" y="1332"/>
                    <a:pt x="25" y="1328"/>
                  </a:cubicBezTo>
                  <a:cubicBezTo>
                    <a:pt x="19" y="1325"/>
                    <a:pt x="14" y="1320"/>
                    <a:pt x="9" y="1314"/>
                  </a:cubicBezTo>
                  <a:cubicBezTo>
                    <a:pt x="6" y="1310"/>
                    <a:pt x="3" y="1304"/>
                    <a:pt x="1" y="1298"/>
                  </a:cubicBezTo>
                  <a:cubicBezTo>
                    <a:pt x="0" y="1294"/>
                    <a:pt x="0" y="1289"/>
                    <a:pt x="0" y="1284"/>
                  </a:cubicBezTo>
                  <a:lnTo>
                    <a:pt x="0" y="52"/>
                  </a:lnTo>
                  <a:cubicBezTo>
                    <a:pt x="0" y="35"/>
                    <a:pt x="9" y="19"/>
                    <a:pt x="24" y="9"/>
                  </a:cubicBezTo>
                  <a:cubicBezTo>
                    <a:pt x="39" y="0"/>
                    <a:pt x="58" y="0"/>
                    <a:pt x="74" y="9"/>
                  </a:cubicBezTo>
                  <a:lnTo>
                    <a:pt x="1133" y="583"/>
                  </a:lnTo>
                  <a:cubicBezTo>
                    <a:pt x="1136" y="585"/>
                    <a:pt x="1139" y="587"/>
                    <a:pt x="1142" y="589"/>
                  </a:cubicBezTo>
                  <a:lnTo>
                    <a:pt x="2135" y="9"/>
                  </a:lnTo>
                  <a:cubicBezTo>
                    <a:pt x="2150" y="0"/>
                    <a:pt x="2169" y="0"/>
                    <a:pt x="2185" y="9"/>
                  </a:cubicBezTo>
                  <a:cubicBezTo>
                    <a:pt x="2201" y="18"/>
                    <a:pt x="2210" y="34"/>
                    <a:pt x="2210" y="52"/>
                  </a:cubicBezTo>
                  <a:lnTo>
                    <a:pt x="2210" y="1285"/>
                  </a:lnTo>
                  <a:cubicBezTo>
                    <a:pt x="2210" y="1313"/>
                    <a:pt x="2188" y="1335"/>
                    <a:pt x="2160" y="1335"/>
                  </a:cubicBezTo>
                  <a:lnTo>
                    <a:pt x="51" y="1335"/>
                  </a:lnTo>
                  <a:lnTo>
                    <a:pt x="50" y="133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670">
              <a:extLst>
                <a:ext uri="{FF2B5EF4-FFF2-40B4-BE49-F238E27FC236}">
                  <a16:creationId xmlns:a16="http://schemas.microsoft.com/office/drawing/2014/main" id="{A801C930-A44E-BCF3-FC84-FA00FB1B8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442" y="4651253"/>
              <a:ext cx="281781" cy="197667"/>
            </a:xfrm>
            <a:custGeom>
              <a:avLst/>
              <a:gdLst>
                <a:gd name="T0" fmla="*/ 570 w 627"/>
                <a:gd name="T1" fmla="*/ 437 h 437"/>
                <a:gd name="T2" fmla="*/ 543 w 627"/>
                <a:gd name="T3" fmla="*/ 429 h 437"/>
                <a:gd name="T4" fmla="*/ 30 w 627"/>
                <a:gd name="T5" fmla="*/ 100 h 437"/>
                <a:gd name="T6" fmla="*/ 14 w 627"/>
                <a:gd name="T7" fmla="*/ 31 h 437"/>
                <a:gd name="T8" fmla="*/ 83 w 627"/>
                <a:gd name="T9" fmla="*/ 15 h 437"/>
                <a:gd name="T10" fmla="*/ 598 w 627"/>
                <a:gd name="T11" fmla="*/ 345 h 437"/>
                <a:gd name="T12" fmla="*/ 612 w 627"/>
                <a:gd name="T13" fmla="*/ 414 h 437"/>
                <a:gd name="T14" fmla="*/ 570 w 627"/>
                <a:gd name="T15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7" h="437">
                  <a:moveTo>
                    <a:pt x="570" y="437"/>
                  </a:moveTo>
                  <a:cubicBezTo>
                    <a:pt x="561" y="437"/>
                    <a:pt x="552" y="434"/>
                    <a:pt x="543" y="429"/>
                  </a:cubicBezTo>
                  <a:cubicBezTo>
                    <a:pt x="540" y="427"/>
                    <a:pt x="265" y="247"/>
                    <a:pt x="30" y="100"/>
                  </a:cubicBezTo>
                  <a:cubicBezTo>
                    <a:pt x="7" y="85"/>
                    <a:pt x="0" y="54"/>
                    <a:pt x="14" y="31"/>
                  </a:cubicBezTo>
                  <a:cubicBezTo>
                    <a:pt x="29" y="7"/>
                    <a:pt x="60" y="0"/>
                    <a:pt x="83" y="15"/>
                  </a:cubicBezTo>
                  <a:cubicBezTo>
                    <a:pt x="319" y="163"/>
                    <a:pt x="595" y="343"/>
                    <a:pt x="598" y="345"/>
                  </a:cubicBezTo>
                  <a:cubicBezTo>
                    <a:pt x="621" y="360"/>
                    <a:pt x="627" y="391"/>
                    <a:pt x="612" y="414"/>
                  </a:cubicBezTo>
                  <a:cubicBezTo>
                    <a:pt x="603" y="429"/>
                    <a:pt x="587" y="437"/>
                    <a:pt x="570" y="437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671">
              <a:extLst>
                <a:ext uri="{FF2B5EF4-FFF2-40B4-BE49-F238E27FC236}">
                  <a16:creationId xmlns:a16="http://schemas.microsoft.com/office/drawing/2014/main" id="{AF596A0E-8BAC-9EC8-C864-98C7C157E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563" y="4613401"/>
              <a:ext cx="54675" cy="50468"/>
            </a:xfrm>
            <a:custGeom>
              <a:avLst/>
              <a:gdLst>
                <a:gd name="T0" fmla="*/ 68 w 125"/>
                <a:gd name="T1" fmla="*/ 113 h 113"/>
                <a:gd name="T2" fmla="*/ 41 w 125"/>
                <a:gd name="T3" fmla="*/ 106 h 113"/>
                <a:gd name="T4" fmla="*/ 31 w 125"/>
                <a:gd name="T5" fmla="*/ 99 h 113"/>
                <a:gd name="T6" fmla="*/ 15 w 125"/>
                <a:gd name="T7" fmla="*/ 30 h 113"/>
                <a:gd name="T8" fmla="*/ 83 w 125"/>
                <a:gd name="T9" fmla="*/ 14 h 113"/>
                <a:gd name="T10" fmla="*/ 94 w 125"/>
                <a:gd name="T11" fmla="*/ 21 h 113"/>
                <a:gd name="T12" fmla="*/ 110 w 125"/>
                <a:gd name="T13" fmla="*/ 89 h 113"/>
                <a:gd name="T14" fmla="*/ 68 w 125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113">
                  <a:moveTo>
                    <a:pt x="68" y="113"/>
                  </a:moveTo>
                  <a:cubicBezTo>
                    <a:pt x="59" y="113"/>
                    <a:pt x="50" y="111"/>
                    <a:pt x="41" y="106"/>
                  </a:cubicBezTo>
                  <a:lnTo>
                    <a:pt x="31" y="99"/>
                  </a:lnTo>
                  <a:cubicBezTo>
                    <a:pt x="7" y="85"/>
                    <a:pt x="0" y="54"/>
                    <a:pt x="15" y="30"/>
                  </a:cubicBezTo>
                  <a:cubicBezTo>
                    <a:pt x="29" y="7"/>
                    <a:pt x="60" y="0"/>
                    <a:pt x="83" y="14"/>
                  </a:cubicBezTo>
                  <a:lnTo>
                    <a:pt x="94" y="21"/>
                  </a:lnTo>
                  <a:cubicBezTo>
                    <a:pt x="117" y="35"/>
                    <a:pt x="125" y="66"/>
                    <a:pt x="110" y="89"/>
                  </a:cubicBezTo>
                  <a:cubicBezTo>
                    <a:pt x="101" y="105"/>
                    <a:pt x="84" y="113"/>
                    <a:pt x="68" y="113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72">
              <a:extLst>
                <a:ext uri="{FF2B5EF4-FFF2-40B4-BE49-F238E27FC236}">
                  <a16:creationId xmlns:a16="http://schemas.microsoft.com/office/drawing/2014/main" id="{766A9794-6479-6BC4-623F-BC7EF75AE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683" y="4579755"/>
              <a:ext cx="54675" cy="50468"/>
            </a:xfrm>
            <a:custGeom>
              <a:avLst/>
              <a:gdLst>
                <a:gd name="T0" fmla="*/ 67 w 124"/>
                <a:gd name="T1" fmla="*/ 114 h 114"/>
                <a:gd name="T2" fmla="*/ 41 w 124"/>
                <a:gd name="T3" fmla="*/ 106 h 114"/>
                <a:gd name="T4" fmla="*/ 31 w 124"/>
                <a:gd name="T5" fmla="*/ 100 h 114"/>
                <a:gd name="T6" fmla="*/ 14 w 124"/>
                <a:gd name="T7" fmla="*/ 31 h 114"/>
                <a:gd name="T8" fmla="*/ 83 w 124"/>
                <a:gd name="T9" fmla="*/ 15 h 114"/>
                <a:gd name="T10" fmla="*/ 94 w 124"/>
                <a:gd name="T11" fmla="*/ 21 h 114"/>
                <a:gd name="T12" fmla="*/ 110 w 124"/>
                <a:gd name="T13" fmla="*/ 90 h 114"/>
                <a:gd name="T14" fmla="*/ 67 w 124"/>
                <a:gd name="T1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4">
                  <a:moveTo>
                    <a:pt x="67" y="114"/>
                  </a:moveTo>
                  <a:cubicBezTo>
                    <a:pt x="58" y="114"/>
                    <a:pt x="49" y="111"/>
                    <a:pt x="41" y="106"/>
                  </a:cubicBezTo>
                  <a:lnTo>
                    <a:pt x="31" y="100"/>
                  </a:lnTo>
                  <a:cubicBezTo>
                    <a:pt x="7" y="85"/>
                    <a:pt x="0" y="55"/>
                    <a:pt x="14" y="31"/>
                  </a:cubicBezTo>
                  <a:cubicBezTo>
                    <a:pt x="29" y="8"/>
                    <a:pt x="60" y="0"/>
                    <a:pt x="83" y="15"/>
                  </a:cubicBezTo>
                  <a:lnTo>
                    <a:pt x="94" y="21"/>
                  </a:lnTo>
                  <a:cubicBezTo>
                    <a:pt x="117" y="36"/>
                    <a:pt x="124" y="66"/>
                    <a:pt x="110" y="90"/>
                  </a:cubicBezTo>
                  <a:cubicBezTo>
                    <a:pt x="101" y="105"/>
                    <a:pt x="84" y="114"/>
                    <a:pt x="67" y="11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673">
              <a:extLst>
                <a:ext uri="{FF2B5EF4-FFF2-40B4-BE49-F238E27FC236}">
                  <a16:creationId xmlns:a16="http://schemas.microsoft.com/office/drawing/2014/main" id="{A2EA0224-C74F-ABF0-A5A5-C4A5AA747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714" y="4188630"/>
              <a:ext cx="147199" cy="113554"/>
            </a:xfrm>
            <a:custGeom>
              <a:avLst/>
              <a:gdLst>
                <a:gd name="T0" fmla="*/ 57 w 330"/>
                <a:gd name="T1" fmla="*/ 257 h 257"/>
                <a:gd name="T2" fmla="*/ 16 w 330"/>
                <a:gd name="T3" fmla="*/ 235 h 257"/>
                <a:gd name="T4" fmla="*/ 29 w 330"/>
                <a:gd name="T5" fmla="*/ 166 h 257"/>
                <a:gd name="T6" fmla="*/ 245 w 330"/>
                <a:gd name="T7" fmla="*/ 16 h 257"/>
                <a:gd name="T8" fmla="*/ 314 w 330"/>
                <a:gd name="T9" fmla="*/ 29 h 257"/>
                <a:gd name="T10" fmla="*/ 302 w 330"/>
                <a:gd name="T11" fmla="*/ 98 h 257"/>
                <a:gd name="T12" fmla="*/ 86 w 330"/>
                <a:gd name="T13" fmla="*/ 248 h 257"/>
                <a:gd name="T14" fmla="*/ 57 w 330"/>
                <a:gd name="T15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257">
                  <a:moveTo>
                    <a:pt x="57" y="257"/>
                  </a:moveTo>
                  <a:cubicBezTo>
                    <a:pt x="41" y="257"/>
                    <a:pt x="26" y="249"/>
                    <a:pt x="16" y="235"/>
                  </a:cubicBezTo>
                  <a:cubicBezTo>
                    <a:pt x="0" y="213"/>
                    <a:pt x="6" y="182"/>
                    <a:pt x="29" y="166"/>
                  </a:cubicBezTo>
                  <a:lnTo>
                    <a:pt x="245" y="16"/>
                  </a:lnTo>
                  <a:cubicBezTo>
                    <a:pt x="267" y="0"/>
                    <a:pt x="298" y="6"/>
                    <a:pt x="314" y="29"/>
                  </a:cubicBezTo>
                  <a:cubicBezTo>
                    <a:pt x="330" y="51"/>
                    <a:pt x="324" y="82"/>
                    <a:pt x="302" y="98"/>
                  </a:cubicBezTo>
                  <a:lnTo>
                    <a:pt x="86" y="248"/>
                  </a:lnTo>
                  <a:cubicBezTo>
                    <a:pt x="77" y="254"/>
                    <a:pt x="67" y="257"/>
                    <a:pt x="57" y="25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74">
              <a:extLst>
                <a:ext uri="{FF2B5EF4-FFF2-40B4-BE49-F238E27FC236}">
                  <a16:creationId xmlns:a16="http://schemas.microsoft.com/office/drawing/2014/main" id="{F418DCDD-93C0-5C53-ED5A-01A33DE3E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649" y="3885823"/>
              <a:ext cx="778049" cy="370098"/>
            </a:xfrm>
            <a:custGeom>
              <a:avLst/>
              <a:gdLst>
                <a:gd name="T0" fmla="*/ 11 w 185"/>
                <a:gd name="T1" fmla="*/ 88 h 88"/>
                <a:gd name="T2" fmla="*/ 0 w 185"/>
                <a:gd name="T3" fmla="*/ 88 h 88"/>
                <a:gd name="T4" fmla="*/ 0 w 185"/>
                <a:gd name="T5" fmla="*/ 0 h 88"/>
                <a:gd name="T6" fmla="*/ 185 w 185"/>
                <a:gd name="T7" fmla="*/ 0 h 88"/>
                <a:gd name="T8" fmla="*/ 185 w 185"/>
                <a:gd name="T9" fmla="*/ 86 h 88"/>
                <a:gd name="T10" fmla="*/ 175 w 185"/>
                <a:gd name="T11" fmla="*/ 86 h 88"/>
                <a:gd name="T12" fmla="*/ 175 w 185"/>
                <a:gd name="T13" fmla="*/ 11 h 88"/>
                <a:gd name="T14" fmla="*/ 11 w 185"/>
                <a:gd name="T15" fmla="*/ 11 h 88"/>
                <a:gd name="T16" fmla="*/ 11 w 18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88">
                  <a:moveTo>
                    <a:pt x="11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86"/>
                  </a:lnTo>
                  <a:lnTo>
                    <a:pt x="175" y="86"/>
                  </a:lnTo>
                  <a:lnTo>
                    <a:pt x="175" y="11"/>
                  </a:lnTo>
                  <a:lnTo>
                    <a:pt x="11" y="11"/>
                  </a:lnTo>
                  <a:lnTo>
                    <a:pt x="11" y="8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Rectangle 676">
              <a:extLst>
                <a:ext uri="{FF2B5EF4-FFF2-40B4-BE49-F238E27FC236}">
                  <a16:creationId xmlns:a16="http://schemas.microsoft.com/office/drawing/2014/main" id="{7127E799-1BF9-D244-18D6-9D43B9679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8649" y="4289566"/>
              <a:ext cx="46264" cy="63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677">
              <a:extLst>
                <a:ext uri="{FF2B5EF4-FFF2-40B4-BE49-F238E27FC236}">
                  <a16:creationId xmlns:a16="http://schemas.microsoft.com/office/drawing/2014/main" id="{49DE404F-9B60-30FF-5819-BBC9B38AB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641" y="4281155"/>
              <a:ext cx="42057" cy="714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678">
              <a:extLst>
                <a:ext uri="{FF2B5EF4-FFF2-40B4-BE49-F238E27FC236}">
                  <a16:creationId xmlns:a16="http://schemas.microsoft.com/office/drawing/2014/main" id="{BAC4D330-29EF-2356-8BEC-8C14AAB60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260" y="4033020"/>
              <a:ext cx="319630" cy="319630"/>
            </a:xfrm>
            <a:custGeom>
              <a:avLst/>
              <a:gdLst>
                <a:gd name="T0" fmla="*/ 358 w 716"/>
                <a:gd name="T1" fmla="*/ 716 h 716"/>
                <a:gd name="T2" fmla="*/ 0 w 716"/>
                <a:gd name="T3" fmla="*/ 358 h 716"/>
                <a:gd name="T4" fmla="*/ 358 w 716"/>
                <a:gd name="T5" fmla="*/ 0 h 716"/>
                <a:gd name="T6" fmla="*/ 444 w 716"/>
                <a:gd name="T7" fmla="*/ 10 h 716"/>
                <a:gd name="T8" fmla="*/ 480 w 716"/>
                <a:gd name="T9" fmla="*/ 71 h 716"/>
                <a:gd name="T10" fmla="*/ 420 w 716"/>
                <a:gd name="T11" fmla="*/ 107 h 716"/>
                <a:gd name="T12" fmla="*/ 358 w 716"/>
                <a:gd name="T13" fmla="*/ 100 h 716"/>
                <a:gd name="T14" fmla="*/ 100 w 716"/>
                <a:gd name="T15" fmla="*/ 358 h 716"/>
                <a:gd name="T16" fmla="*/ 358 w 716"/>
                <a:gd name="T17" fmla="*/ 616 h 716"/>
                <a:gd name="T18" fmla="*/ 616 w 716"/>
                <a:gd name="T19" fmla="*/ 358 h 716"/>
                <a:gd name="T20" fmla="*/ 570 w 716"/>
                <a:gd name="T21" fmla="*/ 210 h 716"/>
                <a:gd name="T22" fmla="*/ 582 w 716"/>
                <a:gd name="T23" fmla="*/ 140 h 716"/>
                <a:gd name="T24" fmla="*/ 652 w 716"/>
                <a:gd name="T25" fmla="*/ 153 h 716"/>
                <a:gd name="T26" fmla="*/ 716 w 716"/>
                <a:gd name="T27" fmla="*/ 358 h 716"/>
                <a:gd name="T28" fmla="*/ 358 w 716"/>
                <a:gd name="T29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6" h="716">
                  <a:moveTo>
                    <a:pt x="358" y="716"/>
                  </a:moveTo>
                  <a:cubicBezTo>
                    <a:pt x="161" y="716"/>
                    <a:pt x="0" y="555"/>
                    <a:pt x="0" y="358"/>
                  </a:cubicBezTo>
                  <a:cubicBezTo>
                    <a:pt x="0" y="160"/>
                    <a:pt x="161" y="0"/>
                    <a:pt x="358" y="0"/>
                  </a:cubicBezTo>
                  <a:cubicBezTo>
                    <a:pt x="387" y="0"/>
                    <a:pt x="416" y="3"/>
                    <a:pt x="444" y="10"/>
                  </a:cubicBezTo>
                  <a:cubicBezTo>
                    <a:pt x="470" y="17"/>
                    <a:pt x="487" y="44"/>
                    <a:pt x="480" y="71"/>
                  </a:cubicBezTo>
                  <a:cubicBezTo>
                    <a:pt x="474" y="97"/>
                    <a:pt x="447" y="114"/>
                    <a:pt x="420" y="107"/>
                  </a:cubicBezTo>
                  <a:cubicBezTo>
                    <a:pt x="400" y="102"/>
                    <a:pt x="379" y="100"/>
                    <a:pt x="358" y="100"/>
                  </a:cubicBezTo>
                  <a:cubicBezTo>
                    <a:pt x="216" y="100"/>
                    <a:pt x="100" y="216"/>
                    <a:pt x="100" y="358"/>
                  </a:cubicBezTo>
                  <a:cubicBezTo>
                    <a:pt x="100" y="500"/>
                    <a:pt x="216" y="616"/>
                    <a:pt x="358" y="616"/>
                  </a:cubicBezTo>
                  <a:cubicBezTo>
                    <a:pt x="500" y="616"/>
                    <a:pt x="616" y="500"/>
                    <a:pt x="616" y="358"/>
                  </a:cubicBezTo>
                  <a:cubicBezTo>
                    <a:pt x="616" y="305"/>
                    <a:pt x="600" y="253"/>
                    <a:pt x="570" y="210"/>
                  </a:cubicBezTo>
                  <a:cubicBezTo>
                    <a:pt x="554" y="187"/>
                    <a:pt x="559" y="156"/>
                    <a:pt x="582" y="140"/>
                  </a:cubicBezTo>
                  <a:cubicBezTo>
                    <a:pt x="605" y="125"/>
                    <a:pt x="636" y="130"/>
                    <a:pt x="652" y="153"/>
                  </a:cubicBezTo>
                  <a:cubicBezTo>
                    <a:pt x="694" y="213"/>
                    <a:pt x="716" y="284"/>
                    <a:pt x="716" y="358"/>
                  </a:cubicBezTo>
                  <a:cubicBezTo>
                    <a:pt x="716" y="555"/>
                    <a:pt x="556" y="716"/>
                    <a:pt x="358" y="71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679">
              <a:extLst>
                <a:ext uri="{FF2B5EF4-FFF2-40B4-BE49-F238E27FC236}">
                  <a16:creationId xmlns:a16="http://schemas.microsoft.com/office/drawing/2014/main" id="{8E7D990F-4105-9ED0-F550-D4E9D750D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253" y="4033020"/>
              <a:ext cx="319630" cy="319630"/>
            </a:xfrm>
            <a:custGeom>
              <a:avLst/>
              <a:gdLst>
                <a:gd name="T0" fmla="*/ 358 w 716"/>
                <a:gd name="T1" fmla="*/ 716 h 716"/>
                <a:gd name="T2" fmla="*/ 337 w 716"/>
                <a:gd name="T3" fmla="*/ 715 h 716"/>
                <a:gd name="T4" fmla="*/ 290 w 716"/>
                <a:gd name="T5" fmla="*/ 662 h 716"/>
                <a:gd name="T6" fmla="*/ 343 w 716"/>
                <a:gd name="T7" fmla="*/ 615 h 716"/>
                <a:gd name="T8" fmla="*/ 358 w 716"/>
                <a:gd name="T9" fmla="*/ 616 h 716"/>
                <a:gd name="T10" fmla="*/ 616 w 716"/>
                <a:gd name="T11" fmla="*/ 358 h 716"/>
                <a:gd name="T12" fmla="*/ 358 w 716"/>
                <a:gd name="T13" fmla="*/ 100 h 716"/>
                <a:gd name="T14" fmla="*/ 100 w 716"/>
                <a:gd name="T15" fmla="*/ 358 h 716"/>
                <a:gd name="T16" fmla="*/ 199 w 716"/>
                <a:gd name="T17" fmla="*/ 561 h 716"/>
                <a:gd name="T18" fmla="*/ 208 w 716"/>
                <a:gd name="T19" fmla="*/ 632 h 716"/>
                <a:gd name="T20" fmla="*/ 138 w 716"/>
                <a:gd name="T21" fmla="*/ 640 h 716"/>
                <a:gd name="T22" fmla="*/ 0 w 716"/>
                <a:gd name="T23" fmla="*/ 358 h 716"/>
                <a:gd name="T24" fmla="*/ 358 w 716"/>
                <a:gd name="T25" fmla="*/ 0 h 716"/>
                <a:gd name="T26" fmla="*/ 716 w 716"/>
                <a:gd name="T27" fmla="*/ 358 h 716"/>
                <a:gd name="T28" fmla="*/ 358 w 716"/>
                <a:gd name="T29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6" h="716">
                  <a:moveTo>
                    <a:pt x="358" y="716"/>
                  </a:moveTo>
                  <a:cubicBezTo>
                    <a:pt x="351" y="716"/>
                    <a:pt x="344" y="716"/>
                    <a:pt x="337" y="715"/>
                  </a:cubicBezTo>
                  <a:cubicBezTo>
                    <a:pt x="310" y="714"/>
                    <a:pt x="289" y="690"/>
                    <a:pt x="290" y="662"/>
                  </a:cubicBezTo>
                  <a:cubicBezTo>
                    <a:pt x="292" y="635"/>
                    <a:pt x="315" y="614"/>
                    <a:pt x="343" y="615"/>
                  </a:cubicBezTo>
                  <a:cubicBezTo>
                    <a:pt x="348" y="616"/>
                    <a:pt x="353" y="616"/>
                    <a:pt x="358" y="616"/>
                  </a:cubicBezTo>
                  <a:cubicBezTo>
                    <a:pt x="500" y="616"/>
                    <a:pt x="616" y="500"/>
                    <a:pt x="616" y="358"/>
                  </a:cubicBezTo>
                  <a:cubicBezTo>
                    <a:pt x="616" y="216"/>
                    <a:pt x="500" y="100"/>
                    <a:pt x="358" y="100"/>
                  </a:cubicBezTo>
                  <a:cubicBezTo>
                    <a:pt x="215" y="100"/>
                    <a:pt x="100" y="216"/>
                    <a:pt x="100" y="358"/>
                  </a:cubicBezTo>
                  <a:cubicBezTo>
                    <a:pt x="100" y="438"/>
                    <a:pt x="136" y="512"/>
                    <a:pt x="199" y="561"/>
                  </a:cubicBezTo>
                  <a:cubicBezTo>
                    <a:pt x="221" y="579"/>
                    <a:pt x="225" y="610"/>
                    <a:pt x="208" y="632"/>
                  </a:cubicBezTo>
                  <a:cubicBezTo>
                    <a:pt x="191" y="653"/>
                    <a:pt x="159" y="657"/>
                    <a:pt x="138" y="640"/>
                  </a:cubicBezTo>
                  <a:cubicBezTo>
                    <a:pt x="50" y="572"/>
                    <a:pt x="0" y="469"/>
                    <a:pt x="0" y="358"/>
                  </a:cubicBezTo>
                  <a:cubicBezTo>
                    <a:pt x="0" y="160"/>
                    <a:pt x="160" y="0"/>
                    <a:pt x="358" y="0"/>
                  </a:cubicBezTo>
                  <a:cubicBezTo>
                    <a:pt x="555" y="0"/>
                    <a:pt x="716" y="160"/>
                    <a:pt x="716" y="358"/>
                  </a:cubicBezTo>
                  <a:cubicBezTo>
                    <a:pt x="716" y="555"/>
                    <a:pt x="555" y="716"/>
                    <a:pt x="358" y="71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8C614C13-BA24-D2C7-4C2B-1013A1B5CB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069">
            <a:off x="4354187" y="3469520"/>
            <a:ext cx="1382041" cy="135058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063BEEF-ED53-EFAC-F38D-CBB994EBFFB4}"/>
              </a:ext>
            </a:extLst>
          </p:cNvPr>
          <p:cNvSpPr txBox="1"/>
          <p:nvPr/>
        </p:nvSpPr>
        <p:spPr>
          <a:xfrm>
            <a:off x="1218250" y="3749214"/>
            <a:ext cx="319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Open rate for business mail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F7EA0E9-6680-04BA-3156-E708DFFA76BF}"/>
              </a:ext>
            </a:extLst>
          </p:cNvPr>
          <p:cNvGrpSpPr/>
          <p:nvPr/>
        </p:nvGrpSpPr>
        <p:grpSpPr>
          <a:xfrm>
            <a:off x="576754" y="4724439"/>
            <a:ext cx="1282992" cy="921371"/>
            <a:chOff x="866792" y="4267848"/>
            <a:chExt cx="876301" cy="57209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70D5B30-C486-BFAC-7FEC-601A19DDC759}"/>
                </a:ext>
              </a:extLst>
            </p:cNvPr>
            <p:cNvSpPr/>
            <p:nvPr/>
          </p:nvSpPr>
          <p:spPr>
            <a:xfrm>
              <a:off x="937773" y="4491892"/>
              <a:ext cx="123053" cy="161019"/>
            </a:xfrm>
            <a:custGeom>
              <a:avLst/>
              <a:gdLst>
                <a:gd name="connsiteX0" fmla="*/ 20669 w 123053"/>
                <a:gd name="connsiteY0" fmla="*/ 125925 h 161019"/>
                <a:gd name="connsiteX1" fmla="*/ 102165 w 123053"/>
                <a:gd name="connsiteY1" fmla="*/ 159901 h 161019"/>
                <a:gd name="connsiteX2" fmla="*/ 122949 w 123053"/>
                <a:gd name="connsiteY2" fmla="*/ 135583 h 161019"/>
                <a:gd name="connsiteX3" fmla="*/ 123054 w 123053"/>
                <a:gd name="connsiteY3" fmla="*/ 76624 h 161019"/>
                <a:gd name="connsiteX4" fmla="*/ 102384 w 123053"/>
                <a:gd name="connsiteY4" fmla="*/ 35047 h 161019"/>
                <a:gd name="connsiteX5" fmla="*/ 20888 w 123053"/>
                <a:gd name="connsiteY5" fmla="*/ 1119 h 161019"/>
                <a:gd name="connsiteX6" fmla="*/ 105 w 123053"/>
                <a:gd name="connsiteY6" fmla="*/ 25436 h 161019"/>
                <a:gd name="connsiteX7" fmla="*/ 0 w 123053"/>
                <a:gd name="connsiteY7" fmla="*/ 84396 h 161019"/>
                <a:gd name="connsiteX8" fmla="*/ 20669 w 123053"/>
                <a:gd name="connsiteY8" fmla="*/ 125925 h 1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53" h="161019">
                  <a:moveTo>
                    <a:pt x="20669" y="125925"/>
                  </a:moveTo>
                  <a:lnTo>
                    <a:pt x="102165" y="159901"/>
                  </a:lnTo>
                  <a:cubicBezTo>
                    <a:pt x="113595" y="164663"/>
                    <a:pt x="122911" y="153786"/>
                    <a:pt x="122949" y="135583"/>
                  </a:cubicBezTo>
                  <a:lnTo>
                    <a:pt x="123054" y="76624"/>
                  </a:lnTo>
                  <a:cubicBezTo>
                    <a:pt x="123054" y="58431"/>
                    <a:pt x="113833" y="39810"/>
                    <a:pt x="102384" y="35047"/>
                  </a:cubicBezTo>
                  <a:lnTo>
                    <a:pt x="20888" y="1119"/>
                  </a:lnTo>
                  <a:cubicBezTo>
                    <a:pt x="9458" y="-3644"/>
                    <a:pt x="133" y="7234"/>
                    <a:pt x="105" y="25436"/>
                  </a:cubicBezTo>
                  <a:lnTo>
                    <a:pt x="0" y="84396"/>
                  </a:lnTo>
                  <a:cubicBezTo>
                    <a:pt x="-29" y="102541"/>
                    <a:pt x="9220" y="121163"/>
                    <a:pt x="20669" y="12592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601BDD8-169D-F80B-E780-9A3A642FD12B}"/>
                </a:ext>
              </a:extLst>
            </p:cNvPr>
            <p:cNvSpPr/>
            <p:nvPr/>
          </p:nvSpPr>
          <p:spPr>
            <a:xfrm>
              <a:off x="1177536" y="4591671"/>
              <a:ext cx="123053" cy="161029"/>
            </a:xfrm>
            <a:custGeom>
              <a:avLst/>
              <a:gdLst>
                <a:gd name="connsiteX0" fmla="*/ 20669 w 123053"/>
                <a:gd name="connsiteY0" fmla="*/ 125978 h 161029"/>
                <a:gd name="connsiteX1" fmla="*/ 102165 w 123053"/>
                <a:gd name="connsiteY1" fmla="*/ 159906 h 161029"/>
                <a:gd name="connsiteX2" fmla="*/ 107433 w 123053"/>
                <a:gd name="connsiteY2" fmla="*/ 161030 h 161029"/>
                <a:gd name="connsiteX3" fmla="*/ 122949 w 123053"/>
                <a:gd name="connsiteY3" fmla="*/ 135588 h 161029"/>
                <a:gd name="connsiteX4" fmla="*/ 123054 w 123053"/>
                <a:gd name="connsiteY4" fmla="*/ 76629 h 161029"/>
                <a:gd name="connsiteX5" fmla="*/ 102384 w 123053"/>
                <a:gd name="connsiteY5" fmla="*/ 35052 h 161029"/>
                <a:gd name="connsiteX6" fmla="*/ 20898 w 123053"/>
                <a:gd name="connsiteY6" fmla="*/ 1124 h 161029"/>
                <a:gd name="connsiteX7" fmla="*/ 15631 w 123053"/>
                <a:gd name="connsiteY7" fmla="*/ 0 h 161029"/>
                <a:gd name="connsiteX8" fmla="*/ 105 w 123053"/>
                <a:gd name="connsiteY8" fmla="*/ 25441 h 161029"/>
                <a:gd name="connsiteX9" fmla="*/ 0 w 123053"/>
                <a:gd name="connsiteY9" fmla="*/ 84401 h 161029"/>
                <a:gd name="connsiteX10" fmla="*/ 20669 w 123053"/>
                <a:gd name="connsiteY10" fmla="*/ 125978 h 161029"/>
                <a:gd name="connsiteX11" fmla="*/ 38167 w 123053"/>
                <a:gd name="connsiteY11" fmla="*/ 49587 h 161029"/>
                <a:gd name="connsiteX12" fmla="*/ 83182 w 123053"/>
                <a:gd name="connsiteY12" fmla="*/ 68323 h 161029"/>
                <a:gd name="connsiteX13" fmla="*/ 84954 w 123053"/>
                <a:gd name="connsiteY13" fmla="*/ 76562 h 161029"/>
                <a:gd name="connsiteX14" fmla="*/ 84896 w 123053"/>
                <a:gd name="connsiteY14" fmla="*/ 111452 h 161029"/>
                <a:gd name="connsiteX15" fmla="*/ 39881 w 123053"/>
                <a:gd name="connsiteY15" fmla="*/ 92707 h 161029"/>
                <a:gd name="connsiteX16" fmla="*/ 38100 w 123053"/>
                <a:gd name="connsiteY16" fmla="*/ 84468 h 16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053" h="161029">
                  <a:moveTo>
                    <a:pt x="20669" y="125978"/>
                  </a:moveTo>
                  <a:lnTo>
                    <a:pt x="102165" y="159906"/>
                  </a:lnTo>
                  <a:cubicBezTo>
                    <a:pt x="103828" y="160628"/>
                    <a:pt x="105619" y="161010"/>
                    <a:pt x="107433" y="161030"/>
                  </a:cubicBezTo>
                  <a:cubicBezTo>
                    <a:pt x="116338" y="161030"/>
                    <a:pt x="122920" y="150895"/>
                    <a:pt x="122949" y="135588"/>
                  </a:cubicBezTo>
                  <a:lnTo>
                    <a:pt x="123054" y="76629"/>
                  </a:lnTo>
                  <a:cubicBezTo>
                    <a:pt x="123054" y="58436"/>
                    <a:pt x="113833" y="39815"/>
                    <a:pt x="102384" y="35052"/>
                  </a:cubicBezTo>
                  <a:lnTo>
                    <a:pt x="20898" y="1124"/>
                  </a:lnTo>
                  <a:cubicBezTo>
                    <a:pt x="19235" y="403"/>
                    <a:pt x="17443" y="21"/>
                    <a:pt x="15631" y="0"/>
                  </a:cubicBezTo>
                  <a:cubicBezTo>
                    <a:pt x="6725" y="0"/>
                    <a:pt x="133" y="10135"/>
                    <a:pt x="105" y="25441"/>
                  </a:cubicBezTo>
                  <a:lnTo>
                    <a:pt x="0" y="84401"/>
                  </a:lnTo>
                  <a:cubicBezTo>
                    <a:pt x="-29" y="102594"/>
                    <a:pt x="9220" y="121215"/>
                    <a:pt x="20669" y="125978"/>
                  </a:cubicBezTo>
                  <a:close/>
                  <a:moveTo>
                    <a:pt x="38167" y="49587"/>
                  </a:moveTo>
                  <a:lnTo>
                    <a:pt x="83182" y="68323"/>
                  </a:lnTo>
                  <a:cubicBezTo>
                    <a:pt x="84311" y="70925"/>
                    <a:pt x="84913" y="73725"/>
                    <a:pt x="84954" y="76562"/>
                  </a:cubicBezTo>
                  <a:lnTo>
                    <a:pt x="84896" y="111452"/>
                  </a:lnTo>
                  <a:lnTo>
                    <a:pt x="39881" y="92707"/>
                  </a:lnTo>
                  <a:cubicBezTo>
                    <a:pt x="38747" y="90106"/>
                    <a:pt x="38141" y="87305"/>
                    <a:pt x="38100" y="8446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0135176-5593-17EE-17CE-8EB5DEEEB789}"/>
                </a:ext>
              </a:extLst>
            </p:cNvPr>
            <p:cNvSpPr/>
            <p:nvPr/>
          </p:nvSpPr>
          <p:spPr>
            <a:xfrm>
              <a:off x="866792" y="4267848"/>
              <a:ext cx="876301" cy="572099"/>
            </a:xfrm>
            <a:custGeom>
              <a:avLst/>
              <a:gdLst>
                <a:gd name="connsiteX0" fmla="*/ 12002 w 876301"/>
                <a:gd name="connsiteY0" fmla="*/ 119826 h 572099"/>
                <a:gd name="connsiteX1" fmla="*/ 8877 w 876301"/>
                <a:gd name="connsiteY1" fmla="*/ 121389 h 572099"/>
                <a:gd name="connsiteX2" fmla="*/ 381 w 876301"/>
                <a:gd name="connsiteY2" fmla="*/ 137248 h 572099"/>
                <a:gd name="connsiteX3" fmla="*/ 0 w 876301"/>
                <a:gd name="connsiteY3" fmla="*/ 351379 h 572099"/>
                <a:gd name="connsiteX4" fmla="*/ 11725 w 876301"/>
                <a:gd name="connsiteY4" fmla="*/ 369000 h 572099"/>
                <a:gd name="connsiteX5" fmla="*/ 31071 w 876301"/>
                <a:gd name="connsiteY5" fmla="*/ 377049 h 572099"/>
                <a:gd name="connsiteX6" fmla="*/ 43396 w 876301"/>
                <a:gd name="connsiteY6" fmla="*/ 401814 h 572099"/>
                <a:gd name="connsiteX7" fmla="*/ 53140 w 876301"/>
                <a:gd name="connsiteY7" fmla="*/ 410920 h 572099"/>
                <a:gd name="connsiteX8" fmla="*/ 174927 w 876301"/>
                <a:gd name="connsiteY8" fmla="*/ 461631 h 572099"/>
                <a:gd name="connsiteX9" fmla="*/ 235658 w 876301"/>
                <a:gd name="connsiteY9" fmla="*/ 437819 h 572099"/>
                <a:gd name="connsiteX10" fmla="*/ 248860 w 876301"/>
                <a:gd name="connsiteY10" fmla="*/ 413111 h 572099"/>
                <a:gd name="connsiteX11" fmla="*/ 251231 w 876301"/>
                <a:gd name="connsiteY11" fmla="*/ 418292 h 572099"/>
                <a:gd name="connsiteX12" fmla="*/ 267719 w 876301"/>
                <a:gd name="connsiteY12" fmla="*/ 463203 h 572099"/>
                <a:gd name="connsiteX13" fmla="*/ 314782 w 876301"/>
                <a:gd name="connsiteY13" fmla="*/ 519886 h 572099"/>
                <a:gd name="connsiteX14" fmla="*/ 436578 w 876301"/>
                <a:gd name="connsiteY14" fmla="*/ 570635 h 572099"/>
                <a:gd name="connsiteX15" fmla="*/ 458381 w 876301"/>
                <a:gd name="connsiteY15" fmla="*/ 565425 h 572099"/>
                <a:gd name="connsiteX16" fmla="*/ 467525 w 876301"/>
                <a:gd name="connsiteY16" fmla="*/ 554728 h 572099"/>
                <a:gd name="connsiteX17" fmla="*/ 483565 w 876301"/>
                <a:gd name="connsiteY17" fmla="*/ 556271 h 572099"/>
                <a:gd name="connsiteX18" fmla="*/ 485775 w 876301"/>
                <a:gd name="connsiteY18" fmla="*/ 556348 h 572099"/>
                <a:gd name="connsiteX19" fmla="*/ 488023 w 876301"/>
                <a:gd name="connsiteY19" fmla="*/ 556129 h 572099"/>
                <a:gd name="connsiteX20" fmla="*/ 492947 w 876301"/>
                <a:gd name="connsiteY20" fmla="*/ 554947 h 572099"/>
                <a:gd name="connsiteX21" fmla="*/ 616772 w 876301"/>
                <a:gd name="connsiteY21" fmla="*/ 504598 h 572099"/>
                <a:gd name="connsiteX22" fmla="*/ 628202 w 876301"/>
                <a:gd name="connsiteY22" fmla="*/ 491139 h 572099"/>
                <a:gd name="connsiteX23" fmla="*/ 656987 w 876301"/>
                <a:gd name="connsiteY23" fmla="*/ 363333 h 572099"/>
                <a:gd name="connsiteX24" fmla="*/ 761324 w 876301"/>
                <a:gd name="connsiteY24" fmla="*/ 320128 h 572099"/>
                <a:gd name="connsiteX25" fmla="*/ 764477 w 876301"/>
                <a:gd name="connsiteY25" fmla="*/ 320442 h 572099"/>
                <a:gd name="connsiteX26" fmla="*/ 765972 w 876301"/>
                <a:gd name="connsiteY26" fmla="*/ 323233 h 572099"/>
                <a:gd name="connsiteX27" fmla="*/ 765972 w 876301"/>
                <a:gd name="connsiteY27" fmla="*/ 330015 h 572099"/>
                <a:gd name="connsiteX28" fmla="*/ 763638 w 876301"/>
                <a:gd name="connsiteY28" fmla="*/ 333205 h 572099"/>
                <a:gd name="connsiteX29" fmla="*/ 735063 w 876301"/>
                <a:gd name="connsiteY29" fmla="*/ 372639 h 572099"/>
                <a:gd name="connsiteX30" fmla="*/ 735063 w 876301"/>
                <a:gd name="connsiteY30" fmla="*/ 382888 h 572099"/>
                <a:gd name="connsiteX31" fmla="*/ 776579 w 876301"/>
                <a:gd name="connsiteY31" fmla="*/ 424278 h 572099"/>
                <a:gd name="connsiteX32" fmla="*/ 791528 w 876301"/>
                <a:gd name="connsiteY32" fmla="*/ 421464 h 572099"/>
                <a:gd name="connsiteX33" fmla="*/ 800767 w 876301"/>
                <a:gd name="connsiteY33" fmla="*/ 417864 h 572099"/>
                <a:gd name="connsiteX34" fmla="*/ 876300 w 876301"/>
                <a:gd name="connsiteY34" fmla="*/ 307317 h 572099"/>
                <a:gd name="connsiteX35" fmla="*/ 876300 w 876301"/>
                <a:gd name="connsiteY35" fmla="*/ 285628 h 572099"/>
                <a:gd name="connsiteX36" fmla="*/ 790678 w 876301"/>
                <a:gd name="connsiteY36" fmla="*/ 200029 h 572099"/>
                <a:gd name="connsiteX37" fmla="*/ 759038 w 876301"/>
                <a:gd name="connsiteY37" fmla="*/ 206094 h 572099"/>
                <a:gd name="connsiteX38" fmla="*/ 490776 w 876301"/>
                <a:gd name="connsiteY38" fmla="*/ 312870 h 572099"/>
                <a:gd name="connsiteX39" fmla="*/ 184071 w 876301"/>
                <a:gd name="connsiteY39" fmla="*/ 185168 h 572099"/>
                <a:gd name="connsiteX40" fmla="*/ 189786 w 876301"/>
                <a:gd name="connsiteY40" fmla="*/ 163480 h 572099"/>
                <a:gd name="connsiteX41" fmla="*/ 294561 w 876301"/>
                <a:gd name="connsiteY41" fmla="*/ 120065 h 572099"/>
                <a:gd name="connsiteX42" fmla="*/ 298954 w 876301"/>
                <a:gd name="connsiteY42" fmla="*/ 121886 h 572099"/>
                <a:gd name="connsiteX43" fmla="*/ 299209 w 876301"/>
                <a:gd name="connsiteY43" fmla="*/ 123170 h 572099"/>
                <a:gd name="connsiteX44" fmla="*/ 299209 w 876301"/>
                <a:gd name="connsiteY44" fmla="*/ 129952 h 572099"/>
                <a:gd name="connsiteX45" fmla="*/ 296875 w 876301"/>
                <a:gd name="connsiteY45" fmla="*/ 133142 h 572099"/>
                <a:gd name="connsiteX46" fmla="*/ 268300 w 876301"/>
                <a:gd name="connsiteY46" fmla="*/ 172576 h 572099"/>
                <a:gd name="connsiteX47" fmla="*/ 268300 w 876301"/>
                <a:gd name="connsiteY47" fmla="*/ 182825 h 572099"/>
                <a:gd name="connsiteX48" fmla="*/ 309716 w 876301"/>
                <a:gd name="connsiteY48" fmla="*/ 224277 h 572099"/>
                <a:gd name="connsiteX49" fmla="*/ 324803 w 876301"/>
                <a:gd name="connsiteY49" fmla="*/ 221439 h 572099"/>
                <a:gd name="connsiteX50" fmla="*/ 334042 w 876301"/>
                <a:gd name="connsiteY50" fmla="*/ 217839 h 572099"/>
                <a:gd name="connsiteX51" fmla="*/ 409575 w 876301"/>
                <a:gd name="connsiteY51" fmla="*/ 107292 h 572099"/>
                <a:gd name="connsiteX52" fmla="*/ 409575 w 876301"/>
                <a:gd name="connsiteY52" fmla="*/ 85603 h 572099"/>
                <a:gd name="connsiteX53" fmla="*/ 323957 w 876301"/>
                <a:gd name="connsiteY53" fmla="*/ 0 h 572099"/>
                <a:gd name="connsiteX54" fmla="*/ 292208 w 876301"/>
                <a:gd name="connsiteY54" fmla="*/ 6107 h 572099"/>
                <a:gd name="connsiteX55" fmla="*/ 306400 w 876301"/>
                <a:gd name="connsiteY55" fmla="*/ 41474 h 572099"/>
                <a:gd name="connsiteX56" fmla="*/ 368105 w 876301"/>
                <a:gd name="connsiteY56" fmla="*/ 68031 h 572099"/>
                <a:gd name="connsiteX57" fmla="*/ 371475 w 876301"/>
                <a:gd name="connsiteY57" fmla="*/ 85603 h 572099"/>
                <a:gd name="connsiteX58" fmla="*/ 371475 w 876301"/>
                <a:gd name="connsiteY58" fmla="*/ 107292 h 572099"/>
                <a:gd name="connsiteX59" fmla="*/ 320211 w 876301"/>
                <a:gd name="connsiteY59" fmla="*/ 182349 h 572099"/>
                <a:gd name="connsiteX60" fmla="*/ 310963 w 876301"/>
                <a:gd name="connsiteY60" fmla="*/ 185949 h 572099"/>
                <a:gd name="connsiteX61" fmla="*/ 306625 w 876301"/>
                <a:gd name="connsiteY61" fmla="*/ 184069 h 572099"/>
                <a:gd name="connsiteX62" fmla="*/ 306391 w 876301"/>
                <a:gd name="connsiteY62" fmla="*/ 182825 h 572099"/>
                <a:gd name="connsiteX63" fmla="*/ 306391 w 876301"/>
                <a:gd name="connsiteY63" fmla="*/ 172576 h 572099"/>
                <a:gd name="connsiteX64" fmla="*/ 308705 w 876301"/>
                <a:gd name="connsiteY64" fmla="*/ 169385 h 572099"/>
                <a:gd name="connsiteX65" fmla="*/ 337347 w 876301"/>
                <a:gd name="connsiteY65" fmla="*/ 129952 h 572099"/>
                <a:gd name="connsiteX66" fmla="*/ 337347 w 876301"/>
                <a:gd name="connsiteY66" fmla="*/ 123170 h 572099"/>
                <a:gd name="connsiteX67" fmla="*/ 295905 w 876301"/>
                <a:gd name="connsiteY67" fmla="*/ 81706 h 572099"/>
                <a:gd name="connsiteX68" fmla="*/ 280035 w 876301"/>
                <a:gd name="connsiteY68" fmla="*/ 84860 h 572099"/>
                <a:gd name="connsiteX69" fmla="*/ 166535 w 876301"/>
                <a:gd name="connsiteY69" fmla="*/ 131895 h 572099"/>
                <a:gd name="connsiteX70" fmla="*/ 155419 w 876301"/>
                <a:gd name="connsiteY70" fmla="*/ 144610 h 572099"/>
                <a:gd name="connsiteX71" fmla="*/ 148590 w 876301"/>
                <a:gd name="connsiteY71" fmla="*/ 170395 h 572099"/>
                <a:gd name="connsiteX72" fmla="*/ 69399 w 876301"/>
                <a:gd name="connsiteY72" fmla="*/ 137419 h 572099"/>
                <a:gd name="connsiteX73" fmla="*/ 466382 w 876301"/>
                <a:gd name="connsiteY73" fmla="*/ 516343 h 572099"/>
                <a:gd name="connsiteX74" fmla="*/ 461315 w 876301"/>
                <a:gd name="connsiteY74" fmla="*/ 515857 h 572099"/>
                <a:gd name="connsiteX75" fmla="*/ 444999 w 876301"/>
                <a:gd name="connsiteY75" fmla="*/ 522439 h 572099"/>
                <a:gd name="connsiteX76" fmla="*/ 438426 w 876301"/>
                <a:gd name="connsiteY76" fmla="*/ 530144 h 572099"/>
                <a:gd name="connsiteX77" fmla="*/ 329422 w 876301"/>
                <a:gd name="connsiteY77" fmla="*/ 484739 h 572099"/>
                <a:gd name="connsiteX78" fmla="*/ 303486 w 876301"/>
                <a:gd name="connsiteY78" fmla="*/ 450096 h 572099"/>
                <a:gd name="connsiteX79" fmla="*/ 286998 w 876301"/>
                <a:gd name="connsiteY79" fmla="*/ 405186 h 572099"/>
                <a:gd name="connsiteX80" fmla="*/ 249231 w 876301"/>
                <a:gd name="connsiteY80" fmla="*/ 370658 h 572099"/>
                <a:gd name="connsiteX81" fmla="*/ 247059 w 876301"/>
                <a:gd name="connsiteY81" fmla="*/ 370582 h 572099"/>
                <a:gd name="connsiteX82" fmla="*/ 218675 w 876301"/>
                <a:gd name="connsiteY82" fmla="*/ 388774 h 572099"/>
                <a:gd name="connsiteX83" fmla="*/ 202054 w 876301"/>
                <a:gd name="connsiteY83" fmla="*/ 419893 h 572099"/>
                <a:gd name="connsiteX84" fmla="*/ 189576 w 876301"/>
                <a:gd name="connsiteY84" fmla="*/ 426560 h 572099"/>
                <a:gd name="connsiteX85" fmla="*/ 74324 w 876301"/>
                <a:gd name="connsiteY85" fmla="*/ 378583 h 572099"/>
                <a:gd name="connsiteX86" fmla="*/ 62017 w 876301"/>
                <a:gd name="connsiteY86" fmla="*/ 353722 h 572099"/>
                <a:gd name="connsiteX87" fmla="*/ 52283 w 876301"/>
                <a:gd name="connsiteY87" fmla="*/ 344616 h 572099"/>
                <a:gd name="connsiteX88" fmla="*/ 38100 w 876301"/>
                <a:gd name="connsiteY88" fmla="*/ 338720 h 572099"/>
                <a:gd name="connsiteX89" fmla="*/ 38433 w 876301"/>
                <a:gd name="connsiteY89" fmla="*/ 165823 h 572099"/>
                <a:gd name="connsiteX90" fmla="*/ 466725 w 876301"/>
                <a:gd name="connsiteY90" fmla="*/ 344112 h 572099"/>
                <a:gd name="connsiteX91" fmla="*/ 838200 w 876301"/>
                <a:gd name="connsiteY91" fmla="*/ 307317 h 572099"/>
                <a:gd name="connsiteX92" fmla="*/ 786936 w 876301"/>
                <a:gd name="connsiteY92" fmla="*/ 382374 h 572099"/>
                <a:gd name="connsiteX93" fmla="*/ 777688 w 876301"/>
                <a:gd name="connsiteY93" fmla="*/ 385974 h 572099"/>
                <a:gd name="connsiteX94" fmla="*/ 773350 w 876301"/>
                <a:gd name="connsiteY94" fmla="*/ 384094 h 572099"/>
                <a:gd name="connsiteX95" fmla="*/ 773116 w 876301"/>
                <a:gd name="connsiteY95" fmla="*/ 382850 h 572099"/>
                <a:gd name="connsiteX96" fmla="*/ 773116 w 876301"/>
                <a:gd name="connsiteY96" fmla="*/ 372601 h 572099"/>
                <a:gd name="connsiteX97" fmla="*/ 775430 w 876301"/>
                <a:gd name="connsiteY97" fmla="*/ 369410 h 572099"/>
                <a:gd name="connsiteX98" fmla="*/ 804072 w 876301"/>
                <a:gd name="connsiteY98" fmla="*/ 329977 h 572099"/>
                <a:gd name="connsiteX99" fmla="*/ 804072 w 876301"/>
                <a:gd name="connsiteY99" fmla="*/ 323195 h 572099"/>
                <a:gd name="connsiteX100" fmla="*/ 762630 w 876301"/>
                <a:gd name="connsiteY100" fmla="*/ 281731 h 572099"/>
                <a:gd name="connsiteX101" fmla="*/ 746760 w 876301"/>
                <a:gd name="connsiteY101" fmla="*/ 284885 h 572099"/>
                <a:gd name="connsiteX102" fmla="*/ 633260 w 876301"/>
                <a:gd name="connsiteY102" fmla="*/ 331920 h 572099"/>
                <a:gd name="connsiteX103" fmla="*/ 621983 w 876301"/>
                <a:gd name="connsiteY103" fmla="*/ 345331 h 572099"/>
                <a:gd name="connsiteX104" fmla="*/ 593198 w 876301"/>
                <a:gd name="connsiteY104" fmla="*/ 473052 h 572099"/>
                <a:gd name="connsiteX105" fmla="*/ 504825 w 876301"/>
                <a:gd name="connsiteY105" fmla="*/ 508989 h 572099"/>
                <a:gd name="connsiteX106" fmla="*/ 504825 w 876301"/>
                <a:gd name="connsiteY106" fmla="*/ 348284 h 572099"/>
                <a:gd name="connsiteX107" fmla="*/ 773125 w 876301"/>
                <a:gd name="connsiteY107" fmla="*/ 241499 h 572099"/>
                <a:gd name="connsiteX108" fmla="*/ 834830 w 876301"/>
                <a:gd name="connsiteY108" fmla="*/ 268056 h 572099"/>
                <a:gd name="connsiteX109" fmla="*/ 838200 w 876301"/>
                <a:gd name="connsiteY109" fmla="*/ 285628 h 57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876301" h="572099">
                  <a:moveTo>
                    <a:pt x="12002" y="119826"/>
                  </a:moveTo>
                  <a:cubicBezTo>
                    <a:pt x="10914" y="120248"/>
                    <a:pt x="9868" y="120772"/>
                    <a:pt x="8877" y="121389"/>
                  </a:cubicBezTo>
                  <a:cubicBezTo>
                    <a:pt x="3570" y="124920"/>
                    <a:pt x="381" y="130873"/>
                    <a:pt x="381" y="137248"/>
                  </a:cubicBezTo>
                  <a:lnTo>
                    <a:pt x="0" y="351379"/>
                  </a:lnTo>
                  <a:cubicBezTo>
                    <a:pt x="-14" y="359084"/>
                    <a:pt x="4613" y="366038"/>
                    <a:pt x="11725" y="369000"/>
                  </a:cubicBezTo>
                  <a:lnTo>
                    <a:pt x="31071" y="377049"/>
                  </a:lnTo>
                  <a:lnTo>
                    <a:pt x="43396" y="401814"/>
                  </a:lnTo>
                  <a:cubicBezTo>
                    <a:pt x="45441" y="405924"/>
                    <a:pt x="48901" y="409158"/>
                    <a:pt x="53140" y="410920"/>
                  </a:cubicBezTo>
                  <a:lnTo>
                    <a:pt x="174927" y="461631"/>
                  </a:lnTo>
                  <a:cubicBezTo>
                    <a:pt x="198787" y="471585"/>
                    <a:pt x="222618" y="462203"/>
                    <a:pt x="235658" y="437819"/>
                  </a:cubicBezTo>
                  <a:lnTo>
                    <a:pt x="248860" y="413111"/>
                  </a:lnTo>
                  <a:cubicBezTo>
                    <a:pt x="249793" y="414769"/>
                    <a:pt x="250587" y="416503"/>
                    <a:pt x="251231" y="418292"/>
                  </a:cubicBezTo>
                  <a:lnTo>
                    <a:pt x="267719" y="463203"/>
                  </a:lnTo>
                  <a:cubicBezTo>
                    <a:pt x="277940" y="491025"/>
                    <a:pt x="295094" y="511685"/>
                    <a:pt x="314782" y="519886"/>
                  </a:cubicBezTo>
                  <a:lnTo>
                    <a:pt x="436578" y="570635"/>
                  </a:lnTo>
                  <a:cubicBezTo>
                    <a:pt x="444207" y="573811"/>
                    <a:pt x="453013" y="571707"/>
                    <a:pt x="458381" y="565425"/>
                  </a:cubicBezTo>
                  <a:lnTo>
                    <a:pt x="467525" y="554728"/>
                  </a:lnTo>
                  <a:lnTo>
                    <a:pt x="483565" y="556271"/>
                  </a:lnTo>
                  <a:lnTo>
                    <a:pt x="485775" y="556348"/>
                  </a:lnTo>
                  <a:lnTo>
                    <a:pt x="488023" y="556129"/>
                  </a:lnTo>
                  <a:cubicBezTo>
                    <a:pt x="489710" y="555957"/>
                    <a:pt x="491366" y="555560"/>
                    <a:pt x="492947" y="554947"/>
                  </a:cubicBezTo>
                  <a:lnTo>
                    <a:pt x="616772" y="504598"/>
                  </a:lnTo>
                  <a:cubicBezTo>
                    <a:pt x="622557" y="502255"/>
                    <a:pt x="626827" y="497227"/>
                    <a:pt x="628202" y="491139"/>
                  </a:cubicBezTo>
                  <a:lnTo>
                    <a:pt x="656987" y="363333"/>
                  </a:lnTo>
                  <a:lnTo>
                    <a:pt x="761324" y="320128"/>
                  </a:lnTo>
                  <a:cubicBezTo>
                    <a:pt x="762357" y="319672"/>
                    <a:pt x="763554" y="319791"/>
                    <a:pt x="764477" y="320442"/>
                  </a:cubicBezTo>
                  <a:cubicBezTo>
                    <a:pt x="765436" y="321040"/>
                    <a:pt x="766004" y="322103"/>
                    <a:pt x="765972" y="323233"/>
                  </a:cubicBezTo>
                  <a:lnTo>
                    <a:pt x="765972" y="330015"/>
                  </a:lnTo>
                  <a:cubicBezTo>
                    <a:pt x="765974" y="331474"/>
                    <a:pt x="765029" y="332764"/>
                    <a:pt x="763638" y="333205"/>
                  </a:cubicBezTo>
                  <a:cubicBezTo>
                    <a:pt x="746568" y="338760"/>
                    <a:pt x="735025" y="354687"/>
                    <a:pt x="735063" y="372639"/>
                  </a:cubicBezTo>
                  <a:lnTo>
                    <a:pt x="735063" y="382888"/>
                  </a:lnTo>
                  <a:cubicBezTo>
                    <a:pt x="735099" y="405781"/>
                    <a:pt x="753686" y="424312"/>
                    <a:pt x="776579" y="424278"/>
                  </a:cubicBezTo>
                  <a:cubicBezTo>
                    <a:pt x="781693" y="424270"/>
                    <a:pt x="786761" y="423316"/>
                    <a:pt x="791528" y="421464"/>
                  </a:cubicBezTo>
                  <a:lnTo>
                    <a:pt x="800767" y="417864"/>
                  </a:lnTo>
                  <a:cubicBezTo>
                    <a:pt x="846444" y="400258"/>
                    <a:pt x="876500" y="356269"/>
                    <a:pt x="876300" y="307317"/>
                  </a:cubicBezTo>
                  <a:lnTo>
                    <a:pt x="876300" y="285628"/>
                  </a:lnTo>
                  <a:cubicBezTo>
                    <a:pt x="876294" y="238347"/>
                    <a:pt x="837960" y="200022"/>
                    <a:pt x="790678" y="200029"/>
                  </a:cubicBezTo>
                  <a:cubicBezTo>
                    <a:pt x="779842" y="200030"/>
                    <a:pt x="769106" y="202088"/>
                    <a:pt x="759038" y="206094"/>
                  </a:cubicBezTo>
                  <a:lnTo>
                    <a:pt x="490776" y="312870"/>
                  </a:lnTo>
                  <a:lnTo>
                    <a:pt x="184071" y="185168"/>
                  </a:lnTo>
                  <a:lnTo>
                    <a:pt x="189786" y="163480"/>
                  </a:lnTo>
                  <a:lnTo>
                    <a:pt x="294561" y="120065"/>
                  </a:lnTo>
                  <a:cubicBezTo>
                    <a:pt x="296276" y="119354"/>
                    <a:pt x="298243" y="120169"/>
                    <a:pt x="298954" y="121886"/>
                  </a:cubicBezTo>
                  <a:cubicBezTo>
                    <a:pt x="299122" y="122292"/>
                    <a:pt x="299209" y="122729"/>
                    <a:pt x="299209" y="123170"/>
                  </a:cubicBezTo>
                  <a:lnTo>
                    <a:pt x="299209" y="129952"/>
                  </a:lnTo>
                  <a:cubicBezTo>
                    <a:pt x="299211" y="131411"/>
                    <a:pt x="298266" y="132701"/>
                    <a:pt x="296875" y="133142"/>
                  </a:cubicBezTo>
                  <a:cubicBezTo>
                    <a:pt x="279805" y="138696"/>
                    <a:pt x="268262" y="154624"/>
                    <a:pt x="268300" y="172576"/>
                  </a:cubicBezTo>
                  <a:lnTo>
                    <a:pt x="268300" y="182825"/>
                  </a:lnTo>
                  <a:cubicBezTo>
                    <a:pt x="268291" y="205708"/>
                    <a:pt x="286833" y="224266"/>
                    <a:pt x="309716" y="224277"/>
                  </a:cubicBezTo>
                  <a:cubicBezTo>
                    <a:pt x="314877" y="224279"/>
                    <a:pt x="319994" y="223316"/>
                    <a:pt x="324803" y="221439"/>
                  </a:cubicBezTo>
                  <a:lnTo>
                    <a:pt x="334042" y="217839"/>
                  </a:lnTo>
                  <a:cubicBezTo>
                    <a:pt x="379719" y="200233"/>
                    <a:pt x="409775" y="156244"/>
                    <a:pt x="409575" y="107292"/>
                  </a:cubicBezTo>
                  <a:lnTo>
                    <a:pt x="409575" y="85603"/>
                  </a:lnTo>
                  <a:cubicBezTo>
                    <a:pt x="409571" y="38322"/>
                    <a:pt x="371239" y="-5"/>
                    <a:pt x="323957" y="0"/>
                  </a:cubicBezTo>
                  <a:cubicBezTo>
                    <a:pt x="313082" y="1"/>
                    <a:pt x="302307" y="2074"/>
                    <a:pt x="292208" y="6107"/>
                  </a:cubicBezTo>
                  <a:close/>
                  <a:moveTo>
                    <a:pt x="306400" y="41474"/>
                  </a:moveTo>
                  <a:cubicBezTo>
                    <a:pt x="330773" y="31768"/>
                    <a:pt x="358399" y="43658"/>
                    <a:pt x="368105" y="68031"/>
                  </a:cubicBezTo>
                  <a:cubicBezTo>
                    <a:pt x="370331" y="73622"/>
                    <a:pt x="371475" y="79585"/>
                    <a:pt x="371475" y="85603"/>
                  </a:cubicBezTo>
                  <a:lnTo>
                    <a:pt x="371475" y="107292"/>
                  </a:lnTo>
                  <a:cubicBezTo>
                    <a:pt x="371612" y="140522"/>
                    <a:pt x="351215" y="170386"/>
                    <a:pt x="320211" y="182349"/>
                  </a:cubicBezTo>
                  <a:lnTo>
                    <a:pt x="310963" y="185949"/>
                  </a:lnTo>
                  <a:cubicBezTo>
                    <a:pt x="309245" y="186627"/>
                    <a:pt x="307303" y="185786"/>
                    <a:pt x="306625" y="184069"/>
                  </a:cubicBezTo>
                  <a:cubicBezTo>
                    <a:pt x="306468" y="183672"/>
                    <a:pt x="306389" y="183251"/>
                    <a:pt x="306391" y="182825"/>
                  </a:cubicBezTo>
                  <a:lnTo>
                    <a:pt x="306391" y="172576"/>
                  </a:lnTo>
                  <a:cubicBezTo>
                    <a:pt x="306387" y="171122"/>
                    <a:pt x="307322" y="169833"/>
                    <a:pt x="308705" y="169385"/>
                  </a:cubicBezTo>
                  <a:cubicBezTo>
                    <a:pt x="325803" y="163855"/>
                    <a:pt x="337376" y="147920"/>
                    <a:pt x="337347" y="129952"/>
                  </a:cubicBezTo>
                  <a:lnTo>
                    <a:pt x="337347" y="123170"/>
                  </a:lnTo>
                  <a:cubicBezTo>
                    <a:pt x="337353" y="100276"/>
                    <a:pt x="318798" y="81712"/>
                    <a:pt x="295905" y="81706"/>
                  </a:cubicBezTo>
                  <a:cubicBezTo>
                    <a:pt x="290459" y="81705"/>
                    <a:pt x="285066" y="82777"/>
                    <a:pt x="280035" y="84860"/>
                  </a:cubicBezTo>
                  <a:lnTo>
                    <a:pt x="166535" y="131895"/>
                  </a:lnTo>
                  <a:cubicBezTo>
                    <a:pt x="161051" y="134169"/>
                    <a:pt x="156941" y="138872"/>
                    <a:pt x="155419" y="144610"/>
                  </a:cubicBezTo>
                  <a:lnTo>
                    <a:pt x="148590" y="170395"/>
                  </a:lnTo>
                  <a:lnTo>
                    <a:pt x="69399" y="137419"/>
                  </a:lnTo>
                  <a:close/>
                  <a:moveTo>
                    <a:pt x="466382" y="516343"/>
                  </a:moveTo>
                  <a:lnTo>
                    <a:pt x="461315" y="515857"/>
                  </a:lnTo>
                  <a:cubicBezTo>
                    <a:pt x="455128" y="515258"/>
                    <a:pt x="449038" y="517714"/>
                    <a:pt x="444999" y="522439"/>
                  </a:cubicBezTo>
                  <a:lnTo>
                    <a:pt x="438426" y="530144"/>
                  </a:lnTo>
                  <a:lnTo>
                    <a:pt x="329422" y="484739"/>
                  </a:lnTo>
                  <a:cubicBezTo>
                    <a:pt x="322231" y="481738"/>
                    <a:pt x="311115" y="470870"/>
                    <a:pt x="303486" y="450096"/>
                  </a:cubicBezTo>
                  <a:lnTo>
                    <a:pt x="286998" y="405186"/>
                  </a:lnTo>
                  <a:cubicBezTo>
                    <a:pt x="279587" y="384993"/>
                    <a:pt x="265090" y="371763"/>
                    <a:pt x="249231" y="370658"/>
                  </a:cubicBezTo>
                  <a:cubicBezTo>
                    <a:pt x="248498" y="370610"/>
                    <a:pt x="247783" y="370582"/>
                    <a:pt x="247059" y="370582"/>
                  </a:cubicBezTo>
                  <a:cubicBezTo>
                    <a:pt x="234924" y="370804"/>
                    <a:pt x="223946" y="377841"/>
                    <a:pt x="218675" y="388774"/>
                  </a:cubicBezTo>
                  <a:lnTo>
                    <a:pt x="202054" y="419893"/>
                  </a:lnTo>
                  <a:cubicBezTo>
                    <a:pt x="196891" y="429551"/>
                    <a:pt x="192310" y="427646"/>
                    <a:pt x="189576" y="426560"/>
                  </a:cubicBezTo>
                  <a:lnTo>
                    <a:pt x="74324" y="378583"/>
                  </a:lnTo>
                  <a:lnTo>
                    <a:pt x="62017" y="353722"/>
                  </a:lnTo>
                  <a:cubicBezTo>
                    <a:pt x="59979" y="349610"/>
                    <a:pt x="56521" y="346376"/>
                    <a:pt x="52283" y="344616"/>
                  </a:cubicBezTo>
                  <a:lnTo>
                    <a:pt x="38100" y="338720"/>
                  </a:lnTo>
                  <a:lnTo>
                    <a:pt x="38433" y="165823"/>
                  </a:lnTo>
                  <a:lnTo>
                    <a:pt x="466725" y="344112"/>
                  </a:lnTo>
                  <a:close/>
                  <a:moveTo>
                    <a:pt x="838200" y="307317"/>
                  </a:moveTo>
                  <a:cubicBezTo>
                    <a:pt x="838337" y="340547"/>
                    <a:pt x="817940" y="370411"/>
                    <a:pt x="786936" y="382374"/>
                  </a:cubicBezTo>
                  <a:lnTo>
                    <a:pt x="777688" y="385974"/>
                  </a:lnTo>
                  <a:cubicBezTo>
                    <a:pt x="775970" y="386652"/>
                    <a:pt x="774028" y="385811"/>
                    <a:pt x="773350" y="384094"/>
                  </a:cubicBezTo>
                  <a:cubicBezTo>
                    <a:pt x="773193" y="383698"/>
                    <a:pt x="773114" y="383276"/>
                    <a:pt x="773116" y="382850"/>
                  </a:cubicBezTo>
                  <a:lnTo>
                    <a:pt x="773116" y="372601"/>
                  </a:lnTo>
                  <a:cubicBezTo>
                    <a:pt x="773111" y="371147"/>
                    <a:pt x="774047" y="369858"/>
                    <a:pt x="775430" y="369410"/>
                  </a:cubicBezTo>
                  <a:cubicBezTo>
                    <a:pt x="792528" y="363880"/>
                    <a:pt x="804101" y="347945"/>
                    <a:pt x="804072" y="329977"/>
                  </a:cubicBezTo>
                  <a:lnTo>
                    <a:pt x="804072" y="323195"/>
                  </a:lnTo>
                  <a:cubicBezTo>
                    <a:pt x="804078" y="300301"/>
                    <a:pt x="785523" y="281737"/>
                    <a:pt x="762630" y="281731"/>
                  </a:cubicBezTo>
                  <a:cubicBezTo>
                    <a:pt x="757184" y="281730"/>
                    <a:pt x="751791" y="282802"/>
                    <a:pt x="746760" y="284885"/>
                  </a:cubicBezTo>
                  <a:lnTo>
                    <a:pt x="633260" y="331920"/>
                  </a:lnTo>
                  <a:cubicBezTo>
                    <a:pt x="627546" y="334293"/>
                    <a:pt x="623341" y="339294"/>
                    <a:pt x="621983" y="345331"/>
                  </a:cubicBezTo>
                  <a:lnTo>
                    <a:pt x="593198" y="473052"/>
                  </a:lnTo>
                  <a:lnTo>
                    <a:pt x="504825" y="508989"/>
                  </a:lnTo>
                  <a:lnTo>
                    <a:pt x="504825" y="348284"/>
                  </a:lnTo>
                  <a:lnTo>
                    <a:pt x="773125" y="241499"/>
                  </a:lnTo>
                  <a:cubicBezTo>
                    <a:pt x="797498" y="231793"/>
                    <a:pt x="825124" y="243683"/>
                    <a:pt x="834830" y="268056"/>
                  </a:cubicBezTo>
                  <a:cubicBezTo>
                    <a:pt x="837056" y="273647"/>
                    <a:pt x="838200" y="279610"/>
                    <a:pt x="838200" y="28562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BF92BA8-86F2-792D-D7BE-21C17FF4895A}"/>
              </a:ext>
            </a:extLst>
          </p:cNvPr>
          <p:cNvSpPr txBox="1"/>
          <p:nvPr/>
        </p:nvSpPr>
        <p:spPr>
          <a:xfrm>
            <a:off x="1782989" y="5068448"/>
            <a:ext cx="4066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Business mail gets nearly 3 minutes of a consumer’ devoted attention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8035B0E-3566-6B83-EB62-B6A605EBFB16}"/>
              </a:ext>
            </a:extLst>
          </p:cNvPr>
          <p:cNvSpPr txBox="1"/>
          <p:nvPr/>
        </p:nvSpPr>
        <p:spPr>
          <a:xfrm>
            <a:off x="1190914" y="4467719"/>
            <a:ext cx="1335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latin typeface="+mj-lt"/>
              </a:rPr>
              <a:t>3</a:t>
            </a:r>
            <a:r>
              <a:rPr lang="en-GB" sz="4400" b="1" baseline="30000" dirty="0">
                <a:solidFill>
                  <a:schemeClr val="accent1"/>
                </a:solidFill>
                <a:latin typeface="+mj-lt"/>
              </a:rPr>
              <a:t>mins</a:t>
            </a:r>
          </a:p>
        </p:txBody>
      </p:sp>
    </p:spTree>
    <p:extLst>
      <p:ext uri="{BB962C8B-B14F-4D97-AF65-F5344CB8AC3E}">
        <p14:creationId xmlns:p14="http://schemas.microsoft.com/office/powerpoint/2010/main" val="2970180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AC7327-39B0-B84F-130B-6103DF226F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4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415B37-3785-E0AD-BE85-658BD46B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Mail gets you noticed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40802-C0BD-1C1B-E29B-F4373E24F2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Source:  JICMAIL, Business Mail, 2024, n=5.122 </a:t>
            </a:r>
          </a:p>
        </p:txBody>
      </p:sp>
      <p:pic>
        <p:nvPicPr>
          <p:cNvPr id="6" name="Graphic 5" descr="Arrow circle">
            <a:extLst>
              <a:ext uri="{FF2B5EF4-FFF2-40B4-BE49-F238E27FC236}">
                <a16:creationId xmlns:a16="http://schemas.microsoft.com/office/drawing/2014/main" id="{D47E2ED9-870E-892A-7F0D-70E238597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7811" y="4189323"/>
            <a:ext cx="1781907" cy="1781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B28BC-798B-7AE1-672E-F9F3D6EB48F2}"/>
              </a:ext>
            </a:extLst>
          </p:cNvPr>
          <p:cNvSpPr txBox="1"/>
          <p:nvPr/>
        </p:nvSpPr>
        <p:spPr>
          <a:xfrm>
            <a:off x="6699494" y="4787888"/>
            <a:ext cx="7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+mj-lt"/>
              </a:rPr>
              <a:t>4.8</a:t>
            </a:r>
            <a:endParaRPr lang="en-GB" sz="3200" b="1" baseline="30000" dirty="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10EF0DA-F69A-E884-4CD4-E110463F24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343257"/>
              </p:ext>
            </p:extLst>
          </p:nvPr>
        </p:nvGraphicFramePr>
        <p:xfrm>
          <a:off x="6198086" y="1519642"/>
          <a:ext cx="1781907" cy="1410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2C04677-4669-D018-35CB-F1F216920810}"/>
              </a:ext>
            </a:extLst>
          </p:cNvPr>
          <p:cNvSpPr txBox="1"/>
          <p:nvPr/>
        </p:nvSpPr>
        <p:spPr>
          <a:xfrm>
            <a:off x="6649656" y="1932530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+mj-lt"/>
              </a:rPr>
              <a:t>44</a:t>
            </a:r>
            <a:r>
              <a:rPr lang="en-GB" sz="3200" b="1" baseline="30000" dirty="0">
                <a:solidFill>
                  <a:schemeClr val="accent1"/>
                </a:solidFill>
                <a:latin typeface="+mj-lt"/>
              </a:rPr>
              <a:t>%</a:t>
            </a:r>
          </a:p>
        </p:txBody>
      </p:sp>
      <p:grpSp>
        <p:nvGrpSpPr>
          <p:cNvPr id="10" name="Trends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328B574A-1B6F-8777-CB03-35576A67439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6557840" y="3492935"/>
            <a:ext cx="1058075" cy="542925"/>
            <a:chOff x="2168" y="1309"/>
            <a:chExt cx="3200" cy="1642"/>
          </a:xfrm>
          <a:solidFill>
            <a:schemeClr val="tx1"/>
          </a:solidFill>
        </p:grpSpPr>
        <p:sp>
          <p:nvSpPr>
            <p:cNvPr id="11" name="Freeform 186">
              <a:extLst>
                <a:ext uri="{FF2B5EF4-FFF2-40B4-BE49-F238E27FC236}">
                  <a16:creationId xmlns:a16="http://schemas.microsoft.com/office/drawing/2014/main" id="{C1E46F84-ACB3-CCBA-73B3-23944C801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8" y="1694"/>
              <a:ext cx="2092" cy="1257"/>
            </a:xfrm>
            <a:custGeom>
              <a:avLst/>
              <a:gdLst>
                <a:gd name="T0" fmla="*/ 487 w 527"/>
                <a:gd name="T1" fmla="*/ 10 h 316"/>
                <a:gd name="T2" fmla="*/ 361 w 527"/>
                <a:gd name="T3" fmla="*/ 243 h 316"/>
                <a:gd name="T4" fmla="*/ 198 w 527"/>
                <a:gd name="T5" fmla="*/ 14 h 316"/>
                <a:gd name="T6" fmla="*/ 164 w 527"/>
                <a:gd name="T7" fmla="*/ 7 h 316"/>
                <a:gd name="T8" fmla="*/ 14 w 527"/>
                <a:gd name="T9" fmla="*/ 107 h 316"/>
                <a:gd name="T10" fmla="*/ 7 w 527"/>
                <a:gd name="T11" fmla="*/ 142 h 316"/>
                <a:gd name="T12" fmla="*/ 42 w 527"/>
                <a:gd name="T13" fmla="*/ 149 h 316"/>
                <a:gd name="T14" fmla="*/ 172 w 527"/>
                <a:gd name="T15" fmla="*/ 62 h 316"/>
                <a:gd name="T16" fmla="*/ 343 w 527"/>
                <a:gd name="T17" fmla="*/ 305 h 316"/>
                <a:gd name="T18" fmla="*/ 363 w 527"/>
                <a:gd name="T19" fmla="*/ 316 h 316"/>
                <a:gd name="T20" fmla="*/ 365 w 527"/>
                <a:gd name="T21" fmla="*/ 316 h 316"/>
                <a:gd name="T22" fmla="*/ 385 w 527"/>
                <a:gd name="T23" fmla="*/ 303 h 316"/>
                <a:gd name="T24" fmla="*/ 527 w 527"/>
                <a:gd name="T25" fmla="*/ 42 h 316"/>
                <a:gd name="T26" fmla="*/ 487 w 527"/>
                <a:gd name="T27" fmla="*/ 1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16">
                  <a:moveTo>
                    <a:pt x="487" y="10"/>
                  </a:moveTo>
                  <a:lnTo>
                    <a:pt x="361" y="243"/>
                  </a:lnTo>
                  <a:lnTo>
                    <a:pt x="198" y="14"/>
                  </a:lnTo>
                  <a:cubicBezTo>
                    <a:pt x="191" y="3"/>
                    <a:pt x="175" y="0"/>
                    <a:pt x="164" y="7"/>
                  </a:cubicBezTo>
                  <a:lnTo>
                    <a:pt x="14" y="107"/>
                  </a:lnTo>
                  <a:cubicBezTo>
                    <a:pt x="3" y="115"/>
                    <a:pt x="0" y="131"/>
                    <a:pt x="7" y="142"/>
                  </a:cubicBezTo>
                  <a:cubicBezTo>
                    <a:pt x="15" y="154"/>
                    <a:pt x="30" y="157"/>
                    <a:pt x="42" y="149"/>
                  </a:cubicBezTo>
                  <a:lnTo>
                    <a:pt x="172" y="62"/>
                  </a:lnTo>
                  <a:lnTo>
                    <a:pt x="343" y="305"/>
                  </a:lnTo>
                  <a:cubicBezTo>
                    <a:pt x="348" y="312"/>
                    <a:pt x="355" y="316"/>
                    <a:pt x="363" y="316"/>
                  </a:cubicBezTo>
                  <a:cubicBezTo>
                    <a:pt x="364" y="316"/>
                    <a:pt x="364" y="316"/>
                    <a:pt x="365" y="316"/>
                  </a:cubicBezTo>
                  <a:cubicBezTo>
                    <a:pt x="374" y="315"/>
                    <a:pt x="381" y="310"/>
                    <a:pt x="385" y="303"/>
                  </a:cubicBezTo>
                  <a:lnTo>
                    <a:pt x="527" y="42"/>
                  </a:lnTo>
                  <a:cubicBezTo>
                    <a:pt x="511" y="35"/>
                    <a:pt x="497" y="24"/>
                    <a:pt x="487" y="1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87">
              <a:extLst>
                <a:ext uri="{FF2B5EF4-FFF2-40B4-BE49-F238E27FC236}">
                  <a16:creationId xmlns:a16="http://schemas.microsoft.com/office/drawing/2014/main" id="{E36CE254-49D8-49D3-F49F-494EDC8EB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3" y="1309"/>
              <a:ext cx="449" cy="44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88">
              <a:extLst>
                <a:ext uri="{FF2B5EF4-FFF2-40B4-BE49-F238E27FC236}">
                  <a16:creationId xmlns:a16="http://schemas.microsoft.com/office/drawing/2014/main" id="{0202EF42-87D4-00E7-8A3F-9309C3CF3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" y="1667"/>
              <a:ext cx="770" cy="966"/>
            </a:xfrm>
            <a:custGeom>
              <a:avLst/>
              <a:gdLst>
                <a:gd name="T0" fmla="*/ 0 w 194"/>
                <a:gd name="T1" fmla="*/ 40 h 243"/>
                <a:gd name="T2" fmla="*/ 146 w 194"/>
                <a:gd name="T3" fmla="*/ 230 h 243"/>
                <a:gd name="T4" fmla="*/ 181 w 194"/>
                <a:gd name="T5" fmla="*/ 234 h 243"/>
                <a:gd name="T6" fmla="*/ 186 w 194"/>
                <a:gd name="T7" fmla="*/ 199 h 243"/>
                <a:gd name="T8" fmla="*/ 32 w 194"/>
                <a:gd name="T9" fmla="*/ 0 h 243"/>
                <a:gd name="T10" fmla="*/ 0 w 194"/>
                <a:gd name="T11" fmla="*/ 4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43">
                  <a:moveTo>
                    <a:pt x="0" y="40"/>
                  </a:moveTo>
                  <a:lnTo>
                    <a:pt x="146" y="230"/>
                  </a:lnTo>
                  <a:cubicBezTo>
                    <a:pt x="155" y="241"/>
                    <a:pt x="170" y="243"/>
                    <a:pt x="181" y="234"/>
                  </a:cubicBezTo>
                  <a:cubicBezTo>
                    <a:pt x="192" y="226"/>
                    <a:pt x="194" y="210"/>
                    <a:pt x="186" y="199"/>
                  </a:cubicBezTo>
                  <a:lnTo>
                    <a:pt x="32" y="0"/>
                  </a:lnTo>
                  <a:cubicBezTo>
                    <a:pt x="26" y="16"/>
                    <a:pt x="14" y="30"/>
                    <a:pt x="0" y="4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21FFF0-9283-BE23-35CF-5054905B8B3C}"/>
              </a:ext>
            </a:extLst>
          </p:cNvPr>
          <p:cNvSpPr txBox="1"/>
          <p:nvPr/>
        </p:nvSpPr>
        <p:spPr>
          <a:xfrm>
            <a:off x="6778139" y="2984051"/>
            <a:ext cx="7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1.2</a:t>
            </a:r>
            <a:endParaRPr kumimoji="0" lang="en-GB" sz="3200" b="1" i="0" u="none" strike="noStrike" kern="1200" cap="none" spc="0" normalizeH="0" baseline="30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4F1B0-AFB2-FA86-1B23-3D1330C3B950}"/>
              </a:ext>
            </a:extLst>
          </p:cNvPr>
          <p:cNvSpPr txBox="1"/>
          <p:nvPr/>
        </p:nvSpPr>
        <p:spPr>
          <a:xfrm>
            <a:off x="7766899" y="1759465"/>
            <a:ext cx="3759241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2000" dirty="0"/>
              <a:t>Drives some form of commercial action – buying, discussion, online activity or contacting the sender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FBEC22-5462-1914-BCC9-538FDCD0F3AD}"/>
              </a:ext>
            </a:extLst>
          </p:cNvPr>
          <p:cNvSpPr txBox="1"/>
          <p:nvPr/>
        </p:nvSpPr>
        <p:spPr>
          <a:xfrm>
            <a:off x="7811902" y="4714783"/>
            <a:ext cx="3759241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2000" dirty="0"/>
              <a:t>Each piece of mail is revisited over 4.8 times by individuals.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640D6-DDE2-3065-7001-B1DDB0DB8E7A}"/>
              </a:ext>
            </a:extLst>
          </p:cNvPr>
          <p:cNvSpPr txBox="1"/>
          <p:nvPr/>
        </p:nvSpPr>
        <p:spPr>
          <a:xfrm>
            <a:off x="7811902" y="3327363"/>
            <a:ext cx="3759241" cy="83144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2000" dirty="0"/>
              <a:t>Every 100 mail packs sent reach another 16 people.</a:t>
            </a:r>
          </a:p>
        </p:txBody>
      </p:sp>
    </p:spTree>
    <p:extLst>
      <p:ext uri="{BB962C8B-B14F-4D97-AF65-F5344CB8AC3E}">
        <p14:creationId xmlns:p14="http://schemas.microsoft.com/office/powerpoint/2010/main" val="299977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3FE-ECD1-F409-30A2-621624113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Mail drives high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F94B4-B74F-6E84-CECD-0C951B680B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With meaningful commercial actions resulting in receiving mail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27D5B-A851-B9FD-1684-BBF1FF81E45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5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A982A1-7EF1-A985-0837-197B1621DD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Source:  JICMAIL, Business Mail, 2024, n=826</a:t>
            </a:r>
          </a:p>
          <a:p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212B9D-761F-8EDE-B102-9CDC3CF21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8599337"/>
              </p:ext>
            </p:extLst>
          </p:nvPr>
        </p:nvGraphicFramePr>
        <p:xfrm>
          <a:off x="7762679" y="3807416"/>
          <a:ext cx="2353757" cy="186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7556B4E-8737-3175-506D-4010E4A20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789896"/>
              </p:ext>
            </p:extLst>
          </p:nvPr>
        </p:nvGraphicFramePr>
        <p:xfrm>
          <a:off x="4917159" y="3807416"/>
          <a:ext cx="2353757" cy="186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F0C080A-3F01-34D0-2D48-8EF96D5ACD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047900"/>
              </p:ext>
            </p:extLst>
          </p:nvPr>
        </p:nvGraphicFramePr>
        <p:xfrm>
          <a:off x="4917159" y="1648961"/>
          <a:ext cx="2353757" cy="186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73C0C75-FDB1-FA6F-46EF-6590818609A7}"/>
              </a:ext>
            </a:extLst>
          </p:cNvPr>
          <p:cNvSpPr txBox="1"/>
          <p:nvPr/>
        </p:nvSpPr>
        <p:spPr>
          <a:xfrm>
            <a:off x="5740415" y="2277978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+mj-lt"/>
              </a:rPr>
              <a:t>7</a:t>
            </a:r>
            <a:r>
              <a:rPr lang="en-GB" sz="3600" b="1" baseline="30000" dirty="0">
                <a:solidFill>
                  <a:schemeClr val="accent1"/>
                </a:solidFill>
                <a:latin typeface="+mj-lt"/>
              </a:rPr>
              <a:t>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FEAE5E-470E-4B1E-85EA-AF36C7046300}"/>
              </a:ext>
            </a:extLst>
          </p:cNvPr>
          <p:cNvSpPr txBox="1"/>
          <p:nvPr/>
        </p:nvSpPr>
        <p:spPr>
          <a:xfrm>
            <a:off x="5687705" y="4443615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+mj-lt"/>
              </a:rPr>
              <a:t>19</a:t>
            </a:r>
            <a:r>
              <a:rPr lang="en-GB" sz="3200" b="1" baseline="30000" dirty="0">
                <a:solidFill>
                  <a:schemeClr val="accent1"/>
                </a:solidFill>
                <a:latin typeface="+mj-lt"/>
              </a:rPr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EE1E7-132E-B23A-E655-183B73F67475}"/>
              </a:ext>
            </a:extLst>
          </p:cNvPr>
          <p:cNvSpPr txBox="1"/>
          <p:nvPr/>
        </p:nvSpPr>
        <p:spPr>
          <a:xfrm>
            <a:off x="7629963" y="3380465"/>
            <a:ext cx="261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Discussed with another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D0046E-2797-6110-7F86-A1756EEA94D2}"/>
              </a:ext>
            </a:extLst>
          </p:cNvPr>
          <p:cNvSpPr txBox="1"/>
          <p:nvPr/>
        </p:nvSpPr>
        <p:spPr>
          <a:xfrm>
            <a:off x="5078870" y="3355442"/>
            <a:ext cx="2030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Buying behaviour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CFD36D-30E6-F980-4F8D-51D6CFBBFB73}"/>
              </a:ext>
            </a:extLst>
          </p:cNvPr>
          <p:cNvSpPr txBox="1"/>
          <p:nvPr/>
        </p:nvSpPr>
        <p:spPr>
          <a:xfrm>
            <a:off x="4930796" y="5559593"/>
            <a:ext cx="23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Combined online behaviours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A86E70-7437-4F94-9FF9-5A81C9ECB577}"/>
              </a:ext>
            </a:extLst>
          </p:cNvPr>
          <p:cNvSpPr txBox="1"/>
          <p:nvPr/>
        </p:nvSpPr>
        <p:spPr>
          <a:xfrm>
            <a:off x="7924390" y="5559593"/>
            <a:ext cx="2030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Contacted the sender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8C1BE36-9C0E-1B91-EFAB-029983EA9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725359"/>
              </p:ext>
            </p:extLst>
          </p:nvPr>
        </p:nvGraphicFramePr>
        <p:xfrm>
          <a:off x="7762679" y="1648961"/>
          <a:ext cx="2353757" cy="186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F8C23EC-A35F-5109-D0B9-A573F999C862}"/>
              </a:ext>
            </a:extLst>
          </p:cNvPr>
          <p:cNvSpPr txBox="1"/>
          <p:nvPr/>
        </p:nvSpPr>
        <p:spPr>
          <a:xfrm>
            <a:off x="8500174" y="2319596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+mj-lt"/>
              </a:rPr>
              <a:t>24</a:t>
            </a:r>
            <a:r>
              <a:rPr lang="en-GB" sz="3200" b="1" baseline="30000" dirty="0">
                <a:solidFill>
                  <a:schemeClr val="accent1"/>
                </a:solidFill>
                <a:latin typeface="+mj-lt"/>
              </a:rPr>
              <a:t>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4A3155-486A-B816-B553-2F3150C82B7E}"/>
              </a:ext>
            </a:extLst>
          </p:cNvPr>
          <p:cNvSpPr txBox="1"/>
          <p:nvPr/>
        </p:nvSpPr>
        <p:spPr>
          <a:xfrm>
            <a:off x="8647840" y="4452179"/>
            <a:ext cx="649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+mj-lt"/>
              </a:rPr>
              <a:t>6</a:t>
            </a:r>
            <a:r>
              <a:rPr lang="en-GB" sz="3200" b="1" baseline="30000" dirty="0">
                <a:solidFill>
                  <a:schemeClr val="accent1"/>
                </a:solidFill>
                <a:latin typeface="+mj-lt"/>
              </a:rPr>
              <a:t>%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B6AB565-B659-5417-AC86-40EAF8190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652007"/>
              </p:ext>
            </p:extLst>
          </p:nvPr>
        </p:nvGraphicFramePr>
        <p:xfrm>
          <a:off x="527501" y="1698264"/>
          <a:ext cx="4227945" cy="4384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7945">
                  <a:extLst>
                    <a:ext uri="{9D8B030D-6E8A-4147-A177-3AD203B41FA5}">
                      <a16:colId xmlns:a16="http://schemas.microsoft.com/office/drawing/2014/main" val="14880413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COMMERCIAL 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80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Bought something, made a payment or donation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264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Used a voucher or discount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613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Planned a large purchase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731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Discussed with someone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984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Ordered a catalogue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408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Visited sender’s shop/office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730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Visited sender’s web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47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Went online for more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945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Looked up my account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138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Used a tablet or smartphone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5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Called the sender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214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532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5D0E9-6D68-1EF0-7638-0683287AD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Entry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46AD8-9AA5-CC91-E841-A8CFD55F4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1CD8D-D59F-A40E-1C7A-276D2116EC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80B641-D4E5-5F03-591C-37E74EB34E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Full terms and conditions apply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E6FF53-4461-15E2-D600-AF44CB7DA165}"/>
              </a:ext>
            </a:extLst>
          </p:cNvPr>
          <p:cNvGrpSpPr/>
          <p:nvPr/>
        </p:nvGrpSpPr>
        <p:grpSpPr>
          <a:xfrm>
            <a:off x="480514" y="3234011"/>
            <a:ext cx="11230971" cy="755704"/>
            <a:chOff x="480514" y="2904434"/>
            <a:chExt cx="11230971" cy="755704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9D78D43-4AC8-2DA5-748F-B5FD87A03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514" y="2904435"/>
              <a:ext cx="1364776" cy="755703"/>
            </a:xfrm>
            <a:custGeom>
              <a:avLst/>
              <a:gdLst>
                <a:gd name="connsiteX0" fmla="*/ 452684 w 1651379"/>
                <a:gd name="connsiteY0" fmla="*/ 113699 h 914400"/>
                <a:gd name="connsiteX1" fmla="*/ 116161 w 1651379"/>
                <a:gd name="connsiteY1" fmla="*/ 387973 h 914400"/>
                <a:gd name="connsiteX2" fmla="*/ 109182 w 1651379"/>
                <a:gd name="connsiteY2" fmla="*/ 457201 h 914400"/>
                <a:gd name="connsiteX3" fmla="*/ 109182 w 1651379"/>
                <a:gd name="connsiteY3" fmla="*/ 457200 h 914400"/>
                <a:gd name="connsiteX4" fmla="*/ 109182 w 1651379"/>
                <a:gd name="connsiteY4" fmla="*/ 457201 h 914400"/>
                <a:gd name="connsiteX5" fmla="*/ 109182 w 1651379"/>
                <a:gd name="connsiteY5" fmla="*/ 457201 h 914400"/>
                <a:gd name="connsiteX6" fmla="*/ 116161 w 1651379"/>
                <a:gd name="connsiteY6" fmla="*/ 526428 h 914400"/>
                <a:gd name="connsiteX7" fmla="*/ 452684 w 1651379"/>
                <a:gd name="connsiteY7" fmla="*/ 800702 h 914400"/>
                <a:gd name="connsiteX8" fmla="*/ 1198695 w 1651379"/>
                <a:gd name="connsiteY8" fmla="*/ 800703 h 914400"/>
                <a:gd name="connsiteX9" fmla="*/ 1542197 w 1651379"/>
                <a:gd name="connsiteY9" fmla="*/ 457201 h 914400"/>
                <a:gd name="connsiteX10" fmla="*/ 1542198 w 1651379"/>
                <a:gd name="connsiteY10" fmla="*/ 457201 h 914400"/>
                <a:gd name="connsiteX11" fmla="*/ 1198696 w 1651379"/>
                <a:gd name="connsiteY11" fmla="*/ 113699 h 914400"/>
                <a:gd name="connsiteX12" fmla="*/ 457200 w 1651379"/>
                <a:gd name="connsiteY12" fmla="*/ 0 h 914400"/>
                <a:gd name="connsiteX13" fmla="*/ 1194179 w 1651379"/>
                <a:gd name="connsiteY13" fmla="*/ 0 h 914400"/>
                <a:gd name="connsiteX14" fmla="*/ 1651379 w 1651379"/>
                <a:gd name="connsiteY14" fmla="*/ 457200 h 914400"/>
                <a:gd name="connsiteX15" fmla="*/ 1194179 w 1651379"/>
                <a:gd name="connsiteY15" fmla="*/ 914400 h 914400"/>
                <a:gd name="connsiteX16" fmla="*/ 457200 w 1651379"/>
                <a:gd name="connsiteY16" fmla="*/ 914400 h 914400"/>
                <a:gd name="connsiteX17" fmla="*/ 0 w 1651379"/>
                <a:gd name="connsiteY17" fmla="*/ 457200 h 914400"/>
                <a:gd name="connsiteX18" fmla="*/ 457200 w 1651379"/>
                <a:gd name="connsiteY18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51379" h="914400">
                  <a:moveTo>
                    <a:pt x="452684" y="113699"/>
                  </a:moveTo>
                  <a:cubicBezTo>
                    <a:pt x="286687" y="113699"/>
                    <a:pt x="148191" y="231445"/>
                    <a:pt x="116161" y="387973"/>
                  </a:cubicBezTo>
                  <a:lnTo>
                    <a:pt x="109182" y="457201"/>
                  </a:lnTo>
                  <a:lnTo>
                    <a:pt x="109182" y="457200"/>
                  </a:lnTo>
                  <a:lnTo>
                    <a:pt x="109182" y="457201"/>
                  </a:lnTo>
                  <a:lnTo>
                    <a:pt x="109182" y="457201"/>
                  </a:lnTo>
                  <a:lnTo>
                    <a:pt x="116161" y="526428"/>
                  </a:lnTo>
                  <a:cubicBezTo>
                    <a:pt x="148191" y="682956"/>
                    <a:pt x="286687" y="800702"/>
                    <a:pt x="452684" y="800702"/>
                  </a:cubicBezTo>
                  <a:lnTo>
                    <a:pt x="1198695" y="800703"/>
                  </a:lnTo>
                  <a:cubicBezTo>
                    <a:pt x="1388406" y="800703"/>
                    <a:pt x="1542197" y="646912"/>
                    <a:pt x="1542197" y="457201"/>
                  </a:cubicBezTo>
                  <a:lnTo>
                    <a:pt x="1542198" y="457201"/>
                  </a:lnTo>
                  <a:cubicBezTo>
                    <a:pt x="1542198" y="267490"/>
                    <a:pt x="1388407" y="113699"/>
                    <a:pt x="1198696" y="113699"/>
                  </a:cubicBezTo>
                  <a:close/>
                  <a:moveTo>
                    <a:pt x="457200" y="0"/>
                  </a:moveTo>
                  <a:lnTo>
                    <a:pt x="1194179" y="0"/>
                  </a:lnTo>
                  <a:cubicBezTo>
                    <a:pt x="1446684" y="0"/>
                    <a:pt x="1651379" y="204695"/>
                    <a:pt x="1651379" y="457200"/>
                  </a:cubicBezTo>
                  <a:cubicBezTo>
                    <a:pt x="1651379" y="709705"/>
                    <a:pt x="1446684" y="914400"/>
                    <a:pt x="1194179" y="914400"/>
                  </a:cubicBezTo>
                  <a:lnTo>
                    <a:pt x="457200" y="914400"/>
                  </a:ln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82772AE-1F2E-BEDE-D25C-9C1CFE7F8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3753" y="2904434"/>
              <a:ext cx="1364776" cy="755703"/>
            </a:xfrm>
            <a:custGeom>
              <a:avLst/>
              <a:gdLst>
                <a:gd name="connsiteX0" fmla="*/ 452684 w 1651379"/>
                <a:gd name="connsiteY0" fmla="*/ 113699 h 914400"/>
                <a:gd name="connsiteX1" fmla="*/ 116161 w 1651379"/>
                <a:gd name="connsiteY1" fmla="*/ 387973 h 914400"/>
                <a:gd name="connsiteX2" fmla="*/ 109182 w 1651379"/>
                <a:gd name="connsiteY2" fmla="*/ 457201 h 914400"/>
                <a:gd name="connsiteX3" fmla="*/ 109182 w 1651379"/>
                <a:gd name="connsiteY3" fmla="*/ 457200 h 914400"/>
                <a:gd name="connsiteX4" fmla="*/ 109182 w 1651379"/>
                <a:gd name="connsiteY4" fmla="*/ 457201 h 914400"/>
                <a:gd name="connsiteX5" fmla="*/ 109182 w 1651379"/>
                <a:gd name="connsiteY5" fmla="*/ 457201 h 914400"/>
                <a:gd name="connsiteX6" fmla="*/ 116161 w 1651379"/>
                <a:gd name="connsiteY6" fmla="*/ 526428 h 914400"/>
                <a:gd name="connsiteX7" fmla="*/ 452684 w 1651379"/>
                <a:gd name="connsiteY7" fmla="*/ 800702 h 914400"/>
                <a:gd name="connsiteX8" fmla="*/ 1198695 w 1651379"/>
                <a:gd name="connsiteY8" fmla="*/ 800703 h 914400"/>
                <a:gd name="connsiteX9" fmla="*/ 1542197 w 1651379"/>
                <a:gd name="connsiteY9" fmla="*/ 457201 h 914400"/>
                <a:gd name="connsiteX10" fmla="*/ 1542198 w 1651379"/>
                <a:gd name="connsiteY10" fmla="*/ 457201 h 914400"/>
                <a:gd name="connsiteX11" fmla="*/ 1198696 w 1651379"/>
                <a:gd name="connsiteY11" fmla="*/ 113699 h 914400"/>
                <a:gd name="connsiteX12" fmla="*/ 457200 w 1651379"/>
                <a:gd name="connsiteY12" fmla="*/ 0 h 914400"/>
                <a:gd name="connsiteX13" fmla="*/ 1194179 w 1651379"/>
                <a:gd name="connsiteY13" fmla="*/ 0 h 914400"/>
                <a:gd name="connsiteX14" fmla="*/ 1651379 w 1651379"/>
                <a:gd name="connsiteY14" fmla="*/ 457200 h 914400"/>
                <a:gd name="connsiteX15" fmla="*/ 1194179 w 1651379"/>
                <a:gd name="connsiteY15" fmla="*/ 914400 h 914400"/>
                <a:gd name="connsiteX16" fmla="*/ 457200 w 1651379"/>
                <a:gd name="connsiteY16" fmla="*/ 914400 h 914400"/>
                <a:gd name="connsiteX17" fmla="*/ 0 w 1651379"/>
                <a:gd name="connsiteY17" fmla="*/ 457200 h 914400"/>
                <a:gd name="connsiteX18" fmla="*/ 457200 w 1651379"/>
                <a:gd name="connsiteY18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51379" h="914400">
                  <a:moveTo>
                    <a:pt x="452684" y="113699"/>
                  </a:moveTo>
                  <a:cubicBezTo>
                    <a:pt x="286687" y="113699"/>
                    <a:pt x="148191" y="231445"/>
                    <a:pt x="116161" y="387973"/>
                  </a:cubicBezTo>
                  <a:lnTo>
                    <a:pt x="109182" y="457201"/>
                  </a:lnTo>
                  <a:lnTo>
                    <a:pt x="109182" y="457200"/>
                  </a:lnTo>
                  <a:lnTo>
                    <a:pt x="109182" y="457201"/>
                  </a:lnTo>
                  <a:lnTo>
                    <a:pt x="109182" y="457201"/>
                  </a:lnTo>
                  <a:lnTo>
                    <a:pt x="116161" y="526428"/>
                  </a:lnTo>
                  <a:cubicBezTo>
                    <a:pt x="148191" y="682956"/>
                    <a:pt x="286687" y="800702"/>
                    <a:pt x="452684" y="800702"/>
                  </a:cubicBezTo>
                  <a:lnTo>
                    <a:pt x="1198695" y="800703"/>
                  </a:lnTo>
                  <a:cubicBezTo>
                    <a:pt x="1388406" y="800703"/>
                    <a:pt x="1542197" y="646912"/>
                    <a:pt x="1542197" y="457201"/>
                  </a:cubicBezTo>
                  <a:lnTo>
                    <a:pt x="1542198" y="457201"/>
                  </a:lnTo>
                  <a:cubicBezTo>
                    <a:pt x="1542198" y="267490"/>
                    <a:pt x="1388407" y="113699"/>
                    <a:pt x="1198696" y="113699"/>
                  </a:cubicBezTo>
                  <a:close/>
                  <a:moveTo>
                    <a:pt x="457200" y="0"/>
                  </a:moveTo>
                  <a:lnTo>
                    <a:pt x="1194179" y="0"/>
                  </a:lnTo>
                  <a:cubicBezTo>
                    <a:pt x="1446684" y="0"/>
                    <a:pt x="1651379" y="204695"/>
                    <a:pt x="1651379" y="457200"/>
                  </a:cubicBezTo>
                  <a:cubicBezTo>
                    <a:pt x="1651379" y="709705"/>
                    <a:pt x="1446684" y="914400"/>
                    <a:pt x="1194179" y="914400"/>
                  </a:cubicBezTo>
                  <a:lnTo>
                    <a:pt x="457200" y="914400"/>
                  </a:ln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0808EFA0-6030-48A2-C7DF-8DCE30FEF352}"/>
                </a:ext>
              </a:extLst>
            </p:cNvPr>
            <p:cNvSpPr/>
            <p:nvPr/>
          </p:nvSpPr>
          <p:spPr>
            <a:xfrm>
              <a:off x="1441544" y="3211668"/>
              <a:ext cx="1364776" cy="14121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0B216EF0-193E-D0C5-8D60-61700FF152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6992" y="2904434"/>
              <a:ext cx="1364776" cy="755703"/>
            </a:xfrm>
            <a:custGeom>
              <a:avLst/>
              <a:gdLst>
                <a:gd name="connsiteX0" fmla="*/ 452684 w 1651379"/>
                <a:gd name="connsiteY0" fmla="*/ 113699 h 914400"/>
                <a:gd name="connsiteX1" fmla="*/ 116161 w 1651379"/>
                <a:gd name="connsiteY1" fmla="*/ 387973 h 914400"/>
                <a:gd name="connsiteX2" fmla="*/ 109182 w 1651379"/>
                <a:gd name="connsiteY2" fmla="*/ 457201 h 914400"/>
                <a:gd name="connsiteX3" fmla="*/ 109182 w 1651379"/>
                <a:gd name="connsiteY3" fmla="*/ 457200 h 914400"/>
                <a:gd name="connsiteX4" fmla="*/ 109182 w 1651379"/>
                <a:gd name="connsiteY4" fmla="*/ 457201 h 914400"/>
                <a:gd name="connsiteX5" fmla="*/ 109182 w 1651379"/>
                <a:gd name="connsiteY5" fmla="*/ 457201 h 914400"/>
                <a:gd name="connsiteX6" fmla="*/ 116161 w 1651379"/>
                <a:gd name="connsiteY6" fmla="*/ 526428 h 914400"/>
                <a:gd name="connsiteX7" fmla="*/ 452684 w 1651379"/>
                <a:gd name="connsiteY7" fmla="*/ 800702 h 914400"/>
                <a:gd name="connsiteX8" fmla="*/ 1198695 w 1651379"/>
                <a:gd name="connsiteY8" fmla="*/ 800703 h 914400"/>
                <a:gd name="connsiteX9" fmla="*/ 1542197 w 1651379"/>
                <a:gd name="connsiteY9" fmla="*/ 457201 h 914400"/>
                <a:gd name="connsiteX10" fmla="*/ 1542198 w 1651379"/>
                <a:gd name="connsiteY10" fmla="*/ 457201 h 914400"/>
                <a:gd name="connsiteX11" fmla="*/ 1198696 w 1651379"/>
                <a:gd name="connsiteY11" fmla="*/ 113699 h 914400"/>
                <a:gd name="connsiteX12" fmla="*/ 457200 w 1651379"/>
                <a:gd name="connsiteY12" fmla="*/ 0 h 914400"/>
                <a:gd name="connsiteX13" fmla="*/ 1194179 w 1651379"/>
                <a:gd name="connsiteY13" fmla="*/ 0 h 914400"/>
                <a:gd name="connsiteX14" fmla="*/ 1651379 w 1651379"/>
                <a:gd name="connsiteY14" fmla="*/ 457200 h 914400"/>
                <a:gd name="connsiteX15" fmla="*/ 1194179 w 1651379"/>
                <a:gd name="connsiteY15" fmla="*/ 914400 h 914400"/>
                <a:gd name="connsiteX16" fmla="*/ 457200 w 1651379"/>
                <a:gd name="connsiteY16" fmla="*/ 914400 h 914400"/>
                <a:gd name="connsiteX17" fmla="*/ 0 w 1651379"/>
                <a:gd name="connsiteY17" fmla="*/ 457200 h 914400"/>
                <a:gd name="connsiteX18" fmla="*/ 457200 w 1651379"/>
                <a:gd name="connsiteY18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51379" h="914400">
                  <a:moveTo>
                    <a:pt x="452684" y="113699"/>
                  </a:moveTo>
                  <a:cubicBezTo>
                    <a:pt x="286687" y="113699"/>
                    <a:pt x="148191" y="231445"/>
                    <a:pt x="116161" y="387973"/>
                  </a:cubicBezTo>
                  <a:lnTo>
                    <a:pt x="109182" y="457201"/>
                  </a:lnTo>
                  <a:lnTo>
                    <a:pt x="109182" y="457200"/>
                  </a:lnTo>
                  <a:lnTo>
                    <a:pt x="109182" y="457201"/>
                  </a:lnTo>
                  <a:lnTo>
                    <a:pt x="109182" y="457201"/>
                  </a:lnTo>
                  <a:lnTo>
                    <a:pt x="116161" y="526428"/>
                  </a:lnTo>
                  <a:cubicBezTo>
                    <a:pt x="148191" y="682956"/>
                    <a:pt x="286687" y="800702"/>
                    <a:pt x="452684" y="800702"/>
                  </a:cubicBezTo>
                  <a:lnTo>
                    <a:pt x="1198695" y="800703"/>
                  </a:lnTo>
                  <a:cubicBezTo>
                    <a:pt x="1388406" y="800703"/>
                    <a:pt x="1542197" y="646912"/>
                    <a:pt x="1542197" y="457201"/>
                  </a:cubicBezTo>
                  <a:lnTo>
                    <a:pt x="1542198" y="457201"/>
                  </a:lnTo>
                  <a:cubicBezTo>
                    <a:pt x="1542198" y="267490"/>
                    <a:pt x="1388407" y="113699"/>
                    <a:pt x="1198696" y="113699"/>
                  </a:cubicBezTo>
                  <a:close/>
                  <a:moveTo>
                    <a:pt x="457200" y="0"/>
                  </a:moveTo>
                  <a:lnTo>
                    <a:pt x="1194179" y="0"/>
                  </a:lnTo>
                  <a:cubicBezTo>
                    <a:pt x="1446684" y="0"/>
                    <a:pt x="1651379" y="204695"/>
                    <a:pt x="1651379" y="457200"/>
                  </a:cubicBezTo>
                  <a:cubicBezTo>
                    <a:pt x="1651379" y="709705"/>
                    <a:pt x="1446684" y="914400"/>
                    <a:pt x="1194179" y="914400"/>
                  </a:cubicBezTo>
                  <a:lnTo>
                    <a:pt x="457200" y="914400"/>
                  </a:ln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9">
              <a:extLst>
                <a:ext uri="{FF2B5EF4-FFF2-40B4-BE49-F238E27FC236}">
                  <a16:creationId xmlns:a16="http://schemas.microsoft.com/office/drawing/2014/main" id="{C0B0E716-092D-DCC9-5FAA-77DFBD2FCC31}"/>
                </a:ext>
              </a:extLst>
            </p:cNvPr>
            <p:cNvSpPr/>
            <p:nvPr/>
          </p:nvSpPr>
          <p:spPr>
            <a:xfrm>
              <a:off x="3414783" y="3211668"/>
              <a:ext cx="1364776" cy="14121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77CBEAA-0575-8AA2-7842-4CE6874F4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0231" y="2904434"/>
              <a:ext cx="1364776" cy="755703"/>
            </a:xfrm>
            <a:custGeom>
              <a:avLst/>
              <a:gdLst>
                <a:gd name="connsiteX0" fmla="*/ 452684 w 1651379"/>
                <a:gd name="connsiteY0" fmla="*/ 113699 h 914400"/>
                <a:gd name="connsiteX1" fmla="*/ 116161 w 1651379"/>
                <a:gd name="connsiteY1" fmla="*/ 387973 h 914400"/>
                <a:gd name="connsiteX2" fmla="*/ 109182 w 1651379"/>
                <a:gd name="connsiteY2" fmla="*/ 457201 h 914400"/>
                <a:gd name="connsiteX3" fmla="*/ 109182 w 1651379"/>
                <a:gd name="connsiteY3" fmla="*/ 457200 h 914400"/>
                <a:gd name="connsiteX4" fmla="*/ 109182 w 1651379"/>
                <a:gd name="connsiteY4" fmla="*/ 457201 h 914400"/>
                <a:gd name="connsiteX5" fmla="*/ 109182 w 1651379"/>
                <a:gd name="connsiteY5" fmla="*/ 457201 h 914400"/>
                <a:gd name="connsiteX6" fmla="*/ 116161 w 1651379"/>
                <a:gd name="connsiteY6" fmla="*/ 526428 h 914400"/>
                <a:gd name="connsiteX7" fmla="*/ 452684 w 1651379"/>
                <a:gd name="connsiteY7" fmla="*/ 800702 h 914400"/>
                <a:gd name="connsiteX8" fmla="*/ 1198695 w 1651379"/>
                <a:gd name="connsiteY8" fmla="*/ 800703 h 914400"/>
                <a:gd name="connsiteX9" fmla="*/ 1542197 w 1651379"/>
                <a:gd name="connsiteY9" fmla="*/ 457201 h 914400"/>
                <a:gd name="connsiteX10" fmla="*/ 1542198 w 1651379"/>
                <a:gd name="connsiteY10" fmla="*/ 457201 h 914400"/>
                <a:gd name="connsiteX11" fmla="*/ 1198696 w 1651379"/>
                <a:gd name="connsiteY11" fmla="*/ 113699 h 914400"/>
                <a:gd name="connsiteX12" fmla="*/ 457200 w 1651379"/>
                <a:gd name="connsiteY12" fmla="*/ 0 h 914400"/>
                <a:gd name="connsiteX13" fmla="*/ 1194179 w 1651379"/>
                <a:gd name="connsiteY13" fmla="*/ 0 h 914400"/>
                <a:gd name="connsiteX14" fmla="*/ 1651379 w 1651379"/>
                <a:gd name="connsiteY14" fmla="*/ 457200 h 914400"/>
                <a:gd name="connsiteX15" fmla="*/ 1194179 w 1651379"/>
                <a:gd name="connsiteY15" fmla="*/ 914400 h 914400"/>
                <a:gd name="connsiteX16" fmla="*/ 457200 w 1651379"/>
                <a:gd name="connsiteY16" fmla="*/ 914400 h 914400"/>
                <a:gd name="connsiteX17" fmla="*/ 0 w 1651379"/>
                <a:gd name="connsiteY17" fmla="*/ 457200 h 914400"/>
                <a:gd name="connsiteX18" fmla="*/ 457200 w 1651379"/>
                <a:gd name="connsiteY18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51379" h="914400">
                  <a:moveTo>
                    <a:pt x="452684" y="113699"/>
                  </a:moveTo>
                  <a:cubicBezTo>
                    <a:pt x="286687" y="113699"/>
                    <a:pt x="148191" y="231445"/>
                    <a:pt x="116161" y="387973"/>
                  </a:cubicBezTo>
                  <a:lnTo>
                    <a:pt x="109182" y="457201"/>
                  </a:lnTo>
                  <a:lnTo>
                    <a:pt x="109182" y="457200"/>
                  </a:lnTo>
                  <a:lnTo>
                    <a:pt x="109182" y="457201"/>
                  </a:lnTo>
                  <a:lnTo>
                    <a:pt x="109182" y="457201"/>
                  </a:lnTo>
                  <a:lnTo>
                    <a:pt x="116161" y="526428"/>
                  </a:lnTo>
                  <a:cubicBezTo>
                    <a:pt x="148191" y="682956"/>
                    <a:pt x="286687" y="800702"/>
                    <a:pt x="452684" y="800702"/>
                  </a:cubicBezTo>
                  <a:lnTo>
                    <a:pt x="1198695" y="800703"/>
                  </a:lnTo>
                  <a:cubicBezTo>
                    <a:pt x="1388406" y="800703"/>
                    <a:pt x="1542197" y="646912"/>
                    <a:pt x="1542197" y="457201"/>
                  </a:cubicBezTo>
                  <a:lnTo>
                    <a:pt x="1542198" y="457201"/>
                  </a:lnTo>
                  <a:cubicBezTo>
                    <a:pt x="1542198" y="267490"/>
                    <a:pt x="1388407" y="113699"/>
                    <a:pt x="1198696" y="113699"/>
                  </a:cubicBezTo>
                  <a:close/>
                  <a:moveTo>
                    <a:pt x="457200" y="0"/>
                  </a:moveTo>
                  <a:lnTo>
                    <a:pt x="1194179" y="0"/>
                  </a:lnTo>
                  <a:cubicBezTo>
                    <a:pt x="1446684" y="0"/>
                    <a:pt x="1651379" y="204695"/>
                    <a:pt x="1651379" y="457200"/>
                  </a:cubicBezTo>
                  <a:cubicBezTo>
                    <a:pt x="1651379" y="709705"/>
                    <a:pt x="1446684" y="914400"/>
                    <a:pt x="1194179" y="914400"/>
                  </a:cubicBezTo>
                  <a:lnTo>
                    <a:pt x="457200" y="914400"/>
                  </a:ln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21">
              <a:extLst>
                <a:ext uri="{FF2B5EF4-FFF2-40B4-BE49-F238E27FC236}">
                  <a16:creationId xmlns:a16="http://schemas.microsoft.com/office/drawing/2014/main" id="{DE9AAC4D-D585-06F8-66A7-7CE5FF974AA2}"/>
                </a:ext>
              </a:extLst>
            </p:cNvPr>
            <p:cNvSpPr/>
            <p:nvPr/>
          </p:nvSpPr>
          <p:spPr>
            <a:xfrm>
              <a:off x="5388022" y="3211668"/>
              <a:ext cx="1364776" cy="14121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DD53F7F4-FA46-85CE-BF3C-27E1DC2EB2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73470" y="2904434"/>
              <a:ext cx="1364776" cy="755703"/>
            </a:xfrm>
            <a:custGeom>
              <a:avLst/>
              <a:gdLst>
                <a:gd name="connsiteX0" fmla="*/ 452684 w 1651379"/>
                <a:gd name="connsiteY0" fmla="*/ 113699 h 914400"/>
                <a:gd name="connsiteX1" fmla="*/ 116161 w 1651379"/>
                <a:gd name="connsiteY1" fmla="*/ 387973 h 914400"/>
                <a:gd name="connsiteX2" fmla="*/ 109182 w 1651379"/>
                <a:gd name="connsiteY2" fmla="*/ 457201 h 914400"/>
                <a:gd name="connsiteX3" fmla="*/ 109182 w 1651379"/>
                <a:gd name="connsiteY3" fmla="*/ 457200 h 914400"/>
                <a:gd name="connsiteX4" fmla="*/ 109182 w 1651379"/>
                <a:gd name="connsiteY4" fmla="*/ 457201 h 914400"/>
                <a:gd name="connsiteX5" fmla="*/ 109182 w 1651379"/>
                <a:gd name="connsiteY5" fmla="*/ 457201 h 914400"/>
                <a:gd name="connsiteX6" fmla="*/ 116161 w 1651379"/>
                <a:gd name="connsiteY6" fmla="*/ 526428 h 914400"/>
                <a:gd name="connsiteX7" fmla="*/ 452684 w 1651379"/>
                <a:gd name="connsiteY7" fmla="*/ 800702 h 914400"/>
                <a:gd name="connsiteX8" fmla="*/ 1198695 w 1651379"/>
                <a:gd name="connsiteY8" fmla="*/ 800703 h 914400"/>
                <a:gd name="connsiteX9" fmla="*/ 1542197 w 1651379"/>
                <a:gd name="connsiteY9" fmla="*/ 457201 h 914400"/>
                <a:gd name="connsiteX10" fmla="*/ 1542198 w 1651379"/>
                <a:gd name="connsiteY10" fmla="*/ 457201 h 914400"/>
                <a:gd name="connsiteX11" fmla="*/ 1198696 w 1651379"/>
                <a:gd name="connsiteY11" fmla="*/ 113699 h 914400"/>
                <a:gd name="connsiteX12" fmla="*/ 457200 w 1651379"/>
                <a:gd name="connsiteY12" fmla="*/ 0 h 914400"/>
                <a:gd name="connsiteX13" fmla="*/ 1194179 w 1651379"/>
                <a:gd name="connsiteY13" fmla="*/ 0 h 914400"/>
                <a:gd name="connsiteX14" fmla="*/ 1651379 w 1651379"/>
                <a:gd name="connsiteY14" fmla="*/ 457200 h 914400"/>
                <a:gd name="connsiteX15" fmla="*/ 1194179 w 1651379"/>
                <a:gd name="connsiteY15" fmla="*/ 914400 h 914400"/>
                <a:gd name="connsiteX16" fmla="*/ 457200 w 1651379"/>
                <a:gd name="connsiteY16" fmla="*/ 914400 h 914400"/>
                <a:gd name="connsiteX17" fmla="*/ 0 w 1651379"/>
                <a:gd name="connsiteY17" fmla="*/ 457200 h 914400"/>
                <a:gd name="connsiteX18" fmla="*/ 457200 w 1651379"/>
                <a:gd name="connsiteY18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51379" h="914400">
                  <a:moveTo>
                    <a:pt x="452684" y="113699"/>
                  </a:moveTo>
                  <a:cubicBezTo>
                    <a:pt x="286687" y="113699"/>
                    <a:pt x="148191" y="231445"/>
                    <a:pt x="116161" y="387973"/>
                  </a:cubicBezTo>
                  <a:lnTo>
                    <a:pt x="109182" y="457201"/>
                  </a:lnTo>
                  <a:lnTo>
                    <a:pt x="109182" y="457200"/>
                  </a:lnTo>
                  <a:lnTo>
                    <a:pt x="109182" y="457201"/>
                  </a:lnTo>
                  <a:lnTo>
                    <a:pt x="109182" y="457201"/>
                  </a:lnTo>
                  <a:lnTo>
                    <a:pt x="116161" y="526428"/>
                  </a:lnTo>
                  <a:cubicBezTo>
                    <a:pt x="148191" y="682956"/>
                    <a:pt x="286687" y="800702"/>
                    <a:pt x="452684" y="800702"/>
                  </a:cubicBezTo>
                  <a:lnTo>
                    <a:pt x="1198695" y="800703"/>
                  </a:lnTo>
                  <a:cubicBezTo>
                    <a:pt x="1388406" y="800703"/>
                    <a:pt x="1542197" y="646912"/>
                    <a:pt x="1542197" y="457201"/>
                  </a:cubicBezTo>
                  <a:lnTo>
                    <a:pt x="1542198" y="457201"/>
                  </a:lnTo>
                  <a:cubicBezTo>
                    <a:pt x="1542198" y="267490"/>
                    <a:pt x="1388407" y="113699"/>
                    <a:pt x="1198696" y="113699"/>
                  </a:cubicBezTo>
                  <a:close/>
                  <a:moveTo>
                    <a:pt x="457200" y="0"/>
                  </a:moveTo>
                  <a:lnTo>
                    <a:pt x="1194179" y="0"/>
                  </a:lnTo>
                  <a:cubicBezTo>
                    <a:pt x="1446684" y="0"/>
                    <a:pt x="1651379" y="204695"/>
                    <a:pt x="1651379" y="457200"/>
                  </a:cubicBezTo>
                  <a:cubicBezTo>
                    <a:pt x="1651379" y="709705"/>
                    <a:pt x="1446684" y="914400"/>
                    <a:pt x="1194179" y="914400"/>
                  </a:cubicBezTo>
                  <a:lnTo>
                    <a:pt x="457200" y="914400"/>
                  </a:ln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23">
              <a:extLst>
                <a:ext uri="{FF2B5EF4-FFF2-40B4-BE49-F238E27FC236}">
                  <a16:creationId xmlns:a16="http://schemas.microsoft.com/office/drawing/2014/main" id="{14EB6FB8-95D0-995E-F2BB-49AF888AE087}"/>
                </a:ext>
              </a:extLst>
            </p:cNvPr>
            <p:cNvSpPr/>
            <p:nvPr/>
          </p:nvSpPr>
          <p:spPr>
            <a:xfrm>
              <a:off x="7361261" y="3211668"/>
              <a:ext cx="1364776" cy="14121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AAEC1858-15DF-2B1D-594A-F170DFCFB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46709" y="2904434"/>
              <a:ext cx="1364776" cy="755703"/>
            </a:xfrm>
            <a:custGeom>
              <a:avLst/>
              <a:gdLst>
                <a:gd name="connsiteX0" fmla="*/ 452684 w 1651379"/>
                <a:gd name="connsiteY0" fmla="*/ 113699 h 914400"/>
                <a:gd name="connsiteX1" fmla="*/ 116161 w 1651379"/>
                <a:gd name="connsiteY1" fmla="*/ 387973 h 914400"/>
                <a:gd name="connsiteX2" fmla="*/ 109182 w 1651379"/>
                <a:gd name="connsiteY2" fmla="*/ 457201 h 914400"/>
                <a:gd name="connsiteX3" fmla="*/ 109182 w 1651379"/>
                <a:gd name="connsiteY3" fmla="*/ 457200 h 914400"/>
                <a:gd name="connsiteX4" fmla="*/ 109182 w 1651379"/>
                <a:gd name="connsiteY4" fmla="*/ 457201 h 914400"/>
                <a:gd name="connsiteX5" fmla="*/ 109182 w 1651379"/>
                <a:gd name="connsiteY5" fmla="*/ 457201 h 914400"/>
                <a:gd name="connsiteX6" fmla="*/ 116161 w 1651379"/>
                <a:gd name="connsiteY6" fmla="*/ 526428 h 914400"/>
                <a:gd name="connsiteX7" fmla="*/ 452684 w 1651379"/>
                <a:gd name="connsiteY7" fmla="*/ 800702 h 914400"/>
                <a:gd name="connsiteX8" fmla="*/ 1198695 w 1651379"/>
                <a:gd name="connsiteY8" fmla="*/ 800703 h 914400"/>
                <a:gd name="connsiteX9" fmla="*/ 1542197 w 1651379"/>
                <a:gd name="connsiteY9" fmla="*/ 457201 h 914400"/>
                <a:gd name="connsiteX10" fmla="*/ 1542198 w 1651379"/>
                <a:gd name="connsiteY10" fmla="*/ 457201 h 914400"/>
                <a:gd name="connsiteX11" fmla="*/ 1198696 w 1651379"/>
                <a:gd name="connsiteY11" fmla="*/ 113699 h 914400"/>
                <a:gd name="connsiteX12" fmla="*/ 457200 w 1651379"/>
                <a:gd name="connsiteY12" fmla="*/ 0 h 914400"/>
                <a:gd name="connsiteX13" fmla="*/ 1194179 w 1651379"/>
                <a:gd name="connsiteY13" fmla="*/ 0 h 914400"/>
                <a:gd name="connsiteX14" fmla="*/ 1651379 w 1651379"/>
                <a:gd name="connsiteY14" fmla="*/ 457200 h 914400"/>
                <a:gd name="connsiteX15" fmla="*/ 1194179 w 1651379"/>
                <a:gd name="connsiteY15" fmla="*/ 914400 h 914400"/>
                <a:gd name="connsiteX16" fmla="*/ 457200 w 1651379"/>
                <a:gd name="connsiteY16" fmla="*/ 914400 h 914400"/>
                <a:gd name="connsiteX17" fmla="*/ 0 w 1651379"/>
                <a:gd name="connsiteY17" fmla="*/ 457200 h 914400"/>
                <a:gd name="connsiteX18" fmla="*/ 457200 w 1651379"/>
                <a:gd name="connsiteY18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51379" h="914400">
                  <a:moveTo>
                    <a:pt x="452684" y="113699"/>
                  </a:moveTo>
                  <a:cubicBezTo>
                    <a:pt x="286687" y="113699"/>
                    <a:pt x="148191" y="231445"/>
                    <a:pt x="116161" y="387973"/>
                  </a:cubicBezTo>
                  <a:lnTo>
                    <a:pt x="109182" y="457201"/>
                  </a:lnTo>
                  <a:lnTo>
                    <a:pt x="109182" y="457200"/>
                  </a:lnTo>
                  <a:lnTo>
                    <a:pt x="109182" y="457201"/>
                  </a:lnTo>
                  <a:lnTo>
                    <a:pt x="109182" y="457201"/>
                  </a:lnTo>
                  <a:lnTo>
                    <a:pt x="116161" y="526428"/>
                  </a:lnTo>
                  <a:cubicBezTo>
                    <a:pt x="148191" y="682956"/>
                    <a:pt x="286687" y="800702"/>
                    <a:pt x="452684" y="800702"/>
                  </a:cubicBezTo>
                  <a:lnTo>
                    <a:pt x="1198695" y="800703"/>
                  </a:lnTo>
                  <a:cubicBezTo>
                    <a:pt x="1388406" y="800703"/>
                    <a:pt x="1542197" y="646912"/>
                    <a:pt x="1542197" y="457201"/>
                  </a:cubicBezTo>
                  <a:lnTo>
                    <a:pt x="1542198" y="457201"/>
                  </a:lnTo>
                  <a:cubicBezTo>
                    <a:pt x="1542198" y="267490"/>
                    <a:pt x="1388407" y="113699"/>
                    <a:pt x="1198696" y="113699"/>
                  </a:cubicBezTo>
                  <a:close/>
                  <a:moveTo>
                    <a:pt x="457200" y="0"/>
                  </a:moveTo>
                  <a:lnTo>
                    <a:pt x="1194179" y="0"/>
                  </a:lnTo>
                  <a:cubicBezTo>
                    <a:pt x="1446684" y="0"/>
                    <a:pt x="1651379" y="204695"/>
                    <a:pt x="1651379" y="457200"/>
                  </a:cubicBezTo>
                  <a:cubicBezTo>
                    <a:pt x="1651379" y="709705"/>
                    <a:pt x="1446684" y="914400"/>
                    <a:pt x="1194179" y="914400"/>
                  </a:cubicBezTo>
                  <a:lnTo>
                    <a:pt x="457200" y="914400"/>
                  </a:ln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25">
              <a:extLst>
                <a:ext uri="{FF2B5EF4-FFF2-40B4-BE49-F238E27FC236}">
                  <a16:creationId xmlns:a16="http://schemas.microsoft.com/office/drawing/2014/main" id="{56F1F0A8-6703-D5BD-8AC1-A1346A220B82}"/>
                </a:ext>
              </a:extLst>
            </p:cNvPr>
            <p:cNvSpPr/>
            <p:nvPr/>
          </p:nvSpPr>
          <p:spPr>
            <a:xfrm>
              <a:off x="9334500" y="3211668"/>
              <a:ext cx="1364776" cy="14121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7F60DCC-C98B-9032-5B9D-1F76759FF570}"/>
              </a:ext>
            </a:extLst>
          </p:cNvPr>
          <p:cNvSpPr txBox="1"/>
          <p:nvPr/>
        </p:nvSpPr>
        <p:spPr>
          <a:xfrm>
            <a:off x="1129412" y="1601993"/>
            <a:ext cx="23629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Test addressed Letters or Large Letter format items sent using Business Mail services.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2016AC-1421-C003-4F68-4DABF988B0E2}"/>
              </a:ext>
            </a:extLst>
          </p:cNvPr>
          <p:cNvSpPr txBox="1"/>
          <p:nvPr/>
        </p:nvSpPr>
        <p:spPr>
          <a:xfrm>
            <a:off x="727669" y="4252253"/>
            <a:ext cx="2414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Put in place a suitable process to measure the performance of the test and be able to share the results with us.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560EF0-569E-F28F-01DF-872CBDC47169}"/>
              </a:ext>
            </a:extLst>
          </p:cNvPr>
          <p:cNvSpPr txBox="1"/>
          <p:nvPr/>
        </p:nvSpPr>
        <p:spPr>
          <a:xfrm>
            <a:off x="5093200" y="1601993"/>
            <a:ext cx="2822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We will award postage credits to support a suitable test if it’s a one-off campaign, or a series of mailings over 6 months.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A5E4DD-ACCA-58B9-2C2E-59BB83B17EE6}"/>
              </a:ext>
            </a:extLst>
          </p:cNvPr>
          <p:cNvSpPr txBox="1"/>
          <p:nvPr/>
        </p:nvSpPr>
        <p:spPr>
          <a:xfrm>
            <a:off x="9022538" y="1601993"/>
            <a:ext cx="2501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kern="0" dirty="0">
                <a:solidFill>
                  <a:sysClr val="windowText" lastClr="000000"/>
                </a:solidFill>
              </a:rPr>
              <a:t>Post a minimum of 4,000 test items to qualify (up to a maximum of 10 million items).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AE4AD4-C495-495D-D65D-2E2A4060913F}"/>
              </a:ext>
            </a:extLst>
          </p:cNvPr>
          <p:cNvGrpSpPr/>
          <p:nvPr/>
        </p:nvGrpSpPr>
        <p:grpSpPr>
          <a:xfrm>
            <a:off x="1067630" y="1680666"/>
            <a:ext cx="123564" cy="1383564"/>
            <a:chOff x="1067630" y="1680666"/>
            <a:chExt cx="123564" cy="138356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2034611-9BE0-B329-0F5E-7A8BC93EF52A}"/>
                </a:ext>
              </a:extLst>
            </p:cNvPr>
            <p:cNvCxnSpPr/>
            <p:nvPr/>
          </p:nvCxnSpPr>
          <p:spPr>
            <a:xfrm>
              <a:off x="1129412" y="1680666"/>
              <a:ext cx="0" cy="126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330BB10-1212-A362-BA2B-6F33D0EDC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7630" y="2940666"/>
              <a:ext cx="123564" cy="1235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425A8E-725B-BB49-29AE-152E227C338C}"/>
              </a:ext>
            </a:extLst>
          </p:cNvPr>
          <p:cNvGrpSpPr/>
          <p:nvPr/>
        </p:nvGrpSpPr>
        <p:grpSpPr>
          <a:xfrm>
            <a:off x="5031418" y="1680666"/>
            <a:ext cx="123564" cy="1383564"/>
            <a:chOff x="5031418" y="1680666"/>
            <a:chExt cx="123564" cy="138356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C674BDF-FCE2-523A-E965-B806D304F0A0}"/>
                </a:ext>
              </a:extLst>
            </p:cNvPr>
            <p:cNvCxnSpPr/>
            <p:nvPr/>
          </p:nvCxnSpPr>
          <p:spPr>
            <a:xfrm>
              <a:off x="5093200" y="1680666"/>
              <a:ext cx="0" cy="126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0E0404A-B59E-0BE0-6A07-7AAE530916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1418" y="2940666"/>
              <a:ext cx="123564" cy="1235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954C4D-6E0F-2A64-B8DB-CD6639E15804}"/>
              </a:ext>
            </a:extLst>
          </p:cNvPr>
          <p:cNvCxnSpPr/>
          <p:nvPr/>
        </p:nvCxnSpPr>
        <p:spPr>
          <a:xfrm>
            <a:off x="8989297" y="1680666"/>
            <a:ext cx="0" cy="12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8E4B0AAB-983D-C6EE-FF0C-4E29E634AA38}"/>
              </a:ext>
            </a:extLst>
          </p:cNvPr>
          <p:cNvSpPr>
            <a:spLocks noChangeAspect="1"/>
          </p:cNvSpPr>
          <p:nvPr/>
        </p:nvSpPr>
        <p:spPr>
          <a:xfrm>
            <a:off x="8927515" y="2940666"/>
            <a:ext cx="123564" cy="1235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4A1675-457E-BB5C-2509-36F6B0E23244}"/>
              </a:ext>
            </a:extLst>
          </p:cNvPr>
          <p:cNvGrpSpPr/>
          <p:nvPr/>
        </p:nvGrpSpPr>
        <p:grpSpPr>
          <a:xfrm>
            <a:off x="3086959" y="4220442"/>
            <a:ext cx="123564" cy="1383564"/>
            <a:chOff x="3086959" y="4220442"/>
            <a:chExt cx="123564" cy="138356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178B2A0-B8AC-3697-C2B9-0AA9ECB13D4A}"/>
                </a:ext>
              </a:extLst>
            </p:cNvPr>
            <p:cNvCxnSpPr/>
            <p:nvPr/>
          </p:nvCxnSpPr>
          <p:spPr>
            <a:xfrm rot="10800000">
              <a:off x="3148741" y="4344006"/>
              <a:ext cx="0" cy="126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E0A45-ACDA-B748-67A2-F475107489A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086959" y="4220442"/>
              <a:ext cx="123564" cy="1235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AF6F8BB-0163-A01E-085B-9800CAFEA05B}"/>
              </a:ext>
            </a:extLst>
          </p:cNvPr>
          <p:cNvSpPr txBox="1"/>
          <p:nvPr/>
        </p:nvSpPr>
        <p:spPr>
          <a:xfrm>
            <a:off x="4739640" y="4450559"/>
            <a:ext cx="237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Send items using Royal Mail </a:t>
            </a:r>
            <a:r>
              <a:rPr lang="en-US" dirty="0" err="1"/>
              <a:t>Mailmark</a:t>
            </a:r>
            <a:r>
              <a:rPr lang="en-US" dirty="0"/>
              <a:t>®.</a:t>
            </a:r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F32DBC-AE3C-3F0E-CDC9-366A4F1FE4D1}"/>
              </a:ext>
            </a:extLst>
          </p:cNvPr>
          <p:cNvGrpSpPr/>
          <p:nvPr/>
        </p:nvGrpSpPr>
        <p:grpSpPr>
          <a:xfrm>
            <a:off x="7054586" y="4220442"/>
            <a:ext cx="123564" cy="1383564"/>
            <a:chOff x="7054586" y="4220442"/>
            <a:chExt cx="123564" cy="138356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5C4BE16-5769-021D-247D-703F2334DE81}"/>
                </a:ext>
              </a:extLst>
            </p:cNvPr>
            <p:cNvCxnSpPr/>
            <p:nvPr/>
          </p:nvCxnSpPr>
          <p:spPr>
            <a:xfrm rot="10800000">
              <a:off x="7116368" y="4344006"/>
              <a:ext cx="0" cy="126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81D5F08-8478-6A0B-574C-F84F2DDB01C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54586" y="4220442"/>
              <a:ext cx="123564" cy="1235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47F73B0-1BA5-D2A9-C1E9-9C05C08F7DBC}"/>
              </a:ext>
            </a:extLst>
          </p:cNvPr>
          <p:cNvSpPr txBox="1"/>
          <p:nvPr/>
        </p:nvSpPr>
        <p:spPr>
          <a:xfrm>
            <a:off x="8162443" y="4239398"/>
            <a:ext cx="2900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If your test is successful and you wish to roll out beyond the 6-month test period we will support some tests for a further 6 months.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23C423-7323-F902-20BB-05C952432D38}"/>
              </a:ext>
            </a:extLst>
          </p:cNvPr>
          <p:cNvGrpSpPr/>
          <p:nvPr/>
        </p:nvGrpSpPr>
        <p:grpSpPr>
          <a:xfrm>
            <a:off x="11007813" y="4218604"/>
            <a:ext cx="123564" cy="1383564"/>
            <a:chOff x="7054586" y="4220442"/>
            <a:chExt cx="123564" cy="138356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F4265F-44CB-ECA2-1A22-EF60E6056003}"/>
                </a:ext>
              </a:extLst>
            </p:cNvPr>
            <p:cNvCxnSpPr/>
            <p:nvPr/>
          </p:nvCxnSpPr>
          <p:spPr>
            <a:xfrm rot="10800000">
              <a:off x="7116368" y="4344006"/>
              <a:ext cx="0" cy="126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342F5B1-A065-818F-04EB-261C6C53F6A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54586" y="4220442"/>
              <a:ext cx="123564" cy="1235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290EE29-FA6A-65CC-A465-05BA70062763}"/>
              </a:ext>
            </a:extLst>
          </p:cNvPr>
          <p:cNvSpPr txBox="1"/>
          <p:nvPr/>
        </p:nvSpPr>
        <p:spPr>
          <a:xfrm>
            <a:off x="3173088" y="42456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+mj-lt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AF13FA-07F5-4EA7-A38B-BD34DD827D2A}"/>
              </a:ext>
            </a:extLst>
          </p:cNvPr>
          <p:cNvSpPr txBox="1"/>
          <p:nvPr/>
        </p:nvSpPr>
        <p:spPr>
          <a:xfrm>
            <a:off x="824427" y="260916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447C02-7CB7-7E84-DDB8-413A6FB53CC8}"/>
              </a:ext>
            </a:extLst>
          </p:cNvPr>
          <p:cNvSpPr txBox="1"/>
          <p:nvPr/>
        </p:nvSpPr>
        <p:spPr>
          <a:xfrm>
            <a:off x="4776265" y="26222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+mj-lt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FDC499-1E4F-2D9C-B1C9-5C8C40CF1932}"/>
              </a:ext>
            </a:extLst>
          </p:cNvPr>
          <p:cNvSpPr txBox="1"/>
          <p:nvPr/>
        </p:nvSpPr>
        <p:spPr>
          <a:xfrm>
            <a:off x="7115296" y="429888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+mj-lt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BDB2FB-8F9B-9F76-59DA-B520D23A85E5}"/>
              </a:ext>
            </a:extLst>
          </p:cNvPr>
          <p:cNvSpPr txBox="1"/>
          <p:nvPr/>
        </p:nvSpPr>
        <p:spPr>
          <a:xfrm>
            <a:off x="8685422" y="26644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+mj-lt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837153-8CC9-4310-4F1E-EEFCB38FF194}"/>
              </a:ext>
            </a:extLst>
          </p:cNvPr>
          <p:cNvSpPr txBox="1"/>
          <p:nvPr/>
        </p:nvSpPr>
        <p:spPr>
          <a:xfrm>
            <a:off x="11057506" y="42750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5966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59742C7-C6EB-D9E2-E9C2-02008DBE10CF}"/>
              </a:ext>
            </a:extLst>
          </p:cNvPr>
          <p:cNvGrpSpPr/>
          <p:nvPr/>
        </p:nvGrpSpPr>
        <p:grpSpPr>
          <a:xfrm>
            <a:off x="503451" y="1997590"/>
            <a:ext cx="1043012" cy="1163810"/>
            <a:chOff x="503451" y="2333917"/>
            <a:chExt cx="1043012" cy="1163810"/>
          </a:xfrm>
        </p:grpSpPr>
        <p:sp>
          <p:nvSpPr>
            <p:cNvPr id="7" name="Rectangle 226">
              <a:extLst>
                <a:ext uri="{FF2B5EF4-FFF2-40B4-BE49-F238E27FC236}">
                  <a16:creationId xmlns:a16="http://schemas.microsoft.com/office/drawing/2014/main" id="{36F3CE9D-E948-156E-5C50-C512951C4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451" y="3458236"/>
              <a:ext cx="984937" cy="394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227">
              <a:extLst>
                <a:ext uri="{FF2B5EF4-FFF2-40B4-BE49-F238E27FC236}">
                  <a16:creationId xmlns:a16="http://schemas.microsoft.com/office/drawing/2014/main" id="{A02BD3E5-4443-738E-D8A3-2865483A43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004" y="2666103"/>
              <a:ext cx="1017459" cy="810718"/>
            </a:xfrm>
            <a:custGeom>
              <a:avLst/>
              <a:gdLst>
                <a:gd name="T0" fmla="*/ 804 w 911"/>
                <a:gd name="T1" fmla="*/ 311 h 727"/>
                <a:gd name="T2" fmla="*/ 796 w 911"/>
                <a:gd name="T3" fmla="*/ 338 h 727"/>
                <a:gd name="T4" fmla="*/ 781 w 911"/>
                <a:gd name="T5" fmla="*/ 326 h 727"/>
                <a:gd name="T6" fmla="*/ 775 w 911"/>
                <a:gd name="T7" fmla="*/ 297 h 727"/>
                <a:gd name="T8" fmla="*/ 790 w 911"/>
                <a:gd name="T9" fmla="*/ 290 h 727"/>
                <a:gd name="T10" fmla="*/ 793 w 911"/>
                <a:gd name="T11" fmla="*/ 290 h 727"/>
                <a:gd name="T12" fmla="*/ 804 w 911"/>
                <a:gd name="T13" fmla="*/ 311 h 727"/>
                <a:gd name="T14" fmla="*/ 424 w 911"/>
                <a:gd name="T15" fmla="*/ 41 h 727"/>
                <a:gd name="T16" fmla="*/ 542 w 911"/>
                <a:gd name="T17" fmla="*/ 160 h 727"/>
                <a:gd name="T18" fmla="*/ 518 w 911"/>
                <a:gd name="T19" fmla="*/ 232 h 727"/>
                <a:gd name="T20" fmla="*/ 417 w 911"/>
                <a:gd name="T21" fmla="*/ 212 h 727"/>
                <a:gd name="T22" fmla="*/ 327 w 911"/>
                <a:gd name="T23" fmla="*/ 228 h 727"/>
                <a:gd name="T24" fmla="*/ 306 w 911"/>
                <a:gd name="T25" fmla="*/ 160 h 727"/>
                <a:gd name="T26" fmla="*/ 424 w 911"/>
                <a:gd name="T27" fmla="*/ 41 h 727"/>
                <a:gd name="T28" fmla="*/ 194 w 911"/>
                <a:gd name="T29" fmla="*/ 369 h 727"/>
                <a:gd name="T30" fmla="*/ 163 w 911"/>
                <a:gd name="T31" fmla="*/ 338 h 727"/>
                <a:gd name="T32" fmla="*/ 194 w 911"/>
                <a:gd name="T33" fmla="*/ 307 h 727"/>
                <a:gd name="T34" fmla="*/ 225 w 911"/>
                <a:gd name="T35" fmla="*/ 338 h 727"/>
                <a:gd name="T36" fmla="*/ 194 w 911"/>
                <a:gd name="T37" fmla="*/ 369 h 727"/>
                <a:gd name="T38" fmla="*/ 900 w 911"/>
                <a:gd name="T39" fmla="*/ 333 h 727"/>
                <a:gd name="T40" fmla="*/ 831 w 911"/>
                <a:gd name="T41" fmla="*/ 346 h 727"/>
                <a:gd name="T42" fmla="*/ 839 w 911"/>
                <a:gd name="T43" fmla="*/ 312 h 727"/>
                <a:gd name="T44" fmla="*/ 797 w 911"/>
                <a:gd name="T45" fmla="*/ 256 h 727"/>
                <a:gd name="T46" fmla="*/ 744 w 911"/>
                <a:gd name="T47" fmla="*/ 281 h 727"/>
                <a:gd name="T48" fmla="*/ 755 w 911"/>
                <a:gd name="T49" fmla="*/ 349 h 727"/>
                <a:gd name="T50" fmla="*/ 772 w 911"/>
                <a:gd name="T51" fmla="*/ 364 h 727"/>
                <a:gd name="T52" fmla="*/ 724 w 911"/>
                <a:gd name="T53" fmla="*/ 383 h 727"/>
                <a:gd name="T54" fmla="*/ 583 w 911"/>
                <a:gd name="T55" fmla="*/ 188 h 727"/>
                <a:gd name="T56" fmla="*/ 585 w 911"/>
                <a:gd name="T57" fmla="*/ 163 h 727"/>
                <a:gd name="T58" fmla="*/ 424 w 911"/>
                <a:gd name="T59" fmla="*/ 0 h 727"/>
                <a:gd name="T60" fmla="*/ 263 w 911"/>
                <a:gd name="T61" fmla="*/ 163 h 727"/>
                <a:gd name="T62" fmla="*/ 263 w 911"/>
                <a:gd name="T63" fmla="*/ 171 h 727"/>
                <a:gd name="T64" fmla="*/ 261 w 911"/>
                <a:gd name="T65" fmla="*/ 171 h 727"/>
                <a:gd name="T66" fmla="*/ 162 w 911"/>
                <a:gd name="T67" fmla="*/ 116 h 727"/>
                <a:gd name="T68" fmla="*/ 162 w 911"/>
                <a:gd name="T69" fmla="*/ 231 h 727"/>
                <a:gd name="T70" fmla="*/ 88 w 911"/>
                <a:gd name="T71" fmla="*/ 345 h 727"/>
                <a:gd name="T72" fmla="*/ 28 w 911"/>
                <a:gd name="T73" fmla="*/ 345 h 727"/>
                <a:gd name="T74" fmla="*/ 0 w 911"/>
                <a:gd name="T75" fmla="*/ 373 h 727"/>
                <a:gd name="T76" fmla="*/ 0 w 911"/>
                <a:gd name="T77" fmla="*/ 449 h 727"/>
                <a:gd name="T78" fmla="*/ 28 w 911"/>
                <a:gd name="T79" fmla="*/ 477 h 727"/>
                <a:gd name="T80" fmla="*/ 94 w 911"/>
                <a:gd name="T81" fmla="*/ 477 h 727"/>
                <a:gd name="T82" fmla="*/ 192 w 911"/>
                <a:gd name="T83" fmla="*/ 596 h 727"/>
                <a:gd name="T84" fmla="*/ 192 w 911"/>
                <a:gd name="T85" fmla="*/ 727 h 727"/>
                <a:gd name="T86" fmla="*/ 301 w 911"/>
                <a:gd name="T87" fmla="*/ 727 h 727"/>
                <a:gd name="T88" fmla="*/ 301 w 911"/>
                <a:gd name="T89" fmla="*/ 645 h 727"/>
                <a:gd name="T90" fmla="*/ 402 w 911"/>
                <a:gd name="T91" fmla="*/ 658 h 727"/>
                <a:gd name="T92" fmla="*/ 504 w 911"/>
                <a:gd name="T93" fmla="*/ 645 h 727"/>
                <a:gd name="T94" fmla="*/ 504 w 911"/>
                <a:gd name="T95" fmla="*/ 727 h 727"/>
                <a:gd name="T96" fmla="*/ 612 w 911"/>
                <a:gd name="T97" fmla="*/ 727 h 727"/>
                <a:gd name="T98" fmla="*/ 612 w 911"/>
                <a:gd name="T99" fmla="*/ 596 h 727"/>
                <a:gd name="T100" fmla="*/ 724 w 911"/>
                <a:gd name="T101" fmla="*/ 417 h 727"/>
                <a:gd name="T102" fmla="*/ 809 w 911"/>
                <a:gd name="T103" fmla="*/ 378 h 727"/>
                <a:gd name="T104" fmla="*/ 911 w 911"/>
                <a:gd name="T105" fmla="*/ 366 h 727"/>
                <a:gd name="T106" fmla="*/ 900 w 911"/>
                <a:gd name="T107" fmla="*/ 333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1" h="727">
                  <a:moveTo>
                    <a:pt x="804" y="311"/>
                  </a:moveTo>
                  <a:cubicBezTo>
                    <a:pt x="804" y="319"/>
                    <a:pt x="801" y="328"/>
                    <a:pt x="796" y="338"/>
                  </a:cubicBezTo>
                  <a:cubicBezTo>
                    <a:pt x="788" y="334"/>
                    <a:pt x="783" y="329"/>
                    <a:pt x="781" y="326"/>
                  </a:cubicBezTo>
                  <a:cubicBezTo>
                    <a:pt x="772" y="316"/>
                    <a:pt x="771" y="304"/>
                    <a:pt x="775" y="297"/>
                  </a:cubicBezTo>
                  <a:cubicBezTo>
                    <a:pt x="778" y="291"/>
                    <a:pt x="784" y="290"/>
                    <a:pt x="790" y="290"/>
                  </a:cubicBezTo>
                  <a:cubicBezTo>
                    <a:pt x="791" y="290"/>
                    <a:pt x="792" y="290"/>
                    <a:pt x="793" y="290"/>
                  </a:cubicBezTo>
                  <a:cubicBezTo>
                    <a:pt x="804" y="291"/>
                    <a:pt x="805" y="305"/>
                    <a:pt x="804" y="311"/>
                  </a:cubicBezTo>
                  <a:close/>
                  <a:moveTo>
                    <a:pt x="424" y="41"/>
                  </a:moveTo>
                  <a:cubicBezTo>
                    <a:pt x="489" y="41"/>
                    <a:pt x="542" y="94"/>
                    <a:pt x="542" y="160"/>
                  </a:cubicBezTo>
                  <a:cubicBezTo>
                    <a:pt x="542" y="187"/>
                    <a:pt x="533" y="212"/>
                    <a:pt x="518" y="232"/>
                  </a:cubicBezTo>
                  <a:cubicBezTo>
                    <a:pt x="489" y="220"/>
                    <a:pt x="454" y="212"/>
                    <a:pt x="417" y="212"/>
                  </a:cubicBezTo>
                  <a:cubicBezTo>
                    <a:pt x="384" y="212"/>
                    <a:pt x="353" y="218"/>
                    <a:pt x="327" y="228"/>
                  </a:cubicBezTo>
                  <a:cubicBezTo>
                    <a:pt x="314" y="209"/>
                    <a:pt x="306" y="185"/>
                    <a:pt x="306" y="160"/>
                  </a:cubicBezTo>
                  <a:cubicBezTo>
                    <a:pt x="306" y="94"/>
                    <a:pt x="359" y="41"/>
                    <a:pt x="424" y="41"/>
                  </a:cubicBezTo>
                  <a:close/>
                  <a:moveTo>
                    <a:pt x="194" y="369"/>
                  </a:moveTo>
                  <a:cubicBezTo>
                    <a:pt x="177" y="369"/>
                    <a:pt x="163" y="355"/>
                    <a:pt x="163" y="338"/>
                  </a:cubicBezTo>
                  <a:cubicBezTo>
                    <a:pt x="163" y="321"/>
                    <a:pt x="177" y="307"/>
                    <a:pt x="194" y="307"/>
                  </a:cubicBezTo>
                  <a:cubicBezTo>
                    <a:pt x="211" y="307"/>
                    <a:pt x="225" y="321"/>
                    <a:pt x="225" y="338"/>
                  </a:cubicBezTo>
                  <a:cubicBezTo>
                    <a:pt x="225" y="355"/>
                    <a:pt x="211" y="369"/>
                    <a:pt x="194" y="369"/>
                  </a:cubicBezTo>
                  <a:close/>
                  <a:moveTo>
                    <a:pt x="900" y="333"/>
                  </a:moveTo>
                  <a:cubicBezTo>
                    <a:pt x="871" y="343"/>
                    <a:pt x="848" y="346"/>
                    <a:pt x="831" y="346"/>
                  </a:cubicBezTo>
                  <a:cubicBezTo>
                    <a:pt x="835" y="335"/>
                    <a:pt x="838" y="324"/>
                    <a:pt x="839" y="312"/>
                  </a:cubicBezTo>
                  <a:cubicBezTo>
                    <a:pt x="840" y="281"/>
                    <a:pt x="824" y="259"/>
                    <a:pt x="797" y="256"/>
                  </a:cubicBezTo>
                  <a:cubicBezTo>
                    <a:pt x="774" y="253"/>
                    <a:pt x="754" y="263"/>
                    <a:pt x="744" y="281"/>
                  </a:cubicBezTo>
                  <a:cubicBezTo>
                    <a:pt x="734" y="302"/>
                    <a:pt x="738" y="329"/>
                    <a:pt x="755" y="349"/>
                  </a:cubicBezTo>
                  <a:cubicBezTo>
                    <a:pt x="758" y="353"/>
                    <a:pt x="764" y="359"/>
                    <a:pt x="772" y="364"/>
                  </a:cubicBezTo>
                  <a:cubicBezTo>
                    <a:pt x="760" y="373"/>
                    <a:pt x="744" y="380"/>
                    <a:pt x="724" y="383"/>
                  </a:cubicBezTo>
                  <a:cubicBezTo>
                    <a:pt x="716" y="305"/>
                    <a:pt x="662" y="230"/>
                    <a:pt x="583" y="188"/>
                  </a:cubicBezTo>
                  <a:cubicBezTo>
                    <a:pt x="584" y="180"/>
                    <a:pt x="585" y="171"/>
                    <a:pt x="585" y="163"/>
                  </a:cubicBezTo>
                  <a:cubicBezTo>
                    <a:pt x="585" y="73"/>
                    <a:pt x="513" y="0"/>
                    <a:pt x="424" y="0"/>
                  </a:cubicBezTo>
                  <a:cubicBezTo>
                    <a:pt x="335" y="0"/>
                    <a:pt x="263" y="73"/>
                    <a:pt x="263" y="163"/>
                  </a:cubicBezTo>
                  <a:cubicBezTo>
                    <a:pt x="263" y="166"/>
                    <a:pt x="263" y="168"/>
                    <a:pt x="263" y="171"/>
                  </a:cubicBezTo>
                  <a:cubicBezTo>
                    <a:pt x="262" y="171"/>
                    <a:pt x="261" y="171"/>
                    <a:pt x="261" y="171"/>
                  </a:cubicBezTo>
                  <a:lnTo>
                    <a:pt x="162" y="116"/>
                  </a:lnTo>
                  <a:lnTo>
                    <a:pt x="162" y="231"/>
                  </a:lnTo>
                  <a:cubicBezTo>
                    <a:pt x="126" y="263"/>
                    <a:pt x="100" y="302"/>
                    <a:pt x="88" y="345"/>
                  </a:cubicBezTo>
                  <a:lnTo>
                    <a:pt x="28" y="345"/>
                  </a:lnTo>
                  <a:cubicBezTo>
                    <a:pt x="12" y="345"/>
                    <a:pt x="0" y="358"/>
                    <a:pt x="0" y="373"/>
                  </a:cubicBezTo>
                  <a:lnTo>
                    <a:pt x="0" y="449"/>
                  </a:lnTo>
                  <a:cubicBezTo>
                    <a:pt x="0" y="464"/>
                    <a:pt x="12" y="477"/>
                    <a:pt x="28" y="477"/>
                  </a:cubicBezTo>
                  <a:lnTo>
                    <a:pt x="94" y="477"/>
                  </a:lnTo>
                  <a:cubicBezTo>
                    <a:pt x="112" y="524"/>
                    <a:pt x="147" y="564"/>
                    <a:pt x="192" y="596"/>
                  </a:cubicBezTo>
                  <a:lnTo>
                    <a:pt x="192" y="727"/>
                  </a:lnTo>
                  <a:lnTo>
                    <a:pt x="301" y="727"/>
                  </a:lnTo>
                  <a:lnTo>
                    <a:pt x="301" y="645"/>
                  </a:lnTo>
                  <a:cubicBezTo>
                    <a:pt x="333" y="653"/>
                    <a:pt x="367" y="658"/>
                    <a:pt x="402" y="658"/>
                  </a:cubicBezTo>
                  <a:cubicBezTo>
                    <a:pt x="438" y="658"/>
                    <a:pt x="472" y="653"/>
                    <a:pt x="504" y="645"/>
                  </a:cubicBezTo>
                  <a:lnTo>
                    <a:pt x="504" y="727"/>
                  </a:lnTo>
                  <a:lnTo>
                    <a:pt x="612" y="727"/>
                  </a:lnTo>
                  <a:lnTo>
                    <a:pt x="612" y="596"/>
                  </a:lnTo>
                  <a:cubicBezTo>
                    <a:pt x="676" y="552"/>
                    <a:pt x="718" y="488"/>
                    <a:pt x="724" y="417"/>
                  </a:cubicBezTo>
                  <a:cubicBezTo>
                    <a:pt x="761" y="413"/>
                    <a:pt x="789" y="398"/>
                    <a:pt x="809" y="378"/>
                  </a:cubicBezTo>
                  <a:cubicBezTo>
                    <a:pt x="833" y="382"/>
                    <a:pt x="866" y="381"/>
                    <a:pt x="911" y="366"/>
                  </a:cubicBezTo>
                  <a:lnTo>
                    <a:pt x="900" y="333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228">
              <a:extLst>
                <a:ext uri="{FF2B5EF4-FFF2-40B4-BE49-F238E27FC236}">
                  <a16:creationId xmlns:a16="http://schemas.microsoft.com/office/drawing/2014/main" id="{C51D023A-36E3-5258-3DC9-4F6702E9B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305" y="2333917"/>
              <a:ext cx="37167" cy="3949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229">
              <a:extLst>
                <a:ext uri="{FF2B5EF4-FFF2-40B4-BE49-F238E27FC236}">
                  <a16:creationId xmlns:a16="http://schemas.microsoft.com/office/drawing/2014/main" id="{4E82C1FE-BF83-DE10-ED57-62C68205F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262" y="2417544"/>
              <a:ext cx="167253" cy="188162"/>
            </a:xfrm>
            <a:custGeom>
              <a:avLst/>
              <a:gdLst>
                <a:gd name="T0" fmla="*/ 72 w 72"/>
                <a:gd name="T1" fmla="*/ 45 h 81"/>
                <a:gd name="T2" fmla="*/ 60 w 72"/>
                <a:gd name="T3" fmla="*/ 34 h 81"/>
                <a:gd name="T4" fmla="*/ 44 w 72"/>
                <a:gd name="T5" fmla="*/ 50 h 81"/>
                <a:gd name="T6" fmla="*/ 44 w 72"/>
                <a:gd name="T7" fmla="*/ 0 h 81"/>
                <a:gd name="T8" fmla="*/ 28 w 72"/>
                <a:gd name="T9" fmla="*/ 0 h 81"/>
                <a:gd name="T10" fmla="*/ 28 w 72"/>
                <a:gd name="T11" fmla="*/ 50 h 81"/>
                <a:gd name="T12" fmla="*/ 11 w 72"/>
                <a:gd name="T13" fmla="*/ 34 h 81"/>
                <a:gd name="T14" fmla="*/ 0 w 72"/>
                <a:gd name="T15" fmla="*/ 45 h 81"/>
                <a:gd name="T16" fmla="*/ 36 w 72"/>
                <a:gd name="T17" fmla="*/ 81 h 81"/>
                <a:gd name="T18" fmla="*/ 72 w 72"/>
                <a:gd name="T19" fmla="*/ 4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81">
                  <a:moveTo>
                    <a:pt x="72" y="45"/>
                  </a:moveTo>
                  <a:lnTo>
                    <a:pt x="60" y="34"/>
                  </a:lnTo>
                  <a:lnTo>
                    <a:pt x="44" y="50"/>
                  </a:lnTo>
                  <a:lnTo>
                    <a:pt x="44" y="0"/>
                  </a:lnTo>
                  <a:lnTo>
                    <a:pt x="28" y="0"/>
                  </a:lnTo>
                  <a:lnTo>
                    <a:pt x="28" y="50"/>
                  </a:lnTo>
                  <a:lnTo>
                    <a:pt x="11" y="34"/>
                  </a:lnTo>
                  <a:lnTo>
                    <a:pt x="0" y="45"/>
                  </a:lnTo>
                  <a:lnTo>
                    <a:pt x="36" y="81"/>
                  </a:lnTo>
                  <a:lnTo>
                    <a:pt x="72" y="4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230">
              <a:extLst>
                <a:ext uri="{FF2B5EF4-FFF2-40B4-BE49-F238E27FC236}">
                  <a16:creationId xmlns:a16="http://schemas.microsoft.com/office/drawing/2014/main" id="{D85DA7B4-DCEF-40A3-E9E0-2B59B9B15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561" y="2431482"/>
              <a:ext cx="37167" cy="4181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231">
              <a:extLst>
                <a:ext uri="{FF2B5EF4-FFF2-40B4-BE49-F238E27FC236}">
                  <a16:creationId xmlns:a16="http://schemas.microsoft.com/office/drawing/2014/main" id="{0D2E29DC-1A67-F0A0-5519-45F8679D6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518" y="2515109"/>
              <a:ext cx="167253" cy="190484"/>
            </a:xfrm>
            <a:custGeom>
              <a:avLst/>
              <a:gdLst>
                <a:gd name="T0" fmla="*/ 72 w 72"/>
                <a:gd name="T1" fmla="*/ 46 h 82"/>
                <a:gd name="T2" fmla="*/ 61 w 72"/>
                <a:gd name="T3" fmla="*/ 34 h 82"/>
                <a:gd name="T4" fmla="*/ 44 w 72"/>
                <a:gd name="T5" fmla="*/ 50 h 82"/>
                <a:gd name="T6" fmla="*/ 44 w 72"/>
                <a:gd name="T7" fmla="*/ 0 h 82"/>
                <a:gd name="T8" fmla="*/ 28 w 72"/>
                <a:gd name="T9" fmla="*/ 0 h 82"/>
                <a:gd name="T10" fmla="*/ 28 w 72"/>
                <a:gd name="T11" fmla="*/ 50 h 82"/>
                <a:gd name="T12" fmla="*/ 12 w 72"/>
                <a:gd name="T13" fmla="*/ 34 h 82"/>
                <a:gd name="T14" fmla="*/ 0 w 72"/>
                <a:gd name="T15" fmla="*/ 46 h 82"/>
                <a:gd name="T16" fmla="*/ 36 w 72"/>
                <a:gd name="T17" fmla="*/ 82 h 82"/>
                <a:gd name="T18" fmla="*/ 72 w 72"/>
                <a:gd name="T19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82">
                  <a:moveTo>
                    <a:pt x="72" y="46"/>
                  </a:moveTo>
                  <a:lnTo>
                    <a:pt x="61" y="34"/>
                  </a:lnTo>
                  <a:lnTo>
                    <a:pt x="44" y="50"/>
                  </a:lnTo>
                  <a:lnTo>
                    <a:pt x="44" y="0"/>
                  </a:lnTo>
                  <a:lnTo>
                    <a:pt x="28" y="0"/>
                  </a:lnTo>
                  <a:lnTo>
                    <a:pt x="28" y="50"/>
                  </a:lnTo>
                  <a:lnTo>
                    <a:pt x="12" y="34"/>
                  </a:lnTo>
                  <a:lnTo>
                    <a:pt x="0" y="46"/>
                  </a:lnTo>
                  <a:lnTo>
                    <a:pt x="36" y="82"/>
                  </a:lnTo>
                  <a:lnTo>
                    <a:pt x="72" y="4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232">
              <a:extLst>
                <a:ext uri="{FF2B5EF4-FFF2-40B4-BE49-F238E27FC236}">
                  <a16:creationId xmlns:a16="http://schemas.microsoft.com/office/drawing/2014/main" id="{CCA71ED1-521C-BC9A-09A9-A35B16B90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726" y="2431482"/>
              <a:ext cx="39491" cy="4181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233">
              <a:extLst>
                <a:ext uri="{FF2B5EF4-FFF2-40B4-BE49-F238E27FC236}">
                  <a16:creationId xmlns:a16="http://schemas.microsoft.com/office/drawing/2014/main" id="{55E454B0-E598-9C7C-76EF-C94A79984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683" y="2515109"/>
              <a:ext cx="169577" cy="190484"/>
            </a:xfrm>
            <a:custGeom>
              <a:avLst/>
              <a:gdLst>
                <a:gd name="T0" fmla="*/ 73 w 73"/>
                <a:gd name="T1" fmla="*/ 46 h 82"/>
                <a:gd name="T2" fmla="*/ 61 w 73"/>
                <a:gd name="T3" fmla="*/ 34 h 82"/>
                <a:gd name="T4" fmla="*/ 45 w 73"/>
                <a:gd name="T5" fmla="*/ 50 h 82"/>
                <a:gd name="T6" fmla="*/ 45 w 73"/>
                <a:gd name="T7" fmla="*/ 0 h 82"/>
                <a:gd name="T8" fmla="*/ 28 w 73"/>
                <a:gd name="T9" fmla="*/ 0 h 82"/>
                <a:gd name="T10" fmla="*/ 28 w 73"/>
                <a:gd name="T11" fmla="*/ 50 h 82"/>
                <a:gd name="T12" fmla="*/ 12 w 73"/>
                <a:gd name="T13" fmla="*/ 34 h 82"/>
                <a:gd name="T14" fmla="*/ 0 w 73"/>
                <a:gd name="T15" fmla="*/ 46 h 82"/>
                <a:gd name="T16" fmla="*/ 36 w 73"/>
                <a:gd name="T17" fmla="*/ 82 h 82"/>
                <a:gd name="T18" fmla="*/ 73 w 73"/>
                <a:gd name="T19" fmla="*/ 4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82">
                  <a:moveTo>
                    <a:pt x="73" y="46"/>
                  </a:moveTo>
                  <a:lnTo>
                    <a:pt x="61" y="34"/>
                  </a:lnTo>
                  <a:lnTo>
                    <a:pt x="45" y="50"/>
                  </a:lnTo>
                  <a:lnTo>
                    <a:pt x="45" y="0"/>
                  </a:lnTo>
                  <a:lnTo>
                    <a:pt x="28" y="0"/>
                  </a:lnTo>
                  <a:lnTo>
                    <a:pt x="28" y="50"/>
                  </a:lnTo>
                  <a:lnTo>
                    <a:pt x="12" y="34"/>
                  </a:lnTo>
                  <a:lnTo>
                    <a:pt x="0" y="46"/>
                  </a:lnTo>
                  <a:lnTo>
                    <a:pt x="36" y="82"/>
                  </a:lnTo>
                  <a:lnTo>
                    <a:pt x="73" y="4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B2232D-1D74-D170-BBB8-622EFD4F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Postage credits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DC381B3-C8AF-E4C8-C2A0-9FA2FD805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Full terms and conditions 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736F4-2748-7A62-F28B-E1F16C88F594}"/>
              </a:ext>
            </a:extLst>
          </p:cNvPr>
          <p:cNvSpPr txBox="1"/>
          <p:nvPr/>
        </p:nvSpPr>
        <p:spPr>
          <a:xfrm>
            <a:off x="1716985" y="2388079"/>
            <a:ext cx="387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Postage credit rates vary depending on the type of test you undertake.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4B1356-3211-BB90-ECA6-52E02291029C}"/>
              </a:ext>
            </a:extLst>
          </p:cNvPr>
          <p:cNvSpPr/>
          <p:nvPr/>
        </p:nvSpPr>
        <p:spPr>
          <a:xfrm>
            <a:off x="1716985" y="3518750"/>
            <a:ext cx="38788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We will offer postage credits at the standard rate unless they qualify as an ‘exceptional’ test.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AEBF1A-D449-8A8D-A2B2-0F7F51AEAE0C}"/>
              </a:ext>
            </a:extLst>
          </p:cNvPr>
          <p:cNvSpPr txBox="1"/>
          <p:nvPr/>
        </p:nvSpPr>
        <p:spPr>
          <a:xfrm>
            <a:off x="1808271" y="4627796"/>
            <a:ext cx="365710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Standard Test 		= 10% credit</a:t>
            </a:r>
          </a:p>
          <a:p>
            <a:r>
              <a:rPr lang="en-GB" b="1" dirty="0">
                <a:solidFill>
                  <a:schemeClr val="bg1"/>
                </a:solidFill>
              </a:rPr>
              <a:t>Exceptional Test 	= 30% credit</a:t>
            </a:r>
          </a:p>
          <a:p>
            <a:r>
              <a:rPr lang="en-GB" b="1" dirty="0">
                <a:solidFill>
                  <a:schemeClr val="bg1"/>
                </a:solidFill>
              </a:rPr>
              <a:t>				+ 10% roll out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5081147-F8DD-A031-C2DD-FAFA6D1EC736}"/>
              </a:ext>
            </a:extLst>
          </p:cNvPr>
          <p:cNvGrpSpPr/>
          <p:nvPr/>
        </p:nvGrpSpPr>
        <p:grpSpPr>
          <a:xfrm>
            <a:off x="543231" y="3412224"/>
            <a:ext cx="882147" cy="961826"/>
            <a:chOff x="543231" y="3748551"/>
            <a:chExt cx="882147" cy="96182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B0AD59-2E03-1413-7565-D5EA9BB84A9C}"/>
                </a:ext>
              </a:extLst>
            </p:cNvPr>
            <p:cNvGrpSpPr/>
            <p:nvPr/>
          </p:nvGrpSpPr>
          <p:grpSpPr>
            <a:xfrm>
              <a:off x="543231" y="3966693"/>
              <a:ext cx="882147" cy="743684"/>
              <a:chOff x="7485387" y="1678014"/>
              <a:chExt cx="3240000" cy="2731440"/>
            </a:xfrm>
            <a:solidFill>
              <a:schemeClr val="tx1"/>
            </a:solidFill>
          </p:grpSpPr>
          <p:sp>
            <p:nvSpPr>
              <p:cNvPr id="36" name="Freeform: Shape 2173">
                <a:extLst>
                  <a:ext uri="{FF2B5EF4-FFF2-40B4-BE49-F238E27FC236}">
                    <a16:creationId xmlns:a16="http://schemas.microsoft.com/office/drawing/2014/main" id="{4FA1CD60-F2C3-619C-AE9E-C1E02F27A1C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76791" flipV="1">
                <a:off x="8789271" y="1813327"/>
                <a:ext cx="1302126" cy="2596127"/>
              </a:xfrm>
              <a:custGeom>
                <a:avLst/>
                <a:gdLst>
                  <a:gd name="connsiteX0" fmla="*/ 69412 w 1302126"/>
                  <a:gd name="connsiteY0" fmla="*/ 2559963 h 2596127"/>
                  <a:gd name="connsiteX1" fmla="*/ 1253162 w 1302126"/>
                  <a:gd name="connsiteY1" fmla="*/ 199847 h 2596127"/>
                  <a:gd name="connsiteX2" fmla="*/ 1253163 w 1302126"/>
                  <a:gd name="connsiteY2" fmla="*/ 2559963 h 2596127"/>
                  <a:gd name="connsiteX3" fmla="*/ 0 w 1302126"/>
                  <a:gd name="connsiteY3" fmla="*/ 2596127 h 2596127"/>
                  <a:gd name="connsiteX4" fmla="*/ 1302126 w 1302126"/>
                  <a:gd name="connsiteY4" fmla="*/ 2596127 h 2596127"/>
                  <a:gd name="connsiteX5" fmla="*/ 1302126 w 1302126"/>
                  <a:gd name="connsiteY5" fmla="*/ 0 h 2596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2126" h="2596127">
                    <a:moveTo>
                      <a:pt x="69412" y="2559963"/>
                    </a:moveTo>
                    <a:lnTo>
                      <a:pt x="1253162" y="199847"/>
                    </a:lnTo>
                    <a:lnTo>
                      <a:pt x="1253163" y="2559963"/>
                    </a:lnTo>
                    <a:close/>
                    <a:moveTo>
                      <a:pt x="0" y="2596127"/>
                    </a:moveTo>
                    <a:lnTo>
                      <a:pt x="1302126" y="2596127"/>
                    </a:lnTo>
                    <a:lnTo>
                      <a:pt x="1302126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2174">
                <a:extLst>
                  <a:ext uri="{FF2B5EF4-FFF2-40B4-BE49-F238E27FC236}">
                    <a16:creationId xmlns:a16="http://schemas.microsoft.com/office/drawing/2014/main" id="{9EDF428D-F27C-9B19-FD10-944A05A588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223209" flipH="1" flipV="1">
                <a:off x="8126953" y="1813327"/>
                <a:ext cx="1302126" cy="2596127"/>
              </a:xfrm>
              <a:custGeom>
                <a:avLst/>
                <a:gdLst>
                  <a:gd name="connsiteX0" fmla="*/ 72302 w 1302126"/>
                  <a:gd name="connsiteY0" fmla="*/ 2548323 h 2596127"/>
                  <a:gd name="connsiteX1" fmla="*/ 1256052 w 1302126"/>
                  <a:gd name="connsiteY1" fmla="*/ 2548323 h 2596127"/>
                  <a:gd name="connsiteX2" fmla="*/ 1256052 w 1302126"/>
                  <a:gd name="connsiteY2" fmla="*/ 188208 h 2596127"/>
                  <a:gd name="connsiteX3" fmla="*/ 0 w 1302126"/>
                  <a:gd name="connsiteY3" fmla="*/ 2596127 h 2596127"/>
                  <a:gd name="connsiteX4" fmla="*/ 1302126 w 1302126"/>
                  <a:gd name="connsiteY4" fmla="*/ 0 h 2596127"/>
                  <a:gd name="connsiteX5" fmla="*/ 1302126 w 1302126"/>
                  <a:gd name="connsiteY5" fmla="*/ 2596127 h 2596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2126" h="2596127">
                    <a:moveTo>
                      <a:pt x="72302" y="2548323"/>
                    </a:moveTo>
                    <a:lnTo>
                      <a:pt x="1256052" y="2548323"/>
                    </a:lnTo>
                    <a:lnTo>
                      <a:pt x="1256052" y="188208"/>
                    </a:lnTo>
                    <a:close/>
                    <a:moveTo>
                      <a:pt x="0" y="2596127"/>
                    </a:moveTo>
                    <a:lnTo>
                      <a:pt x="1302126" y="0"/>
                    </a:lnTo>
                    <a:lnTo>
                      <a:pt x="1302126" y="2596127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85C9574-009E-5C8A-CAD8-1227096750E4}"/>
                  </a:ext>
                </a:extLst>
              </p:cNvPr>
              <p:cNvSpPr/>
              <p:nvPr/>
            </p:nvSpPr>
            <p:spPr>
              <a:xfrm>
                <a:off x="7485387" y="2505432"/>
                <a:ext cx="3240000" cy="4188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832F82D-6E62-29C2-9FC6-5BE6D0609B95}"/>
                  </a:ext>
                </a:extLst>
              </p:cNvPr>
              <p:cNvSpPr/>
              <p:nvPr/>
            </p:nvSpPr>
            <p:spPr>
              <a:xfrm rot="3662523">
                <a:off x="8900359" y="2099973"/>
                <a:ext cx="883636" cy="4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AB6A732-E7A1-50C1-8E83-3B56D08016D6}"/>
                  </a:ext>
                </a:extLst>
              </p:cNvPr>
              <p:cNvSpPr/>
              <p:nvPr/>
            </p:nvSpPr>
            <p:spPr>
              <a:xfrm rot="17937477" flipH="1">
                <a:off x="8422536" y="2098232"/>
                <a:ext cx="883636" cy="43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CFA3006-BE24-5895-CAD0-F4D7074ACE6A}"/>
                  </a:ext>
                </a:extLst>
              </p:cNvPr>
              <p:cNvSpPr/>
              <p:nvPr/>
            </p:nvSpPr>
            <p:spPr>
              <a:xfrm>
                <a:off x="8457887" y="1691018"/>
                <a:ext cx="1296000" cy="4607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17897E-6DAF-6FBB-8E88-6E9330752E70}"/>
                </a:ext>
              </a:extLst>
            </p:cNvPr>
            <p:cNvSpPr/>
            <p:nvPr/>
          </p:nvSpPr>
          <p:spPr>
            <a:xfrm rot="2834201" flipH="1">
              <a:off x="563459" y="3978334"/>
              <a:ext cx="112235" cy="1069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AA3BD8-9CD1-D3B6-F6E6-25681E01F5B7}"/>
                </a:ext>
              </a:extLst>
            </p:cNvPr>
            <p:cNvSpPr/>
            <p:nvPr/>
          </p:nvSpPr>
          <p:spPr>
            <a:xfrm rot="18765799">
              <a:off x="1292916" y="3978334"/>
              <a:ext cx="112235" cy="1069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21F985-A6E3-3169-880D-51242D251C31}"/>
                </a:ext>
              </a:extLst>
            </p:cNvPr>
            <p:cNvSpPr/>
            <p:nvPr/>
          </p:nvSpPr>
          <p:spPr>
            <a:xfrm rot="4528917" flipH="1">
              <a:off x="727905" y="3873447"/>
              <a:ext cx="112235" cy="1069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D91C8F-05F6-C250-BE41-F6F4328AF207}"/>
                </a:ext>
              </a:extLst>
            </p:cNvPr>
            <p:cNvSpPr/>
            <p:nvPr/>
          </p:nvSpPr>
          <p:spPr>
            <a:xfrm rot="17071083">
              <a:off x="1137862" y="3873447"/>
              <a:ext cx="112235" cy="1069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C0EEF9-1427-DF41-A2BE-505560699B0D}"/>
                </a:ext>
              </a:extLst>
            </p:cNvPr>
            <p:cNvSpPr/>
            <p:nvPr/>
          </p:nvSpPr>
          <p:spPr>
            <a:xfrm rot="16200000">
              <a:off x="934942" y="3799322"/>
              <a:ext cx="112235" cy="1069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949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F4F11-B65F-4288-7AD3-AB24606D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Always on exceptional tests qualify at a higher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0021B-6F68-BC95-6B3B-8F62741F26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CD9C3-A9F3-4409-1015-9C4022BB546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8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EBFC36-49B3-0AF5-4DE8-29B9B49F3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Full terms and conditions apply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E5C6F68-281B-EC0C-2A43-6E6BD7DE2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938624"/>
              </p:ext>
            </p:extLst>
          </p:nvPr>
        </p:nvGraphicFramePr>
        <p:xfrm>
          <a:off x="485999" y="1781807"/>
          <a:ext cx="11069259" cy="189992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546174">
                  <a:extLst>
                    <a:ext uri="{9D8B030D-6E8A-4147-A177-3AD203B41FA5}">
                      <a16:colId xmlns:a16="http://schemas.microsoft.com/office/drawing/2014/main" val="1006748165"/>
                    </a:ext>
                  </a:extLst>
                </a:gridCol>
                <a:gridCol w="7523085">
                  <a:extLst>
                    <a:ext uri="{9D8B030D-6E8A-4147-A177-3AD203B41FA5}">
                      <a16:colId xmlns:a16="http://schemas.microsoft.com/office/drawing/2014/main" val="2539906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EXCEPTIONAL TESTS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EXAMPLES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536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 brand new or incremental mailing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 brand new communication using mail that you have not tried before or an extension of an existing mailed communication to reach a brand new audience.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265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Increase to your postage costs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Increasing the size of your item from Letter to Large Letter format or material increased weight as a result of additional pages.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935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New use of emerging technology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Test the use of voice activation or use augmented reality with your mailing.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9274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507BC40-A540-917A-BEBE-5617D9754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811311"/>
              </p:ext>
            </p:extLst>
          </p:nvPr>
        </p:nvGraphicFramePr>
        <p:xfrm>
          <a:off x="485999" y="3754375"/>
          <a:ext cx="11069259" cy="227076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524141">
                  <a:extLst>
                    <a:ext uri="{9D8B030D-6E8A-4147-A177-3AD203B41FA5}">
                      <a16:colId xmlns:a16="http://schemas.microsoft.com/office/drawing/2014/main" val="1521813079"/>
                    </a:ext>
                  </a:extLst>
                </a:gridCol>
                <a:gridCol w="7545118">
                  <a:extLst>
                    <a:ext uri="{9D8B030D-6E8A-4147-A177-3AD203B41FA5}">
                      <a16:colId xmlns:a16="http://schemas.microsoft.com/office/drawing/2014/main" val="2347501780"/>
                    </a:ext>
                  </a:extLst>
                </a:gridCol>
              </a:tblGrid>
              <a:tr h="3472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We normally expect to support up to 100k items for an individual test. However, dependent on the details provided we will support up to a maximum of 10m items. </a:t>
                      </a:r>
                      <a:endParaRPr lang="en-GB" sz="16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96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/>
                        <a:t>TEST VOLUME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EXAMPLES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169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Up to 100k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Testing a new campaign or change to existing campaign.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368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Up to 200k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Test linked to reactivating a campaign that has been removed from your mailing plan.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967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Up to 10m item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Test includes new incremental volume and is based solely on the use of the incentive and not pre planned volume prior to the submission of your application.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56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15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4E82B-E85A-6A15-961F-E3290E8C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Here’s what some sectors Have tested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3724C-429F-0CDA-CA01-1B440DC56A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They’ve reduced churn, built relationships or changed behaviours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AF5C5-0A26-7899-55E3-2C30D38067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9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DE177B-E189-CC4E-5F7C-1DBBCB30C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4FBA64-5A43-6B7B-31AE-9A1CCC0A3E9C}"/>
              </a:ext>
            </a:extLst>
          </p:cNvPr>
          <p:cNvSpPr/>
          <p:nvPr/>
        </p:nvSpPr>
        <p:spPr>
          <a:xfrm>
            <a:off x="599693" y="1859827"/>
            <a:ext cx="5453657" cy="9841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Business Mail helped a pet retailer generate incremental revenue and an ROI of 367%.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E1E6C-9697-6715-5316-28CB7F92B693}"/>
              </a:ext>
            </a:extLst>
          </p:cNvPr>
          <p:cNvSpPr/>
          <p:nvPr/>
        </p:nvSpPr>
        <p:spPr>
          <a:xfrm>
            <a:off x="599693" y="2959884"/>
            <a:ext cx="5454000" cy="982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>
              <a:lnSpc>
                <a:spcPts val="1800"/>
              </a:lnSpc>
            </a:pPr>
            <a:r>
              <a:rPr lang="en-US" dirty="0">
                <a:solidFill>
                  <a:schemeClr val="tx1"/>
                </a:solidFill>
              </a:rPr>
              <a:t>A well known catalogue retailer introduced a welcome pack which received a 22.5% response rate, generating an extra £3million in sales.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6863B5-5324-81F8-04F1-C0FBF72D1C0F}"/>
              </a:ext>
            </a:extLst>
          </p:cNvPr>
          <p:cNvSpPr/>
          <p:nvPr/>
        </p:nvSpPr>
        <p:spPr>
          <a:xfrm>
            <a:off x="599693" y="4082646"/>
            <a:ext cx="5454000" cy="982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82% of customers agreed it was easy to understand changes to TSB’s T’s&amp;C’s following a letter.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FD95C0-2133-9338-BA12-E63DD58E4732}"/>
              </a:ext>
            </a:extLst>
          </p:cNvPr>
          <p:cNvSpPr/>
          <p:nvPr/>
        </p:nvSpPr>
        <p:spPr>
          <a:xfrm>
            <a:off x="6189939" y="2953295"/>
            <a:ext cx="5454000" cy="982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A credit card company mailed card holders to help come out of persistent debt, delivering a 5.9% increase in repayments.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738E2D-C0A8-F9F6-4258-67433F966A4E}"/>
              </a:ext>
            </a:extLst>
          </p:cNvPr>
          <p:cNvSpPr/>
          <p:nvPr/>
        </p:nvSpPr>
        <p:spPr>
          <a:xfrm>
            <a:off x="6189939" y="4082646"/>
            <a:ext cx="5454000" cy="982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>
              <a:lnSpc>
                <a:spcPts val="1800"/>
              </a:lnSpc>
            </a:pPr>
            <a:r>
              <a:rPr lang="en-US" dirty="0">
                <a:solidFill>
                  <a:schemeClr val="tx1"/>
                </a:solidFill>
              </a:rPr>
              <a:t>A water company changed the habit of 70% of people who were pouring fat down sinks, resulting in 26% reduction in sewer blockages.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B151DD-C903-C397-F256-F6E316196508}"/>
              </a:ext>
            </a:extLst>
          </p:cNvPr>
          <p:cNvSpPr/>
          <p:nvPr/>
        </p:nvSpPr>
        <p:spPr>
          <a:xfrm>
            <a:off x="6189939" y="1860326"/>
            <a:ext cx="5453657" cy="9889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Communicating rewards with mail in a multi-media campaign helped a telco reduce churn and delivered ROMI of 179:1.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7FCC0A-EEF1-FEE0-278A-B1E76FC796E6}"/>
              </a:ext>
            </a:extLst>
          </p:cNvPr>
          <p:cNvSpPr/>
          <p:nvPr/>
        </p:nvSpPr>
        <p:spPr>
          <a:xfrm>
            <a:off x="599693" y="5195458"/>
            <a:ext cx="5454000" cy="982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>
              <a:lnSpc>
                <a:spcPts val="1800"/>
              </a:lnSpc>
            </a:pPr>
            <a:r>
              <a:rPr lang="en-US" dirty="0">
                <a:solidFill>
                  <a:schemeClr val="tx1"/>
                </a:solidFill>
              </a:rPr>
              <a:t>An insurance underwriter saved £270,000 through a letter that helped people with the sign up process and reduced inbound calls.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4C5A75-16DF-9397-4CEF-C02E6953EECB}"/>
              </a:ext>
            </a:extLst>
          </p:cNvPr>
          <p:cNvSpPr/>
          <p:nvPr/>
        </p:nvSpPr>
        <p:spPr>
          <a:xfrm>
            <a:off x="6189939" y="5187624"/>
            <a:ext cx="5454000" cy="982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9988"/>
            <a:r>
              <a:rPr lang="en-US" dirty="0">
                <a:solidFill>
                  <a:schemeClr val="tx1"/>
                </a:solidFill>
              </a:rPr>
              <a:t>A Government department mailed an activity pack to get 700,000 children get moving every day.</a:t>
            </a:r>
          </a:p>
        </p:txBody>
      </p:sp>
      <p:pic>
        <p:nvPicPr>
          <p:cNvPr id="15" name="Graphic 14" descr="Envelope">
            <a:extLst>
              <a:ext uri="{FF2B5EF4-FFF2-40B4-BE49-F238E27FC236}">
                <a16:creationId xmlns:a16="http://schemas.microsoft.com/office/drawing/2014/main" id="{9AED5D4E-3554-E7D9-3971-367E0F141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19" y="2982760"/>
            <a:ext cx="914400" cy="914400"/>
          </a:xfrm>
          <a:prstGeom prst="rect">
            <a:avLst/>
          </a:prstGeom>
        </p:spPr>
      </p:pic>
      <p:pic>
        <p:nvPicPr>
          <p:cNvPr id="16" name="Graphic 15" descr="Open envelope">
            <a:extLst>
              <a:ext uri="{FF2B5EF4-FFF2-40B4-BE49-F238E27FC236}">
                <a16:creationId xmlns:a16="http://schemas.microsoft.com/office/drawing/2014/main" id="{90DBCAF6-C15B-7B3D-7C22-9ECFDEAEC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128" y="4126280"/>
            <a:ext cx="831273" cy="831273"/>
          </a:xfrm>
          <a:prstGeom prst="rect">
            <a:avLst/>
          </a:prstGeom>
        </p:spPr>
      </p:pic>
      <p:pic>
        <p:nvPicPr>
          <p:cNvPr id="17" name="Graphic 16" descr="Crocodile">
            <a:extLst>
              <a:ext uri="{FF2B5EF4-FFF2-40B4-BE49-F238E27FC236}">
                <a16:creationId xmlns:a16="http://schemas.microsoft.com/office/drawing/2014/main" id="{D0EF35F2-C8D8-F505-FB89-CFE1144BCD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2896" y="1894712"/>
            <a:ext cx="914400" cy="914400"/>
          </a:xfrm>
          <a:prstGeom prst="rect">
            <a:avLst/>
          </a:prstGeom>
        </p:spPr>
      </p:pic>
      <p:pic>
        <p:nvPicPr>
          <p:cNvPr id="18" name="Graphic 17" descr="Cheers">
            <a:extLst>
              <a:ext uri="{FF2B5EF4-FFF2-40B4-BE49-F238E27FC236}">
                <a16:creationId xmlns:a16="http://schemas.microsoft.com/office/drawing/2014/main" id="{A822C0F7-003E-EAD9-A8F6-4BBB82F27A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171" y="3037438"/>
            <a:ext cx="914400" cy="914400"/>
          </a:xfrm>
          <a:prstGeom prst="rect">
            <a:avLst/>
          </a:prstGeom>
        </p:spPr>
      </p:pic>
      <p:pic>
        <p:nvPicPr>
          <p:cNvPr id="19" name="Graphic 18" descr="Piggy Bank">
            <a:extLst>
              <a:ext uri="{FF2B5EF4-FFF2-40B4-BE49-F238E27FC236}">
                <a16:creationId xmlns:a16="http://schemas.microsoft.com/office/drawing/2014/main" id="{7AC3F885-D3E9-EE98-4718-DC4DC83AC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3846" y="1859827"/>
            <a:ext cx="914400" cy="914400"/>
          </a:xfrm>
          <a:prstGeom prst="rect">
            <a:avLst/>
          </a:prstGeom>
        </p:spPr>
      </p:pic>
      <p:pic>
        <p:nvPicPr>
          <p:cNvPr id="20" name="Graphic 19" descr="Lock">
            <a:extLst>
              <a:ext uri="{FF2B5EF4-FFF2-40B4-BE49-F238E27FC236}">
                <a16:creationId xmlns:a16="http://schemas.microsoft.com/office/drawing/2014/main" id="{FB404594-AE78-766E-B016-8CFF8FE039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2896" y="5213696"/>
            <a:ext cx="914400" cy="914400"/>
          </a:xfrm>
          <a:prstGeom prst="rect">
            <a:avLst/>
          </a:prstGeom>
        </p:spPr>
      </p:pic>
      <p:pic>
        <p:nvPicPr>
          <p:cNvPr id="21" name="Graphic 20" descr="Water">
            <a:extLst>
              <a:ext uri="{FF2B5EF4-FFF2-40B4-BE49-F238E27FC236}">
                <a16:creationId xmlns:a16="http://schemas.microsoft.com/office/drawing/2014/main" id="{07C7D3D8-6497-1569-AEAD-518BAE5F41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69938" y="4141980"/>
            <a:ext cx="914400" cy="914400"/>
          </a:xfrm>
          <a:prstGeom prst="rect">
            <a:avLst/>
          </a:prstGeom>
        </p:spPr>
      </p:pic>
      <p:pic>
        <p:nvPicPr>
          <p:cNvPr id="22" name="Graphic 21" descr="Heartbeat">
            <a:extLst>
              <a:ext uri="{FF2B5EF4-FFF2-40B4-BE49-F238E27FC236}">
                <a16:creationId xmlns:a16="http://schemas.microsoft.com/office/drawing/2014/main" id="{5C13F85A-655E-34A3-5740-16F25AF09C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22769" y="52218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90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aper_POWER_USER_SEPARATOR_ICONS_aircraft_POWER_USER_SEPARATOR_ICONS_airplane_POWER_USER_SEPARATOR_ICONS_play_POWER_USER_SEPARATOR_ICONS_send_POWER_USER_SEPARATOR_ICONS_email_POWER_USER_SEPARATOR_ICONS_messag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lus_POWER_USER_SEPARATOR_ICONS_with_POWER_USER_SEPARATOR_ICONS_put-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lus_POWER_USER_SEPARATOR_ICONS_with_POWER_USER_SEPARATOR_ICONS_put-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lus_POWER_USER_SEPARATOR_ICONS_with_POWER_USER_SEPARATOR_ICONS_put-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heme/theme1.xml><?xml version="1.0" encoding="utf-8"?>
<a:theme xmlns:a="http://schemas.openxmlformats.org/drawingml/2006/main" name="Office Theme">
  <a:themeElements>
    <a:clrScheme name="Custom Marketreach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E7975"/>
      </a:accent2>
      <a:accent3>
        <a:srgbClr val="F9D3D1"/>
      </a:accent3>
      <a:accent4>
        <a:srgbClr val="000000"/>
      </a:accent4>
      <a:accent5>
        <a:srgbClr val="666666"/>
      </a:accent5>
      <a:accent6>
        <a:srgbClr val="C1C1C1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7d9dac-b3e0-4010-a31f-c9f487ae09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D8A59B4AA4848ADA4BE9476DACB43" ma:contentTypeVersion="14" ma:contentTypeDescription="Create a new document." ma:contentTypeScope="" ma:versionID="70c108b2fcbff4ff9bbeb89ecf086dda">
  <xsd:schema xmlns:xsd="http://www.w3.org/2001/XMLSchema" xmlns:xs="http://www.w3.org/2001/XMLSchema" xmlns:p="http://schemas.microsoft.com/office/2006/metadata/properties" xmlns:ns3="707d9dac-b3e0-4010-a31f-c9f487ae09b7" targetNamespace="http://schemas.microsoft.com/office/2006/metadata/properties" ma:root="true" ma:fieldsID="196871291bfcfa2beb5b3dd12e95e968" ns3:_="">
    <xsd:import namespace="707d9dac-b3e0-4010-a31f-c9f487ae09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d9dac-b3e0-4010-a31f-c9f487ae09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937AC5-93BF-49A6-B607-CC4F4B0ECEB8}">
  <ds:schemaRefs>
    <ds:schemaRef ds:uri="http://schemas.microsoft.com/office/2006/documentManagement/types"/>
    <ds:schemaRef ds:uri="http://schemas.microsoft.com/office/infopath/2007/PartnerControls"/>
    <ds:schemaRef ds:uri="707d9dac-b3e0-4010-a31f-c9f487ae09b7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E1B26B6-C6C1-4C29-AF4B-6725E03274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7d9dac-b3e0-4010-a31f-c9f487ae09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9B7A39-CCC6-4ED8-B3FC-BD560E9CD4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1569</Words>
  <Application>Microsoft Office PowerPoint</Application>
  <PresentationFormat>Widescreen</PresentationFormat>
  <Paragraphs>168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Impact</vt:lpstr>
      <vt:lpstr>Wingdings</vt:lpstr>
      <vt:lpstr>Office Theme</vt:lpstr>
      <vt:lpstr>BUSINESS MAIL TEST AND INNOVATE INCENTIVE</vt:lpstr>
      <vt:lpstr>Business mail</vt:lpstr>
      <vt:lpstr>BUSINESS MAIL HAS HIGH ENGAGEMENT</vt:lpstr>
      <vt:lpstr>Mail gets you noticed</vt:lpstr>
      <vt:lpstr>Mail drives high engagement</vt:lpstr>
      <vt:lpstr>Entry requirements</vt:lpstr>
      <vt:lpstr>Postage credits</vt:lpstr>
      <vt:lpstr>Always on exceptional tests qualify at a higher rate</vt:lpstr>
      <vt:lpstr>Here’s what some sectors Have tested</vt:lpstr>
      <vt:lpstr>Test new technology to get the higher incentive rate</vt:lpstr>
      <vt:lpstr>The APPLICATION AND CREDIT process</vt:lpstr>
      <vt:lpstr>The more detail the better!</vt:lpstr>
      <vt:lpstr>Frequently asked questions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2018-10-03T11:19:32Z</dcterms:created>
  <dcterms:modified xsi:type="dcterms:W3CDTF">2025-02-26T12:07:35Z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0f36f3-41a5-4f45-a6a2-e224f336accd_Enabled">
    <vt:lpwstr>true</vt:lpwstr>
  </property>
  <property fmtid="{D5CDD505-2E9C-101B-9397-08002B2CF9AE}" pid="3" name="MSIP_Label_980f36f3-41a5-4f45-a6a2-e224f336accd_SetDate">
    <vt:lpwstr>2021-08-02T15:26:48Z</vt:lpwstr>
  </property>
  <property fmtid="{D5CDD505-2E9C-101B-9397-08002B2CF9AE}" pid="4" name="MSIP_Label_980f36f3-41a5-4f45-a6a2-e224f336accd_Method">
    <vt:lpwstr>Standard</vt:lpwstr>
  </property>
  <property fmtid="{D5CDD505-2E9C-101B-9397-08002B2CF9AE}" pid="5" name="MSIP_Label_980f36f3-41a5-4f45-a6a2-e224f336accd_Name">
    <vt:lpwstr>980f36f3-41a5-4f45-a6a2-e224f336accd</vt:lpwstr>
  </property>
  <property fmtid="{D5CDD505-2E9C-101B-9397-08002B2CF9AE}" pid="6" name="MSIP_Label_980f36f3-41a5-4f45-a6a2-e224f336accd_SiteId">
    <vt:lpwstr>7a082108-90dd-41ac-be41-9b8feabee2da</vt:lpwstr>
  </property>
  <property fmtid="{D5CDD505-2E9C-101B-9397-08002B2CF9AE}" pid="7" name="MSIP_Label_980f36f3-41a5-4f45-a6a2-e224f336accd_ActionId">
    <vt:lpwstr/>
  </property>
  <property fmtid="{D5CDD505-2E9C-101B-9397-08002B2CF9AE}" pid="8" name="MSIP_Label_980f36f3-41a5-4f45-a6a2-e224f336accd_ContentBits">
    <vt:lpwstr>2</vt:lpwstr>
  </property>
  <property fmtid="{D5CDD505-2E9C-101B-9397-08002B2CF9AE}" pid="9" name="ContentTypeId">
    <vt:lpwstr>0x010100FC8D8A59B4AA4848ADA4BE9476DACB43</vt:lpwstr>
  </property>
</Properties>
</file>