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4"/>
    <p:sldMasterId id="2147483892" r:id="rId5"/>
  </p:sldMasterIdLst>
  <p:notesMasterIdLst>
    <p:notesMasterId r:id="rId7"/>
  </p:notesMasterIdLst>
  <p:handoutMasterIdLst>
    <p:handoutMasterId r:id="rId8"/>
  </p:handoutMasterIdLst>
  <p:sldIdLst>
    <p:sldId id="423" r:id="rId6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7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6068" userDrawn="1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anda Close" initials="A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121"/>
    <a:srgbClr val="DA2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78" autoAdjust="0"/>
    <p:restoredTop sz="95382" autoAdjust="0"/>
  </p:normalViewPr>
  <p:slideViewPr>
    <p:cSldViewPr>
      <p:cViewPr>
        <p:scale>
          <a:sx n="100" d="100"/>
          <a:sy n="100" d="100"/>
        </p:scale>
        <p:origin x="1348" y="-1824"/>
      </p:cViewPr>
      <p:guideLst>
        <p:guide orient="horz" pos="2167"/>
        <p:guide pos="3120"/>
        <p:guide orient="horz" pos="606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B-4AB0-AA64-148DD60917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2B-4AB0-AA64-148DD60917F4}"/>
              </c:ext>
            </c:extLst>
          </c:dPt>
          <c:cat>
            <c:strRef>
              <c:f>Sheet1!$A$2:$A$3</c:f>
              <c:strCache>
                <c:ptCount val="2"/>
                <c:pt idx="0">
                  <c:v>Engaged</c:v>
                </c:pt>
                <c:pt idx="1">
                  <c:v>Minimally engaged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0.99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2B-4AB0-AA64-148DD6091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3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00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4AFF1-7939-428B-A94A-10DCFC82812D}" type="datetimeFigureOut">
              <a:rPr lang="en-GB" smtClean="0"/>
              <a:t>20/04/2020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00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4BE23-F666-47C8-9FE9-B3105AD67D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651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3" y="0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D69B3-C4D0-4F0E-9F52-30C6A12A0D9B}" type="datetimeFigureOut">
              <a:rPr lang="en-GB" smtClean="0"/>
              <a:t>20/04/2020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6" y="4715832"/>
            <a:ext cx="5436908" cy="446664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272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3" y="9428272"/>
            <a:ext cx="2946275" cy="4966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1993B-4DAA-4D9B-B257-7182D0C14DF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93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2963" y="744538"/>
            <a:ext cx="257492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C7635-1031-4554-832A-27846738D16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44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3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53891" y="7959197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4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" y="1250529"/>
            <a:ext cx="5836695" cy="738664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5414" y="4696587"/>
            <a:ext cx="5316216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" y="2332997"/>
            <a:ext cx="5836695" cy="7386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" y="3413462"/>
            <a:ext cx="5836695" cy="73866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95415" y="5834733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95415" y="6755774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53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lin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7702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-24349" y="180425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3014411"/>
            <a:ext cx="5729209" cy="6541964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9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20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29712" y="7998179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62820" y="9250187"/>
            <a:ext cx="427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700" dirty="0">
                <a:latin typeface="Arial" charset="0"/>
              </a:rPr>
              <a:t>Royal Mail, the cruciform and all marks indicated with ® are registered trade marks of Royal Mail Group Ltd.</a:t>
            </a:r>
          </a:p>
          <a:p>
            <a:pPr>
              <a:defRPr/>
            </a:pPr>
            <a:r>
              <a:rPr lang="en-GB" altLang="en-US" sz="700" dirty="0">
                <a:latin typeface="Arial" charset="0"/>
              </a:rPr>
              <a:t>Royal Mail Group Ltd 2014. Registered Office: 100 Victoria Embankment, London EC4Y 0HQ.© Royal Mail Group Ltd 2014. All rights reserved.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-16233" y="1793881"/>
            <a:ext cx="8375018" cy="430887"/>
          </a:xfrm>
          <a:prstGeom prst="rect">
            <a:avLst/>
          </a:prstGeom>
          <a:solidFill>
            <a:srgbClr val="E32119"/>
          </a:solidFill>
          <a:ln>
            <a:noFill/>
          </a:ln>
        </p:spPr>
        <p:txBody>
          <a:bodyPr vert="horz" wrap="none" lIns="648000" tIns="0" rIns="108000" bIns="0" anchor="ctr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-16232" y="374142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-16232" y="4986326"/>
            <a:ext cx="595833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none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-16232" y="436387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05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141481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1414817"/>
            <a:ext cx="6858000" cy="141481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2829631"/>
            <a:ext cx="6858000" cy="141252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0" y="4242153"/>
            <a:ext cx="6858000" cy="14148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0" y="5656969"/>
            <a:ext cx="6858000" cy="141481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0" y="7071783"/>
            <a:ext cx="6858000" cy="14148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8486600"/>
            <a:ext cx="6858000" cy="1414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7051" y="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27051" y="14153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27051" y="28297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7051" y="42441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27051" y="5648430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27051" y="7072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7051" y="8485026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821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 rot="5400000">
            <a:off x="-475026" y="675498"/>
            <a:ext cx="1109064" cy="159012"/>
            <a:chOff x="8164619" y="6615952"/>
            <a:chExt cx="1688034" cy="242048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E3211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</p:spTree>
    <p:extLst>
      <p:ext uri="{BB962C8B-B14F-4D97-AF65-F5344CB8AC3E}">
        <p14:creationId xmlns:p14="http://schemas.microsoft.com/office/powerpoint/2010/main" val="3113449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3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4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" y="1250529"/>
            <a:ext cx="5836695" cy="738664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5414" y="4696587"/>
            <a:ext cx="5316216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2" y="2332997"/>
            <a:ext cx="5836695" cy="7386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2" y="3413462"/>
            <a:ext cx="5836695" cy="73866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95415" y="5834733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95415" y="6755774"/>
            <a:ext cx="3804871" cy="8392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914400" indent="0">
              <a:buNone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0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0" y="3959021"/>
            <a:ext cx="8375018" cy="43088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0" y="4596941"/>
            <a:ext cx="8375018" cy="43088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0" y="3326138"/>
            <a:ext cx="8375018" cy="430887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6032" y="9239920"/>
            <a:ext cx="3596927" cy="3261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73768" y="9239920"/>
            <a:ext cx="647540" cy="3481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F8DEEF1C-85D8-4622-96D6-431C752B73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 descr="CONFIDENTIAL_TAG_0xFFEE"/>
          <p:cNvSpPr txBox="1"/>
          <p:nvPr userDrawn="1"/>
        </p:nvSpPr>
        <p:spPr>
          <a:xfrm>
            <a:off x="214186" y="8764667"/>
            <a:ext cx="220835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1" name="Shape 255"/>
          <p:cNvPicPr preferRelativeResize="0"/>
          <p:nvPr userDrawn="1"/>
        </p:nvPicPr>
        <p:blipFill>
          <a:blip r:embed="rId2">
            <a:alphaModFix/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33203" y="9217091"/>
            <a:ext cx="1181250" cy="501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Lida_MasterLogo_RED_RGB.ai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750" y="9009451"/>
            <a:ext cx="335589" cy="700179"/>
          </a:xfrm>
          <a:prstGeom prst="rect">
            <a:avLst/>
          </a:prstGeom>
        </p:spPr>
      </p:pic>
      <p:pic>
        <p:nvPicPr>
          <p:cNvPr id="23" name="Picture 6" descr="http://www.recommendedagencies.com/pub/logos/oliver-marketing-logo-1415880287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29"/>
          <a:stretch/>
        </p:blipFill>
        <p:spPr bwMode="auto">
          <a:xfrm>
            <a:off x="1229157" y="8781615"/>
            <a:ext cx="708355" cy="107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age result for MC&amp;C logo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042" y="8907801"/>
            <a:ext cx="672204" cy="953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result for royalmail marketreach logo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35" y="8695293"/>
            <a:ext cx="673547" cy="140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050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2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948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74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3342151" y="2180949"/>
            <a:ext cx="2729206" cy="7375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chart</a:t>
            </a:r>
            <a:endParaRPr lang="en-GB" noProof="0" dirty="0"/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30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able Placeholder 3"/>
          <p:cNvSpPr>
            <a:spLocks noGrp="1"/>
          </p:cNvSpPr>
          <p:nvPr>
            <p:ph type="tbl" sz="quarter" idx="15"/>
          </p:nvPr>
        </p:nvSpPr>
        <p:spPr>
          <a:xfrm>
            <a:off x="3384015" y="2180949"/>
            <a:ext cx="2659673" cy="73754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table</a:t>
            </a:r>
            <a:endParaRPr lang="en-GB" noProof="0" dirty="0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4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0" y="3959021"/>
            <a:ext cx="8375018" cy="43088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0" y="4596941"/>
            <a:ext cx="8375018" cy="43088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0" y="3326138"/>
            <a:ext cx="8375018" cy="430887"/>
          </a:xfrm>
          <a:prstGeom prst="rect">
            <a:avLst/>
          </a:prstGeom>
          <a:solidFill>
            <a:srgbClr val="DA202A"/>
          </a:solidFill>
          <a:ln>
            <a:solidFill>
              <a:schemeClr val="accent1"/>
            </a:solidFill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77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405697" y="2184117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6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1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522360" y="2180439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678225" y="2179798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62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1534636" y="2560734"/>
            <a:ext cx="3798277" cy="5943600"/>
          </a:xfrm>
          <a:prstGeom prst="rect">
            <a:avLst/>
          </a:prstGeom>
        </p:spPr>
      </p:sp>
      <p:grpSp>
        <p:nvGrpSpPr>
          <p:cNvPr id="14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19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lin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7702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-24349" y="180425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3014411"/>
            <a:ext cx="5729209" cy="6541964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9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20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8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43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10914100_RMR_PPT_Master_BG_A4_1.4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08" t="72646" r="3693" b="11961"/>
          <a:stretch>
            <a:fillRect/>
          </a:stretch>
        </p:blipFill>
        <p:spPr bwMode="auto">
          <a:xfrm>
            <a:off x="329712" y="7998179"/>
            <a:ext cx="982540" cy="161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62820" y="9250187"/>
            <a:ext cx="4273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700" dirty="0">
                <a:solidFill>
                  <a:prstClr val="black"/>
                </a:solidFill>
                <a:latin typeface="Arial" charset="0"/>
              </a:rPr>
              <a:t>Royal Mail, the cruciform and all marks indicated with ® are registered trade marks of Royal Mail Group Ltd.</a:t>
            </a:r>
          </a:p>
          <a:p>
            <a:pPr>
              <a:defRPr/>
            </a:pPr>
            <a:r>
              <a:rPr lang="en-GB" altLang="en-US" sz="700" dirty="0">
                <a:solidFill>
                  <a:prstClr val="black"/>
                </a:solidFill>
                <a:latin typeface="Arial" charset="0"/>
              </a:rPr>
              <a:t>Royal Mail Group Ltd 2014. Registered Office: 100 Victoria Embankment, London EC4Y 0HQ.© Royal Mail Group Ltd 2014. All rights reserved.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-16233" y="1793881"/>
            <a:ext cx="8375018" cy="430887"/>
          </a:xfrm>
          <a:prstGeom prst="rect">
            <a:avLst/>
          </a:prstGeom>
          <a:solidFill>
            <a:srgbClr val="E32119"/>
          </a:solidFill>
          <a:ln>
            <a:noFill/>
          </a:ln>
        </p:spPr>
        <p:txBody>
          <a:bodyPr vert="horz" wrap="none" lIns="648000" tIns="0" rIns="108000" bIns="0" anchor="ctr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cap="all" baseline="0">
                <a:solidFill>
                  <a:schemeClr val="bg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-16232" y="374142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-16232" y="4986326"/>
            <a:ext cx="595833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none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-16232" y="4363874"/>
            <a:ext cx="7288311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648000" tIns="0" rIns="108000" bIns="0" anchor="t" anchorCtr="0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cap="all" baseline="0">
                <a:solidFill>
                  <a:schemeClr val="tx1"/>
                </a:solidFill>
                <a:latin typeface="Arial Black" panose="020B0A04020102020204" pitchFamily="34" charset="0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prstClr val="white"/>
                </a:solidFill>
              </a:endParaRPr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49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141481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414817"/>
            <a:ext cx="6858000" cy="141481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29631"/>
            <a:ext cx="6858000" cy="141252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242153"/>
            <a:ext cx="6858000" cy="14148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656969"/>
            <a:ext cx="6858000" cy="141481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7071783"/>
            <a:ext cx="6858000" cy="14148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8486600"/>
            <a:ext cx="6858000" cy="1414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7051" y="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27051" y="14153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27051" y="28297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7051" y="42441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27051" y="5648430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27051" y="7072902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27051" y="8485026"/>
            <a:ext cx="6830949" cy="1446550"/>
          </a:xfrm>
          <a:prstGeom prst="rect">
            <a:avLst/>
          </a:prstGeom>
          <a:noFill/>
        </p:spPr>
        <p:txBody>
          <a:bodyPr wrap="square" lIns="90000" anchor="ctr">
            <a:spAutoFit/>
          </a:bodyPr>
          <a:lstStyle>
            <a:lvl1pPr marL="0" indent="0" algn="ctr">
              <a:buNone/>
              <a:defRPr sz="4400" b="1" cap="all" baseline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710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69450" y="329512"/>
            <a:ext cx="3645900" cy="791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342900" y="2485792"/>
            <a:ext cx="3737475" cy="10654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48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rgbClr val="666666"/>
              </a:buClr>
              <a:buFont typeface="Proxima Nova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DEEF1C-85D8-4622-96D6-431C752B733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14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 slide">
    <p:bg>
      <p:bgPr>
        <a:gradFill rotWithShape="1">
          <a:gsLst>
            <a:gs pos="0">
              <a:schemeClr val="bg1">
                <a:tint val="80000"/>
                <a:satMod val="300000"/>
                <a:alpha val="0"/>
                <a:lumMod val="0"/>
                <a:lumOff val="1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71687" y="9548148"/>
            <a:ext cx="1186315" cy="357852"/>
          </a:xfrm>
          <a:prstGeom prst="rect">
            <a:avLst/>
          </a:prstGeom>
        </p:spPr>
      </p:pic>
      <p:sp>
        <p:nvSpPr>
          <p:cNvPr id="15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076335" y="9463375"/>
            <a:ext cx="377016" cy="52740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975" b="1">
                <a:solidFill>
                  <a:schemeClr val="bg1"/>
                </a:solidFill>
                <a:latin typeface="Arial"/>
              </a:defRPr>
            </a:lvl1pPr>
          </a:lstStyle>
          <a:p>
            <a:fld id="{A74EB0F2-648F-F340-8077-1363C8DB635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311533"/>
            <a:ext cx="6330462" cy="362163"/>
          </a:xfrm>
          <a:prstGeom prst="rect">
            <a:avLst/>
          </a:prstGeom>
          <a:noFill/>
        </p:spPr>
        <p:txBody>
          <a:bodyPr wrap="square" lIns="552226" tIns="38963" rIns="77925" bIns="38963">
            <a:spAutoFit/>
          </a:bodyPr>
          <a:lstStyle>
            <a:lvl1pPr marL="0" indent="0" algn="ctr">
              <a:buNone/>
              <a:defRPr sz="1842" b="1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81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orient="horz" pos="391">
          <p15:clr>
            <a:srgbClr val="FBAE40"/>
          </p15:clr>
        </p15:guide>
        <p15:guide id="7" orient="horz" pos="109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6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-24349" y="1049481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5729209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latin typeface="Arial"/>
              </a:defRPr>
            </a:lvl2pPr>
            <a:lvl3pPr marL="91440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None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- Second level</a:t>
            </a:r>
          </a:p>
          <a:p>
            <a:pPr lvl="2"/>
            <a:r>
              <a:rPr lang="en-US" dirty="0"/>
              <a:t>- 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30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3342151" y="2180949"/>
            <a:ext cx="2729206" cy="73754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chart</a:t>
            </a:r>
            <a:endParaRPr lang="en-GB" noProof="0" dirty="0"/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9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3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able Placeholder 3"/>
          <p:cNvSpPr>
            <a:spLocks noGrp="1"/>
          </p:cNvSpPr>
          <p:nvPr>
            <p:ph type="tbl" sz="quarter" idx="15"/>
          </p:nvPr>
        </p:nvSpPr>
        <p:spPr>
          <a:xfrm>
            <a:off x="3384015" y="2180949"/>
            <a:ext cx="2659673" cy="73754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icon to add table</a:t>
            </a:r>
            <a:endParaRPr lang="en-GB" noProof="0" dirty="0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5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7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405697" y="2184117"/>
            <a:ext cx="290549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grpSp>
        <p:nvGrpSpPr>
          <p:cNvPr id="16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5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2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6496" y="2180950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2522360" y="2180439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678225" y="2179798"/>
            <a:ext cx="2115322" cy="7344403"/>
          </a:xfrm>
          <a:prstGeom prst="rect">
            <a:avLst/>
          </a:prstGeom>
        </p:spPr>
        <p:txBody>
          <a:bodyPr vert="horz"/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 baseline="0">
                <a:solidFill>
                  <a:schemeClr val="tx1"/>
                </a:solidFill>
                <a:latin typeface="Arial"/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latin typeface="Arial"/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E32119"/>
              </a:buClr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  <a:latin typeface="Arial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18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9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7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2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-24348" y="290708"/>
            <a:ext cx="8358297" cy="523220"/>
          </a:xfrm>
          <a:prstGeom prst="rect">
            <a:avLst/>
          </a:prstGeom>
          <a:solidFill>
            <a:srgbClr val="009CDA"/>
          </a:solidFill>
        </p:spPr>
        <p:txBody>
          <a:bodyPr wrap="none" lIns="648000">
            <a:spAutoFit/>
          </a:bodyPr>
          <a:lstStyle>
            <a:lvl1pPr marL="0" indent="0">
              <a:buNone/>
              <a:defRPr sz="2800" b="1" cap="all" baseline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1"/>
          </p:nvPr>
        </p:nvSpPr>
        <p:spPr>
          <a:xfrm>
            <a:off x="1534636" y="2560734"/>
            <a:ext cx="3798277" cy="5943600"/>
          </a:xfrm>
          <a:prstGeom prst="rect">
            <a:avLst/>
          </a:prstGeom>
        </p:spPr>
      </p:sp>
      <p:grpSp>
        <p:nvGrpSpPr>
          <p:cNvPr id="14" name="Group 1"/>
          <p:cNvGrpSpPr>
            <a:grpSpLocks/>
          </p:cNvGrpSpPr>
          <p:nvPr userDrawn="1"/>
        </p:nvGrpSpPr>
        <p:grpSpPr bwMode="auto">
          <a:xfrm>
            <a:off x="5652359" y="9557456"/>
            <a:ext cx="1168830" cy="348544"/>
            <a:chOff x="8164619" y="6615952"/>
            <a:chExt cx="1688034" cy="242048"/>
          </a:xfrm>
        </p:grpSpPr>
        <p:grpSp>
          <p:nvGrpSpPr>
            <p:cNvPr id="16" name="Group 2"/>
            <p:cNvGrpSpPr>
              <a:grpSpLocks/>
            </p:cNvGrpSpPr>
            <p:nvPr/>
          </p:nvGrpSpPr>
          <p:grpSpPr bwMode="auto">
            <a:xfrm>
              <a:off x="8164619" y="6615952"/>
              <a:ext cx="1688034" cy="242048"/>
              <a:chOff x="8164619" y="6615952"/>
              <a:chExt cx="1688034" cy="242048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164619" y="6615952"/>
                <a:ext cx="241261" cy="242048"/>
              </a:xfrm>
              <a:prstGeom prst="rect">
                <a:avLst/>
              </a:prstGeom>
              <a:solidFill>
                <a:srgbClr val="DA202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405880" y="6615952"/>
                <a:ext cx="242847" cy="242048"/>
              </a:xfrm>
              <a:prstGeom prst="rect">
                <a:avLst/>
              </a:prstGeom>
              <a:solidFill>
                <a:srgbClr val="009CD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648727" y="6615952"/>
                <a:ext cx="241261" cy="242048"/>
              </a:xfrm>
              <a:prstGeom prst="rect">
                <a:avLst/>
              </a:prstGeom>
              <a:solidFill>
                <a:srgbClr val="EF821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889988" y="6615952"/>
                <a:ext cx="242848" cy="242048"/>
              </a:xfrm>
              <a:prstGeom prst="rect">
                <a:avLst/>
              </a:prstGeom>
              <a:solidFill>
                <a:srgbClr val="5082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132836" y="6615952"/>
                <a:ext cx="241261" cy="242048"/>
              </a:xfrm>
              <a:prstGeom prst="rect">
                <a:avLst/>
              </a:prstGeom>
              <a:solidFill>
                <a:srgbClr val="82CBD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611392" y="6615952"/>
                <a:ext cx="241261" cy="24204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9368541" y="6615952"/>
              <a:ext cx="242848" cy="242048"/>
            </a:xfrm>
            <a:prstGeom prst="rect">
              <a:avLst/>
            </a:prstGeom>
            <a:solidFill>
              <a:srgbClr val="EEC2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</p:grpSp>
      <p:sp>
        <p:nvSpPr>
          <p:cNvPr id="24" name="Slide Number Placeholder 11"/>
          <p:cNvSpPr>
            <a:spLocks noGrp="1"/>
          </p:cNvSpPr>
          <p:nvPr>
            <p:ph type="sldNum" sz="quarter" idx="24"/>
          </p:nvPr>
        </p:nvSpPr>
        <p:spPr>
          <a:xfrm>
            <a:off x="6043613" y="9458856"/>
            <a:ext cx="3769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07AE5A85-834C-45C6-B70E-D6BB04506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293305733,&quot;Placement&quot;:&quot;Footer&quot;}">
            <a:extLst>
              <a:ext uri="{FF2B5EF4-FFF2-40B4-BE49-F238E27FC236}">
                <a16:creationId xmlns:a16="http://schemas.microsoft.com/office/drawing/2014/main" id="{D7DF158F-5A36-406A-A2F5-642DA7F7E9DA}"/>
              </a:ext>
            </a:extLst>
          </p:cNvPr>
          <p:cNvSpPr txBox="1"/>
          <p:nvPr userDrawn="1"/>
        </p:nvSpPr>
        <p:spPr>
          <a:xfrm>
            <a:off x="0" y="9643656"/>
            <a:ext cx="153393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Classified: RMG –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8" r:id="rId7"/>
    <p:sldLayoutId id="2147483889" r:id="rId8"/>
    <p:sldLayoutId id="2147483884" r:id="rId9"/>
    <p:sldLayoutId id="2147483885" r:id="rId10"/>
    <p:sldLayoutId id="2147483886" r:id="rId11"/>
    <p:sldLayoutId id="2147483887" r:id="rId12"/>
    <p:sldLayoutId id="2147483891" r:id="rId1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293305733,&quot;Placement&quot;:&quot;Footer&quot;}">
            <a:extLst>
              <a:ext uri="{FF2B5EF4-FFF2-40B4-BE49-F238E27FC236}">
                <a16:creationId xmlns:a16="http://schemas.microsoft.com/office/drawing/2014/main" id="{BCF81AFA-CD89-4363-8792-9170877A68B8}"/>
              </a:ext>
            </a:extLst>
          </p:cNvPr>
          <p:cNvSpPr txBox="1"/>
          <p:nvPr userDrawn="1"/>
        </p:nvSpPr>
        <p:spPr>
          <a:xfrm>
            <a:off x="0" y="9643656"/>
            <a:ext cx="153393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Classified: RMG – Public</a:t>
            </a:r>
          </a:p>
        </p:txBody>
      </p:sp>
    </p:spTree>
    <p:extLst>
      <p:ext uri="{BB962C8B-B14F-4D97-AF65-F5344CB8AC3E}">
        <p14:creationId xmlns:p14="http://schemas.microsoft.com/office/powerpoint/2010/main" val="131303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7" r:id="rId1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chart" Target="../charts/chart1.xml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sv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80357"/>
              </p:ext>
            </p:extLst>
          </p:nvPr>
        </p:nvGraphicFramePr>
        <p:xfrm>
          <a:off x="272114" y="2936776"/>
          <a:ext cx="6459991" cy="5089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2454">
                  <a:extLst>
                    <a:ext uri="{9D8B030D-6E8A-4147-A177-3AD203B41FA5}">
                      <a16:colId xmlns:a16="http://schemas.microsoft.com/office/drawing/2014/main" val="4024012003"/>
                    </a:ext>
                  </a:extLst>
                </a:gridCol>
                <a:gridCol w="1363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127">
                <a:tc gridSpan="2">
                  <a:txBody>
                    <a:bodyPr/>
                    <a:lstStyle/>
                    <a:p>
                      <a:r>
                        <a:rPr lang="en-GB" sz="1200" dirty="0">
                          <a:latin typeface="Impact" panose="020B0806030902050204" pitchFamily="34" charset="0"/>
                        </a:rPr>
                        <a:t>HOW DOES MAIL HELP ENGAGE CUSTOMERS AND </a:t>
                      </a:r>
                      <a:r>
                        <a:rPr lang="en-GB" sz="1200" dirty="0">
                          <a:solidFill>
                            <a:schemeClr val="accent1"/>
                          </a:solidFill>
                          <a:latin typeface="Impact" panose="020B0806030902050204" pitchFamily="34" charset="0"/>
                        </a:rPr>
                        <a:t>RETAIN</a:t>
                      </a:r>
                      <a:r>
                        <a:rPr lang="en-GB" sz="1200" dirty="0">
                          <a:latin typeface="Impact" panose="020B0806030902050204" pitchFamily="34" charset="0"/>
                        </a:rPr>
                        <a:t> THEIR </a:t>
                      </a:r>
                      <a:r>
                        <a:rPr lang="en-GB" sz="1200" dirty="0">
                          <a:solidFill>
                            <a:schemeClr val="accent1"/>
                          </a:solidFill>
                          <a:latin typeface="Impact" panose="020B0806030902050204" pitchFamily="34" charset="0"/>
                        </a:rPr>
                        <a:t>LOYALTY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Impact" panose="020B080603090205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780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747">
                <a:tc>
                  <a:txBody>
                    <a:bodyPr/>
                    <a:lstStyle/>
                    <a:p>
                      <a:pPr lvl="0" algn="l">
                        <a:lnSpc>
                          <a:spcPts val="1400"/>
                        </a:lnSpc>
                        <a:defRPr/>
                      </a:pPr>
                      <a:r>
                        <a:rPr lang="en-US" sz="1200" dirty="0">
                          <a:solidFill>
                            <a:prstClr val="black"/>
                          </a:solidFill>
                          <a:latin typeface="Impact" panose="020B0806030902050204" pitchFamily="34" charset="0"/>
                        </a:rPr>
                        <a:t>MAIL HAS HIGH</a:t>
                      </a:r>
                    </a:p>
                    <a:p>
                      <a:pPr lvl="0" algn="l">
                        <a:lnSpc>
                          <a:spcPts val="1400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E20C18"/>
                          </a:solidFill>
                          <a:latin typeface="Impact" panose="020B0806030902050204" pitchFamily="34" charset="0"/>
                        </a:rPr>
                        <a:t>OPENING RATES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Impact" panose="020B0806030902050204" pitchFamily="34" charset="0"/>
                        </a:rPr>
                        <a:t>AND IS DEALT WITH </a:t>
                      </a:r>
                      <a:r>
                        <a:rPr lang="en-US" sz="1200" dirty="0">
                          <a:solidFill>
                            <a:srgbClr val="E20C18"/>
                          </a:solidFill>
                          <a:latin typeface="Impact" panose="020B0806030902050204" pitchFamily="34" charset="0"/>
                        </a:rPr>
                        <a:t>DECISIVELY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of all GI mail is opened, with 70% of it being read. What’s more, 65% of it is dealt with in the first 7 days so it gains cut through on the door mat and is perceived as being important.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kern="0" baseline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JICMAIL Q3 2018 - Q2 2019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86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MAIL HAS HIGH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ENGAGEMENT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INTERACTION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RATES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 mail is returned to by consumers up to 4.8 times – the average for all mail is 4.2.  Of those receiving GI mail 28% of people go on to take some sort of commercial action like going online or phoning the sender.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JICMAIL Q3 2018 -  Q2 2019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45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MAIL CAN DELIVER HIGHLY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PERSONALISED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MESSAGES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Mail is the 2</a:t>
                      </a:r>
                      <a:r>
                        <a:rPr lang="en-US" sz="11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most invested in media channel representing 22% of all GI sector spend. Mail is better at targeting specific groups with niche messages about products that better represent consumers lifestyles and life stages.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JICMAIL Q3 2018 – Q2 2019   </a:t>
                      </a:r>
                      <a:endParaRPr lang="en-US" sz="8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269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MAIL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CONTENT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 DRIVES DIFFERENT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FREQUENCY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 types of mail content have different levels of interaction, sending information about products and services people will go back to this over 4 times. With a financial statement (4.7) and administrative information it is as high as 4.8 times.  Giving your brand several opportunities to engage.</a:t>
                      </a:r>
                    </a:p>
                    <a:p>
                      <a:endParaRPr lang="en-US" sz="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 JICMAIL Q3 2018 – Q2 2019, General Insurance.</a:t>
                      </a:r>
                      <a:endParaRPr lang="en-US" sz="800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42775051"/>
                  </a:ext>
                </a:extLst>
              </a:tr>
            </a:tbl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1B94A922-322A-4D73-A6D9-20CE7AE8AD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57571"/>
              </p:ext>
            </p:extLst>
          </p:nvPr>
        </p:nvGraphicFramePr>
        <p:xfrm>
          <a:off x="5402196" y="3309516"/>
          <a:ext cx="1275672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72113" y="1458484"/>
            <a:ext cx="6459991" cy="14477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1260000" rtlCol="0" anchor="t"/>
          <a:lstStyle/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43% of General Insurance consumers say the sector is particularly bad at rewarding loyalty and 54% of adults (18+) think that insurance companies will try to get out of paying a claim</a:t>
            </a:r>
            <a:r>
              <a:rPr lang="en-GB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Loyalty then becomes a key battleground in the fight for the hearts and minds of consumers, especially when 64%</a:t>
            </a:r>
            <a:r>
              <a:rPr lang="en-GB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consumers used a price comparison web site in the last year and 50%</a:t>
            </a:r>
            <a:r>
              <a:rPr lang="en-GB" sz="1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switched providers in the same period.</a:t>
            </a:r>
          </a:p>
          <a:p>
            <a:endParaRPr lang="en-GB" sz="8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7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Mintel: Consumer &amp; General Insurance UK, Dec 2019.  </a:t>
            </a:r>
            <a:r>
              <a:rPr lang="en-GB" sz="7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Mintel:  Consumer and General Insurance UK, Dec 2019. </a:t>
            </a:r>
            <a:endParaRPr lang="en-GB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60648" y="128464"/>
            <a:ext cx="6244224" cy="1253624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en-US" sz="3400" dirty="0">
                <a:latin typeface="Impact" panose="020B0806030902050204" pitchFamily="34" charset="0"/>
                <a:cs typeface="Arial" panose="020B0604020202020204" pitchFamily="34" charset="0"/>
              </a:rPr>
              <a:t>USING MAIL TO BUILD LOYALTY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400" dirty="0">
                <a:latin typeface="Impact" panose="020B0806030902050204" pitchFamily="34" charset="0"/>
                <a:cs typeface="Arial" panose="020B0604020202020204" pitchFamily="34" charset="0"/>
              </a:rPr>
              <a:t>IN </a:t>
            </a:r>
            <a:r>
              <a:rPr lang="en-US" sz="3400" dirty="0">
                <a:solidFill>
                  <a:schemeClr val="accent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GENERAL INSURANCE</a:t>
            </a:r>
            <a:endParaRPr lang="en-GB" sz="3400" dirty="0">
              <a:solidFill>
                <a:schemeClr val="accent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132857" y="3376175"/>
            <a:ext cx="16137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425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12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2114" y="8212517"/>
            <a:ext cx="5121574" cy="1060963"/>
          </a:xfrm>
          <a:prstGeom prst="rect">
            <a:avLst/>
          </a:prstGeom>
          <a:solidFill>
            <a:srgbClr val="FDC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972000" rtlCol="0" anchor="ctr"/>
          <a:lstStyle/>
          <a:p>
            <a:pPr lvl="0">
              <a:spcAft>
                <a:spcPts val="600"/>
              </a:spcAft>
            </a:pP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TO LEARN MORE?</a:t>
            </a:r>
          </a:p>
          <a:p>
            <a:pPr lvl="0">
              <a:spcAft>
                <a:spcPts val="600"/>
              </a:spcAft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full insight on how people interact with general insurance messages, get in touch. We would be happy to come and share the full research with you.</a:t>
            </a:r>
            <a:endParaRPr lang="en-US" sz="1200" b="1" dirty="0">
              <a:solidFill>
                <a:prstClr val="whit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62023" y="3309516"/>
            <a:ext cx="64780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 flipV="1">
            <a:off x="260648" y="4436243"/>
            <a:ext cx="6479352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260648" y="5582022"/>
            <a:ext cx="647935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260648" y="6706592"/>
            <a:ext cx="6479352" cy="0"/>
          </a:xfrm>
          <a:prstGeom prst="line">
            <a:avLst/>
          </a:prstGeom>
          <a:ln>
            <a:solidFill>
              <a:srgbClr val="95C12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B6DAD8B-E9B2-49D1-A3FF-54CD78C07301}"/>
              </a:ext>
            </a:extLst>
          </p:cNvPr>
          <p:cNvSpPr txBox="1"/>
          <p:nvPr/>
        </p:nvSpPr>
        <p:spPr>
          <a:xfrm>
            <a:off x="272113" y="9356521"/>
            <a:ext cx="5121575" cy="276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contact details here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D25E9FF-399B-4EFA-B417-CF8ED0A58651}"/>
              </a:ext>
            </a:extLst>
          </p:cNvPr>
          <p:cNvCxnSpPr>
            <a:cxnSpLocks/>
          </p:cNvCxnSpPr>
          <p:nvPr/>
        </p:nvCxnSpPr>
        <p:spPr>
          <a:xfrm>
            <a:off x="260648" y="8036644"/>
            <a:ext cx="647935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C997285-59AC-474D-A489-5DE87BF840E3}"/>
              </a:ext>
            </a:extLst>
          </p:cNvPr>
          <p:cNvSpPr/>
          <p:nvPr/>
        </p:nvSpPr>
        <p:spPr>
          <a:xfrm>
            <a:off x="0" y="9705528"/>
            <a:ext cx="1412776" cy="200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DC3111-8716-469B-A4B6-5692694935FC}"/>
              </a:ext>
            </a:extLst>
          </p:cNvPr>
          <p:cNvSpPr txBox="1"/>
          <p:nvPr/>
        </p:nvSpPr>
        <p:spPr>
          <a:xfrm>
            <a:off x="5820084" y="3703652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en-GB" sz="1400" b="1" baseline="30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16" name="Graphic 15" descr="Envelope">
            <a:extLst>
              <a:ext uri="{FF2B5EF4-FFF2-40B4-BE49-F238E27FC236}">
                <a16:creationId xmlns:a16="http://schemas.microsoft.com/office/drawing/2014/main" id="{FDEEBBA0-DF84-4433-8469-36F9931A7A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37112" y="4480694"/>
            <a:ext cx="1005840" cy="10058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FEB9887-CB7D-4683-89A1-C5043239AD2A}"/>
              </a:ext>
            </a:extLst>
          </p:cNvPr>
          <p:cNvSpPr txBox="1"/>
          <p:nvPr/>
        </p:nvSpPr>
        <p:spPr>
          <a:xfrm>
            <a:off x="5820084" y="4722998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GB" sz="1400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0A14F8-B012-4271-B4A0-187377AC4B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972" y="8763007"/>
            <a:ext cx="1099390" cy="86818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7A12E5D-8EAE-443A-99AA-466C59471306}"/>
              </a:ext>
            </a:extLst>
          </p:cNvPr>
          <p:cNvSpPr/>
          <p:nvPr/>
        </p:nvSpPr>
        <p:spPr>
          <a:xfrm>
            <a:off x="5506567" y="8245626"/>
            <a:ext cx="1209401" cy="5958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YOUR LOGO GOES HERE</a:t>
            </a:r>
          </a:p>
        </p:txBody>
      </p:sp>
      <p:pic>
        <p:nvPicPr>
          <p:cNvPr id="5" name="Graphic 4" descr="Cheers">
            <a:extLst>
              <a:ext uri="{FF2B5EF4-FFF2-40B4-BE49-F238E27FC236}">
                <a16:creationId xmlns:a16="http://schemas.microsoft.com/office/drawing/2014/main" id="{923C02B1-1735-4E13-8D20-0CD1C7551E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58816" y="8319812"/>
            <a:ext cx="914400" cy="914400"/>
          </a:xfrm>
          <a:prstGeom prst="rect">
            <a:avLst/>
          </a:prstGeom>
        </p:spPr>
      </p:pic>
      <p:pic>
        <p:nvPicPr>
          <p:cNvPr id="15" name="Graphic 14" descr="Eye">
            <a:extLst>
              <a:ext uri="{FF2B5EF4-FFF2-40B4-BE49-F238E27FC236}">
                <a16:creationId xmlns:a16="http://schemas.microsoft.com/office/drawing/2014/main" id="{5E110683-3F9E-4137-8322-D1383DF56C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10944" y="6930275"/>
            <a:ext cx="914400" cy="914400"/>
          </a:xfrm>
          <a:prstGeom prst="rect">
            <a:avLst/>
          </a:prstGeom>
        </p:spPr>
      </p:pic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07C87ECD-32A5-4114-898C-27D1288A972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45224" y="1642367"/>
            <a:ext cx="1080000" cy="1080000"/>
          </a:xfrm>
          <a:prstGeom prst="rect">
            <a:avLst/>
          </a:prstGeom>
        </p:spPr>
      </p:pic>
      <p:pic>
        <p:nvPicPr>
          <p:cNvPr id="11" name="Graphic 10" descr="Person with idea">
            <a:extLst>
              <a:ext uri="{FF2B5EF4-FFF2-40B4-BE49-F238E27FC236}">
                <a16:creationId xmlns:a16="http://schemas.microsoft.com/office/drawing/2014/main" id="{3F6772D6-F62B-473B-9F54-D45712C133C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79950" y="56750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3387"/>
      </p:ext>
    </p:extLst>
  </p:cSld>
  <p:clrMapOvr>
    <a:masterClrMapping/>
  </p:clrMapOvr>
</p:sld>
</file>

<file path=ppt/theme/theme1.xml><?xml version="1.0" encoding="utf-8"?>
<a:theme xmlns:a="http://schemas.openxmlformats.org/drawingml/2006/main" name="MarketReachMaster">
  <a:themeElements>
    <a:clrScheme name="MarketReac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A202A"/>
      </a:accent1>
      <a:accent2>
        <a:srgbClr val="009CDA"/>
      </a:accent2>
      <a:accent3>
        <a:srgbClr val="EF8214"/>
      </a:accent3>
      <a:accent4>
        <a:srgbClr val="508200"/>
      </a:accent4>
      <a:accent5>
        <a:srgbClr val="82CBD0"/>
      </a:accent5>
      <a:accent6>
        <a:srgbClr val="EEC21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V2" id="{987C3FFD-F571-43DE-81ED-6EF0CF5F5C1B}" vid="{096715A2-1608-4F18-9125-CA943ACC5447}"/>
    </a:ext>
  </a:extLst>
</a:theme>
</file>

<file path=ppt/theme/theme2.xml><?xml version="1.0" encoding="utf-8"?>
<a:theme xmlns:a="http://schemas.openxmlformats.org/drawingml/2006/main" name="1_MarketReachMaster">
  <a:themeElements>
    <a:clrScheme name="MarketReach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A202A"/>
      </a:accent1>
      <a:accent2>
        <a:srgbClr val="009CDA"/>
      </a:accent2>
      <a:accent3>
        <a:srgbClr val="EF8214"/>
      </a:accent3>
      <a:accent4>
        <a:srgbClr val="508200"/>
      </a:accent4>
      <a:accent5>
        <a:srgbClr val="82CBD0"/>
      </a:accent5>
      <a:accent6>
        <a:srgbClr val="EEC21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V2" id="{987C3FFD-F571-43DE-81ED-6EF0CF5F5C1B}" vid="{096715A2-1608-4F18-9125-CA943ACC544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6CF84F325BE34BAF2A6CF66454BD14" ma:contentTypeVersion="10" ma:contentTypeDescription="Create a new document." ma:contentTypeScope="" ma:versionID="b7183a7de39484f35477fdcc049e463b">
  <xsd:schema xmlns:xsd="http://www.w3.org/2001/XMLSchema" xmlns:xs="http://www.w3.org/2001/XMLSchema" xmlns:p="http://schemas.microsoft.com/office/2006/metadata/properties" xmlns:ns2="d487af5d-d2d4-435b-9c36-ec2bca380ce4" xmlns:ns3="69ebceb5-41f1-4f66-9216-76f7349ff001" targetNamespace="http://schemas.microsoft.com/office/2006/metadata/properties" ma:root="true" ma:fieldsID="70d74a6a747906767e1c074ca9e80c6b" ns2:_="" ns3:_="">
    <xsd:import namespace="d487af5d-d2d4-435b-9c36-ec2bca380ce4"/>
    <xsd:import namespace="69ebceb5-41f1-4f66-9216-76f7349ff0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7af5d-d2d4-435b-9c36-ec2bca380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Description0" ma:index="17" nillable="true" ma:displayName="Description" ma:description="Full Discounted products can be found under Schemes and Incentive " ma:format="Dropdown" ma:internalName="Description0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bceb5-41f1-4f66-9216-76f7349ff0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487af5d-d2d4-435b-9c36-ec2bca380ce4" xsi:nil="true"/>
  </documentManagement>
</p:properties>
</file>

<file path=customXml/itemProps1.xml><?xml version="1.0" encoding="utf-8"?>
<ds:datastoreItem xmlns:ds="http://schemas.openxmlformats.org/officeDocument/2006/customXml" ds:itemID="{00C1B1C3-B4BE-4943-A40F-F6C91C787B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D7B786-3EBF-4A8E-8743-2F4D13D3A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87af5d-d2d4-435b-9c36-ec2bca380ce4"/>
    <ds:schemaRef ds:uri="69ebceb5-41f1-4f66-9216-76f7349ff0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E75991-B820-4368-A8EF-8254256A348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69ebceb5-41f1-4f66-9216-76f7349ff00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487af5d-d2d4-435b-9c36-ec2bca380c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10163</TotalTime>
  <Words>424</Words>
  <Application>Microsoft Office PowerPoint</Application>
  <PresentationFormat>A4 Paper (210x297 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Impact</vt:lpstr>
      <vt:lpstr>Proxima Nova</vt:lpstr>
      <vt:lpstr>Wingdings</vt:lpstr>
      <vt:lpstr>MarketReachMaster</vt:lpstr>
      <vt:lpstr>1_MarketReachMaster</vt:lpstr>
      <vt:lpstr>PowerPoint Presentation</vt:lpstr>
    </vt:vector>
  </TitlesOfParts>
  <Company>RMG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McNamara</dc:creator>
  <cp:lastModifiedBy>Sophie Grender</cp:lastModifiedBy>
  <cp:revision>300</cp:revision>
  <cp:lastPrinted>2019-09-18T07:39:37Z</cp:lastPrinted>
  <dcterms:created xsi:type="dcterms:W3CDTF">2015-07-13T09:51:09Z</dcterms:created>
  <dcterms:modified xsi:type="dcterms:W3CDTF">2020-04-20T09:29:47Z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0x010100F96CF84F325BE34BAF2A6CF66454BD14</vt:lpwstr>
  </property>
  <property fmtid="{D5CDD505-2E9C-101B-9397-08002B2CF9AE}" pid="3" name="MSIP_Label_758ef3ce-5376-40b0-bf3f-35cf6e817934_Enabled">
    <vt:lpwstr>True</vt:lpwstr>
  </property>
  <property fmtid="{D5CDD505-2E9C-101B-9397-08002B2CF9AE}" pid="4" name="MSIP_Label_758ef3ce-5376-40b0-bf3f-35cf6e817934_SiteId">
    <vt:lpwstr>7a082108-90dd-41ac-be41-9b8feabee2da</vt:lpwstr>
  </property>
  <property fmtid="{D5CDD505-2E9C-101B-9397-08002B2CF9AE}" pid="5" name="MSIP_Label_758ef3ce-5376-40b0-bf3f-35cf6e817934_Owner">
    <vt:lpwstr>sophie.grender@royalmail.com</vt:lpwstr>
  </property>
  <property fmtid="{D5CDD505-2E9C-101B-9397-08002B2CF9AE}" pid="6" name="MSIP_Label_758ef3ce-5376-40b0-bf3f-35cf6e817934_SetDate">
    <vt:lpwstr>2019-09-25T15:19:19.2444325Z</vt:lpwstr>
  </property>
  <property fmtid="{D5CDD505-2E9C-101B-9397-08002B2CF9AE}" pid="7" name="MSIP_Label_758ef3ce-5376-40b0-bf3f-35cf6e817934_Name">
    <vt:lpwstr>Public</vt:lpwstr>
  </property>
  <property fmtid="{D5CDD505-2E9C-101B-9397-08002B2CF9AE}" pid="8" name="MSIP_Label_758ef3ce-5376-40b0-bf3f-35cf6e817934_Application">
    <vt:lpwstr>Microsoft Azure Information Protection</vt:lpwstr>
  </property>
  <property fmtid="{D5CDD505-2E9C-101B-9397-08002B2CF9AE}" pid="9" name="MSIP_Label_758ef3ce-5376-40b0-bf3f-35cf6e817934_Extended_MSFT_Method">
    <vt:lpwstr>Manual</vt:lpwstr>
  </property>
  <property fmtid="{D5CDD505-2E9C-101B-9397-08002B2CF9AE}" pid="10" name="Sensitivity">
    <vt:lpwstr>Public</vt:lpwstr>
  </property>
</Properties>
</file>