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3706" r:id="rId6"/>
    <p:sldId id="3699" r:id="rId7"/>
    <p:sldId id="3705" r:id="rId8"/>
    <p:sldId id="3704" r:id="rId9"/>
    <p:sldId id="3700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1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67749-F506-46FE-8951-E8674A12D6A9}" v="5" dt="2024-01-05T10:16:2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528" y="28"/>
      </p:cViewPr>
      <p:guideLst>
        <p:guide orient="horz" pos="3793"/>
        <p:guide pos="1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05/01/2024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05/01/2024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52736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5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A9F18-FFBB-42F5-88A6-704A9015E1AF}"/>
              </a:ext>
            </a:extLst>
          </p:cNvPr>
          <p:cNvSpPr/>
          <p:nvPr userDrawn="1"/>
        </p:nvSpPr>
        <p:spPr>
          <a:xfrm>
            <a:off x="47263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EBC18-69A3-4946-9DCB-B63D35C9DB1D}"/>
              </a:ext>
            </a:extLst>
          </p:cNvPr>
          <p:cNvSpPr/>
          <p:nvPr userDrawn="1"/>
        </p:nvSpPr>
        <p:spPr>
          <a:xfrm>
            <a:off x="417214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FE7C4-5339-4446-BEB6-485CC5B50560}"/>
              </a:ext>
            </a:extLst>
          </p:cNvPr>
          <p:cNvSpPr/>
          <p:nvPr userDrawn="1"/>
        </p:nvSpPr>
        <p:spPr>
          <a:xfrm>
            <a:off x="7875694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69" r:id="rId42"/>
    <p:sldLayoutId id="2147483770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hyperlink" Target="https://www.royalmailwholesale.com/first-time-user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hyperlink" Target="https://www.royalmailwholesale.com/testing-and-innovation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10" Type="http://schemas.openxmlformats.org/officeDocument/2006/relationships/hyperlink" Target="https://www.royalmailwholesale.com/testing-and-innovation-2511" TargetMode="External"/><Relationship Id="rId4" Type="http://schemas.openxmlformats.org/officeDocument/2006/relationships/tags" Target="../tags/tag11.xml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hyperlink" Target="https://www.royalmailwholesale.com/advertising-mail-growth" TargetMode="Externa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9.svg"/><Relationship Id="rId2" Type="http://schemas.openxmlformats.org/officeDocument/2006/relationships/tags" Target="../tags/tag17.xml"/><Relationship Id="rId16" Type="http://schemas.openxmlformats.org/officeDocument/2006/relationships/image" Target="../media/image18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hyperlink" Target="https://www.royalmailwholesale.com/publishing-volume-commitment" TargetMode="Externa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ROYAL MAIL WHOLESALE</a:t>
            </a:r>
            <a:br>
              <a:rPr lang="en-US" dirty="0"/>
            </a:br>
            <a:r>
              <a:rPr lang="en-US" dirty="0"/>
              <a:t>INCENTIVE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565C-F586-4D9D-AFE0-0534F97A2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40095-ED54-47EA-95B7-4FF17A174D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994FEF-6D08-44D9-86DA-F487D937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mail incentives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E3AA7-B91E-4E24-8644-B8882311B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49732"/>
            <a:ext cx="8861198" cy="265988"/>
          </a:xfrm>
        </p:spPr>
        <p:txBody>
          <a:bodyPr/>
          <a:lstStyle/>
          <a:p>
            <a:r>
              <a:rPr lang="en-GB" dirty="0"/>
              <a:t>We can help you with incentives in the following scenarios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0C6E-ADDE-4586-95B4-15015BA2D597}"/>
              </a:ext>
            </a:extLst>
          </p:cNvPr>
          <p:cNvSpPr/>
          <p:nvPr/>
        </p:nvSpPr>
        <p:spPr>
          <a:xfrm>
            <a:off x="476578" y="2680816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or returning customers that have not used for at least 24 months can we supported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2" action="ppaction://hlinksldjump"/>
              </a:rPr>
              <a:t>First Time User Incentive 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9462-6373-4894-8789-C2D2E8CA96AA}"/>
              </a:ext>
            </a:extLst>
          </p:cNvPr>
          <p:cNvSpPr/>
          <p:nvPr/>
        </p:nvSpPr>
        <p:spPr>
          <a:xfrm>
            <a:off x="476579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New to 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2991B-1D25-43D4-88E0-DCF3AE2A11D6}"/>
              </a:ext>
            </a:extLst>
          </p:cNvPr>
          <p:cNvSpPr/>
          <p:nvPr/>
        </p:nvSpPr>
        <p:spPr>
          <a:xfrm>
            <a:off x="3239287" y="2042307"/>
            <a:ext cx="2700000" cy="601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Innovating or testing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9A692-02A1-441D-A0D0-ADDBE7D9B1A2}"/>
              </a:ext>
            </a:extLst>
          </p:cNvPr>
          <p:cNvSpPr/>
          <p:nvPr/>
        </p:nvSpPr>
        <p:spPr>
          <a:xfrm>
            <a:off x="6013014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Growing volume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F6041-20AD-41E9-BBD1-20D662E76228}"/>
              </a:ext>
            </a:extLst>
          </p:cNvPr>
          <p:cNvSpPr/>
          <p:nvPr/>
        </p:nvSpPr>
        <p:spPr>
          <a:xfrm>
            <a:off x="8786736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Publishing sector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CD857-110D-41CA-AA63-0B5FDD0C70C3}"/>
              </a:ext>
            </a:extLst>
          </p:cNvPr>
          <p:cNvSpPr/>
          <p:nvPr/>
        </p:nvSpPr>
        <p:spPr>
          <a:xfrm>
            <a:off x="3262012" y="2656944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want to undertake testing or do something new and innovative we can support you via the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3" action="ppaction://hlinksldjump"/>
              </a:rPr>
              <a:t>Test Incentives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CADCE-2E11-4457-A9FB-CA4D4854CB18}"/>
              </a:ext>
            </a:extLst>
          </p:cNvPr>
          <p:cNvSpPr/>
          <p:nvPr/>
        </p:nvSpPr>
        <p:spPr>
          <a:xfrm>
            <a:off x="6036430" y="2655106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customers that plan to grow volume over a 12 month period can be supported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4" action="ppaction://hlinksldjump"/>
              </a:rPr>
              <a:t>Growth Incentive 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8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receive support if they maintain volume.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85F66-EA84-4023-A2FA-D315B33C56EE}"/>
              </a:ext>
            </a:extLst>
          </p:cNvPr>
          <p:cNvSpPr/>
          <p:nvPr/>
        </p:nvSpPr>
        <p:spPr>
          <a:xfrm>
            <a:off x="8799830" y="2664285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are a Publisher posting more than 250k items we can support you to maintain your volume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5" action="ppaction://hlinksldjump"/>
              </a:rPr>
              <a:t>Publishing Incentive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8D1FB-DB91-4EE7-A068-7F3F126E933C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4521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USER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or using mail for the first time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465561" y="1334647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FIRST</a:t>
            </a:r>
          </a:p>
          <a:p>
            <a:pPr algn="ctr"/>
            <a:r>
              <a:rPr lang="en-GB" b="1" dirty="0"/>
              <a:t>TIME USER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016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49287"/>
              </p:ext>
            </p:extLst>
          </p:nvPr>
        </p:nvGraphicFramePr>
        <p:xfrm>
          <a:off x="465561" y="2033625"/>
          <a:ext cx="3714178" cy="391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Brands new to mail or not used the channel for 24 months or more.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You can earn up to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20%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postage credits on Economy Advertising Mail and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7%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on Economy Partially Addressed Letters.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Post a minimum of 4k Advertising Mail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Maximum is 1m items.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9" name="Graphic 38" descr="Illustrator with solid fill">
            <a:hlinkClick r:id="rId7"/>
            <a:extLst>
              <a:ext uri="{FF2B5EF4-FFF2-40B4-BE49-F238E27FC236}">
                <a16:creationId xmlns:a16="http://schemas.microsoft.com/office/drawing/2014/main" id="{1A9D8395-1745-4282-9290-4B5444CCC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7203" y="5475904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2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&amp; Innovate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TEST &amp; INNOVATE SCHEME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80254" y="1403610"/>
            <a:ext cx="3741283" cy="6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BUSINESS MAIL TEST &amp; </a:t>
            </a:r>
          </a:p>
          <a:p>
            <a:pPr algn="ctr"/>
            <a:r>
              <a:rPr lang="en-GB" b="1" dirty="0"/>
              <a:t>INNOVATE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2"/>
            <a:ext cx="3741283" cy="4016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2"/>
            <a:ext cx="3741283" cy="4016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45594"/>
              </p:ext>
            </p:extLst>
          </p:nvPr>
        </p:nvGraphicFramePr>
        <p:xfrm>
          <a:off x="485999" y="2027709"/>
          <a:ext cx="3714178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 for a standard test.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7%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items for Partially Addressed Letters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Test from 4k to 100k.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Maximum is 1m items.*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50998"/>
              </p:ext>
            </p:extLst>
          </p:nvPr>
        </p:nvGraphicFramePr>
        <p:xfrm>
          <a:off x="4249701" y="2018064"/>
          <a:ext cx="3714178" cy="382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 standard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30%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roll out.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Test from 4k to 100k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Maximum is 10m items.*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extension available.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7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0820" y="5400126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10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6736" y="5400126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F71F93-3157-4BA9-8FB2-500C7662A058}"/>
              </a:ext>
            </a:extLst>
          </p:cNvPr>
          <p:cNvSpPr txBox="1"/>
          <p:nvPr/>
        </p:nvSpPr>
        <p:spPr>
          <a:xfrm>
            <a:off x="1545269" y="6057362"/>
            <a:ext cx="9102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* We normally accept tests of between 4k and 100k but at our discretion we will accept test of up to 1m for advertising mail and up to 10m for business mail.</a:t>
            </a:r>
          </a:p>
        </p:txBody>
      </p:sp>
    </p:spTree>
    <p:extLst>
      <p:ext uri="{BB962C8B-B14F-4D97-AF65-F5344CB8AC3E}">
        <p14:creationId xmlns:p14="http://schemas.microsoft.com/office/powerpoint/2010/main" val="230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&amp; commitment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advertising mail incentives if your mail volumes are growing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</a:t>
            </a:r>
          </a:p>
          <a:p>
            <a:pPr algn="ctr"/>
            <a:r>
              <a:rPr lang="en-GB" b="1" dirty="0"/>
              <a:t>GROWTH INCENTIVE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59952" y="1403610"/>
            <a:ext cx="3741283" cy="62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8061010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 Y2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663CD-6F69-4EB1-9938-5CD24ADBEC14}"/>
              </a:ext>
            </a:extLst>
          </p:cNvPr>
          <p:cNvSpPr/>
          <p:nvPr/>
        </p:nvSpPr>
        <p:spPr>
          <a:xfrm>
            <a:off x="8061010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33702"/>
              </p:ext>
            </p:extLst>
          </p:nvPr>
        </p:nvGraphicFramePr>
        <p:xfrm>
          <a:off x="485999" y="2027709"/>
          <a:ext cx="371417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when you mail more volume than the same period last year.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postage credit of up to 20% available, depending on incremental volume on eligible advertising mail.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Minimum incremental volume is 150k Letter or 75k Large Letter items.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/>
        </p:nvGraphicFramePr>
        <p:xfrm>
          <a:off x="4249701" y="2018064"/>
          <a:ext cx="3714178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Keep getting credits if you retain or grow volume after completing year 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Matching at least 95% or exceeding the incremental volume of items posted during the 12 months of your 1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year Incentive.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12 month period.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sp>
        <p:nvSpPr>
          <p:cNvPr id="16" name="Tree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11E674-0545-4418-90A2-A689AAC5D45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07665" y="1452035"/>
            <a:ext cx="410282" cy="456940"/>
          </a:xfrm>
          <a:custGeom>
            <a:avLst/>
            <a:gdLst>
              <a:gd name="T0" fmla="*/ 5222 w 8545"/>
              <a:gd name="T1" fmla="*/ 1068 h 9519"/>
              <a:gd name="T2" fmla="*/ 4927 w 8545"/>
              <a:gd name="T3" fmla="*/ 1443 h 9519"/>
              <a:gd name="T4" fmla="*/ 4088 w 8545"/>
              <a:gd name="T5" fmla="*/ 3079 h 9519"/>
              <a:gd name="T6" fmla="*/ 3769 w 8545"/>
              <a:gd name="T7" fmla="*/ 6612 h 9519"/>
              <a:gd name="T8" fmla="*/ 4272 w 8545"/>
              <a:gd name="T9" fmla="*/ 6589 h 9519"/>
              <a:gd name="T10" fmla="*/ 4425 w 8545"/>
              <a:gd name="T11" fmla="*/ 6593 h 9519"/>
              <a:gd name="T12" fmla="*/ 4787 w 8545"/>
              <a:gd name="T13" fmla="*/ 6613 h 9519"/>
              <a:gd name="T14" fmla="*/ 4507 w 8545"/>
              <a:gd name="T15" fmla="*/ 2969 h 9519"/>
              <a:gd name="T16" fmla="*/ 5515 w 8545"/>
              <a:gd name="T17" fmla="*/ 2289 h 9519"/>
              <a:gd name="T18" fmla="*/ 5991 w 8545"/>
              <a:gd name="T19" fmla="*/ 0 h 9519"/>
              <a:gd name="T20" fmla="*/ 4119 w 8545"/>
              <a:gd name="T21" fmla="*/ 1401 h 9519"/>
              <a:gd name="T22" fmla="*/ 3939 w 8545"/>
              <a:gd name="T23" fmla="*/ 2648 h 9519"/>
              <a:gd name="T24" fmla="*/ 5233 w 8545"/>
              <a:gd name="T25" fmla="*/ 1055 h 9519"/>
              <a:gd name="T26" fmla="*/ 5233 w 8545"/>
              <a:gd name="T27" fmla="*/ 1054 h 9519"/>
              <a:gd name="T28" fmla="*/ 5233 w 8545"/>
              <a:gd name="T29" fmla="*/ 1054 h 9519"/>
              <a:gd name="T30" fmla="*/ 5233 w 8545"/>
              <a:gd name="T31" fmla="*/ 1055 h 9519"/>
              <a:gd name="T32" fmla="*/ 5233 w 8545"/>
              <a:gd name="T33" fmla="*/ 1055 h 9519"/>
              <a:gd name="T34" fmla="*/ 5222 w 8545"/>
              <a:gd name="T35" fmla="*/ 1068 h 9519"/>
              <a:gd name="T36" fmla="*/ 4432 w 8545"/>
              <a:gd name="T37" fmla="*/ 6921 h 9519"/>
              <a:gd name="T38" fmla="*/ 4272 w 8545"/>
              <a:gd name="T39" fmla="*/ 6917 h 9519"/>
              <a:gd name="T40" fmla="*/ 4061 w 8545"/>
              <a:gd name="T41" fmla="*/ 6923 h 9519"/>
              <a:gd name="T42" fmla="*/ 3817 w 8545"/>
              <a:gd name="T43" fmla="*/ 6936 h 9519"/>
              <a:gd name="T44" fmla="*/ 3464 w 8545"/>
              <a:gd name="T45" fmla="*/ 6973 h 9519"/>
              <a:gd name="T46" fmla="*/ 0 w 8545"/>
              <a:gd name="T47" fmla="*/ 8943 h 9519"/>
              <a:gd name="T48" fmla="*/ 4272 w 8545"/>
              <a:gd name="T49" fmla="*/ 9519 h 9519"/>
              <a:gd name="T50" fmla="*/ 8545 w 8545"/>
              <a:gd name="T51" fmla="*/ 8943 h 9519"/>
              <a:gd name="T52" fmla="*/ 4432 w 8545"/>
              <a:gd name="T53" fmla="*/ 6921 h 9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45" h="9519">
                <a:moveTo>
                  <a:pt x="5222" y="1068"/>
                </a:moveTo>
                <a:cubicBezTo>
                  <a:pt x="5117" y="1187"/>
                  <a:pt x="5020" y="1313"/>
                  <a:pt x="4927" y="1443"/>
                </a:cubicBezTo>
                <a:cubicBezTo>
                  <a:pt x="4567" y="1939"/>
                  <a:pt x="4287" y="2491"/>
                  <a:pt x="4088" y="3079"/>
                </a:cubicBezTo>
                <a:cubicBezTo>
                  <a:pt x="3713" y="4182"/>
                  <a:pt x="3616" y="5408"/>
                  <a:pt x="3769" y="6612"/>
                </a:cubicBezTo>
                <a:cubicBezTo>
                  <a:pt x="3935" y="6599"/>
                  <a:pt x="4103" y="6589"/>
                  <a:pt x="4272" y="6589"/>
                </a:cubicBezTo>
                <a:cubicBezTo>
                  <a:pt x="4324" y="6589"/>
                  <a:pt x="4374" y="6592"/>
                  <a:pt x="4425" y="6593"/>
                </a:cubicBezTo>
                <a:cubicBezTo>
                  <a:pt x="4547" y="6596"/>
                  <a:pt x="4667" y="6603"/>
                  <a:pt x="4787" y="6613"/>
                </a:cubicBezTo>
                <a:cubicBezTo>
                  <a:pt x="4408" y="5492"/>
                  <a:pt x="4271" y="4202"/>
                  <a:pt x="4507" y="2969"/>
                </a:cubicBezTo>
                <a:cubicBezTo>
                  <a:pt x="4956" y="2832"/>
                  <a:pt x="5285" y="2650"/>
                  <a:pt x="5515" y="2289"/>
                </a:cubicBezTo>
                <a:cubicBezTo>
                  <a:pt x="5987" y="1546"/>
                  <a:pt x="5922" y="784"/>
                  <a:pt x="5991" y="0"/>
                </a:cubicBezTo>
                <a:cubicBezTo>
                  <a:pt x="5310" y="394"/>
                  <a:pt x="4592" y="659"/>
                  <a:pt x="4119" y="1401"/>
                </a:cubicBezTo>
                <a:cubicBezTo>
                  <a:pt x="3883" y="1773"/>
                  <a:pt x="3864" y="2162"/>
                  <a:pt x="3939" y="2648"/>
                </a:cubicBezTo>
                <a:cubicBezTo>
                  <a:pt x="4253" y="2020"/>
                  <a:pt x="4667" y="1452"/>
                  <a:pt x="5233" y="1055"/>
                </a:cubicBezTo>
                <a:cubicBezTo>
                  <a:pt x="5233" y="1054"/>
                  <a:pt x="5233" y="1054"/>
                  <a:pt x="5233" y="1054"/>
                </a:cubicBezTo>
                <a:lnTo>
                  <a:pt x="5233" y="1054"/>
                </a:lnTo>
                <a:cubicBezTo>
                  <a:pt x="5233" y="1054"/>
                  <a:pt x="5233" y="1055"/>
                  <a:pt x="5233" y="1055"/>
                </a:cubicBezTo>
                <a:lnTo>
                  <a:pt x="5233" y="1055"/>
                </a:lnTo>
                <a:cubicBezTo>
                  <a:pt x="5229" y="1059"/>
                  <a:pt x="5226" y="1064"/>
                  <a:pt x="5222" y="1068"/>
                </a:cubicBezTo>
                <a:close/>
                <a:moveTo>
                  <a:pt x="4432" y="6921"/>
                </a:moveTo>
                <a:cubicBezTo>
                  <a:pt x="4379" y="6920"/>
                  <a:pt x="4326" y="6917"/>
                  <a:pt x="4272" y="6917"/>
                </a:cubicBezTo>
                <a:cubicBezTo>
                  <a:pt x="4201" y="6917"/>
                  <a:pt x="4131" y="6920"/>
                  <a:pt x="4061" y="6923"/>
                </a:cubicBezTo>
                <a:cubicBezTo>
                  <a:pt x="3979" y="6926"/>
                  <a:pt x="3898" y="6930"/>
                  <a:pt x="3817" y="6936"/>
                </a:cubicBezTo>
                <a:cubicBezTo>
                  <a:pt x="3698" y="6945"/>
                  <a:pt x="3580" y="6957"/>
                  <a:pt x="3464" y="6973"/>
                </a:cubicBezTo>
                <a:cubicBezTo>
                  <a:pt x="1974" y="7173"/>
                  <a:pt x="711" y="7916"/>
                  <a:pt x="0" y="8943"/>
                </a:cubicBezTo>
                <a:cubicBezTo>
                  <a:pt x="1245" y="9309"/>
                  <a:pt x="2707" y="9519"/>
                  <a:pt x="4272" y="9519"/>
                </a:cubicBezTo>
                <a:cubicBezTo>
                  <a:pt x="5838" y="9519"/>
                  <a:pt x="7300" y="9309"/>
                  <a:pt x="8545" y="8943"/>
                </a:cubicBezTo>
                <a:cubicBezTo>
                  <a:pt x="7733" y="7770"/>
                  <a:pt x="6201" y="6967"/>
                  <a:pt x="4432" y="69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ee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198E1E-C5E6-4300-B3EA-D7B9F449084B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315531" y="1452035"/>
            <a:ext cx="410282" cy="478416"/>
          </a:xfrm>
          <a:custGeom>
            <a:avLst/>
            <a:gdLst>
              <a:gd name="T0" fmla="*/ 3010 w 8545"/>
              <a:gd name="T1" fmla="*/ 4298 h 9967"/>
              <a:gd name="T2" fmla="*/ 3105 w 8545"/>
              <a:gd name="T3" fmla="*/ 4336 h 9967"/>
              <a:gd name="T4" fmla="*/ 3295 w 8545"/>
              <a:gd name="T5" fmla="*/ 3612 h 9967"/>
              <a:gd name="T6" fmla="*/ 3252 w 8545"/>
              <a:gd name="T7" fmla="*/ 3413 h 9967"/>
              <a:gd name="T8" fmla="*/ 2446 w 8545"/>
              <a:gd name="T9" fmla="*/ 2425 h 9967"/>
              <a:gd name="T10" fmla="*/ 2396 w 8545"/>
              <a:gd name="T11" fmla="*/ 3727 h 9967"/>
              <a:gd name="T12" fmla="*/ 3010 w 8545"/>
              <a:gd name="T13" fmla="*/ 4298 h 9967"/>
              <a:gd name="T14" fmla="*/ 4088 w 8545"/>
              <a:gd name="T15" fmla="*/ 2874 h 9967"/>
              <a:gd name="T16" fmla="*/ 3555 w 8545"/>
              <a:gd name="T17" fmla="*/ 6709 h 9967"/>
              <a:gd name="T18" fmla="*/ 3658 w 8545"/>
              <a:gd name="T19" fmla="*/ 7068 h 9967"/>
              <a:gd name="T20" fmla="*/ 4272 w 8545"/>
              <a:gd name="T21" fmla="*/ 7036 h 9967"/>
              <a:gd name="T22" fmla="*/ 4751 w 8545"/>
              <a:gd name="T23" fmla="*/ 7057 h 9967"/>
              <a:gd name="T24" fmla="*/ 4487 w 8545"/>
              <a:gd name="T25" fmla="*/ 2851 h 9967"/>
              <a:gd name="T26" fmla="*/ 5648 w 8545"/>
              <a:gd name="T27" fmla="*/ 2240 h 9967"/>
              <a:gd name="T28" fmla="*/ 6317 w 8545"/>
              <a:gd name="T29" fmla="*/ 0 h 9967"/>
              <a:gd name="T30" fmla="*/ 4333 w 8545"/>
              <a:gd name="T31" fmla="*/ 1237 h 9967"/>
              <a:gd name="T32" fmla="*/ 4042 w 8545"/>
              <a:gd name="T33" fmla="*/ 2354 h 9967"/>
              <a:gd name="T34" fmla="*/ 5574 w 8545"/>
              <a:gd name="T35" fmla="*/ 792 h 9967"/>
              <a:gd name="T36" fmla="*/ 4764 w 8545"/>
              <a:gd name="T37" fmla="*/ 1769 h 9967"/>
              <a:gd name="T38" fmla="*/ 4088 w 8545"/>
              <a:gd name="T39" fmla="*/ 2874 h 9967"/>
              <a:gd name="T40" fmla="*/ 4392 w 8545"/>
              <a:gd name="T41" fmla="*/ 7367 h 9967"/>
              <a:gd name="T42" fmla="*/ 4272 w 8545"/>
              <a:gd name="T43" fmla="*/ 7364 h 9967"/>
              <a:gd name="T44" fmla="*/ 3773 w 8545"/>
              <a:gd name="T45" fmla="*/ 7387 h 9967"/>
              <a:gd name="T46" fmla="*/ 0 w 8545"/>
              <a:gd name="T47" fmla="*/ 9390 h 9967"/>
              <a:gd name="T48" fmla="*/ 4272 w 8545"/>
              <a:gd name="T49" fmla="*/ 9967 h 9967"/>
              <a:gd name="T50" fmla="*/ 8545 w 8545"/>
              <a:gd name="T51" fmla="*/ 9390 h 9967"/>
              <a:gd name="T52" fmla="*/ 4392 w 8545"/>
              <a:gd name="T53" fmla="*/ 7367 h 9967"/>
              <a:gd name="T54" fmla="*/ 4522 w 8545"/>
              <a:gd name="T55" fmla="*/ 5111 h 9967"/>
              <a:gd name="T56" fmla="*/ 5487 w 8545"/>
              <a:gd name="T57" fmla="*/ 5080 h 9967"/>
              <a:gd name="T58" fmla="*/ 6155 w 8545"/>
              <a:gd name="T59" fmla="*/ 3656 h 9967"/>
              <a:gd name="T60" fmla="*/ 5002 w 8545"/>
              <a:gd name="T61" fmla="*/ 4273 h 9967"/>
              <a:gd name="T62" fmla="*/ 4522 w 8545"/>
              <a:gd name="T63" fmla="*/ 5111 h 9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45" h="9967">
                <a:moveTo>
                  <a:pt x="3010" y="4298"/>
                </a:moveTo>
                <a:cubicBezTo>
                  <a:pt x="3041" y="4311"/>
                  <a:pt x="3072" y="4324"/>
                  <a:pt x="3105" y="4336"/>
                </a:cubicBezTo>
                <a:cubicBezTo>
                  <a:pt x="3232" y="4056"/>
                  <a:pt x="3313" y="3834"/>
                  <a:pt x="3295" y="3612"/>
                </a:cubicBezTo>
                <a:cubicBezTo>
                  <a:pt x="3290" y="3546"/>
                  <a:pt x="3276" y="3480"/>
                  <a:pt x="3252" y="3413"/>
                </a:cubicBezTo>
                <a:cubicBezTo>
                  <a:pt x="3084" y="2957"/>
                  <a:pt x="2676" y="2888"/>
                  <a:pt x="2446" y="2425"/>
                </a:cubicBezTo>
                <a:cubicBezTo>
                  <a:pt x="2305" y="2862"/>
                  <a:pt x="2229" y="3271"/>
                  <a:pt x="2396" y="3727"/>
                </a:cubicBezTo>
                <a:cubicBezTo>
                  <a:pt x="2494" y="3994"/>
                  <a:pt x="2699" y="4168"/>
                  <a:pt x="3010" y="4298"/>
                </a:cubicBezTo>
                <a:close/>
                <a:moveTo>
                  <a:pt x="4088" y="2874"/>
                </a:moveTo>
                <a:cubicBezTo>
                  <a:pt x="3507" y="4035"/>
                  <a:pt x="3229" y="5371"/>
                  <a:pt x="3555" y="6709"/>
                </a:cubicBezTo>
                <a:cubicBezTo>
                  <a:pt x="3583" y="6829"/>
                  <a:pt x="3619" y="6949"/>
                  <a:pt x="3658" y="7068"/>
                </a:cubicBezTo>
                <a:cubicBezTo>
                  <a:pt x="3861" y="7048"/>
                  <a:pt x="4065" y="7036"/>
                  <a:pt x="4272" y="7036"/>
                </a:cubicBezTo>
                <a:cubicBezTo>
                  <a:pt x="4433" y="7036"/>
                  <a:pt x="4593" y="7045"/>
                  <a:pt x="4751" y="7057"/>
                </a:cubicBezTo>
                <a:cubicBezTo>
                  <a:pt x="3963" y="5877"/>
                  <a:pt x="3978" y="4308"/>
                  <a:pt x="4487" y="2851"/>
                </a:cubicBezTo>
                <a:cubicBezTo>
                  <a:pt x="4995" y="2753"/>
                  <a:pt x="5371" y="2604"/>
                  <a:pt x="5648" y="2240"/>
                </a:cubicBezTo>
                <a:cubicBezTo>
                  <a:pt x="6182" y="1540"/>
                  <a:pt x="6182" y="775"/>
                  <a:pt x="6317" y="0"/>
                </a:cubicBezTo>
                <a:cubicBezTo>
                  <a:pt x="5605" y="335"/>
                  <a:pt x="4867" y="537"/>
                  <a:pt x="4333" y="1237"/>
                </a:cubicBezTo>
                <a:cubicBezTo>
                  <a:pt x="4086" y="1561"/>
                  <a:pt x="4024" y="1916"/>
                  <a:pt x="4042" y="2354"/>
                </a:cubicBezTo>
                <a:cubicBezTo>
                  <a:pt x="4470" y="1749"/>
                  <a:pt x="4972" y="1206"/>
                  <a:pt x="5574" y="792"/>
                </a:cubicBezTo>
                <a:cubicBezTo>
                  <a:pt x="5263" y="1086"/>
                  <a:pt x="4996" y="1417"/>
                  <a:pt x="4764" y="1769"/>
                </a:cubicBezTo>
                <a:cubicBezTo>
                  <a:pt x="4512" y="2114"/>
                  <a:pt x="4283" y="2484"/>
                  <a:pt x="4088" y="2874"/>
                </a:cubicBezTo>
                <a:close/>
                <a:moveTo>
                  <a:pt x="4392" y="7367"/>
                </a:moveTo>
                <a:cubicBezTo>
                  <a:pt x="4352" y="7366"/>
                  <a:pt x="4313" y="7364"/>
                  <a:pt x="4272" y="7364"/>
                </a:cubicBezTo>
                <a:cubicBezTo>
                  <a:pt x="4103" y="7364"/>
                  <a:pt x="3938" y="7373"/>
                  <a:pt x="3773" y="7387"/>
                </a:cubicBezTo>
                <a:cubicBezTo>
                  <a:pt x="2149" y="7520"/>
                  <a:pt x="759" y="8293"/>
                  <a:pt x="0" y="9390"/>
                </a:cubicBezTo>
                <a:cubicBezTo>
                  <a:pt x="1245" y="9756"/>
                  <a:pt x="2707" y="9967"/>
                  <a:pt x="4272" y="9967"/>
                </a:cubicBezTo>
                <a:cubicBezTo>
                  <a:pt x="5837" y="9967"/>
                  <a:pt x="7300" y="9756"/>
                  <a:pt x="8545" y="9390"/>
                </a:cubicBezTo>
                <a:cubicBezTo>
                  <a:pt x="7727" y="8208"/>
                  <a:pt x="6178" y="7402"/>
                  <a:pt x="4392" y="7367"/>
                </a:cubicBezTo>
                <a:close/>
                <a:moveTo>
                  <a:pt x="4522" y="5111"/>
                </a:moveTo>
                <a:cubicBezTo>
                  <a:pt x="4922" y="5208"/>
                  <a:pt x="5209" y="5246"/>
                  <a:pt x="5487" y="5080"/>
                </a:cubicBezTo>
                <a:cubicBezTo>
                  <a:pt x="5916" y="4821"/>
                  <a:pt x="6098" y="4295"/>
                  <a:pt x="6155" y="3656"/>
                </a:cubicBezTo>
                <a:cubicBezTo>
                  <a:pt x="5886" y="4068"/>
                  <a:pt x="5431" y="4014"/>
                  <a:pt x="5002" y="4273"/>
                </a:cubicBezTo>
                <a:cubicBezTo>
                  <a:pt x="4724" y="4440"/>
                  <a:pt x="4624" y="4712"/>
                  <a:pt x="4522" y="51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AD62027-090A-4BBC-B5B5-D9C0C665E2C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33022" y="1452035"/>
            <a:ext cx="322596" cy="515666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 descr="Illustrator with solid fill">
            <a:hlinkClick r:id="rId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800" y="5060727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5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7756" y="5970565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28975"/>
              </p:ext>
            </p:extLst>
          </p:nvPr>
        </p:nvGraphicFramePr>
        <p:xfrm>
          <a:off x="8088115" y="2061249"/>
          <a:ext cx="371417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Continue credit into year 2, should you choose to retain mail volumes.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Matching at least 95% or exceeding the incremental volume posted in your Advertising Volume Commitment Incentive.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20" name="Graphic 19" descr="Illustrator with solid fill">
            <a:hlinkClick r:id="rId5"/>
            <a:extLst>
              <a:ext uri="{FF2B5EF4-FFF2-40B4-BE49-F238E27FC236}">
                <a16:creationId xmlns:a16="http://schemas.microsoft.com/office/drawing/2014/main" id="{DAB0AA73-200E-438C-960E-9CC518FA1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9290" y="5940348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mail Commitment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incentive for retaining publishing mail volume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PUBLISHING MAIL VOLUME COMMITMENT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016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1539"/>
              </p:ext>
            </p:extLst>
          </p:nvPr>
        </p:nvGraphicFramePr>
        <p:xfrm>
          <a:off x="485999" y="2027709"/>
          <a:ext cx="3714178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retaining publishing mail volumes.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postage credit is available on eligible subscription mail.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Mail at least 95% of the volume mailed the year before and mail at least 250k items.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  <a:p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1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0469" y="5400797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Newspaper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29A861-5D21-4A16-9318-F9C15C1577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6273" y="1520515"/>
            <a:ext cx="523888" cy="370825"/>
            <a:chOff x="77" y="130"/>
            <a:chExt cx="332" cy="235"/>
          </a:xfrm>
          <a:solidFill>
            <a:schemeClr val="bg1"/>
          </a:solidFill>
        </p:grpSpPr>
        <p:sp>
          <p:nvSpPr>
            <p:cNvPr id="21" name="Newspaper">
              <a:extLst>
                <a:ext uri="{FF2B5EF4-FFF2-40B4-BE49-F238E27FC236}">
                  <a16:creationId xmlns:a16="http://schemas.microsoft.com/office/drawing/2014/main" id="{64A8A8CE-0778-4B12-AE0B-FD10AABDDBB6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7" y="130"/>
              <a:ext cx="332" cy="235"/>
            </a:xfrm>
            <a:custGeom>
              <a:avLst/>
              <a:gdLst>
                <a:gd name="T0" fmla="*/ 54 w 884"/>
                <a:gd name="T1" fmla="*/ 293 h 624"/>
                <a:gd name="T2" fmla="*/ 161 w 884"/>
                <a:gd name="T3" fmla="*/ 483 h 624"/>
                <a:gd name="T4" fmla="*/ 126 w 884"/>
                <a:gd name="T5" fmla="*/ 238 h 624"/>
                <a:gd name="T6" fmla="*/ 64 w 884"/>
                <a:gd name="T7" fmla="*/ 268 h 624"/>
                <a:gd name="T8" fmla="*/ 54 w 884"/>
                <a:gd name="T9" fmla="*/ 293 h 624"/>
                <a:gd name="T10" fmla="*/ 215 w 884"/>
                <a:gd name="T11" fmla="*/ 553 h 624"/>
                <a:gd name="T12" fmla="*/ 228 w 884"/>
                <a:gd name="T13" fmla="*/ 573 h 624"/>
                <a:gd name="T14" fmla="*/ 243 w 884"/>
                <a:gd name="T15" fmla="*/ 575 h 624"/>
                <a:gd name="T16" fmla="*/ 297 w 884"/>
                <a:gd name="T17" fmla="*/ 566 h 624"/>
                <a:gd name="T18" fmla="*/ 381 w 884"/>
                <a:gd name="T19" fmla="*/ 552 h 624"/>
                <a:gd name="T20" fmla="*/ 814 w 884"/>
                <a:gd name="T21" fmla="*/ 479 h 624"/>
                <a:gd name="T22" fmla="*/ 835 w 884"/>
                <a:gd name="T23" fmla="*/ 448 h 624"/>
                <a:gd name="T24" fmla="*/ 786 w 884"/>
                <a:gd name="T25" fmla="*/ 103 h 624"/>
                <a:gd name="T26" fmla="*/ 762 w 884"/>
                <a:gd name="T27" fmla="*/ 80 h 624"/>
                <a:gd name="T28" fmla="*/ 758 w 884"/>
                <a:gd name="T29" fmla="*/ 81 h 624"/>
                <a:gd name="T30" fmla="*/ 619 w 884"/>
                <a:gd name="T31" fmla="*/ 104 h 624"/>
                <a:gd name="T32" fmla="*/ 595 w 884"/>
                <a:gd name="T33" fmla="*/ 108 h 624"/>
                <a:gd name="T34" fmla="*/ 572 w 884"/>
                <a:gd name="T35" fmla="*/ 112 h 624"/>
                <a:gd name="T36" fmla="*/ 289 w 884"/>
                <a:gd name="T37" fmla="*/ 160 h 624"/>
                <a:gd name="T38" fmla="*/ 204 w 884"/>
                <a:gd name="T39" fmla="*/ 174 h 624"/>
                <a:gd name="T40" fmla="*/ 187 w 884"/>
                <a:gd name="T41" fmla="*/ 177 h 624"/>
                <a:gd name="T42" fmla="*/ 171 w 884"/>
                <a:gd name="T43" fmla="*/ 188 h 624"/>
                <a:gd name="T44" fmla="*/ 169 w 884"/>
                <a:gd name="T45" fmla="*/ 191 h 624"/>
                <a:gd name="T46" fmla="*/ 167 w 884"/>
                <a:gd name="T47" fmla="*/ 208 h 624"/>
                <a:gd name="T48" fmla="*/ 168 w 884"/>
                <a:gd name="T49" fmla="*/ 218 h 624"/>
                <a:gd name="T50" fmla="*/ 215 w 884"/>
                <a:gd name="T51" fmla="*/ 553 h 624"/>
                <a:gd name="T52" fmla="*/ 181 w 884"/>
                <a:gd name="T53" fmla="*/ 130 h 624"/>
                <a:gd name="T54" fmla="*/ 277 w 884"/>
                <a:gd name="T55" fmla="*/ 113 h 624"/>
                <a:gd name="T56" fmla="*/ 501 w 884"/>
                <a:gd name="T57" fmla="*/ 6 h 624"/>
                <a:gd name="T58" fmla="*/ 526 w 884"/>
                <a:gd name="T59" fmla="*/ 0 h 624"/>
                <a:gd name="T60" fmla="*/ 582 w 884"/>
                <a:gd name="T61" fmla="*/ 39 h 624"/>
                <a:gd name="T62" fmla="*/ 594 w 884"/>
                <a:gd name="T63" fmla="*/ 60 h 624"/>
                <a:gd name="T64" fmla="*/ 751 w 884"/>
                <a:gd name="T65" fmla="*/ 33 h 624"/>
                <a:gd name="T66" fmla="*/ 829 w 884"/>
                <a:gd name="T67" fmla="*/ 96 h 624"/>
                <a:gd name="T68" fmla="*/ 878 w 884"/>
                <a:gd name="T69" fmla="*/ 441 h 624"/>
                <a:gd name="T70" fmla="*/ 821 w 884"/>
                <a:gd name="T71" fmla="*/ 527 h 624"/>
                <a:gd name="T72" fmla="*/ 250 w 884"/>
                <a:gd name="T73" fmla="*/ 623 h 624"/>
                <a:gd name="T74" fmla="*/ 240 w 884"/>
                <a:gd name="T75" fmla="*/ 624 h 624"/>
                <a:gd name="T76" fmla="*/ 224 w 884"/>
                <a:gd name="T77" fmla="*/ 622 h 624"/>
                <a:gd name="T78" fmla="*/ 222 w 884"/>
                <a:gd name="T79" fmla="*/ 622 h 624"/>
                <a:gd name="T80" fmla="*/ 166 w 884"/>
                <a:gd name="T81" fmla="*/ 583 h 624"/>
                <a:gd name="T82" fmla="*/ 14 w 884"/>
                <a:gd name="T83" fmla="*/ 314 h 624"/>
                <a:gd name="T84" fmla="*/ 46 w 884"/>
                <a:gd name="T85" fmla="*/ 224 h 624"/>
                <a:gd name="T86" fmla="*/ 124 w 884"/>
                <a:gd name="T87" fmla="*/ 187 h 624"/>
                <a:gd name="T88" fmla="*/ 136 w 884"/>
                <a:gd name="T89" fmla="*/ 160 h 624"/>
                <a:gd name="T90" fmla="*/ 181 w 884"/>
                <a:gd name="T91" fmla="*/ 130 h 624"/>
                <a:gd name="T92" fmla="*/ 542 w 884"/>
                <a:gd name="T93" fmla="*/ 60 h 624"/>
                <a:gd name="T94" fmla="*/ 518 w 884"/>
                <a:gd name="T95" fmla="*/ 50 h 624"/>
                <a:gd name="T96" fmla="*/ 446 w 884"/>
                <a:gd name="T97" fmla="*/ 85 h 624"/>
                <a:gd name="T98" fmla="*/ 546 w 884"/>
                <a:gd name="T99" fmla="*/ 68 h 624"/>
                <a:gd name="T100" fmla="*/ 542 w 884"/>
                <a:gd name="T101" fmla="*/ 6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4" h="624">
                  <a:moveTo>
                    <a:pt x="54" y="293"/>
                  </a:moveTo>
                  <a:lnTo>
                    <a:pt x="161" y="483"/>
                  </a:lnTo>
                  <a:lnTo>
                    <a:pt x="126" y="238"/>
                  </a:lnTo>
                  <a:lnTo>
                    <a:pt x="64" y="268"/>
                  </a:lnTo>
                  <a:cubicBezTo>
                    <a:pt x="55" y="273"/>
                    <a:pt x="51" y="283"/>
                    <a:pt x="54" y="293"/>
                  </a:cubicBezTo>
                  <a:close/>
                  <a:moveTo>
                    <a:pt x="215" y="553"/>
                  </a:moveTo>
                  <a:cubicBezTo>
                    <a:pt x="216" y="561"/>
                    <a:pt x="222" y="569"/>
                    <a:pt x="228" y="573"/>
                  </a:cubicBezTo>
                  <a:cubicBezTo>
                    <a:pt x="233" y="575"/>
                    <a:pt x="238" y="576"/>
                    <a:pt x="243" y="575"/>
                  </a:cubicBezTo>
                  <a:lnTo>
                    <a:pt x="297" y="566"/>
                  </a:lnTo>
                  <a:lnTo>
                    <a:pt x="381" y="552"/>
                  </a:lnTo>
                  <a:lnTo>
                    <a:pt x="814" y="479"/>
                  </a:lnTo>
                  <a:cubicBezTo>
                    <a:pt x="827" y="477"/>
                    <a:pt x="837" y="463"/>
                    <a:pt x="835" y="448"/>
                  </a:cubicBezTo>
                  <a:lnTo>
                    <a:pt x="786" y="103"/>
                  </a:lnTo>
                  <a:cubicBezTo>
                    <a:pt x="784" y="90"/>
                    <a:pt x="774" y="80"/>
                    <a:pt x="762" y="80"/>
                  </a:cubicBezTo>
                  <a:cubicBezTo>
                    <a:pt x="760" y="80"/>
                    <a:pt x="759" y="81"/>
                    <a:pt x="758" y="81"/>
                  </a:cubicBezTo>
                  <a:lnTo>
                    <a:pt x="619" y="104"/>
                  </a:lnTo>
                  <a:lnTo>
                    <a:pt x="595" y="108"/>
                  </a:lnTo>
                  <a:lnTo>
                    <a:pt x="572" y="112"/>
                  </a:lnTo>
                  <a:lnTo>
                    <a:pt x="289" y="160"/>
                  </a:lnTo>
                  <a:lnTo>
                    <a:pt x="204" y="174"/>
                  </a:lnTo>
                  <a:lnTo>
                    <a:pt x="187" y="177"/>
                  </a:lnTo>
                  <a:cubicBezTo>
                    <a:pt x="181" y="178"/>
                    <a:pt x="175" y="182"/>
                    <a:pt x="171" y="188"/>
                  </a:cubicBezTo>
                  <a:cubicBezTo>
                    <a:pt x="170" y="189"/>
                    <a:pt x="170" y="190"/>
                    <a:pt x="169" y="191"/>
                  </a:cubicBezTo>
                  <a:cubicBezTo>
                    <a:pt x="167" y="196"/>
                    <a:pt x="166" y="202"/>
                    <a:pt x="167" y="208"/>
                  </a:cubicBezTo>
                  <a:lnTo>
                    <a:pt x="168" y="218"/>
                  </a:lnTo>
                  <a:lnTo>
                    <a:pt x="215" y="553"/>
                  </a:lnTo>
                  <a:close/>
                  <a:moveTo>
                    <a:pt x="181" y="130"/>
                  </a:moveTo>
                  <a:lnTo>
                    <a:pt x="277" y="113"/>
                  </a:lnTo>
                  <a:lnTo>
                    <a:pt x="501" y="6"/>
                  </a:lnTo>
                  <a:cubicBezTo>
                    <a:pt x="508" y="2"/>
                    <a:pt x="517" y="0"/>
                    <a:pt x="526" y="0"/>
                  </a:cubicBezTo>
                  <a:cubicBezTo>
                    <a:pt x="550" y="0"/>
                    <a:pt x="572" y="15"/>
                    <a:pt x="582" y="39"/>
                  </a:cubicBezTo>
                  <a:lnTo>
                    <a:pt x="594" y="60"/>
                  </a:lnTo>
                  <a:lnTo>
                    <a:pt x="751" y="33"/>
                  </a:lnTo>
                  <a:cubicBezTo>
                    <a:pt x="789" y="27"/>
                    <a:pt x="824" y="56"/>
                    <a:pt x="829" y="96"/>
                  </a:cubicBezTo>
                  <a:lnTo>
                    <a:pt x="878" y="441"/>
                  </a:lnTo>
                  <a:cubicBezTo>
                    <a:pt x="884" y="482"/>
                    <a:pt x="858" y="520"/>
                    <a:pt x="821" y="527"/>
                  </a:cubicBezTo>
                  <a:lnTo>
                    <a:pt x="250" y="623"/>
                  </a:lnTo>
                  <a:cubicBezTo>
                    <a:pt x="247" y="624"/>
                    <a:pt x="243" y="624"/>
                    <a:pt x="240" y="624"/>
                  </a:cubicBezTo>
                  <a:cubicBezTo>
                    <a:pt x="234" y="624"/>
                    <a:pt x="229" y="624"/>
                    <a:pt x="224" y="622"/>
                  </a:cubicBezTo>
                  <a:lnTo>
                    <a:pt x="222" y="622"/>
                  </a:lnTo>
                  <a:cubicBezTo>
                    <a:pt x="198" y="622"/>
                    <a:pt x="176" y="607"/>
                    <a:pt x="166" y="583"/>
                  </a:cubicBezTo>
                  <a:lnTo>
                    <a:pt x="14" y="314"/>
                  </a:lnTo>
                  <a:cubicBezTo>
                    <a:pt x="0" y="279"/>
                    <a:pt x="15" y="239"/>
                    <a:pt x="46" y="224"/>
                  </a:cubicBezTo>
                  <a:lnTo>
                    <a:pt x="124" y="187"/>
                  </a:lnTo>
                  <a:cubicBezTo>
                    <a:pt x="126" y="177"/>
                    <a:pt x="130" y="168"/>
                    <a:pt x="136" y="160"/>
                  </a:cubicBezTo>
                  <a:cubicBezTo>
                    <a:pt x="146" y="143"/>
                    <a:pt x="162" y="133"/>
                    <a:pt x="181" y="130"/>
                  </a:cubicBezTo>
                  <a:close/>
                  <a:moveTo>
                    <a:pt x="542" y="60"/>
                  </a:moveTo>
                  <a:cubicBezTo>
                    <a:pt x="538" y="50"/>
                    <a:pt x="527" y="45"/>
                    <a:pt x="518" y="50"/>
                  </a:cubicBezTo>
                  <a:lnTo>
                    <a:pt x="446" y="85"/>
                  </a:lnTo>
                  <a:lnTo>
                    <a:pt x="546" y="68"/>
                  </a:lnTo>
                  <a:lnTo>
                    <a:pt x="542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Newspaper">
              <a:extLst>
                <a:ext uri="{FF2B5EF4-FFF2-40B4-BE49-F238E27FC236}">
                  <a16:creationId xmlns:a16="http://schemas.microsoft.com/office/drawing/2014/main" id="{27099ABA-2E3D-4A42-83DD-42B30D34EAE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6" y="234"/>
              <a:ext cx="58" cy="19"/>
            </a:xfrm>
            <a:custGeom>
              <a:avLst/>
              <a:gdLst>
                <a:gd name="T0" fmla="*/ 123 w 156"/>
                <a:gd name="T1" fmla="*/ 30 h 49"/>
                <a:gd name="T2" fmla="*/ 99 w 156"/>
                <a:gd name="T3" fmla="*/ 33 h 49"/>
                <a:gd name="T4" fmla="*/ 76 w 156"/>
                <a:gd name="T5" fmla="*/ 37 h 49"/>
                <a:gd name="T6" fmla="*/ 3 w 156"/>
                <a:gd name="T7" fmla="*/ 49 h 49"/>
                <a:gd name="T8" fmla="*/ 0 w 156"/>
                <a:gd name="T9" fmla="*/ 25 h 49"/>
                <a:gd name="T10" fmla="*/ 63 w 156"/>
                <a:gd name="T11" fmla="*/ 15 h 49"/>
                <a:gd name="T12" fmla="*/ 87 w 156"/>
                <a:gd name="T13" fmla="*/ 11 h 49"/>
                <a:gd name="T14" fmla="*/ 111 w 156"/>
                <a:gd name="T15" fmla="*/ 7 h 49"/>
                <a:gd name="T16" fmla="*/ 153 w 156"/>
                <a:gd name="T17" fmla="*/ 0 h 49"/>
                <a:gd name="T18" fmla="*/ 156 w 156"/>
                <a:gd name="T19" fmla="*/ 24 h 49"/>
                <a:gd name="T20" fmla="*/ 123 w 156"/>
                <a:gd name="T2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23" y="30"/>
                  </a:moveTo>
                  <a:lnTo>
                    <a:pt x="99" y="33"/>
                  </a:lnTo>
                  <a:lnTo>
                    <a:pt x="76" y="37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63" y="15"/>
                  </a:lnTo>
                  <a:lnTo>
                    <a:pt x="87" y="11"/>
                  </a:lnTo>
                  <a:lnTo>
                    <a:pt x="111" y="7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Newspaper">
              <a:extLst>
                <a:ext uri="{FF2B5EF4-FFF2-40B4-BE49-F238E27FC236}">
                  <a16:creationId xmlns:a16="http://schemas.microsoft.com/office/drawing/2014/main" id="{54A12FF0-0BC7-49D7-BD2B-1AF89031F063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3" y="215"/>
              <a:ext cx="59" cy="18"/>
            </a:xfrm>
            <a:custGeom>
              <a:avLst/>
              <a:gdLst>
                <a:gd name="T0" fmla="*/ 102 w 156"/>
                <a:gd name="T1" fmla="*/ 33 h 49"/>
                <a:gd name="T2" fmla="*/ 79 w 156"/>
                <a:gd name="T3" fmla="*/ 36 h 49"/>
                <a:gd name="T4" fmla="*/ 55 w 156"/>
                <a:gd name="T5" fmla="*/ 40 h 49"/>
                <a:gd name="T6" fmla="*/ 3 w 156"/>
                <a:gd name="T7" fmla="*/ 49 h 49"/>
                <a:gd name="T8" fmla="*/ 0 w 156"/>
                <a:gd name="T9" fmla="*/ 25 h 49"/>
                <a:gd name="T10" fmla="*/ 43 w 156"/>
                <a:gd name="T11" fmla="*/ 18 h 49"/>
                <a:gd name="T12" fmla="*/ 66 w 156"/>
                <a:gd name="T13" fmla="*/ 14 h 49"/>
                <a:gd name="T14" fmla="*/ 90 w 156"/>
                <a:gd name="T15" fmla="*/ 10 h 49"/>
                <a:gd name="T16" fmla="*/ 153 w 156"/>
                <a:gd name="T17" fmla="*/ 0 h 49"/>
                <a:gd name="T18" fmla="*/ 156 w 156"/>
                <a:gd name="T19" fmla="*/ 24 h 49"/>
                <a:gd name="T20" fmla="*/ 102 w 156"/>
                <a:gd name="T2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02" y="33"/>
                  </a:moveTo>
                  <a:lnTo>
                    <a:pt x="79" y="36"/>
                  </a:lnTo>
                  <a:lnTo>
                    <a:pt x="55" y="40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43" y="18"/>
                  </a:lnTo>
                  <a:lnTo>
                    <a:pt x="66" y="14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02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Newspaper">
              <a:extLst>
                <a:ext uri="{FF2B5EF4-FFF2-40B4-BE49-F238E27FC236}">
                  <a16:creationId xmlns:a16="http://schemas.microsoft.com/office/drawing/2014/main" id="{4F90DAFA-19E3-4D7A-B299-7845AEC6435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6" y="182"/>
              <a:ext cx="208" cy="51"/>
            </a:xfrm>
            <a:custGeom>
              <a:avLst/>
              <a:gdLst>
                <a:gd name="T0" fmla="*/ 463 w 553"/>
                <a:gd name="T1" fmla="*/ 62 h 136"/>
                <a:gd name="T2" fmla="*/ 439 w 553"/>
                <a:gd name="T3" fmla="*/ 66 h 136"/>
                <a:gd name="T4" fmla="*/ 416 w 553"/>
                <a:gd name="T5" fmla="*/ 70 h 136"/>
                <a:gd name="T6" fmla="*/ 6 w 553"/>
                <a:gd name="T7" fmla="*/ 136 h 136"/>
                <a:gd name="T8" fmla="*/ 0 w 553"/>
                <a:gd name="T9" fmla="*/ 88 h 136"/>
                <a:gd name="T10" fmla="*/ 390 w 553"/>
                <a:gd name="T11" fmla="*/ 25 h 136"/>
                <a:gd name="T12" fmla="*/ 414 w 553"/>
                <a:gd name="T13" fmla="*/ 21 h 136"/>
                <a:gd name="T14" fmla="*/ 437 w 553"/>
                <a:gd name="T15" fmla="*/ 18 h 136"/>
                <a:gd name="T16" fmla="*/ 546 w 553"/>
                <a:gd name="T17" fmla="*/ 0 h 136"/>
                <a:gd name="T18" fmla="*/ 553 w 553"/>
                <a:gd name="T19" fmla="*/ 48 h 136"/>
                <a:gd name="T20" fmla="*/ 463 w 553"/>
                <a:gd name="T21" fmla="*/ 6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136">
                  <a:moveTo>
                    <a:pt x="463" y="62"/>
                  </a:moveTo>
                  <a:lnTo>
                    <a:pt x="439" y="66"/>
                  </a:lnTo>
                  <a:lnTo>
                    <a:pt x="416" y="70"/>
                  </a:lnTo>
                  <a:lnTo>
                    <a:pt x="6" y="136"/>
                  </a:lnTo>
                  <a:lnTo>
                    <a:pt x="0" y="88"/>
                  </a:lnTo>
                  <a:lnTo>
                    <a:pt x="390" y="25"/>
                  </a:lnTo>
                  <a:lnTo>
                    <a:pt x="414" y="21"/>
                  </a:lnTo>
                  <a:lnTo>
                    <a:pt x="437" y="18"/>
                  </a:lnTo>
                  <a:lnTo>
                    <a:pt x="546" y="0"/>
                  </a:lnTo>
                  <a:lnTo>
                    <a:pt x="553" y="48"/>
                  </a:lnTo>
                  <a:lnTo>
                    <a:pt x="463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Newspaper">
              <a:extLst>
                <a:ext uri="{FF2B5EF4-FFF2-40B4-BE49-F238E27FC236}">
                  <a16:creationId xmlns:a16="http://schemas.microsoft.com/office/drawing/2014/main" id="{A4BE50E5-A6DA-4DA5-BA91-6F7EAEDDFE9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9" y="254"/>
              <a:ext cx="58" cy="18"/>
            </a:xfrm>
            <a:custGeom>
              <a:avLst/>
              <a:gdLst>
                <a:gd name="T0" fmla="*/ 78 w 156"/>
                <a:gd name="T1" fmla="*/ 12 h 49"/>
                <a:gd name="T2" fmla="*/ 101 w 156"/>
                <a:gd name="T3" fmla="*/ 9 h 49"/>
                <a:gd name="T4" fmla="*/ 123 w 156"/>
                <a:gd name="T5" fmla="*/ 5 h 49"/>
                <a:gd name="T6" fmla="*/ 153 w 156"/>
                <a:gd name="T7" fmla="*/ 0 h 49"/>
                <a:gd name="T8" fmla="*/ 156 w 156"/>
                <a:gd name="T9" fmla="*/ 25 h 49"/>
                <a:gd name="T10" fmla="*/ 119 w 156"/>
                <a:gd name="T11" fmla="*/ 30 h 49"/>
                <a:gd name="T12" fmla="*/ 92 w 156"/>
                <a:gd name="T13" fmla="*/ 35 h 49"/>
                <a:gd name="T14" fmla="*/ 29 w 156"/>
                <a:gd name="T15" fmla="*/ 45 h 49"/>
                <a:gd name="T16" fmla="*/ 3 w 156"/>
                <a:gd name="T17" fmla="*/ 49 h 49"/>
                <a:gd name="T18" fmla="*/ 0 w 156"/>
                <a:gd name="T19" fmla="*/ 25 h 49"/>
                <a:gd name="T20" fmla="*/ 78 w 156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78" y="12"/>
                  </a:moveTo>
                  <a:lnTo>
                    <a:pt x="101" y="9"/>
                  </a:lnTo>
                  <a:lnTo>
                    <a:pt x="123" y="5"/>
                  </a:lnTo>
                  <a:lnTo>
                    <a:pt x="153" y="0"/>
                  </a:lnTo>
                  <a:lnTo>
                    <a:pt x="156" y="25"/>
                  </a:lnTo>
                  <a:lnTo>
                    <a:pt x="119" y="30"/>
                  </a:lnTo>
                  <a:lnTo>
                    <a:pt x="92" y="35"/>
                  </a:lnTo>
                  <a:lnTo>
                    <a:pt x="29" y="45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Newspaper">
              <a:extLst>
                <a:ext uri="{FF2B5EF4-FFF2-40B4-BE49-F238E27FC236}">
                  <a16:creationId xmlns:a16="http://schemas.microsoft.com/office/drawing/2014/main" id="{04E9FB55-C231-476D-8B79-57672FD7E485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11" y="274"/>
              <a:ext cx="59" cy="18"/>
            </a:xfrm>
            <a:custGeom>
              <a:avLst/>
              <a:gdLst>
                <a:gd name="T0" fmla="*/ 20 w 156"/>
                <a:gd name="T1" fmla="*/ 45 h 48"/>
                <a:gd name="T2" fmla="*/ 3 w 156"/>
                <a:gd name="T3" fmla="*/ 48 h 48"/>
                <a:gd name="T4" fmla="*/ 0 w 156"/>
                <a:gd name="T5" fmla="*/ 29 h 48"/>
                <a:gd name="T6" fmla="*/ 14 w 156"/>
                <a:gd name="T7" fmla="*/ 22 h 48"/>
                <a:gd name="T8" fmla="*/ 90 w 156"/>
                <a:gd name="T9" fmla="*/ 10 h 48"/>
                <a:gd name="T10" fmla="*/ 153 w 156"/>
                <a:gd name="T11" fmla="*/ 0 h 48"/>
                <a:gd name="T12" fmla="*/ 156 w 156"/>
                <a:gd name="T13" fmla="*/ 24 h 48"/>
                <a:gd name="T14" fmla="*/ 20 w 156"/>
                <a:gd name="T1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48">
                  <a:moveTo>
                    <a:pt x="20" y="45"/>
                  </a:moveTo>
                  <a:lnTo>
                    <a:pt x="3" y="48"/>
                  </a:lnTo>
                  <a:lnTo>
                    <a:pt x="0" y="29"/>
                  </a:lnTo>
                  <a:lnTo>
                    <a:pt x="14" y="22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20" y="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Newspaper">
              <a:extLst>
                <a:ext uri="{FF2B5EF4-FFF2-40B4-BE49-F238E27FC236}">
                  <a16:creationId xmlns:a16="http://schemas.microsoft.com/office/drawing/2014/main" id="{513FFFD3-1FF4-4C31-8D09-E4C19539652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1" y="282"/>
              <a:ext cx="5" cy="3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0 w 15"/>
                <a:gd name="T5" fmla="*/ 2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Newspaper">
              <a:extLst>
                <a:ext uri="{FF2B5EF4-FFF2-40B4-BE49-F238E27FC236}">
                  <a16:creationId xmlns:a16="http://schemas.microsoft.com/office/drawing/2014/main" id="{FD92C8DE-CC82-4A0F-94F5-E53EE618181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1" y="265"/>
              <a:ext cx="59" cy="18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Newspaper">
              <a:extLst>
                <a:ext uri="{FF2B5EF4-FFF2-40B4-BE49-F238E27FC236}">
                  <a16:creationId xmlns:a16="http://schemas.microsoft.com/office/drawing/2014/main" id="{3A959BB4-1415-402C-96D0-609D7B17A4F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39" y="245"/>
              <a:ext cx="58" cy="19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Newspaper">
              <a:extLst>
                <a:ext uri="{FF2B5EF4-FFF2-40B4-BE49-F238E27FC236}">
                  <a16:creationId xmlns:a16="http://schemas.microsoft.com/office/drawing/2014/main" id="{B280461D-B687-40A7-980D-B9E1F17A14E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6" y="226"/>
              <a:ext cx="59" cy="18"/>
            </a:xfrm>
            <a:custGeom>
              <a:avLst/>
              <a:gdLst>
                <a:gd name="T0" fmla="*/ 0 w 156"/>
                <a:gd name="T1" fmla="*/ 25 h 48"/>
                <a:gd name="T2" fmla="*/ 153 w 156"/>
                <a:gd name="T3" fmla="*/ 0 h 48"/>
                <a:gd name="T4" fmla="*/ 156 w 156"/>
                <a:gd name="T5" fmla="*/ 24 h 48"/>
                <a:gd name="T6" fmla="*/ 3 w 156"/>
                <a:gd name="T7" fmla="*/ 48 h 48"/>
                <a:gd name="T8" fmla="*/ 0 w 156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8">
                  <a:moveTo>
                    <a:pt x="0" y="25"/>
                  </a:moveTo>
                  <a:lnTo>
                    <a:pt x="153" y="0"/>
                  </a:lnTo>
                  <a:lnTo>
                    <a:pt x="156" y="24"/>
                  </a:lnTo>
                  <a:lnTo>
                    <a:pt x="3" y="48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Newspaper">
              <a:extLst>
                <a:ext uri="{FF2B5EF4-FFF2-40B4-BE49-F238E27FC236}">
                  <a16:creationId xmlns:a16="http://schemas.microsoft.com/office/drawing/2014/main" id="{5BB9C5D0-8891-42F8-BC5A-324CC19871B9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4" y="285"/>
              <a:ext cx="59" cy="18"/>
            </a:xfrm>
            <a:custGeom>
              <a:avLst/>
              <a:gdLst>
                <a:gd name="T0" fmla="*/ 116 w 156"/>
                <a:gd name="T1" fmla="*/ 30 h 48"/>
                <a:gd name="T2" fmla="*/ 34 w 156"/>
                <a:gd name="T3" fmla="*/ 43 h 48"/>
                <a:gd name="T4" fmla="*/ 3 w 156"/>
                <a:gd name="T5" fmla="*/ 48 h 48"/>
                <a:gd name="T6" fmla="*/ 0 w 156"/>
                <a:gd name="T7" fmla="*/ 24 h 48"/>
                <a:gd name="T8" fmla="*/ 110 w 156"/>
                <a:gd name="T9" fmla="*/ 7 h 48"/>
                <a:gd name="T10" fmla="*/ 153 w 156"/>
                <a:gd name="T11" fmla="*/ 0 h 48"/>
                <a:gd name="T12" fmla="*/ 155 w 156"/>
                <a:gd name="T13" fmla="*/ 11 h 48"/>
                <a:gd name="T14" fmla="*/ 156 w 156"/>
                <a:gd name="T15" fmla="*/ 24 h 48"/>
                <a:gd name="T16" fmla="*/ 116 w 156"/>
                <a:gd name="T1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48">
                  <a:moveTo>
                    <a:pt x="116" y="30"/>
                  </a:moveTo>
                  <a:lnTo>
                    <a:pt x="34" y="43"/>
                  </a:lnTo>
                  <a:lnTo>
                    <a:pt x="3" y="48"/>
                  </a:lnTo>
                  <a:lnTo>
                    <a:pt x="0" y="24"/>
                  </a:lnTo>
                  <a:lnTo>
                    <a:pt x="110" y="7"/>
                  </a:lnTo>
                  <a:lnTo>
                    <a:pt x="153" y="0"/>
                  </a:lnTo>
                  <a:lnTo>
                    <a:pt x="155" y="11"/>
                  </a:lnTo>
                  <a:lnTo>
                    <a:pt x="156" y="24"/>
                  </a:lnTo>
                  <a:lnTo>
                    <a:pt x="11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Newspaper">
              <a:extLst>
                <a:ext uri="{FF2B5EF4-FFF2-40B4-BE49-F238E27FC236}">
                  <a16:creationId xmlns:a16="http://schemas.microsoft.com/office/drawing/2014/main" id="{D31823A4-4A74-44DE-9F70-F2E5DEF184D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4" y="238"/>
              <a:ext cx="70" cy="77"/>
            </a:xfrm>
            <a:custGeom>
              <a:avLst/>
              <a:gdLst>
                <a:gd name="T0" fmla="*/ 164 w 185"/>
                <a:gd name="T1" fmla="*/ 0 h 204"/>
                <a:gd name="T2" fmla="*/ 185 w 185"/>
                <a:gd name="T3" fmla="*/ 180 h 204"/>
                <a:gd name="T4" fmla="*/ 21 w 185"/>
                <a:gd name="T5" fmla="*/ 204 h 204"/>
                <a:gd name="T6" fmla="*/ 0 w 185"/>
                <a:gd name="T7" fmla="*/ 23 h 204"/>
                <a:gd name="T8" fmla="*/ 164 w 18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4">
                  <a:moveTo>
                    <a:pt x="164" y="0"/>
                  </a:moveTo>
                  <a:lnTo>
                    <a:pt x="185" y="180"/>
                  </a:lnTo>
                  <a:lnTo>
                    <a:pt x="21" y="204"/>
                  </a:lnTo>
                  <a:lnTo>
                    <a:pt x="0" y="2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81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be9f171-eef0-4f28-8842-fd062038bb6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747</Words>
  <Application>Microsoft Office PowerPoint</Application>
  <PresentationFormat>Widescreen</PresentationFormat>
  <Paragraphs>122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Impact</vt:lpstr>
      <vt:lpstr>Noto Sans</vt:lpstr>
      <vt:lpstr>Wingdings</vt:lpstr>
      <vt:lpstr>Office Theme</vt:lpstr>
      <vt:lpstr>ROYAL MAIL WHOLESALE INCENTIVE SUMMARY</vt:lpstr>
      <vt:lpstr>Royal mail incentives</vt:lpstr>
      <vt:lpstr>FIRST TIME USER</vt:lpstr>
      <vt:lpstr>TEST &amp; Innovate </vt:lpstr>
      <vt:lpstr>Growth &amp; commitment schemes</vt:lpstr>
      <vt:lpstr>Publishing mail Commitment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2024-01-05T10:18:08Z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2023-12-07T16:28:12Z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